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6" r:id="rId2"/>
    <p:sldId id="368" r:id="rId3"/>
    <p:sldId id="372" r:id="rId4"/>
    <p:sldId id="374" r:id="rId5"/>
    <p:sldId id="373" r:id="rId6"/>
    <p:sldId id="362" r:id="rId7"/>
    <p:sldId id="370" r:id="rId8"/>
    <p:sldId id="366" r:id="rId9"/>
    <p:sldId id="361" r:id="rId10"/>
    <p:sldId id="364" r:id="rId11"/>
    <p:sldId id="375" r:id="rId12"/>
    <p:sldId id="339" r:id="rId13"/>
    <p:sldId id="353" r:id="rId14"/>
    <p:sldId id="355" r:id="rId15"/>
    <p:sldId id="371" r:id="rId16"/>
    <p:sldId id="376" r:id="rId17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FFF99"/>
    <a:srgbClr val="FF5050"/>
    <a:srgbClr val="00CC99"/>
    <a:srgbClr val="FFFF00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98" autoAdjust="0"/>
  </p:normalViewPr>
  <p:slideViewPr>
    <p:cSldViewPr>
      <p:cViewPr varScale="1">
        <p:scale>
          <a:sx n="72" d="100"/>
          <a:sy n="72" d="100"/>
        </p:scale>
        <p:origin x="13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notesViewPr>
    <p:cSldViewPr>
      <p:cViewPr varScale="1">
        <p:scale>
          <a:sx n="56" d="100"/>
          <a:sy n="56" d="100"/>
        </p:scale>
        <p:origin x="-1272" y="-84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B18B66-E4A4-419B-8D80-EC733EE2C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814C8FD-1A46-45A1-8F2E-B245B95C87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r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AFD71EB-A8A0-406E-99F3-994BE06FBD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1B3E5D9-DF03-4BE8-85F5-AF0B96D7D7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 i="0"/>
            </a:lvl1pPr>
          </a:lstStyle>
          <a:p>
            <a:fld id="{29F5A3F6-6A2B-496A-AF54-F89A46064D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DC3DBF-50ED-4D2E-98D0-8A7E3618AE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8CDCB3F-2154-44FD-8E11-365F6F847A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r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94BCBB-D0CA-4400-8BE7-CD7F57A03E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6812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DE32620-1980-4B62-B26F-A380327001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24400"/>
            <a:ext cx="54895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1740F65-0B5A-42AC-987B-D5B69E9A41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9420938-3335-4AD2-A9A4-70039FB43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 i="0"/>
            </a:lvl1pPr>
          </a:lstStyle>
          <a:p>
            <a:fld id="{76CAFFE6-DFF7-42AD-B91E-E6F30E9DDF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57FE4FBD-E816-4356-8A2A-ED49DDD5B6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C8CF0580-88F2-4CAD-BF31-3EE0389F6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41278B04-4A56-4B83-9434-B761089C4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10CFF-113C-44E9-ACE6-033429D67B2A}" type="slidenum">
              <a:rPr lang="pt-BR" altLang="pt-BR" sz="1200" b="0" i="0"/>
              <a:pPr/>
              <a:t>6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241718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A9FF1393-BF8E-46E5-9DAD-65DE3F259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59C93517-C87C-433B-8440-8CCD8CB6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35816CAF-9095-4FD2-84B9-3A3302EE7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E6F997-3049-4E9E-BB02-C0287A758536}" type="slidenum">
              <a:rPr lang="pt-BR" altLang="pt-BR" sz="1200" b="0" i="0"/>
              <a:pPr/>
              <a:t>8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CDDCBC5F-2DAA-4E42-BE9C-800263C22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BB3BC11E-1234-419A-B134-F85B22E4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093308D4-331D-4EE0-8196-E365152C7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669318-556E-4A98-9D46-0B35A1D22F20}" type="slidenum">
              <a:rPr lang="pt-BR" altLang="pt-BR" sz="1200" b="0" i="0"/>
              <a:pPr/>
              <a:t>9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593ED9C5-75AD-4645-9B6D-9D8CF9B51A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1D57A010-E354-4D91-8A6A-259FAF03A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36F1FC57-82B5-4450-B295-6D4FBF1B2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508F3-6047-46D8-B5A5-A8EF33EDECED}" type="slidenum">
              <a:rPr lang="pt-BR" altLang="pt-BR" sz="1200" b="0" i="0"/>
              <a:pPr/>
              <a:t>10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066DA046-358F-4CD8-AE81-10418599B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E7785F70-782D-4C49-BB4C-AC60E3C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A87A1703-6531-4EC7-9AE2-0F0D8844E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3A7238-5CC7-483F-BC64-3DAF3E374EBA}" type="slidenum">
              <a:rPr lang="pt-BR" altLang="pt-BR" sz="1200" b="0" i="0"/>
              <a:pPr/>
              <a:t>12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AA939D23-DB85-4E58-9A24-675DC785AE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40085862-CB2A-4172-A0ED-15F0E7BE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26257AE1-F760-439A-BC96-7A7C39D9E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12F3EA-9F8C-4F61-B26D-54FF8B9CB09F}" type="slidenum">
              <a:rPr lang="pt-BR" altLang="pt-BR" sz="1200" b="0" i="0"/>
              <a:pPr/>
              <a:t>13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0EF6555D-A039-4CE6-B464-553550DEA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E4AE6A32-576F-420B-90B5-1C7CB817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692E3097-6F09-4476-8E8A-147116F61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A04A3-A9B8-4D61-8583-DEC68C818DA5}" type="slidenum">
              <a:rPr lang="pt-BR" altLang="pt-BR" sz="1200" b="0" i="0"/>
              <a:pPr/>
              <a:t>14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0095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68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799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2561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586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8746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728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257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9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502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472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>
            <a:extLst>
              <a:ext uri="{FF2B5EF4-FFF2-40B4-BE49-F238E27FC236}">
                <a16:creationId xmlns:a16="http://schemas.microsoft.com/office/drawing/2014/main" id="{AFAD4684-9A02-474A-99EB-BDACB86DA9A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86513" y="6597650"/>
            <a:ext cx="2757487" cy="260350"/>
            <a:chOff x="4023" y="4156"/>
            <a:chExt cx="1737" cy="164"/>
          </a:xfrm>
        </p:grpSpPr>
        <p:sp>
          <p:nvSpPr>
            <p:cNvPr id="1027" name="Text Box 11">
              <a:extLst>
                <a:ext uri="{FF2B5EF4-FFF2-40B4-BE49-F238E27FC236}">
                  <a16:creationId xmlns:a16="http://schemas.microsoft.com/office/drawing/2014/main" id="{65D1D171-691D-4E05-954C-C6F14F881F3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082" y="4166"/>
              <a:ext cx="16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pt-BR" altLang="pt-BR" sz="1000" b="0"/>
                <a:t>ZEA0564 – Físico-Química</a:t>
              </a:r>
            </a:p>
          </p:txBody>
        </p:sp>
        <p:sp>
          <p:nvSpPr>
            <p:cNvPr id="1028" name="Line 13">
              <a:extLst>
                <a:ext uri="{FF2B5EF4-FFF2-40B4-BE49-F238E27FC236}">
                  <a16:creationId xmlns:a16="http://schemas.microsoft.com/office/drawing/2014/main" id="{C4D86DA1-D179-4D4E-BD67-5E5800B8EE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023" y="4156"/>
              <a:ext cx="17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bSOnofE5rU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FBD8ED58-CCD2-4F94-AF01-ED74A8FD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94" y="1957882"/>
            <a:ext cx="73084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b="1" i="1" u="sng" baseline="0" dirty="0">
                <a:solidFill>
                  <a:srgbClr val="0070C0"/>
                </a:solidFill>
              </a:rPr>
              <a:t>Outros tipos de Equilíbrios de Fases</a:t>
            </a:r>
            <a:endParaRPr lang="en-IE" altLang="en-US" b="1" i="1" u="sng" baseline="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 i="1" u="sng" dirty="0">
              <a:solidFill>
                <a:srgbClr val="0070C0"/>
              </a:solidFill>
            </a:endParaRPr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9A737DFC-91E8-4042-87A8-6603769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081" y="3158259"/>
            <a:ext cx="64972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b="1" u="sng" baseline="0" dirty="0">
                <a:solidFill>
                  <a:srgbClr val="FF0000"/>
                </a:solidFill>
              </a:rPr>
              <a:t>Equilíbrios envolvendo fases sólidas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8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rgbClr val="FF33CC"/>
              </a:solidFill>
            </a:endParaRPr>
          </a:p>
        </p:txBody>
      </p:sp>
      <p:sp>
        <p:nvSpPr>
          <p:cNvPr id="16389" name="CaixaDeTexto 2">
            <a:extLst>
              <a:ext uri="{FF2B5EF4-FFF2-40B4-BE49-F238E27FC236}">
                <a16:creationId xmlns:a16="http://schemas.microsoft.com/office/drawing/2014/main" id="{D1EE2646-98A0-47E9-AE27-228740E1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5877272"/>
            <a:ext cx="331853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Profa. Samantha C. Pinho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pic>
        <p:nvPicPr>
          <p:cNvPr id="16390" name="Imagem 2" descr="fig7">
            <a:extLst>
              <a:ext uri="{FF2B5EF4-FFF2-40B4-BE49-F238E27FC236}">
                <a16:creationId xmlns:a16="http://schemas.microsoft.com/office/drawing/2014/main" id="{2F0AA475-C8E3-4D8D-B9E5-CB9DAFB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60354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311524EA-D99C-4A1E-8F0A-6C72187F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6" y="209552"/>
            <a:ext cx="56173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ZEA0564 – Físico-Química (</a:t>
            </a:r>
            <a:r>
              <a:rPr lang="pt-BR" altLang="en-US" sz="2000" b="1" baseline="0" dirty="0" smtClean="0"/>
              <a:t>1S/2023)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46320" y="4194599"/>
            <a:ext cx="2036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2"/>
                </a:solidFill>
              </a:rPr>
              <a:t>Aula </a:t>
            </a:r>
            <a:r>
              <a:rPr lang="pt-BR" sz="2000" dirty="0" smtClean="0">
                <a:solidFill>
                  <a:schemeClr val="accent2"/>
                </a:solidFill>
              </a:rPr>
              <a:t>13</a:t>
            </a:r>
            <a:endParaRPr lang="pt-BR" sz="2000" dirty="0" smtClean="0">
              <a:solidFill>
                <a:schemeClr val="accent2"/>
              </a:solidFill>
            </a:endParaRPr>
          </a:p>
          <a:p>
            <a:pPr algn="ctr"/>
            <a:r>
              <a:rPr lang="pt-BR" sz="2000" dirty="0" smtClean="0">
                <a:solidFill>
                  <a:schemeClr val="accent2"/>
                </a:solidFill>
              </a:rPr>
              <a:t>04</a:t>
            </a:r>
            <a:r>
              <a:rPr lang="pt-BR" sz="2000" dirty="0" smtClean="0">
                <a:solidFill>
                  <a:schemeClr val="accent2"/>
                </a:solidFill>
              </a:rPr>
              <a:t>/07 </a:t>
            </a:r>
            <a:r>
              <a:rPr lang="pt-BR" sz="2000" dirty="0" smtClean="0">
                <a:solidFill>
                  <a:schemeClr val="accent2"/>
                </a:solidFill>
              </a:rPr>
              <a:t>(noturno)</a:t>
            </a:r>
          </a:p>
          <a:p>
            <a:pPr algn="ctr"/>
            <a:r>
              <a:rPr lang="pt-BR" sz="2000" dirty="0" smtClean="0">
                <a:solidFill>
                  <a:schemeClr val="accent2"/>
                </a:solidFill>
              </a:rPr>
              <a:t>06</a:t>
            </a:r>
            <a:r>
              <a:rPr lang="pt-BR" sz="2000" dirty="0" smtClean="0">
                <a:solidFill>
                  <a:schemeClr val="accent2"/>
                </a:solidFill>
              </a:rPr>
              <a:t>/07 </a:t>
            </a:r>
            <a:r>
              <a:rPr lang="pt-BR" sz="2000" dirty="0" smtClean="0">
                <a:solidFill>
                  <a:schemeClr val="accent2"/>
                </a:solidFill>
              </a:rPr>
              <a:t>(diurno)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22"/>
    </mc:Choice>
    <mc:Fallback xmlns="">
      <p:transition spd="slow" advTm="1209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0" descr="Figure14">
            <a:extLst>
              <a:ext uri="{FF2B5EF4-FFF2-40B4-BE49-F238E27FC236}">
                <a16:creationId xmlns:a16="http://schemas.microsoft.com/office/drawing/2014/main" id="{83442DF7-5848-4DF4-A562-583FEF385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-13041" r="46675" b="13041"/>
          <a:stretch/>
        </p:blipFill>
        <p:spPr bwMode="auto">
          <a:xfrm>
            <a:off x="3131840" y="411162"/>
            <a:ext cx="471601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19">
            <a:extLst>
              <a:ext uri="{FF2B5EF4-FFF2-40B4-BE49-F238E27FC236}">
                <a16:creationId xmlns:a16="http://schemas.microsoft.com/office/drawing/2014/main" id="{893CB5EF-1191-42B2-8F2D-B0DB2797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5715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i="0">
                <a:solidFill>
                  <a:srgbClr val="FF3300"/>
                </a:solidFill>
              </a:rPr>
              <a:t>Quais tipos de comportamentos podem ocorrer diante de tantas</a:t>
            </a:r>
          </a:p>
          <a:p>
            <a:pPr algn="ctr" eaLnBrk="1" hangingPunct="1"/>
            <a:r>
              <a:rPr lang="pt-BR" altLang="pt-BR" sz="2000" i="0">
                <a:solidFill>
                  <a:srgbClr val="FF3300"/>
                </a:solidFill>
              </a:rPr>
              <a:t>possibilidades de arranjos moleculares?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21C84-2823-4609-8BEA-E6F8F92C05CE}"/>
              </a:ext>
            </a:extLst>
          </p:cNvPr>
          <p:cNvSpPr txBox="1"/>
          <p:nvPr/>
        </p:nvSpPr>
        <p:spPr>
          <a:xfrm>
            <a:off x="251520" y="132871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ESL ideal </a:t>
            </a:r>
            <a:endParaRPr lang="en-IE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BF7636-4511-440E-9C20-D35B75F7F1B7}"/>
              </a:ext>
            </a:extLst>
          </p:cNvPr>
          <p:cNvGrpSpPr/>
          <p:nvPr/>
        </p:nvGrpSpPr>
        <p:grpSpPr>
          <a:xfrm>
            <a:off x="251520" y="4571836"/>
            <a:ext cx="4973400" cy="2124702"/>
            <a:chOff x="251520" y="4571836"/>
            <a:chExt cx="4973400" cy="2124702"/>
          </a:xfrm>
        </p:grpSpPr>
        <p:pic>
          <p:nvPicPr>
            <p:cNvPr id="3074" name="Picture 2" descr="Five hours of free rabbit and guinea pig CPD! - VetTalk">
              <a:extLst>
                <a:ext uri="{FF2B5EF4-FFF2-40B4-BE49-F238E27FC236}">
                  <a16:creationId xmlns:a16="http://schemas.microsoft.com/office/drawing/2014/main" id="{7D4C7CBB-FB85-4FA1-9125-FE3CE37BE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41168"/>
              <a:ext cx="2613974" cy="175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C98BD4-0E1E-4B5E-A157-14DA237BFFF5}"/>
                </a:ext>
              </a:extLst>
            </p:cNvPr>
            <p:cNvSpPr txBox="1"/>
            <p:nvPr/>
          </p:nvSpPr>
          <p:spPr>
            <a:xfrm>
              <a:off x="256368" y="4571836"/>
              <a:ext cx="4968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/>
                <a:t>OWWWNNNNN...</a:t>
              </a:r>
              <a:endParaRPr lang="en-IE" sz="18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346D54-9B1F-4AC0-9041-6E6DEF8736CC}"/>
              </a:ext>
            </a:extLst>
          </p:cNvPr>
          <p:cNvSpPr txBox="1"/>
          <p:nvPr/>
        </p:nvSpPr>
        <p:spPr>
          <a:xfrm>
            <a:off x="2446396" y="2261583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temperatura</a:t>
            </a:r>
            <a:endParaRPr lang="en-I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igure14">
            <a:extLst>
              <a:ext uri="{FF2B5EF4-FFF2-40B4-BE49-F238E27FC236}">
                <a16:creationId xmlns:a16="http://schemas.microsoft.com/office/drawing/2014/main" id="{6404E60D-364B-4690-93C7-3B20249A3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-1218" r="3285" b="25136"/>
          <a:stretch/>
        </p:blipFill>
        <p:spPr bwMode="auto">
          <a:xfrm>
            <a:off x="107504" y="0"/>
            <a:ext cx="4212191" cy="45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BC825BE-4B33-4C4A-8E8E-08D66118C8C0}"/>
              </a:ext>
            </a:extLst>
          </p:cNvPr>
          <p:cNvGrpSpPr/>
          <p:nvPr/>
        </p:nvGrpSpPr>
        <p:grpSpPr>
          <a:xfrm>
            <a:off x="2213599" y="3356992"/>
            <a:ext cx="6919899" cy="2240959"/>
            <a:chOff x="2213599" y="3356992"/>
            <a:chExt cx="6919899" cy="224095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17F4CD-5EDC-4798-8D41-7281FC76FE9B}"/>
                </a:ext>
              </a:extLst>
            </p:cNvPr>
            <p:cNvSpPr/>
            <p:nvPr/>
          </p:nvSpPr>
          <p:spPr bwMode="auto">
            <a:xfrm>
              <a:off x="2213599" y="3356992"/>
              <a:ext cx="1422297" cy="504056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6C8B9F8-3F26-483C-9BDB-7275DB0127CA}"/>
                </a:ext>
              </a:extLst>
            </p:cNvPr>
            <p:cNvCxnSpPr/>
            <p:nvPr/>
          </p:nvCxnSpPr>
          <p:spPr bwMode="auto">
            <a:xfrm>
              <a:off x="3131840" y="3861048"/>
              <a:ext cx="360040" cy="1152128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6935F4-0751-4AAA-918E-19816AD4A4DE}"/>
                </a:ext>
              </a:extLst>
            </p:cNvPr>
            <p:cNvSpPr txBox="1"/>
            <p:nvPr/>
          </p:nvSpPr>
          <p:spPr>
            <a:xfrm>
              <a:off x="2924747" y="5013176"/>
              <a:ext cx="6208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0" i="0" dirty="0">
                  <a:solidFill>
                    <a:srgbClr val="00B050"/>
                  </a:solidFill>
                </a:rPr>
                <a:t>Equilíbrio sólido/sólido </a:t>
              </a:r>
              <a:r>
                <a:rPr lang="pt-BR" sz="1600" b="0" i="0" dirty="0">
                  <a:solidFill>
                    <a:srgbClr val="00B050"/>
                  </a:solidFill>
                  <a:sym typeface="Wingdings" panose="05000000000000000000" pitchFamily="2" charset="2"/>
                </a:rPr>
                <a:t> entre sólido formado pelo componente 1</a:t>
              </a:r>
            </a:p>
            <a:p>
              <a:r>
                <a:rPr lang="pt-BR" sz="1600" b="0" i="0" dirty="0">
                  <a:solidFill>
                    <a:srgbClr val="00B050"/>
                  </a:solidFill>
                  <a:sym typeface="Wingdings" panose="05000000000000000000" pitchFamily="2" charset="2"/>
                </a:rPr>
                <a:t>e sólido formado pelo componente 2</a:t>
              </a:r>
              <a:endParaRPr lang="en-IE" sz="1600" b="0" i="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887092-9B0B-4C0B-81E2-18E4C69CD6FD}"/>
              </a:ext>
            </a:extLst>
          </p:cNvPr>
          <p:cNvGrpSpPr/>
          <p:nvPr/>
        </p:nvGrpSpPr>
        <p:grpSpPr>
          <a:xfrm>
            <a:off x="2771800" y="1340768"/>
            <a:ext cx="6193719" cy="1077218"/>
            <a:chOff x="2771800" y="1340768"/>
            <a:chExt cx="6193719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221EEA-5FB3-402D-BCAA-0D077BC19506}"/>
                </a:ext>
              </a:extLst>
            </p:cNvPr>
            <p:cNvSpPr txBox="1"/>
            <p:nvPr/>
          </p:nvSpPr>
          <p:spPr>
            <a:xfrm>
              <a:off x="4319695" y="1340768"/>
              <a:ext cx="46458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sz="1600" b="0" i="0" dirty="0">
                  <a:solidFill>
                    <a:srgbClr val="0000CC"/>
                  </a:solidFill>
                </a:rPr>
                <a:t>Região I </a:t>
              </a:r>
              <a:r>
                <a:rPr lang="pt-BR" sz="1600" b="0" i="0" dirty="0">
                  <a:solidFill>
                    <a:srgbClr val="0000CC"/>
                  </a:solidFill>
                  <a:sym typeface="Wingdings" panose="05000000000000000000" pitchFamily="2" charset="2"/>
                </a:rPr>
                <a:t> região de ESL entre a fase</a:t>
              </a:r>
            </a:p>
            <a:p>
              <a:pPr algn="just"/>
              <a:r>
                <a:rPr lang="pt-BR" sz="1600" b="0" i="0" dirty="0">
                  <a:solidFill>
                    <a:srgbClr val="0000CC"/>
                  </a:solidFill>
                  <a:sym typeface="Wingdings" panose="05000000000000000000" pitchFamily="2" charset="2"/>
                </a:rPr>
                <a:t>líquida contendo os dois componentes (+ rica em</a:t>
              </a:r>
            </a:p>
            <a:p>
              <a:pPr algn="just"/>
              <a:r>
                <a:rPr lang="pt-BR" sz="1600" b="0" i="0" dirty="0">
                  <a:solidFill>
                    <a:srgbClr val="0000CC"/>
                  </a:solidFill>
                  <a:sym typeface="Wingdings" panose="05000000000000000000" pitchFamily="2" charset="2"/>
                </a:rPr>
                <a:t>componente 2) e o sólido formado somente pelo </a:t>
              </a:r>
            </a:p>
            <a:p>
              <a:pPr algn="just"/>
              <a:r>
                <a:rPr lang="pt-BR" sz="1600" b="0" i="0" dirty="0">
                  <a:solidFill>
                    <a:srgbClr val="0000CC"/>
                  </a:solidFill>
                  <a:sym typeface="Wingdings" panose="05000000000000000000" pitchFamily="2" charset="2"/>
                </a:rPr>
                <a:t>componente 1</a:t>
              </a:r>
              <a:endParaRPr lang="en-IE" sz="1600" b="0" i="0" dirty="0">
                <a:solidFill>
                  <a:srgbClr val="0000CC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F01837-D2D5-4F26-A107-6AF38599031F}"/>
                </a:ext>
              </a:extLst>
            </p:cNvPr>
            <p:cNvSpPr/>
            <p:nvPr/>
          </p:nvSpPr>
          <p:spPr bwMode="auto">
            <a:xfrm>
              <a:off x="2771800" y="2060848"/>
              <a:ext cx="360040" cy="341367"/>
            </a:xfrm>
            <a:prstGeom prst="ellipse">
              <a:avLst/>
            </a:prstGeom>
            <a:noFill/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B28C90-FF7B-464A-AE6F-89C620B0B098}"/>
              </a:ext>
            </a:extLst>
          </p:cNvPr>
          <p:cNvGrpSpPr/>
          <p:nvPr/>
        </p:nvGrpSpPr>
        <p:grpSpPr>
          <a:xfrm>
            <a:off x="665705" y="2348880"/>
            <a:ext cx="8373552" cy="1239279"/>
            <a:chOff x="637792" y="2240154"/>
            <a:chExt cx="8373552" cy="12392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51BB0-4177-49A0-9176-10EA4C12AC85}"/>
                </a:ext>
              </a:extLst>
            </p:cNvPr>
            <p:cNvSpPr txBox="1"/>
            <p:nvPr/>
          </p:nvSpPr>
          <p:spPr>
            <a:xfrm>
              <a:off x="4291782" y="2402215"/>
              <a:ext cx="47195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0" i="0" dirty="0">
                  <a:solidFill>
                    <a:srgbClr val="FF33CC"/>
                  </a:solidFill>
                </a:rPr>
                <a:t>Região II </a:t>
              </a:r>
              <a:r>
                <a:rPr lang="pt-BR" sz="1600" b="0" i="0" dirty="0">
                  <a:solidFill>
                    <a:srgbClr val="FF33CC"/>
                  </a:solidFill>
                  <a:sym typeface="Wingdings" panose="05000000000000000000" pitchFamily="2" charset="2"/>
                </a:rPr>
                <a:t> região de ESL entre a fase</a:t>
              </a:r>
            </a:p>
            <a:p>
              <a:r>
                <a:rPr lang="pt-BR" sz="1600" b="0" i="0" dirty="0">
                  <a:solidFill>
                    <a:srgbClr val="FF33CC"/>
                  </a:solidFill>
                  <a:sym typeface="Wingdings" panose="05000000000000000000" pitchFamily="2" charset="2"/>
                </a:rPr>
                <a:t>líquida contendo os dois componentes (+ rica em </a:t>
              </a:r>
            </a:p>
            <a:p>
              <a:r>
                <a:rPr lang="pt-BR" sz="1600" b="0" i="0" dirty="0">
                  <a:solidFill>
                    <a:srgbClr val="FF33CC"/>
                  </a:solidFill>
                  <a:sym typeface="Wingdings" panose="05000000000000000000" pitchFamily="2" charset="2"/>
                </a:rPr>
                <a:t>componente 1) e o sólido formado somente pelo </a:t>
              </a:r>
            </a:p>
            <a:p>
              <a:r>
                <a:rPr lang="pt-BR" sz="1600" b="0" i="0" dirty="0">
                  <a:solidFill>
                    <a:srgbClr val="FF33CC"/>
                  </a:solidFill>
                  <a:sym typeface="Wingdings" panose="05000000000000000000" pitchFamily="2" charset="2"/>
                </a:rPr>
                <a:t>componente 2</a:t>
              </a:r>
              <a:endParaRPr lang="en-IE" sz="1600" b="0" i="0" dirty="0">
                <a:solidFill>
                  <a:srgbClr val="FF33CC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04CAB2-504D-45EB-A4BD-5050E59DDD2B}"/>
                </a:ext>
              </a:extLst>
            </p:cNvPr>
            <p:cNvSpPr/>
            <p:nvPr/>
          </p:nvSpPr>
          <p:spPr bwMode="auto">
            <a:xfrm>
              <a:off x="637792" y="2240154"/>
              <a:ext cx="360040" cy="288032"/>
            </a:xfrm>
            <a:prstGeom prst="ellipse">
              <a:avLst/>
            </a:prstGeom>
            <a:noFill/>
            <a:ln w="127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FB6F7D-D3E6-49DE-9B69-E16FAD26912B}"/>
              </a:ext>
            </a:extLst>
          </p:cNvPr>
          <p:cNvGrpSpPr/>
          <p:nvPr/>
        </p:nvGrpSpPr>
        <p:grpSpPr>
          <a:xfrm>
            <a:off x="1547664" y="476672"/>
            <a:ext cx="6796777" cy="2160240"/>
            <a:chOff x="1547664" y="476672"/>
            <a:chExt cx="6796777" cy="21602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52319B-3D41-49EE-B7E6-54DCAD16E2FE}"/>
                </a:ext>
              </a:extLst>
            </p:cNvPr>
            <p:cNvSpPr txBox="1"/>
            <p:nvPr/>
          </p:nvSpPr>
          <p:spPr>
            <a:xfrm>
              <a:off x="4427984" y="476672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0" i="0" dirty="0">
                  <a:solidFill>
                    <a:srgbClr val="FF0000"/>
                  </a:solidFill>
                </a:rPr>
                <a:t>E = ponto eutético </a:t>
              </a:r>
              <a:r>
                <a:rPr lang="pt-BR" sz="1600" b="0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fusão dos sólidos 1</a:t>
              </a:r>
            </a:p>
            <a:p>
              <a:r>
                <a:rPr lang="pt-BR" sz="1600" b="0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e 2 sem passar pelo ESL. Coexistem as</a:t>
              </a:r>
            </a:p>
            <a:p>
              <a:r>
                <a:rPr lang="pt-BR" sz="1600" b="0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3 fases (sólido 1, sólido 2 e fase líquida)</a:t>
              </a:r>
              <a:endParaRPr lang="en-IE" sz="1600" b="0" i="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A97B88-1E24-452B-97EA-17FA12130545}"/>
                </a:ext>
              </a:extLst>
            </p:cNvPr>
            <p:cNvCxnSpPr/>
            <p:nvPr/>
          </p:nvCxnSpPr>
          <p:spPr bwMode="auto">
            <a:xfrm flipH="1">
              <a:off x="1547664" y="2171765"/>
              <a:ext cx="72008" cy="465147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4BFBB0-A0EF-4BA9-AE89-E256DAE9665D}"/>
              </a:ext>
            </a:extLst>
          </p:cNvPr>
          <p:cNvGrpSpPr/>
          <p:nvPr/>
        </p:nvGrpSpPr>
        <p:grpSpPr>
          <a:xfrm>
            <a:off x="920088" y="292905"/>
            <a:ext cx="2077813" cy="1152970"/>
            <a:chOff x="920088" y="292905"/>
            <a:chExt cx="2077813" cy="11529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3A34FB-751F-4682-808A-A57554C4A786}"/>
                </a:ext>
              </a:extLst>
            </p:cNvPr>
            <p:cNvSpPr/>
            <p:nvPr/>
          </p:nvSpPr>
          <p:spPr bwMode="auto">
            <a:xfrm>
              <a:off x="1259632" y="980728"/>
              <a:ext cx="720080" cy="46514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EF5393-5FC2-4FDF-98AD-84B67356F724}"/>
                </a:ext>
              </a:extLst>
            </p:cNvPr>
            <p:cNvSpPr txBox="1"/>
            <p:nvPr/>
          </p:nvSpPr>
          <p:spPr>
            <a:xfrm>
              <a:off x="920088" y="292905"/>
              <a:ext cx="20778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Fase líquida única formada </a:t>
              </a:r>
            </a:p>
            <a:p>
              <a:r>
                <a:rPr lang="pt-BR" sz="1200" b="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pelos componentes 1 e 2</a:t>
              </a:r>
              <a:endParaRPr lang="en-IE" sz="1200" b="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32BCE6-F709-42BC-B45C-463F0C3BE7D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19672" y="729403"/>
              <a:ext cx="339323" cy="22615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89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ig08">
            <a:extLst>
              <a:ext uri="{FF2B5EF4-FFF2-40B4-BE49-F238E27FC236}">
                <a16:creationId xmlns:a16="http://schemas.microsoft.com/office/drawing/2014/main" id="{0336A743-2B8E-4E69-BE23-F47F1404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5072062" cy="60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FB82D50-5180-4A78-BD0C-C7C0E8CD57DF}"/>
              </a:ext>
            </a:extLst>
          </p:cNvPr>
          <p:cNvCxnSpPr/>
          <p:nvPr/>
        </p:nvCxnSpPr>
        <p:spPr>
          <a:xfrm flipV="1">
            <a:off x="5292725" y="1293813"/>
            <a:ext cx="1223963" cy="358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CaixaDeTexto 11">
            <a:extLst>
              <a:ext uri="{FF2B5EF4-FFF2-40B4-BE49-F238E27FC236}">
                <a16:creationId xmlns:a16="http://schemas.microsoft.com/office/drawing/2014/main" id="{FE7300C1-0B22-4271-9927-F387849F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457200"/>
            <a:ext cx="2160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Ponto de fusão sólido b</a:t>
            </a:r>
          </a:p>
        </p:txBody>
      </p:sp>
      <p:sp>
        <p:nvSpPr>
          <p:cNvPr id="48133" name="CaixaDeTexto 12">
            <a:extLst>
              <a:ext uri="{FF2B5EF4-FFF2-40B4-BE49-F238E27FC236}">
                <a16:creationId xmlns:a16="http://schemas.microsoft.com/office/drawing/2014/main" id="{A47FE26B-3BE9-4BCC-BE70-0C332732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295275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FF0000"/>
                </a:solidFill>
                <a:latin typeface="Century Gothic" panose="020B0502020202020204" pitchFamily="34" charset="0"/>
              </a:rPr>
              <a:t>Ponto de fusão sólido a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65DF54B-7E89-47E5-B540-5653F62DED6D}"/>
              </a:ext>
            </a:extLst>
          </p:cNvPr>
          <p:cNvCxnSpPr/>
          <p:nvPr/>
        </p:nvCxnSpPr>
        <p:spPr>
          <a:xfrm flipV="1">
            <a:off x="827088" y="1189038"/>
            <a:ext cx="936625" cy="1231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>
            <a:extLst>
              <a:ext uri="{FF2B5EF4-FFF2-40B4-BE49-F238E27FC236}">
                <a16:creationId xmlns:a16="http://schemas.microsoft.com/office/drawing/2014/main" id="{E25EA4BF-1A14-460C-B467-7EA5B5210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1" t="1389" b="55869"/>
          <a:stretch/>
        </p:blipFill>
        <p:spPr bwMode="auto">
          <a:xfrm>
            <a:off x="1564293" y="764704"/>
            <a:ext cx="62270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aixaDeTexto 1">
            <a:extLst>
              <a:ext uri="{FF2B5EF4-FFF2-40B4-BE49-F238E27FC236}">
                <a16:creationId xmlns:a16="http://schemas.microsoft.com/office/drawing/2014/main" id="{C22542F0-D16C-4921-B469-A63D7475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" y="39728"/>
            <a:ext cx="622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dirty="0">
                <a:solidFill>
                  <a:srgbClr val="FF33CC"/>
                </a:solidFill>
              </a:rPr>
              <a:t>Sistema eutético (solubilidade parcial)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796627-1905-4035-B688-323E2D222B32}"/>
              </a:ext>
            </a:extLst>
          </p:cNvPr>
          <p:cNvGrpSpPr/>
          <p:nvPr/>
        </p:nvGrpSpPr>
        <p:grpSpPr>
          <a:xfrm>
            <a:off x="6012160" y="2631292"/>
            <a:ext cx="2702487" cy="261610"/>
            <a:chOff x="6012160" y="2631292"/>
            <a:chExt cx="2702487" cy="2616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21FA05-19DE-49C0-B065-E22EE7302934}"/>
                </a:ext>
              </a:extLst>
            </p:cNvPr>
            <p:cNvSpPr txBox="1"/>
            <p:nvPr/>
          </p:nvSpPr>
          <p:spPr>
            <a:xfrm>
              <a:off x="6012160" y="2631292"/>
              <a:ext cx="2702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FF0000"/>
                  </a:solidFill>
                </a:rPr>
                <a:t>Limite de solubilidade de B</a:t>
              </a:r>
              <a:endParaRPr lang="en-IE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713DFAD-6955-4871-9739-E4F3EFFDA47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156177" y="2636912"/>
              <a:ext cx="288031" cy="125185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9D42C-4FB7-41E4-AE4A-989D1C467823}"/>
              </a:ext>
            </a:extLst>
          </p:cNvPr>
          <p:cNvGrpSpPr/>
          <p:nvPr/>
        </p:nvGrpSpPr>
        <p:grpSpPr>
          <a:xfrm>
            <a:off x="-468560" y="2947105"/>
            <a:ext cx="2702487" cy="533310"/>
            <a:chOff x="-468560" y="2947105"/>
            <a:chExt cx="2702487" cy="533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487034-1A76-4BDC-A9A8-C0C42C92D7CF}"/>
                </a:ext>
              </a:extLst>
            </p:cNvPr>
            <p:cNvSpPr txBox="1"/>
            <p:nvPr/>
          </p:nvSpPr>
          <p:spPr>
            <a:xfrm>
              <a:off x="-468560" y="3218805"/>
              <a:ext cx="2702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FF0000"/>
                  </a:solidFill>
                </a:rPr>
                <a:t>Limite de solubilidade de A</a:t>
              </a:r>
              <a:endParaRPr lang="en-IE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221224-956B-40B3-97EA-A1481BECAF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60513" y="2947105"/>
              <a:ext cx="356827" cy="32420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A4779-E973-4FFA-90D7-13FA9CBACBDC}"/>
              </a:ext>
            </a:extLst>
          </p:cNvPr>
          <p:cNvGrpSpPr/>
          <p:nvPr/>
        </p:nvGrpSpPr>
        <p:grpSpPr>
          <a:xfrm>
            <a:off x="2220762" y="2204864"/>
            <a:ext cx="2702487" cy="524921"/>
            <a:chOff x="2220762" y="2204864"/>
            <a:chExt cx="2702487" cy="5249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895FA6-8799-4491-AE1E-4C7EA673F05C}"/>
                </a:ext>
              </a:extLst>
            </p:cNvPr>
            <p:cNvSpPr txBox="1"/>
            <p:nvPr/>
          </p:nvSpPr>
          <p:spPr>
            <a:xfrm>
              <a:off x="2220762" y="2204864"/>
              <a:ext cx="2702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0070C0"/>
                  </a:solidFill>
                </a:rPr>
                <a:t>Liquidus</a:t>
              </a:r>
              <a:endParaRPr lang="en-IE" sz="1100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7A5FFD3-4D1F-4433-9940-DF72447FCF2D}"/>
                </a:ext>
              </a:extLst>
            </p:cNvPr>
            <p:cNvCxnSpPr/>
            <p:nvPr/>
          </p:nvCxnSpPr>
          <p:spPr bwMode="auto">
            <a:xfrm flipV="1">
              <a:off x="2771800" y="2420888"/>
              <a:ext cx="432048" cy="27861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1CCFE53-4656-4A29-841C-CC9357D54496}"/>
                </a:ext>
              </a:extLst>
            </p:cNvPr>
            <p:cNvCxnSpPr/>
            <p:nvPr/>
          </p:nvCxnSpPr>
          <p:spPr bwMode="auto">
            <a:xfrm flipH="1" flipV="1">
              <a:off x="3851920" y="2420888"/>
              <a:ext cx="432048" cy="3088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B91FC1-AB64-4C11-AD3E-6F4595EFDDEF}"/>
              </a:ext>
            </a:extLst>
          </p:cNvPr>
          <p:cNvGrpSpPr/>
          <p:nvPr/>
        </p:nvGrpSpPr>
        <p:grpSpPr>
          <a:xfrm>
            <a:off x="5724128" y="3036585"/>
            <a:ext cx="2702487" cy="261610"/>
            <a:chOff x="5724128" y="3036585"/>
            <a:chExt cx="2702487" cy="26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5F626F-DF75-4DA2-8663-F4ABBE3F74D8}"/>
                </a:ext>
              </a:extLst>
            </p:cNvPr>
            <p:cNvSpPr txBox="1"/>
            <p:nvPr/>
          </p:nvSpPr>
          <p:spPr>
            <a:xfrm>
              <a:off x="5724128" y="3036585"/>
              <a:ext cx="2702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00B050"/>
                  </a:solidFill>
                </a:rPr>
                <a:t>Solidus</a:t>
              </a:r>
              <a:endParaRPr lang="en-IE" sz="1100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F7F1FE-10FA-4E93-BD31-85912C3D56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03760" y="3167390"/>
              <a:ext cx="900488" cy="102902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6573DE-BDD7-47BA-81A0-59D6F8AA3EDD}"/>
              </a:ext>
            </a:extLst>
          </p:cNvPr>
          <p:cNvSpPr txBox="1"/>
          <p:nvPr/>
        </p:nvSpPr>
        <p:spPr>
          <a:xfrm rot="16200000">
            <a:off x="656375" y="2225087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Temperatura</a:t>
            </a:r>
            <a:endParaRPr lang="en-IE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20B627-93A5-4EDA-8E44-B71A22A51A6B}"/>
              </a:ext>
            </a:extLst>
          </p:cNvPr>
          <p:cNvGrpSpPr/>
          <p:nvPr/>
        </p:nvGrpSpPr>
        <p:grpSpPr>
          <a:xfrm>
            <a:off x="2803953" y="3298195"/>
            <a:ext cx="2702487" cy="585646"/>
            <a:chOff x="2803953" y="3298195"/>
            <a:chExt cx="2702487" cy="5856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61B102-A671-4205-831C-D0E5668BDE99}"/>
                </a:ext>
              </a:extLst>
            </p:cNvPr>
            <p:cNvSpPr txBox="1"/>
            <p:nvPr/>
          </p:nvSpPr>
          <p:spPr>
            <a:xfrm>
              <a:off x="2803953" y="3622231"/>
              <a:ext cx="2702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FF33CC"/>
                  </a:solidFill>
                </a:rPr>
                <a:t>Ponto eutético</a:t>
              </a:r>
              <a:endParaRPr lang="en-IE" sz="1100" dirty="0">
                <a:solidFill>
                  <a:srgbClr val="FF33CC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DBA356-146C-42EF-BC80-50A9CC21F1A0}"/>
                </a:ext>
              </a:extLst>
            </p:cNvPr>
            <p:cNvCxnSpPr>
              <a:endCxn id="28" idx="0"/>
            </p:cNvCxnSpPr>
            <p:nvPr/>
          </p:nvCxnSpPr>
          <p:spPr bwMode="auto">
            <a:xfrm>
              <a:off x="4067944" y="3298195"/>
              <a:ext cx="87253" cy="324036"/>
            </a:xfrm>
            <a:prstGeom prst="straightConnector1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358ED3-1644-408E-88C5-D66D2CF41BE8}"/>
              </a:ext>
            </a:extLst>
          </p:cNvPr>
          <p:cNvSpPr txBox="1"/>
          <p:nvPr/>
        </p:nvSpPr>
        <p:spPr>
          <a:xfrm>
            <a:off x="2339752" y="5902677"/>
            <a:ext cx="33201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dirty="0"/>
              <a:t>Fração molar de 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C47B56-0EE2-4E36-BDC7-27EF5C2EEC87}"/>
              </a:ext>
            </a:extLst>
          </p:cNvPr>
          <p:cNvSpPr txBox="1"/>
          <p:nvPr/>
        </p:nvSpPr>
        <p:spPr>
          <a:xfrm>
            <a:off x="179512" y="572538"/>
            <a:ext cx="3509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</a:t>
            </a:r>
            <a:r>
              <a:rPr lang="pt-BR" sz="1600" baseline="-25000" dirty="0"/>
              <a:t>A </a:t>
            </a:r>
            <a:r>
              <a:rPr lang="pt-BR" sz="1600" dirty="0"/>
              <a:t> = sólido rico no componente 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2A0042-D624-4A38-BD73-32601A85C6AA}"/>
              </a:ext>
            </a:extLst>
          </p:cNvPr>
          <p:cNvSpPr txBox="1"/>
          <p:nvPr/>
        </p:nvSpPr>
        <p:spPr>
          <a:xfrm>
            <a:off x="178521" y="822848"/>
            <a:ext cx="352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</a:t>
            </a:r>
            <a:r>
              <a:rPr lang="pt-BR" sz="1600" baseline="-25000" dirty="0"/>
              <a:t>B </a:t>
            </a:r>
            <a:r>
              <a:rPr lang="pt-BR" sz="1600" dirty="0"/>
              <a:t> = sólido rico no componente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1">
            <a:extLst>
              <a:ext uri="{FF2B5EF4-FFF2-40B4-BE49-F238E27FC236}">
                <a16:creationId xmlns:a16="http://schemas.microsoft.com/office/drawing/2014/main" id="{C29C2DCA-E030-4F6B-A266-2BE381BD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1" b="9042"/>
          <a:stretch/>
        </p:blipFill>
        <p:spPr bwMode="auto">
          <a:xfrm>
            <a:off x="107504" y="1628800"/>
            <a:ext cx="8088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BCB0C-E8E7-4CC8-9D64-AF43AFF12456}"/>
              </a:ext>
            </a:extLst>
          </p:cNvPr>
          <p:cNvSpPr txBox="1"/>
          <p:nvPr/>
        </p:nvSpPr>
        <p:spPr>
          <a:xfrm>
            <a:off x="1259632" y="602128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/>
              <a:t>Monotético</a:t>
            </a:r>
          </a:p>
          <a:p>
            <a:pPr algn="ctr"/>
            <a:r>
              <a:rPr lang="pt-BR" sz="1800" dirty="0"/>
              <a:t>(solubilidade parcial)</a:t>
            </a:r>
            <a:endParaRPr lang="en-IE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AA2C4-348D-4676-966C-15FEF371B147}"/>
              </a:ext>
            </a:extLst>
          </p:cNvPr>
          <p:cNvSpPr txBox="1"/>
          <p:nvPr/>
        </p:nvSpPr>
        <p:spPr>
          <a:xfrm>
            <a:off x="6012160" y="1444134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>
                <a:solidFill>
                  <a:srgbClr val="FF0000"/>
                </a:solidFill>
              </a:rPr>
              <a:t>Peritético</a:t>
            </a:r>
            <a:endParaRPr lang="en-IE" sz="180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68B091-67C2-45A9-A7E8-FE567D6441A2}"/>
              </a:ext>
            </a:extLst>
          </p:cNvPr>
          <p:cNvGrpSpPr/>
          <p:nvPr/>
        </p:nvGrpSpPr>
        <p:grpSpPr>
          <a:xfrm>
            <a:off x="5012606" y="125190"/>
            <a:ext cx="3899326" cy="1215578"/>
            <a:chOff x="5012606" y="125190"/>
            <a:chExt cx="3899326" cy="121557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E3EB7D-5DC3-4A87-914C-A3033B007F08}"/>
                </a:ext>
              </a:extLst>
            </p:cNvPr>
            <p:cNvCxnSpPr/>
            <p:nvPr/>
          </p:nvCxnSpPr>
          <p:spPr bwMode="auto">
            <a:xfrm flipV="1">
              <a:off x="6630278" y="980728"/>
              <a:ext cx="534010" cy="36004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5AE441-4831-462D-9FF0-A5827ECB8793}"/>
                </a:ext>
              </a:extLst>
            </p:cNvPr>
            <p:cNvGrpSpPr/>
            <p:nvPr/>
          </p:nvGrpSpPr>
          <p:grpSpPr>
            <a:xfrm>
              <a:off x="5012606" y="125190"/>
              <a:ext cx="3899326" cy="1215578"/>
              <a:chOff x="5012606" y="125190"/>
              <a:chExt cx="3899326" cy="121557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86DA6-5F4D-4C83-8A11-99EDECD1E7F4}"/>
                  </a:ext>
                </a:extLst>
              </p:cNvPr>
              <p:cNvSpPr txBox="1"/>
              <p:nvPr/>
            </p:nvSpPr>
            <p:spPr>
              <a:xfrm>
                <a:off x="6228184" y="321101"/>
                <a:ext cx="2683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(Parece nome de doença,</a:t>
                </a:r>
              </a:p>
              <a:p>
                <a:r>
                  <a:rPr lang="pt-BR" sz="1600" dirty="0"/>
                  <a:t>mas é só um tipo de ESL)</a:t>
                </a:r>
                <a:endParaRPr lang="en-IE" sz="1600" dirty="0"/>
              </a:p>
            </p:txBody>
          </p:sp>
          <p:pic>
            <p:nvPicPr>
              <p:cNvPr id="2050" name="Picture 2" descr="cabec3a7a-doente-do-menino-dos-desenhos-animados-com-o-saco-do ...">
                <a:extLst>
                  <a:ext uri="{FF2B5EF4-FFF2-40B4-BE49-F238E27FC236}">
                    <a16:creationId xmlns:a16="http://schemas.microsoft.com/office/drawing/2014/main" id="{8B3512F5-8249-4A5C-9DE4-25EB1BB64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606" y="125190"/>
                <a:ext cx="1215578" cy="1215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D1A240-D7B5-444A-9CEE-DF7B2F9D1BF1}"/>
              </a:ext>
            </a:extLst>
          </p:cNvPr>
          <p:cNvSpPr txBox="1"/>
          <p:nvPr/>
        </p:nvSpPr>
        <p:spPr>
          <a:xfrm>
            <a:off x="1554584" y="5044534"/>
            <a:ext cx="2198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800" dirty="0"/>
              <a:t>Fração molar de 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117F5C-C353-47E8-89B9-DB87F01CACE0}"/>
              </a:ext>
            </a:extLst>
          </p:cNvPr>
          <p:cNvSpPr txBox="1"/>
          <p:nvPr/>
        </p:nvSpPr>
        <p:spPr>
          <a:xfrm>
            <a:off x="4875277" y="5035703"/>
            <a:ext cx="2198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800" dirty="0"/>
              <a:t>Fração molar de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41C7369-FD8B-4DA3-8EAC-A5E3F43F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512" y="188640"/>
            <a:ext cx="5732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i="0" dirty="0">
                <a:solidFill>
                  <a:srgbClr val="7030A0"/>
                </a:solidFill>
              </a:rPr>
              <a:t>De novo vamos para simulação no </a:t>
            </a:r>
            <a:r>
              <a:rPr lang="pt-BR" altLang="pt-BR" sz="2000" i="0" dirty="0" err="1">
                <a:solidFill>
                  <a:srgbClr val="7030A0"/>
                </a:solidFill>
              </a:rPr>
              <a:t>Wolfram</a:t>
            </a:r>
            <a:r>
              <a:rPr lang="pt-BR" altLang="pt-BR" sz="2000" i="0" dirty="0" smtClean="0">
                <a:solidFill>
                  <a:srgbClr val="7030A0"/>
                </a:solidFill>
              </a:rPr>
              <a:t>!</a:t>
            </a:r>
            <a:endParaRPr lang="pt-BR" altLang="pt-BR" sz="2000" i="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B203C-CA88-413C-BFF8-6990EED5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42005"/>
            <a:ext cx="815639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m do auxílio emergencial | Cianorte em Destaque">
            <a:extLst>
              <a:ext uri="{FF2B5EF4-FFF2-40B4-BE49-F238E27FC236}">
                <a16:creationId xmlns:a16="http://schemas.microsoft.com/office/drawing/2014/main" id="{DA3B0523-4150-4F96-8B78-FD1C0072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0855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 que fogos de artifício são coloridos? - A Ciência Explica">
            <a:extLst>
              <a:ext uri="{FF2B5EF4-FFF2-40B4-BE49-F238E27FC236}">
                <a16:creationId xmlns:a16="http://schemas.microsoft.com/office/drawing/2014/main" id="{93000BFC-4ACA-4681-90BB-EF36DDE4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15911"/>
            <a:ext cx="4273944" cy="23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E281AFC7-00F8-4C9D-89C4-080B268F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614" y="78934"/>
            <a:ext cx="47596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b="1" u="sng" baseline="0" dirty="0">
                <a:solidFill>
                  <a:srgbClr val="FF0000"/>
                </a:solidFill>
              </a:rPr>
              <a:t>Qual a importância da fase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u="sng" dirty="0">
                <a:solidFill>
                  <a:srgbClr val="FF0000"/>
                </a:solidFill>
              </a:rPr>
              <a:t>sólida em alimentos?!</a:t>
            </a:r>
            <a:endParaRPr lang="pt-BR" altLang="pt-BR" sz="2800" b="1" dirty="0">
              <a:solidFill>
                <a:srgbClr val="FF33CC"/>
              </a:solidFill>
            </a:endParaRPr>
          </a:p>
        </p:txBody>
      </p:sp>
      <p:pic>
        <p:nvPicPr>
          <p:cNvPr id="1026" name="Picture 2" descr="como usar o interrogação no seu notebook - YouTube">
            <a:extLst>
              <a:ext uri="{FF2B5EF4-FFF2-40B4-BE49-F238E27FC236}">
                <a16:creationId xmlns:a16="http://schemas.microsoft.com/office/drawing/2014/main" id="{3E97C49B-174B-4C3F-9728-F1ED9431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8162"/>
            <a:ext cx="259562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5">
            <a:extLst>
              <a:ext uri="{FF2B5EF4-FFF2-40B4-BE49-F238E27FC236}">
                <a16:creationId xmlns:a16="http://schemas.microsoft.com/office/drawing/2014/main" id="{1BF587BF-7B04-4DEF-A07B-A9BF4F98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5" y="4581128"/>
            <a:ext cx="2137420" cy="10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>
            <a:extLst>
              <a:ext uri="{FF2B5EF4-FFF2-40B4-BE49-F238E27FC236}">
                <a16:creationId xmlns:a16="http://schemas.microsoft.com/office/drawing/2014/main" id="{6FA04105-2CF2-4A14-9C5B-909E0627D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543792" cy="15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ceita de Sorvete de Morango Vegano | CyberCook">
            <a:extLst>
              <a:ext uri="{FF2B5EF4-FFF2-40B4-BE49-F238E27FC236}">
                <a16:creationId xmlns:a16="http://schemas.microsoft.com/office/drawing/2014/main" id="{642DA40D-6CFC-4CA8-B314-DC8B443A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06" y="4182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quipamentos para Extração de Óleos Vegetais | Ottani Equipamentos ...">
            <a:extLst>
              <a:ext uri="{FF2B5EF4-FFF2-40B4-BE49-F238E27FC236}">
                <a16:creationId xmlns:a16="http://schemas.microsoft.com/office/drawing/2014/main" id="{BA2B8832-5605-4D36-90D6-B092D8C2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110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A0433-E4E0-405E-8C82-DE512B413398}"/>
              </a:ext>
            </a:extLst>
          </p:cNvPr>
          <p:cNvSpPr txBox="1"/>
          <p:nvPr/>
        </p:nvSpPr>
        <p:spPr>
          <a:xfrm>
            <a:off x="2421195" y="5649838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Processamento</a:t>
            </a:r>
          </a:p>
          <a:p>
            <a:r>
              <a:rPr lang="pt-BR" dirty="0"/>
              <a:t>Estabilidade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31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96D8FD-9A31-46DE-B457-AA171E79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042"/>
            <a:ext cx="6264696" cy="56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B65B4B-933C-4E10-B959-616415E82DE3}"/>
              </a:ext>
            </a:extLst>
          </p:cNvPr>
          <p:cNvSpPr/>
          <p:nvPr/>
        </p:nvSpPr>
        <p:spPr>
          <a:xfrm>
            <a:off x="461185" y="6421146"/>
            <a:ext cx="804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/>
              <a:t>https://betaeq.com.br/index.php/2019/09/23/producao-do-oleo-de-soja/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12EE5-963F-4D8E-90B6-4EC829D01FC6}"/>
              </a:ext>
            </a:extLst>
          </p:cNvPr>
          <p:cNvSpPr/>
          <p:nvPr/>
        </p:nvSpPr>
        <p:spPr bwMode="auto">
          <a:xfrm>
            <a:off x="323528" y="188640"/>
            <a:ext cx="7056784" cy="33843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BF1C8B5-2111-43A9-B02A-BC4503553926}"/>
              </a:ext>
            </a:extLst>
          </p:cNvPr>
          <p:cNvSpPr/>
          <p:nvPr/>
        </p:nvSpPr>
        <p:spPr bwMode="auto">
          <a:xfrm>
            <a:off x="5652120" y="2708920"/>
            <a:ext cx="484632" cy="978408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C3B5ABF-2DD7-4B03-A60C-3D3CCAC6285B}"/>
              </a:ext>
            </a:extLst>
          </p:cNvPr>
          <p:cNvSpPr/>
          <p:nvPr/>
        </p:nvSpPr>
        <p:spPr bwMode="auto">
          <a:xfrm>
            <a:off x="3851920" y="4437112"/>
            <a:ext cx="360040" cy="504056"/>
          </a:xfrm>
          <a:prstGeom prst="upArrow">
            <a:avLst/>
          </a:prstGeom>
          <a:solidFill>
            <a:srgbClr val="0000CC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8" descr="Equipamentos para Extração de Óleos Vegetais | Ottani Equipamentos ...">
            <a:extLst>
              <a:ext uri="{FF2B5EF4-FFF2-40B4-BE49-F238E27FC236}">
                <a16:creationId xmlns:a16="http://schemas.microsoft.com/office/drawing/2014/main" id="{A0D4FDE5-D814-4D5F-96DD-88D789B0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26" y="387042"/>
            <a:ext cx="1606604" cy="106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ross section of frozen ice cream, illustrating the four microscopic phases of frozen ice cream">
            <a:extLst>
              <a:ext uri="{FF2B5EF4-FFF2-40B4-BE49-F238E27FC236}">
                <a16:creationId xmlns:a16="http://schemas.microsoft.com/office/drawing/2014/main" id="{A99D3384-0FB6-4565-ADEF-75730B3C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120852" cy="44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ceita de Sorvete de Morango Vegano | CyberCook">
            <a:extLst>
              <a:ext uri="{FF2B5EF4-FFF2-40B4-BE49-F238E27FC236}">
                <a16:creationId xmlns:a16="http://schemas.microsoft.com/office/drawing/2014/main" id="{B327A0A7-A440-4B14-AE0C-DD60D6EA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786E8-168D-4C5D-896D-BCBBD45F4BF4}"/>
              </a:ext>
            </a:extLst>
          </p:cNvPr>
          <p:cNvSpPr txBox="1"/>
          <p:nvPr/>
        </p:nvSpPr>
        <p:spPr>
          <a:xfrm>
            <a:off x="5292080" y="4059782"/>
            <a:ext cx="2470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C = cristais de gelo</a:t>
            </a:r>
          </a:p>
          <a:p>
            <a:r>
              <a:rPr lang="pt-BR" sz="1600" dirty="0"/>
              <a:t>F = glóbulo de gordura</a:t>
            </a:r>
          </a:p>
          <a:p>
            <a:r>
              <a:rPr lang="pt-BR" sz="1600" dirty="0"/>
              <a:t>A = bolha de ar</a:t>
            </a:r>
          </a:p>
          <a:p>
            <a:r>
              <a:rPr lang="pt-BR" sz="1600" dirty="0"/>
              <a:t>S = fase não-congelada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8492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>
            <a:extLst>
              <a:ext uri="{FF2B5EF4-FFF2-40B4-BE49-F238E27FC236}">
                <a16:creationId xmlns:a16="http://schemas.microsoft.com/office/drawing/2014/main" id="{AEE2AF4B-9E6A-4653-A466-C30BE096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hocolate Belga Amargo 811 54,5% - 400gr - Callebaut">
            <a:extLst>
              <a:ext uri="{FF2B5EF4-FFF2-40B4-BE49-F238E27FC236}">
                <a16:creationId xmlns:a16="http://schemas.microsoft.com/office/drawing/2014/main" id="{E018BE7A-5E09-4490-87CD-3B5FB972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gadeiro Gourmet Cobertura Belga Callebaut no Elo7 | DOCES ...">
            <a:extLst>
              <a:ext uri="{FF2B5EF4-FFF2-40B4-BE49-F238E27FC236}">
                <a16:creationId xmlns:a16="http://schemas.microsoft.com/office/drawing/2014/main" id="{7FB6B8D0-5994-4457-B270-13062113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344822-4924-4ED5-9019-AA3B95029A95}"/>
              </a:ext>
            </a:extLst>
          </p:cNvPr>
          <p:cNvSpPr/>
          <p:nvPr/>
        </p:nvSpPr>
        <p:spPr>
          <a:xfrm>
            <a:off x="179512" y="2780928"/>
            <a:ext cx="7898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hlinkClick r:id="rId5"/>
              </a:rPr>
              <a:t>Temperagem de chocolate com cristais de manteiga de cacau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2352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upload.wikimedia.org/wikipedia/en/b/b9/Eie-TRIGLYCERIDE.jpg">
            <a:extLst>
              <a:ext uri="{FF2B5EF4-FFF2-40B4-BE49-F238E27FC236}">
                <a16:creationId xmlns:a16="http://schemas.microsoft.com/office/drawing/2014/main" id="{023F9334-8254-4B65-9F2B-FEBBD18C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3744416" cy="22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Lipids - Course Hero">
            <a:extLst>
              <a:ext uri="{FF2B5EF4-FFF2-40B4-BE49-F238E27FC236}">
                <a16:creationId xmlns:a16="http://schemas.microsoft.com/office/drawing/2014/main" id="{4197B05F-855C-4A7C-9430-72FE1146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17962" cy="24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ructure Of Cholesterol And Triglycerides Stock Vector ...">
            <a:extLst>
              <a:ext uri="{FF2B5EF4-FFF2-40B4-BE49-F238E27FC236}">
                <a16:creationId xmlns:a16="http://schemas.microsoft.com/office/drawing/2014/main" id="{33F57088-B4D3-4A85-97CA-29CF3C421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29608" r="1720" b="6951"/>
          <a:stretch/>
        </p:blipFill>
        <p:spPr bwMode="auto">
          <a:xfrm>
            <a:off x="179512" y="2507202"/>
            <a:ext cx="3816424" cy="43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idrogenação - Química - Material de Estudo - Ensino Médio">
            <a:extLst>
              <a:ext uri="{FF2B5EF4-FFF2-40B4-BE49-F238E27FC236}">
                <a16:creationId xmlns:a16="http://schemas.microsoft.com/office/drawing/2014/main" id="{3FEC4EB5-7CCC-4FB0-81DE-5CF155CB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54" y="4149080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oming theory of tristearin - Soft Matter (RSC Publishing) DOI ...">
            <a:extLst>
              <a:ext uri="{FF2B5EF4-FFF2-40B4-BE49-F238E27FC236}">
                <a16:creationId xmlns:a16="http://schemas.microsoft.com/office/drawing/2014/main" id="{3FE7F3F2-945A-4522-BE59-CB47E5EE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7976"/>
            <a:ext cx="5009530" cy="62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2">
            <a:extLst>
              <a:ext uri="{FF2B5EF4-FFF2-40B4-BE49-F238E27FC236}">
                <a16:creationId xmlns:a16="http://schemas.microsoft.com/office/drawing/2014/main" id="{ED682C74-26E0-4784-B7D2-413665DD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64801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ixaDeTexto 4">
            <a:extLst>
              <a:ext uri="{FF2B5EF4-FFF2-40B4-BE49-F238E27FC236}">
                <a16:creationId xmlns:a16="http://schemas.microsoft.com/office/drawing/2014/main" id="{5EE76A21-C555-4226-8AC1-9896A16E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78575"/>
            <a:ext cx="155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fonte: Timms (1984)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pi.ning.com/files/PwLn8D8R*7T3Pe5E92ciryzPlp-n3x9zlhagynx4Ik62xMsAvA7GEOW16xlyDF*QiePWBuUyVGWyHlIKhJIrhc6*6ICNxkIO/polymorphism.JPG">
            <a:extLst>
              <a:ext uri="{FF2B5EF4-FFF2-40B4-BE49-F238E27FC236}">
                <a16:creationId xmlns:a16="http://schemas.microsoft.com/office/drawing/2014/main" id="{4EA24776-6955-41A3-897D-E0713058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2771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aixaDeTexto 1">
            <a:extLst>
              <a:ext uri="{FF2B5EF4-FFF2-40B4-BE49-F238E27FC236}">
                <a16:creationId xmlns:a16="http://schemas.microsoft.com/office/drawing/2014/main" id="{8716D430-B718-4C42-96D8-30C40F7F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294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FF0000"/>
                </a:solidFill>
              </a:rPr>
              <a:t>Ex: manteiga de cacau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325</Words>
  <Application>Microsoft Office PowerPoint</Application>
  <PresentationFormat>Apresentação na tela (4:3)</PresentationFormat>
  <Paragraphs>69</Paragraphs>
  <Slides>16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Cristina de Pinho</dc:creator>
  <cp:lastModifiedBy>Samantha Pinho</cp:lastModifiedBy>
  <cp:revision>91</cp:revision>
  <dcterms:created xsi:type="dcterms:W3CDTF">2020-05-26T13:07:43Z</dcterms:created>
  <dcterms:modified xsi:type="dcterms:W3CDTF">2023-06-26T17:04:55Z</dcterms:modified>
</cp:coreProperties>
</file>