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718" autoAdjust="0"/>
  </p:normalViewPr>
  <p:slideViewPr>
    <p:cSldViewPr>
      <p:cViewPr varScale="1">
        <p:scale>
          <a:sx n="103" d="100"/>
          <a:sy n="103" d="100"/>
        </p:scale>
        <p:origin x="-204" y="-132"/>
      </p:cViewPr>
      <p:guideLst>
        <p:guide orient="horz" pos="2160"/>
        <p:guide pos="2880"/>
      </p:guideLst>
    </p:cSldViewPr>
  </p:slideViewPr>
  <p:outlineViewPr>
    <p:cViewPr>
      <p:scale>
        <a:sx n="33" d="100"/>
        <a:sy n="33" d="100"/>
      </p:scale>
      <p:origin x="48" y="382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Triângulo retâ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grpSp>
        <p:nvGrpSpPr>
          <p:cNvPr id="2" name="Grupo 1"/>
          <p:cNvGrpSpPr/>
          <p:nvPr/>
        </p:nvGrpSpPr>
        <p:grpSpPr>
          <a:xfrm>
            <a:off x="-3765" y="4953000"/>
            <a:ext cx="9147765" cy="1912088"/>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ector reto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ço Reservado para Data 29"/>
          <p:cNvSpPr>
            <a:spLocks noGrp="1"/>
          </p:cNvSpPr>
          <p:nvPr>
            <p:ph type="dt" sz="half" idx="10"/>
          </p:nvPr>
        </p:nvSpPr>
        <p:spPr/>
        <p:txBody>
          <a:bodyPr/>
          <a:lstStyle>
            <a:lvl1pPr>
              <a:defRPr>
                <a:solidFill>
                  <a:srgbClr val="FFFFFF"/>
                </a:solidFill>
              </a:defRPr>
            </a:lvl1pPr>
            <a:extLst/>
          </a:lstStyle>
          <a:p>
            <a:fld id="{7D649074-4577-4E0C-A3DE-F2D68441F2EF}" type="datetimeFigureOut">
              <a:rPr lang="pt-BR" smtClean="0"/>
              <a:pPr/>
              <a:t>26/07/2018</a:t>
            </a:fld>
            <a:endParaRPr lang="pt-BR"/>
          </a:p>
        </p:txBody>
      </p:sp>
      <p:sp>
        <p:nvSpPr>
          <p:cNvPr id="19" name="Espaço Reservado para Rodapé 18"/>
          <p:cNvSpPr>
            <a:spLocks noGrp="1"/>
          </p:cNvSpPr>
          <p:nvPr>
            <p:ph type="ftr" sz="quarter" idx="11"/>
          </p:nvPr>
        </p:nvSpPr>
        <p:spPr/>
        <p:txBody>
          <a:bodyPr/>
          <a:lstStyle>
            <a:lvl1pPr>
              <a:defRPr>
                <a:solidFill>
                  <a:schemeClr val="accent1">
                    <a:tint val="20000"/>
                  </a:schemeClr>
                </a:solidFill>
              </a:defRPr>
            </a:lvl1pPr>
            <a:extLst/>
          </a:lstStyle>
          <a:p>
            <a:endParaRPr lang="pt-BR"/>
          </a:p>
        </p:txBody>
      </p:sp>
      <p:sp>
        <p:nvSpPr>
          <p:cNvPr id="27" name="Espaço Reservado para Número de Slide 26"/>
          <p:cNvSpPr>
            <a:spLocks noGrp="1"/>
          </p:cNvSpPr>
          <p:nvPr>
            <p:ph type="sldNum" sz="quarter" idx="12"/>
          </p:nvPr>
        </p:nvSpPr>
        <p:spPr/>
        <p:txBody>
          <a:bodyPr/>
          <a:lstStyle>
            <a:lvl1pPr>
              <a:defRPr>
                <a:solidFill>
                  <a:srgbClr val="FFFFFF"/>
                </a:solidFill>
              </a:defRPr>
            </a:lvl1pPr>
            <a:extLst/>
          </a:lstStyle>
          <a:p>
            <a:fld id="{8BA4C578-336A-45E0-9316-42E236701855}"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7D649074-4577-4E0C-A3DE-F2D68441F2EF}" type="datetimeFigureOut">
              <a:rPr lang="pt-BR" smtClean="0"/>
              <a:pPr/>
              <a:t>26/07/2018</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8BA4C578-336A-45E0-9316-42E236701855}"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7D649074-4577-4E0C-A3DE-F2D68441F2EF}" type="datetimeFigureOut">
              <a:rPr lang="pt-BR" smtClean="0"/>
              <a:pPr/>
              <a:t>26/07/2018</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8BA4C578-336A-45E0-9316-42E236701855}"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7D649074-4577-4E0C-A3DE-F2D68441F2EF}" type="datetimeFigureOut">
              <a:rPr lang="pt-BR" smtClean="0"/>
              <a:pPr/>
              <a:t>26/07/2018</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8BA4C578-336A-45E0-9316-42E236701855}" type="slidenum">
              <a:rPr lang="pt-BR" smtClean="0"/>
              <a:pPr/>
              <a:t>‹nº›</a:t>
            </a:fld>
            <a:endParaRPr lang="pt-BR"/>
          </a:p>
        </p:txBody>
      </p:sp>
      <p:sp>
        <p:nvSpPr>
          <p:cNvPr id="7" name="Título 6"/>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extLst/>
          </a:lstStyle>
          <a:p>
            <a:fld id="{7D649074-4577-4E0C-A3DE-F2D68441F2EF}" type="datetimeFigureOut">
              <a:rPr lang="pt-BR" smtClean="0"/>
              <a:pPr/>
              <a:t>26/07/2018</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8BA4C578-336A-45E0-9316-42E236701855}" type="slidenum">
              <a:rPr lang="pt-BR" smtClean="0"/>
              <a:pPr/>
              <a:t>‹nº›</a:t>
            </a:fld>
            <a:endParaRPr lang="pt-BR"/>
          </a:p>
        </p:txBody>
      </p:sp>
      <p:sp>
        <p:nvSpPr>
          <p:cNvPr id="7" name="Divis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ivis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2">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7D649074-4577-4E0C-A3DE-F2D68441F2EF}" type="datetimeFigureOut">
              <a:rPr lang="pt-BR" smtClean="0"/>
              <a:pPr/>
              <a:t>26/07/2018</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8BA4C578-336A-45E0-9316-42E236701855}" type="slidenum">
              <a:rPr lang="pt-BR" smtClean="0"/>
              <a:pPr/>
              <a:t>‹nº›</a:t>
            </a:fld>
            <a:endParaRPr lang="pt-BR"/>
          </a:p>
        </p:txBody>
      </p:sp>
      <p:sp>
        <p:nvSpPr>
          <p:cNvPr id="8" name="Título 7"/>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7D649074-4577-4E0C-A3DE-F2D68441F2EF}" type="datetimeFigureOut">
              <a:rPr lang="pt-BR" smtClean="0"/>
              <a:pPr/>
              <a:t>26/07/2018</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8BA4C578-336A-45E0-9316-42E236701855}"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bg>
      <p:bgRef idx="1002">
        <a:schemeClr val="bg1"/>
      </p:bgRef>
    </p:bg>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extLst/>
          </a:lstStyle>
          <a:p>
            <a:fld id="{7D649074-4577-4E0C-A3DE-F2D68441F2EF}" type="datetimeFigureOut">
              <a:rPr lang="pt-BR" smtClean="0"/>
              <a:pPr/>
              <a:t>26/07/2018</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8BA4C578-336A-45E0-9316-42E236701855}" type="slidenum">
              <a:rPr lang="pt-BR" smtClean="0"/>
              <a:pPr/>
              <a:t>‹nº›</a:t>
            </a:fld>
            <a:endParaRPr lang="pt-BR"/>
          </a:p>
        </p:txBody>
      </p:sp>
      <p:sp>
        <p:nvSpPr>
          <p:cNvPr id="6" name="Título 5"/>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extLst/>
          </a:lstStyle>
          <a:p>
            <a:fld id="{7D649074-4577-4E0C-A3DE-F2D68441F2EF}" type="datetimeFigureOut">
              <a:rPr lang="pt-BR" smtClean="0"/>
              <a:pPr/>
              <a:t>26/07/2018</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8BA4C578-336A-45E0-9316-42E236701855}"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6727032" y="6407944"/>
            <a:ext cx="1920240" cy="365760"/>
          </a:xfrm>
        </p:spPr>
        <p:txBody>
          <a:bodyPr/>
          <a:lstStyle>
            <a:extLst/>
          </a:lstStyle>
          <a:p>
            <a:fld id="{7D649074-4577-4E0C-A3DE-F2D68441F2EF}" type="datetimeFigureOut">
              <a:rPr lang="pt-BR" smtClean="0"/>
              <a:pPr/>
              <a:t>26/07/2018</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8BA4C578-336A-45E0-9316-42E236701855}"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BR" smtClean="0"/>
              <a:t>Clique para editar os estilos do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BR" smtClean="0"/>
              <a:t>Clique no ícone para adicionar uma imagem</a:t>
            </a:r>
            <a:endParaRPr kumimoji="0" lang="en-US" dirty="0"/>
          </a:p>
        </p:txBody>
      </p:sp>
      <p:sp>
        <p:nvSpPr>
          <p:cNvPr id="5" name="Espaço Reservado para Data 4"/>
          <p:cNvSpPr>
            <a:spLocks noGrp="1"/>
          </p:cNvSpPr>
          <p:nvPr>
            <p:ph type="dt" sz="half" idx="10"/>
          </p:nvPr>
        </p:nvSpPr>
        <p:spPr/>
        <p:txBody>
          <a:bodyPr/>
          <a:lstStyle>
            <a:lvl1pPr>
              <a:defRPr>
                <a:solidFill>
                  <a:schemeClr val="tx1"/>
                </a:solidFill>
              </a:defRPr>
            </a:lvl1pPr>
            <a:extLst/>
          </a:lstStyle>
          <a:p>
            <a:fld id="{7D649074-4577-4E0C-A3DE-F2D68441F2EF}" type="datetimeFigureOut">
              <a:rPr lang="pt-BR" smtClean="0"/>
              <a:pPr/>
              <a:t>26/07/2018</a:t>
            </a:fld>
            <a:endParaRPr lang="pt-BR"/>
          </a:p>
        </p:txBody>
      </p:sp>
      <p:sp>
        <p:nvSpPr>
          <p:cNvPr id="6" name="Espaço Reservado para Rodapé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t-BR"/>
          </a:p>
        </p:txBody>
      </p:sp>
      <p:sp>
        <p:nvSpPr>
          <p:cNvPr id="7" name="Espaço Reservado para Número de Slide 6"/>
          <p:cNvSpPr>
            <a:spLocks noGrp="1"/>
          </p:cNvSpPr>
          <p:nvPr>
            <p:ph type="sldNum" sz="quarter" idx="12"/>
          </p:nvPr>
        </p:nvSpPr>
        <p:spPr/>
        <p:txBody>
          <a:bodyPr/>
          <a:lstStyle>
            <a:lvl1pPr>
              <a:defRPr>
                <a:solidFill>
                  <a:schemeClr val="tx1"/>
                </a:solidFill>
              </a:defRPr>
            </a:lvl1pPr>
            <a:extLst/>
          </a:lstStyle>
          <a:p>
            <a:fld id="{8BA4C578-336A-45E0-9316-42E236701855}" type="slidenum">
              <a:rPr lang="pt-BR" smtClean="0"/>
              <a:pPr/>
              <a:t>‹nº›</a:t>
            </a:fld>
            <a:endParaRPr lang="pt-BR"/>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BR" smtClean="0"/>
              <a:t>Clique para editar o estilo do título mestre</a:t>
            </a:r>
            <a:endParaRPr kumimoji="0" lang="en-US"/>
          </a:p>
        </p:txBody>
      </p:sp>
      <p:sp>
        <p:nvSpPr>
          <p:cNvPr id="8" name="Forma liv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a liv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ângulo retângulo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ector reto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ivis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a liv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ângulo retângulo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D649074-4577-4E0C-A3DE-F2D68441F2EF}" type="datetimeFigureOut">
              <a:rPr lang="pt-BR" smtClean="0"/>
              <a:pPr/>
              <a:t>26/07/2018</a:t>
            </a:fld>
            <a:endParaRPr lang="pt-BR"/>
          </a:p>
        </p:txBody>
      </p:sp>
      <p:sp>
        <p:nvSpPr>
          <p:cNvPr id="22" name="Espaço Reservado para Rodapé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t-BR"/>
          </a:p>
        </p:txBody>
      </p:sp>
      <p:sp>
        <p:nvSpPr>
          <p:cNvPr id="18" name="Espaço Reservado para Número de Slid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BA4C578-336A-45E0-9316-42E236701855}"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500043"/>
            <a:ext cx="7772400" cy="571503"/>
          </a:xfrm>
        </p:spPr>
        <p:txBody>
          <a:bodyPr>
            <a:noAutofit/>
          </a:bodyPr>
          <a:lstStyle/>
          <a:p>
            <a:pPr algn="ctr"/>
            <a:r>
              <a:rPr lang="pt-BR" sz="3200" b="1" dirty="0" smtClean="0">
                <a:latin typeface="Times New Roman" pitchFamily="18" charset="0"/>
                <a:cs typeface="Times New Roman" pitchFamily="18" charset="0"/>
              </a:rPr>
              <a:t>Agentes Administrativos </a:t>
            </a:r>
            <a:endParaRPr lang="pt-BR" sz="3200" b="1" dirty="0">
              <a:latin typeface="Times New Roman" pitchFamily="18" charset="0"/>
              <a:cs typeface="Times New Roman" pitchFamily="18" charset="0"/>
            </a:endParaRPr>
          </a:p>
        </p:txBody>
      </p:sp>
      <p:sp>
        <p:nvSpPr>
          <p:cNvPr id="3" name="Subtítulo 2"/>
          <p:cNvSpPr>
            <a:spLocks noGrp="1"/>
          </p:cNvSpPr>
          <p:nvPr>
            <p:ph type="subTitle" idx="1"/>
          </p:nvPr>
        </p:nvSpPr>
        <p:spPr>
          <a:xfrm>
            <a:off x="357158" y="1214422"/>
            <a:ext cx="8215370" cy="5357850"/>
          </a:xfrm>
        </p:spPr>
        <p:txBody>
          <a:bodyPr>
            <a:normAutofit fontScale="62500" lnSpcReduction="20000"/>
          </a:bodyPr>
          <a:lstStyle/>
          <a:p>
            <a:pPr algn="just"/>
            <a:r>
              <a:rPr lang="pt-BR" sz="2900" b="1" dirty="0">
                <a:solidFill>
                  <a:schemeClr val="tx1"/>
                </a:solidFill>
                <a:latin typeface="Times New Roman" pitchFamily="18" charset="0"/>
                <a:cs typeface="Times New Roman" pitchFamily="18" charset="0"/>
              </a:rPr>
              <a:t>Agentes </a:t>
            </a:r>
            <a:r>
              <a:rPr lang="pt-BR" sz="2900" b="1" dirty="0" smtClean="0">
                <a:solidFill>
                  <a:schemeClr val="tx1"/>
                </a:solidFill>
                <a:latin typeface="Times New Roman" pitchFamily="18" charset="0"/>
                <a:cs typeface="Times New Roman" pitchFamily="18" charset="0"/>
              </a:rPr>
              <a:t>Públicos: </a:t>
            </a:r>
            <a:r>
              <a:rPr lang="pt-BR" sz="2900" dirty="0" smtClean="0">
                <a:solidFill>
                  <a:schemeClr val="tx1"/>
                </a:solidFill>
                <a:latin typeface="Times New Roman" pitchFamily="18" charset="0"/>
                <a:cs typeface="Times New Roman" pitchFamily="18" charset="0"/>
              </a:rPr>
              <a:t>São </a:t>
            </a:r>
            <a:r>
              <a:rPr lang="pt-BR" sz="2900" dirty="0">
                <a:solidFill>
                  <a:schemeClr val="tx1"/>
                </a:solidFill>
                <a:latin typeface="Times New Roman" pitchFamily="18" charset="0"/>
                <a:cs typeface="Times New Roman" pitchFamily="18" charset="0"/>
              </a:rPr>
              <a:t>todas as pessoas físicas incumbidas definitiva ou </a:t>
            </a:r>
            <a:r>
              <a:rPr lang="pt-BR" sz="2900" dirty="0" smtClean="0">
                <a:solidFill>
                  <a:schemeClr val="tx1"/>
                </a:solidFill>
                <a:latin typeface="Times New Roman" pitchFamily="18" charset="0"/>
                <a:cs typeface="Times New Roman" pitchFamily="18" charset="0"/>
              </a:rPr>
              <a:t>transitoriamente</a:t>
            </a:r>
            <a:r>
              <a:rPr lang="pt-BR" sz="2900" dirty="0">
                <a:solidFill>
                  <a:schemeClr val="tx1"/>
                </a:solidFill>
                <a:latin typeface="Times New Roman" pitchFamily="18" charset="0"/>
                <a:cs typeface="Times New Roman" pitchFamily="18" charset="0"/>
              </a:rPr>
              <a:t>, do exercício de alguma função estatal</a:t>
            </a:r>
            <a:r>
              <a:rPr lang="pt-BR" sz="2900" dirty="0" smtClean="0">
                <a:solidFill>
                  <a:schemeClr val="tx1"/>
                </a:solidFill>
                <a:latin typeface="Times New Roman" pitchFamily="18" charset="0"/>
                <a:cs typeface="Times New Roman" pitchFamily="18" charset="0"/>
              </a:rPr>
              <a:t>.</a:t>
            </a:r>
          </a:p>
          <a:p>
            <a:pPr algn="just"/>
            <a:endParaRPr lang="pt-BR" sz="2900" dirty="0">
              <a:solidFill>
                <a:schemeClr val="tx1"/>
              </a:solidFill>
              <a:latin typeface="Times New Roman" pitchFamily="18" charset="0"/>
              <a:cs typeface="Times New Roman" pitchFamily="18" charset="0"/>
            </a:endParaRPr>
          </a:p>
          <a:p>
            <a:pPr algn="just"/>
            <a:r>
              <a:rPr lang="pt-BR" sz="2900" b="1" dirty="0">
                <a:solidFill>
                  <a:schemeClr val="tx1"/>
                </a:solidFill>
                <a:latin typeface="Times New Roman" pitchFamily="18" charset="0"/>
                <a:cs typeface="Times New Roman" pitchFamily="18" charset="0"/>
              </a:rPr>
              <a:t>Classificação dos agentes </a:t>
            </a:r>
            <a:r>
              <a:rPr lang="pt-BR" sz="2900" b="1" dirty="0" smtClean="0">
                <a:solidFill>
                  <a:schemeClr val="tx1"/>
                </a:solidFill>
                <a:latin typeface="Times New Roman" pitchFamily="18" charset="0"/>
                <a:cs typeface="Times New Roman" pitchFamily="18" charset="0"/>
              </a:rPr>
              <a:t>públicos</a:t>
            </a:r>
            <a:endParaRPr lang="pt-BR" sz="2900" b="1" dirty="0">
              <a:solidFill>
                <a:schemeClr val="tx1"/>
              </a:solidFill>
              <a:latin typeface="Times New Roman" pitchFamily="18" charset="0"/>
              <a:cs typeface="Times New Roman" pitchFamily="18" charset="0"/>
            </a:endParaRPr>
          </a:p>
          <a:p>
            <a:pPr algn="just"/>
            <a:endParaRPr lang="pt-BR" sz="2900" b="1" dirty="0" smtClean="0">
              <a:solidFill>
                <a:schemeClr val="tx1"/>
              </a:solidFill>
              <a:latin typeface="Times New Roman" pitchFamily="18" charset="0"/>
              <a:cs typeface="Times New Roman" pitchFamily="18" charset="0"/>
            </a:endParaRPr>
          </a:p>
          <a:p>
            <a:pPr algn="just"/>
            <a:r>
              <a:rPr lang="pt-BR" sz="2900" b="1" dirty="0" smtClean="0">
                <a:solidFill>
                  <a:schemeClr val="tx1"/>
                </a:solidFill>
                <a:latin typeface="Times New Roman" pitchFamily="18" charset="0"/>
                <a:cs typeface="Times New Roman" pitchFamily="18" charset="0"/>
              </a:rPr>
              <a:t>Agentes </a:t>
            </a:r>
            <a:r>
              <a:rPr lang="pt-BR" sz="2900" b="1" dirty="0">
                <a:solidFill>
                  <a:schemeClr val="tx1"/>
                </a:solidFill>
                <a:latin typeface="Times New Roman" pitchFamily="18" charset="0"/>
                <a:cs typeface="Times New Roman" pitchFamily="18" charset="0"/>
              </a:rPr>
              <a:t>políticos</a:t>
            </a:r>
            <a:r>
              <a:rPr lang="pt-BR" sz="2900" dirty="0">
                <a:solidFill>
                  <a:schemeClr val="tx1"/>
                </a:solidFill>
                <a:latin typeface="Times New Roman" pitchFamily="18" charset="0"/>
                <a:cs typeface="Times New Roman" pitchFamily="18" charset="0"/>
              </a:rPr>
              <a:t>: São os componentes do Primeiro Escalão do Governo, investidos nos cargos ou funções, por nomeação ou eleição. Não são servidores públicos. Não estão sujeitos ao regime jurídico único, instituído pela CF de 1988. Exercem funções governamentais. Elaboram normas legais. Conduzem os negócios públicos. Decidem e atuam com independência nos assuntos de sua competência. Estão a salvo de responsabilidade civil por eventuais erros de atuação, a menos que tenham agido com culpa grosseira, má – fé ou abuso de poder.</a:t>
            </a:r>
            <a:r>
              <a:rPr lang="pt-BR" sz="2900" dirty="0" smtClean="0">
                <a:solidFill>
                  <a:schemeClr val="tx1"/>
                </a:solidFill>
                <a:latin typeface="Times New Roman" pitchFamily="18" charset="0"/>
                <a:cs typeface="Times New Roman" pitchFamily="18" charset="0"/>
              </a:rPr>
              <a:t/>
            </a:r>
            <a:br>
              <a:rPr lang="pt-BR" sz="2900" dirty="0" smtClean="0">
                <a:solidFill>
                  <a:schemeClr val="tx1"/>
                </a:solidFill>
                <a:latin typeface="Times New Roman" pitchFamily="18" charset="0"/>
                <a:cs typeface="Times New Roman" pitchFamily="18" charset="0"/>
              </a:rPr>
            </a:br>
            <a:r>
              <a:rPr lang="pt-BR" sz="2900" dirty="0" smtClean="0">
                <a:solidFill>
                  <a:schemeClr val="tx1"/>
                </a:solidFill>
                <a:latin typeface="Times New Roman" pitchFamily="18" charset="0"/>
                <a:cs typeface="Times New Roman" pitchFamily="18" charset="0"/>
              </a:rPr>
              <a:t/>
            </a:r>
            <a:br>
              <a:rPr lang="pt-BR" sz="2900" dirty="0" smtClean="0">
                <a:solidFill>
                  <a:schemeClr val="tx1"/>
                </a:solidFill>
                <a:latin typeface="Times New Roman" pitchFamily="18" charset="0"/>
                <a:cs typeface="Times New Roman" pitchFamily="18" charset="0"/>
              </a:rPr>
            </a:br>
            <a:r>
              <a:rPr lang="pt-BR" sz="2900" dirty="0">
                <a:solidFill>
                  <a:schemeClr val="tx1"/>
                </a:solidFill>
                <a:latin typeface="Times New Roman" pitchFamily="18" charset="0"/>
                <a:cs typeface="Times New Roman" pitchFamily="18" charset="0"/>
              </a:rPr>
              <a:t>Quem são: Chefes de Executivo e seus auxiliares (Presidente e Ministros); membros do legislativo (Senadores, Deputados, Vereadores); membros do Poder Judiciário (magistrados em geral); membros do Ministério Público (procuradores da República e da Justiça, Promotores Públicos); membros dos Tribunais de Contas; representantes diplomáticos; outras autoridades que atuem com independência funcional no desempenho de </a:t>
            </a:r>
            <a:r>
              <a:rPr lang="pt-BR" sz="2900" dirty="0" smtClean="0">
                <a:solidFill>
                  <a:schemeClr val="tx1"/>
                </a:solidFill>
                <a:latin typeface="Times New Roman" pitchFamily="18" charset="0"/>
                <a:cs typeface="Times New Roman" pitchFamily="18" charset="0"/>
              </a:rPr>
              <a:t>atribuições governamentais,judiciais </a:t>
            </a:r>
            <a:r>
              <a:rPr lang="pt-BR" sz="2900" dirty="0">
                <a:solidFill>
                  <a:schemeClr val="tx1"/>
                </a:solidFill>
                <a:latin typeface="Times New Roman" pitchFamily="18" charset="0"/>
                <a:cs typeface="Times New Roman" pitchFamily="18" charset="0"/>
              </a:rPr>
              <a:t>ou quase judiciais</a:t>
            </a:r>
            <a:r>
              <a:rPr lang="pt-BR" sz="2900" dirty="0" smtClean="0">
                <a:solidFill>
                  <a:schemeClr val="tx1"/>
                </a:solidFill>
                <a:latin typeface="Times New Roman" pitchFamily="18" charset="0"/>
                <a:cs typeface="Times New Roman" pitchFamily="18" charset="0"/>
              </a:rPr>
              <a:t>.</a:t>
            </a:r>
          </a:p>
          <a:p>
            <a:pPr algn="just"/>
            <a:r>
              <a:rPr lang="pt-BR" sz="2900" dirty="0">
                <a:solidFill>
                  <a:schemeClr val="tx1"/>
                </a:solidFill>
                <a:latin typeface="Times New Roman" pitchFamily="18" charset="0"/>
                <a:cs typeface="Times New Roman" pitchFamily="18" charset="0"/>
              </a:rPr>
              <a:t> </a:t>
            </a:r>
            <a:r>
              <a:rPr lang="pt-BR" sz="2200" dirty="0" smtClean="0">
                <a:solidFill>
                  <a:schemeClr val="tx1"/>
                </a:solidFill>
                <a:latin typeface="Times New Roman" pitchFamily="18" charset="0"/>
                <a:cs typeface="Times New Roman" pitchFamily="18" charset="0"/>
              </a:rPr>
              <a:t/>
            </a:r>
            <a:br>
              <a:rPr lang="pt-BR" sz="2200" dirty="0" smtClean="0">
                <a:solidFill>
                  <a:schemeClr val="tx1"/>
                </a:solidFill>
                <a:latin typeface="Times New Roman" pitchFamily="18" charset="0"/>
                <a:cs typeface="Times New Roman" pitchFamily="18" charset="0"/>
              </a:rPr>
            </a:br>
            <a:r>
              <a:rPr lang="pt-BR" sz="2200" dirty="0" smtClean="0">
                <a:solidFill>
                  <a:schemeClr val="tx1"/>
                </a:solidFill>
                <a:latin typeface="Times New Roman" pitchFamily="18" charset="0"/>
                <a:cs typeface="Times New Roman" pitchFamily="18" charset="0"/>
              </a:rPr>
              <a:t/>
            </a:r>
            <a:br>
              <a:rPr lang="pt-BR" sz="2200" dirty="0" smtClean="0">
                <a:solidFill>
                  <a:schemeClr val="tx1"/>
                </a:solidFill>
                <a:latin typeface="Times New Roman" pitchFamily="18" charset="0"/>
                <a:cs typeface="Times New Roman" pitchFamily="18" charset="0"/>
              </a:rPr>
            </a:br>
            <a:r>
              <a:rPr lang="pt-BR" sz="1800" dirty="0" smtClean="0"/>
              <a:t/>
            </a:r>
            <a:br>
              <a:rPr lang="pt-BR" sz="1800" dirty="0" smtClean="0"/>
            </a:br>
            <a:endParaRPr lang="pt-BR" sz="1800"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4291"/>
            <a:ext cx="7772400" cy="428627"/>
          </a:xfrm>
        </p:spPr>
        <p:txBody>
          <a:bodyPr>
            <a:noAutofit/>
          </a:bodyPr>
          <a:lstStyle/>
          <a:p>
            <a:pPr algn="ctr"/>
            <a:r>
              <a:rPr lang="pt-BR" sz="3200" b="1" dirty="0" smtClean="0">
                <a:latin typeface="Times New Roman" pitchFamily="18" charset="0"/>
                <a:cs typeface="Times New Roman" pitchFamily="18" charset="0"/>
              </a:rPr>
              <a:t>Agentes Administrativos </a:t>
            </a:r>
            <a:endParaRPr lang="pt-BR" sz="3200" b="1" dirty="0">
              <a:latin typeface="Times New Roman" pitchFamily="18" charset="0"/>
              <a:cs typeface="Times New Roman" pitchFamily="18" charset="0"/>
            </a:endParaRPr>
          </a:p>
        </p:txBody>
      </p:sp>
      <p:sp>
        <p:nvSpPr>
          <p:cNvPr id="3" name="Subtítulo 2"/>
          <p:cNvSpPr>
            <a:spLocks noGrp="1"/>
          </p:cNvSpPr>
          <p:nvPr>
            <p:ph type="subTitle" idx="1"/>
          </p:nvPr>
        </p:nvSpPr>
        <p:spPr>
          <a:xfrm>
            <a:off x="357158" y="1142984"/>
            <a:ext cx="8215370" cy="5214974"/>
          </a:xfrm>
        </p:spPr>
        <p:txBody>
          <a:bodyPr>
            <a:normAutofit/>
          </a:bodyPr>
          <a:lstStyle/>
          <a:p>
            <a:pPr algn="just"/>
            <a:r>
              <a:rPr lang="pt-BR" sz="1900" b="1" dirty="0" smtClean="0">
                <a:solidFill>
                  <a:schemeClr val="tx1"/>
                </a:solidFill>
                <a:latin typeface="Times New Roman" pitchFamily="18" charset="0"/>
                <a:cs typeface="Times New Roman" pitchFamily="18" charset="0"/>
              </a:rPr>
              <a:t>Agentes Honoríficos.</a:t>
            </a:r>
            <a:r>
              <a:rPr lang="pt-BR" sz="1900" dirty="0" smtClean="0">
                <a:solidFill>
                  <a:schemeClr val="tx1"/>
                </a:solidFill>
                <a:latin typeface="Times New Roman" pitchFamily="18" charset="0"/>
                <a:cs typeface="Times New Roman" pitchFamily="18" charset="0"/>
              </a:rPr>
              <a:t> São cidadãos convocados, designados ou nomeados para prestar transitoriamente serviços públicos relevantes ao Estado, como jurado, mesário eleitoral, comissário de menores, presidente de comissão de estudo ou julgamento. Não são funcionários públicos, embora exerçam função pública temporária, e nesse tempo estão sujeitos à hierarquia e disciplina do órgão a que estão servindo, podendo receber um pró-labore.</a:t>
            </a:r>
            <a:br>
              <a:rPr lang="pt-BR" sz="1900" dirty="0" smtClean="0">
                <a:solidFill>
                  <a:schemeClr val="tx1"/>
                </a:solidFill>
                <a:latin typeface="Times New Roman" pitchFamily="18" charset="0"/>
                <a:cs typeface="Times New Roman" pitchFamily="18" charset="0"/>
              </a:rPr>
            </a:br>
            <a:r>
              <a:rPr lang="pt-BR" sz="1900" dirty="0" smtClean="0">
                <a:solidFill>
                  <a:schemeClr val="tx1"/>
                </a:solidFill>
                <a:latin typeface="Times New Roman" pitchFamily="18" charset="0"/>
                <a:cs typeface="Times New Roman" pitchFamily="18" charset="0"/>
              </a:rPr>
              <a:t/>
            </a:r>
            <a:br>
              <a:rPr lang="pt-BR" sz="1900" dirty="0" smtClean="0">
                <a:solidFill>
                  <a:schemeClr val="tx1"/>
                </a:solidFill>
                <a:latin typeface="Times New Roman" pitchFamily="18" charset="0"/>
                <a:cs typeface="Times New Roman" pitchFamily="18" charset="0"/>
              </a:rPr>
            </a:br>
            <a:r>
              <a:rPr lang="pt-BR" sz="1900" b="1" dirty="0" smtClean="0">
                <a:solidFill>
                  <a:schemeClr val="tx1"/>
                </a:solidFill>
                <a:latin typeface="Times New Roman" pitchFamily="18" charset="0"/>
                <a:cs typeface="Times New Roman" pitchFamily="18" charset="0"/>
              </a:rPr>
              <a:t>Agentes Delegados</a:t>
            </a:r>
            <a:r>
              <a:rPr lang="pt-BR" sz="1900" dirty="0" smtClean="0">
                <a:solidFill>
                  <a:schemeClr val="tx1"/>
                </a:solidFill>
                <a:latin typeface="Times New Roman" pitchFamily="18" charset="0"/>
                <a:cs typeface="Times New Roman" pitchFamily="18" charset="0"/>
              </a:rPr>
              <a:t>. São os concessionários e permissionários de obras e serviços públicos, serventuários de ofício, cartórios não </a:t>
            </a:r>
            <a:r>
              <a:rPr lang="pt-BR" sz="1900" dirty="0" err="1" smtClean="0">
                <a:solidFill>
                  <a:schemeClr val="tx1"/>
                </a:solidFill>
                <a:latin typeface="Times New Roman" pitchFamily="18" charset="0"/>
                <a:cs typeface="Times New Roman" pitchFamily="18" charset="0"/>
              </a:rPr>
              <a:t>estatisados</a:t>
            </a:r>
            <a:r>
              <a:rPr lang="pt-BR" sz="1900" dirty="0" smtClean="0">
                <a:solidFill>
                  <a:schemeClr val="tx1"/>
                </a:solidFill>
                <a:latin typeface="Times New Roman" pitchFamily="18" charset="0"/>
                <a:cs typeface="Times New Roman" pitchFamily="18" charset="0"/>
              </a:rPr>
              <a:t>, leiloeiros, tradutores e intérpretes públicos, e outras pessoas que recebem delegação para prática de alguma atividade estatal ou de interesse coletivo. São responsáveis por danos que nessa condição causem a terceiros. São particulares que recebem essa incumbência.</a:t>
            </a:r>
          </a:p>
          <a:p>
            <a:pPr algn="just"/>
            <a:r>
              <a:rPr lang="pt-BR" sz="1800" dirty="0" smtClean="0"/>
              <a:t/>
            </a:r>
            <a:br>
              <a:rPr lang="pt-BR" sz="1800" dirty="0" smtClean="0"/>
            </a:br>
            <a:r>
              <a:rPr lang="pt-BR" sz="1800" dirty="0" smtClean="0"/>
              <a:t/>
            </a:r>
            <a:br>
              <a:rPr lang="pt-BR" sz="1800" dirty="0" smtClean="0"/>
            </a:br>
            <a:endParaRPr lang="pt-BR" sz="1800" dirty="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500043"/>
            <a:ext cx="7772400" cy="571503"/>
          </a:xfrm>
        </p:spPr>
        <p:txBody>
          <a:bodyPr>
            <a:noAutofit/>
          </a:bodyPr>
          <a:lstStyle/>
          <a:p>
            <a:pPr algn="ctr"/>
            <a:r>
              <a:rPr lang="pt-BR" sz="3200" b="1" dirty="0" smtClean="0">
                <a:latin typeface="Times New Roman" pitchFamily="18" charset="0"/>
                <a:cs typeface="Times New Roman" pitchFamily="18" charset="0"/>
              </a:rPr>
              <a:t>Agentes Administrativos </a:t>
            </a:r>
            <a:endParaRPr lang="pt-BR" sz="3200" b="1" dirty="0">
              <a:latin typeface="Times New Roman" pitchFamily="18" charset="0"/>
              <a:cs typeface="Times New Roman" pitchFamily="18" charset="0"/>
            </a:endParaRPr>
          </a:p>
        </p:txBody>
      </p:sp>
      <p:sp>
        <p:nvSpPr>
          <p:cNvPr id="3" name="Subtítulo 2"/>
          <p:cNvSpPr>
            <a:spLocks noGrp="1"/>
          </p:cNvSpPr>
          <p:nvPr>
            <p:ph type="subTitle" idx="1"/>
          </p:nvPr>
        </p:nvSpPr>
        <p:spPr>
          <a:xfrm>
            <a:off x="357158" y="1428736"/>
            <a:ext cx="8215370" cy="4929222"/>
          </a:xfrm>
        </p:spPr>
        <p:txBody>
          <a:bodyPr>
            <a:normAutofit fontScale="77500" lnSpcReduction="20000"/>
          </a:bodyPr>
          <a:lstStyle/>
          <a:p>
            <a:pPr algn="just"/>
            <a:r>
              <a:rPr lang="pt-BR" sz="2400" b="1" dirty="0" smtClean="0">
                <a:solidFill>
                  <a:schemeClr val="tx1"/>
                </a:solidFill>
                <a:latin typeface="Times New Roman" pitchFamily="18" charset="0"/>
                <a:cs typeface="Times New Roman" pitchFamily="18" charset="0"/>
              </a:rPr>
              <a:t>Agentes Administrativos</a:t>
            </a:r>
            <a:r>
              <a:rPr lang="pt-BR" sz="2400" dirty="0" smtClean="0">
                <a:solidFill>
                  <a:schemeClr val="tx1"/>
                </a:solidFill>
                <a:latin typeface="Times New Roman" pitchFamily="18" charset="0"/>
                <a:cs typeface="Times New Roman" pitchFamily="18" charset="0"/>
              </a:rPr>
              <a:t>. São todos os que se vinculam ao Estado ou às suas entidades autárquicas e </a:t>
            </a:r>
            <a:r>
              <a:rPr lang="pt-BR" sz="2400" dirty="0" err="1" smtClean="0">
                <a:solidFill>
                  <a:schemeClr val="tx1"/>
                </a:solidFill>
                <a:latin typeface="Times New Roman" pitchFamily="18" charset="0"/>
                <a:cs typeface="Times New Roman" pitchFamily="18" charset="0"/>
              </a:rPr>
              <a:t>fundacionais</a:t>
            </a:r>
            <a:r>
              <a:rPr lang="pt-BR" sz="2400" dirty="0" smtClean="0">
                <a:solidFill>
                  <a:schemeClr val="tx1"/>
                </a:solidFill>
                <a:latin typeface="Times New Roman" pitchFamily="18" charset="0"/>
                <a:cs typeface="Times New Roman" pitchFamily="18" charset="0"/>
              </a:rPr>
              <a:t>, mediante relação profissional. São sujeitos à hierarquia e ao regime jurídico único da entidade a que servem. São investidos a título de emprego com remuneração pecuniária, por nomeação, e excepcionalmente por contrato de trabalho ou credenciamento. Seus encargos são de natureza profissional. São servidores públicos. Suas atribuições públicas são de chefia, planejamento, assessoramento ou execução , no âmbito de suas habilitações profissionais, postas a serviço da Administração Pública.</a:t>
            </a:r>
          </a:p>
          <a:p>
            <a:pPr algn="just"/>
            <a:r>
              <a:rPr lang="pt-BR" sz="2400" dirty="0" smtClean="0">
                <a:solidFill>
                  <a:schemeClr val="tx1"/>
                </a:solidFill>
                <a:latin typeface="Times New Roman" pitchFamily="18" charset="0"/>
                <a:cs typeface="Times New Roman" pitchFamily="18" charset="0"/>
              </a:rPr>
              <a:t> </a:t>
            </a:r>
            <a:br>
              <a:rPr lang="pt-BR" sz="2400" dirty="0" smtClean="0">
                <a:solidFill>
                  <a:schemeClr val="tx1"/>
                </a:solidFill>
                <a:latin typeface="Times New Roman" pitchFamily="18" charset="0"/>
                <a:cs typeface="Times New Roman" pitchFamily="18" charset="0"/>
              </a:rPr>
            </a:br>
            <a:r>
              <a:rPr lang="pt-BR" sz="2400" dirty="0" smtClean="0">
                <a:solidFill>
                  <a:schemeClr val="tx1"/>
                </a:solidFill>
                <a:latin typeface="Times New Roman" pitchFamily="18" charset="0"/>
                <a:cs typeface="Times New Roman" pitchFamily="18" charset="0"/>
              </a:rPr>
              <a:t/>
            </a:r>
            <a:br>
              <a:rPr lang="pt-BR" sz="2400" dirty="0" smtClean="0">
                <a:solidFill>
                  <a:schemeClr val="tx1"/>
                </a:solidFill>
                <a:latin typeface="Times New Roman" pitchFamily="18" charset="0"/>
                <a:cs typeface="Times New Roman" pitchFamily="18" charset="0"/>
              </a:rPr>
            </a:br>
            <a:r>
              <a:rPr lang="pt-BR" sz="2400" dirty="0" smtClean="0">
                <a:solidFill>
                  <a:schemeClr val="tx1"/>
                </a:solidFill>
                <a:latin typeface="Times New Roman" pitchFamily="18" charset="0"/>
                <a:cs typeface="Times New Roman" pitchFamily="18" charset="0"/>
              </a:rPr>
              <a:t>Podem ser responsabilizados pelas lesões que causem à Administração ou a terceiros. No exercício de suas funções, visto que os atos destes profissionais exigem perícia e perfeição de ofício. São servidores públicos concursados. Servidores públicos com cargos efetivos, </a:t>
            </a:r>
            <a:r>
              <a:rPr lang="pt-BR" sz="2400" dirty="0" err="1" smtClean="0">
                <a:solidFill>
                  <a:schemeClr val="tx1"/>
                </a:solidFill>
                <a:latin typeface="Times New Roman" pitchFamily="18" charset="0"/>
                <a:cs typeface="Times New Roman" pitchFamily="18" charset="0"/>
              </a:rPr>
              <a:t>exercentes</a:t>
            </a:r>
            <a:r>
              <a:rPr lang="pt-BR" sz="2400" dirty="0" smtClean="0">
                <a:solidFill>
                  <a:schemeClr val="tx1"/>
                </a:solidFill>
                <a:latin typeface="Times New Roman" pitchFamily="18" charset="0"/>
                <a:cs typeface="Times New Roman" pitchFamily="18" charset="0"/>
              </a:rPr>
              <a:t> de cargos em comissão ou função de confiança e nomeação sem concurso; servidores temporários contratados por tempo determinado para atender necessidade temporária de excepcional interesse público. Só os servidores da Administração direta, das autarquias e das fundações públicas, estão enquadrados no regime jurídico único, de que trata a CF.</a:t>
            </a:r>
            <a:r>
              <a:rPr lang="pt-BR" sz="2000" dirty="0" smtClean="0"/>
              <a:t/>
            </a:r>
            <a:br>
              <a:rPr lang="pt-BR" sz="2000" dirty="0" smtClean="0"/>
            </a:br>
            <a:r>
              <a:rPr lang="pt-BR" sz="1800" dirty="0" smtClean="0"/>
              <a:t/>
            </a:r>
            <a:br>
              <a:rPr lang="pt-BR" sz="1800" dirty="0" smtClean="0"/>
            </a:br>
            <a:r>
              <a:rPr lang="pt-BR" sz="1800" dirty="0" smtClean="0"/>
              <a:t/>
            </a:r>
            <a:br>
              <a:rPr lang="pt-BR" sz="1800" dirty="0" smtClean="0"/>
            </a:br>
            <a:endParaRPr lang="pt-BR" sz="1800" dirty="0">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500043"/>
            <a:ext cx="7772400" cy="571503"/>
          </a:xfrm>
        </p:spPr>
        <p:txBody>
          <a:bodyPr>
            <a:noAutofit/>
          </a:bodyPr>
          <a:lstStyle/>
          <a:p>
            <a:pPr algn="ctr"/>
            <a:r>
              <a:rPr lang="pt-BR" sz="3200" b="1" dirty="0" smtClean="0">
                <a:latin typeface="Times New Roman" pitchFamily="18" charset="0"/>
                <a:cs typeface="Times New Roman" pitchFamily="18" charset="0"/>
              </a:rPr>
              <a:t>Agentes Administrativos </a:t>
            </a:r>
            <a:endParaRPr lang="pt-BR" sz="3200" b="1" dirty="0">
              <a:latin typeface="Times New Roman" pitchFamily="18" charset="0"/>
              <a:cs typeface="Times New Roman" pitchFamily="18" charset="0"/>
            </a:endParaRPr>
          </a:p>
        </p:txBody>
      </p:sp>
      <p:sp>
        <p:nvSpPr>
          <p:cNvPr id="3" name="Subtítulo 2"/>
          <p:cNvSpPr>
            <a:spLocks noGrp="1"/>
          </p:cNvSpPr>
          <p:nvPr>
            <p:ph type="subTitle" idx="1"/>
          </p:nvPr>
        </p:nvSpPr>
        <p:spPr>
          <a:xfrm>
            <a:off x="357158" y="1428736"/>
            <a:ext cx="8215370" cy="4929222"/>
          </a:xfrm>
        </p:spPr>
        <p:txBody>
          <a:bodyPr>
            <a:normAutofit fontScale="62500" lnSpcReduction="20000"/>
          </a:bodyPr>
          <a:lstStyle/>
          <a:p>
            <a:pPr algn="l"/>
            <a:r>
              <a:rPr lang="pt-BR" sz="2600" b="1" dirty="0" smtClean="0">
                <a:solidFill>
                  <a:schemeClr val="tx1"/>
                </a:solidFill>
                <a:latin typeface="Times New Roman" pitchFamily="18" charset="0"/>
                <a:cs typeface="Times New Roman" pitchFamily="18" charset="0"/>
              </a:rPr>
              <a:t>Características: </a:t>
            </a:r>
          </a:p>
          <a:p>
            <a:pPr algn="l"/>
            <a:endParaRPr lang="pt-BR" sz="2600" b="1" dirty="0">
              <a:solidFill>
                <a:schemeClr val="tx1"/>
              </a:solidFill>
              <a:latin typeface="Times New Roman" pitchFamily="18" charset="0"/>
              <a:cs typeface="Times New Roman" pitchFamily="18" charset="0"/>
            </a:endParaRPr>
          </a:p>
          <a:p>
            <a:pPr algn="just"/>
            <a:r>
              <a:rPr lang="pt-BR" sz="2600" b="1" dirty="0" smtClean="0">
                <a:solidFill>
                  <a:schemeClr val="tx1"/>
                </a:solidFill>
                <a:latin typeface="Times New Roman" pitchFamily="18" charset="0"/>
                <a:cs typeface="Times New Roman" pitchFamily="18" charset="0"/>
              </a:rPr>
              <a:t>	1) Estabilidade: </a:t>
            </a:r>
            <a:r>
              <a:rPr lang="pt-BR" sz="2600" dirty="0">
                <a:solidFill>
                  <a:schemeClr val="tx1"/>
                </a:solidFill>
                <a:latin typeface="Times New Roman" pitchFamily="18" charset="0"/>
                <a:cs typeface="Times New Roman" pitchFamily="18" charset="0"/>
              </a:rPr>
              <a:t>  O servidor habilitado em concurso público e empossado </a:t>
            </a:r>
            <a:r>
              <a:rPr lang="pt-BR" sz="2600" dirty="0" smtClean="0">
                <a:solidFill>
                  <a:schemeClr val="tx1"/>
                </a:solidFill>
                <a:latin typeface="Times New Roman" pitchFamily="18" charset="0"/>
                <a:cs typeface="Times New Roman" pitchFamily="18" charset="0"/>
              </a:rPr>
              <a:t>	em </a:t>
            </a:r>
            <a:r>
              <a:rPr lang="pt-BR" sz="2600" dirty="0">
                <a:solidFill>
                  <a:schemeClr val="tx1"/>
                </a:solidFill>
                <a:latin typeface="Times New Roman" pitchFamily="18" charset="0"/>
                <a:cs typeface="Times New Roman" pitchFamily="18" charset="0"/>
              </a:rPr>
              <a:t>cargo de provimento efetivo adquirirá estabilidade no serviço público ao </a:t>
            </a:r>
            <a:r>
              <a:rPr lang="pt-BR" sz="2600" dirty="0" smtClean="0">
                <a:solidFill>
                  <a:schemeClr val="tx1"/>
                </a:solidFill>
                <a:latin typeface="Times New Roman" pitchFamily="18" charset="0"/>
                <a:cs typeface="Times New Roman" pitchFamily="18" charset="0"/>
              </a:rPr>
              <a:t>	completar </a:t>
            </a:r>
            <a:r>
              <a:rPr lang="pt-BR" sz="2600" dirty="0">
                <a:solidFill>
                  <a:schemeClr val="tx1"/>
                </a:solidFill>
                <a:latin typeface="Times New Roman" pitchFamily="18" charset="0"/>
                <a:cs typeface="Times New Roman" pitchFamily="18" charset="0"/>
              </a:rPr>
              <a:t>2 (dois) anos de efetivo exercício. (prazo 3 anos - vide EMC nº 19</a:t>
            </a:r>
            <a:r>
              <a:rPr lang="pt-BR" sz="2600" dirty="0" smtClean="0">
                <a:solidFill>
                  <a:schemeClr val="tx1"/>
                </a:solidFill>
                <a:latin typeface="Times New Roman" pitchFamily="18" charset="0"/>
                <a:cs typeface="Times New Roman" pitchFamily="18" charset="0"/>
              </a:rPr>
              <a:t>)</a:t>
            </a:r>
          </a:p>
          <a:p>
            <a:pPr algn="just"/>
            <a:r>
              <a:rPr lang="pt-BR" sz="2600" dirty="0">
                <a:solidFill>
                  <a:schemeClr val="tx1"/>
                </a:solidFill>
                <a:latin typeface="Times New Roman" pitchFamily="18" charset="0"/>
                <a:cs typeface="Times New Roman" pitchFamily="18" charset="0"/>
              </a:rPr>
              <a:t>	 O servidor estável só perderá o cargo em virtude de sentença judicial </a:t>
            </a:r>
            <a:r>
              <a:rPr lang="pt-BR" sz="2600" dirty="0" smtClean="0">
                <a:solidFill>
                  <a:schemeClr val="tx1"/>
                </a:solidFill>
                <a:latin typeface="Times New Roman" pitchFamily="18" charset="0"/>
                <a:cs typeface="Times New Roman" pitchFamily="18" charset="0"/>
              </a:rPr>
              <a:t>	transitada </a:t>
            </a:r>
            <a:r>
              <a:rPr lang="pt-BR" sz="2600" dirty="0">
                <a:solidFill>
                  <a:schemeClr val="tx1"/>
                </a:solidFill>
                <a:latin typeface="Times New Roman" pitchFamily="18" charset="0"/>
                <a:cs typeface="Times New Roman" pitchFamily="18" charset="0"/>
              </a:rPr>
              <a:t>em julgado ou de processo administrativo disciplinar no qual lhe </a:t>
            </a:r>
            <a:r>
              <a:rPr lang="pt-BR" sz="2600" dirty="0" smtClean="0">
                <a:solidFill>
                  <a:schemeClr val="tx1"/>
                </a:solidFill>
                <a:latin typeface="Times New Roman" pitchFamily="18" charset="0"/>
                <a:cs typeface="Times New Roman" pitchFamily="18" charset="0"/>
              </a:rPr>
              <a:t>	seja </a:t>
            </a:r>
            <a:r>
              <a:rPr lang="pt-BR" sz="2600" dirty="0">
                <a:solidFill>
                  <a:schemeClr val="tx1"/>
                </a:solidFill>
                <a:latin typeface="Times New Roman" pitchFamily="18" charset="0"/>
                <a:cs typeface="Times New Roman" pitchFamily="18" charset="0"/>
              </a:rPr>
              <a:t>assegurada ampla defesa</a:t>
            </a:r>
            <a:r>
              <a:rPr lang="pt-BR" sz="2600" dirty="0" smtClean="0">
                <a:solidFill>
                  <a:schemeClr val="tx1"/>
                </a:solidFill>
                <a:latin typeface="Times New Roman" pitchFamily="18" charset="0"/>
                <a:cs typeface="Times New Roman" pitchFamily="18" charset="0"/>
              </a:rPr>
              <a:t>.</a:t>
            </a:r>
          </a:p>
          <a:p>
            <a:pPr algn="just"/>
            <a:endParaRPr lang="pt-BR" sz="2600" dirty="0">
              <a:solidFill>
                <a:schemeClr val="tx1"/>
              </a:solidFill>
              <a:latin typeface="Times New Roman" pitchFamily="18" charset="0"/>
              <a:cs typeface="Times New Roman" pitchFamily="18" charset="0"/>
            </a:endParaRPr>
          </a:p>
          <a:p>
            <a:pPr algn="just"/>
            <a:r>
              <a:rPr lang="pt-BR" sz="2600" dirty="0" smtClean="0">
                <a:solidFill>
                  <a:schemeClr val="tx1"/>
                </a:solidFill>
                <a:latin typeface="Times New Roman" pitchFamily="18" charset="0"/>
                <a:cs typeface="Times New Roman" pitchFamily="18" charset="0"/>
              </a:rPr>
              <a:t>	</a:t>
            </a:r>
            <a:r>
              <a:rPr lang="pt-BR" sz="2600" b="1" dirty="0" smtClean="0">
                <a:solidFill>
                  <a:schemeClr val="tx1"/>
                </a:solidFill>
                <a:latin typeface="Times New Roman" pitchFamily="18" charset="0"/>
                <a:cs typeface="Times New Roman" pitchFamily="18" charset="0"/>
              </a:rPr>
              <a:t>2) Vacância: </a:t>
            </a:r>
            <a:r>
              <a:rPr lang="pt-BR" sz="2600" dirty="0">
                <a:solidFill>
                  <a:schemeClr val="tx1"/>
                </a:solidFill>
                <a:latin typeface="Times New Roman" pitchFamily="18" charset="0"/>
                <a:cs typeface="Times New Roman" pitchFamily="18" charset="0"/>
              </a:rPr>
              <a:t>A vacância do cargo público decorrerá </a:t>
            </a:r>
            <a:r>
              <a:rPr lang="pt-BR" sz="2600" dirty="0" smtClean="0">
                <a:solidFill>
                  <a:schemeClr val="tx1"/>
                </a:solidFill>
                <a:latin typeface="Times New Roman" pitchFamily="18" charset="0"/>
                <a:cs typeface="Times New Roman" pitchFamily="18" charset="0"/>
              </a:rPr>
              <a:t>de:</a:t>
            </a:r>
          </a:p>
          <a:p>
            <a:pPr algn="just"/>
            <a:r>
              <a:rPr lang="pt-BR" sz="2600" dirty="0" smtClean="0">
                <a:solidFill>
                  <a:schemeClr val="tx1"/>
                </a:solidFill>
                <a:latin typeface="Times New Roman" pitchFamily="18" charset="0"/>
                <a:cs typeface="Times New Roman" pitchFamily="18" charset="0"/>
              </a:rPr>
              <a:t> </a:t>
            </a:r>
            <a:r>
              <a:rPr lang="pt-BR" sz="2600" dirty="0">
                <a:solidFill>
                  <a:schemeClr val="tx1"/>
                </a:solidFill>
                <a:latin typeface="Times New Roman" pitchFamily="18" charset="0"/>
                <a:cs typeface="Times New Roman" pitchFamily="18" charset="0"/>
              </a:rPr>
              <a:t> </a:t>
            </a:r>
            <a:r>
              <a:rPr lang="pt-BR" sz="2600" dirty="0" smtClean="0">
                <a:solidFill>
                  <a:schemeClr val="tx1"/>
                </a:solidFill>
                <a:latin typeface="Times New Roman" pitchFamily="18" charset="0"/>
                <a:cs typeface="Times New Roman" pitchFamily="18" charset="0"/>
              </a:rPr>
              <a:t>		 - exoneração /</a:t>
            </a:r>
            <a:r>
              <a:rPr lang="pt-BR" sz="2600" dirty="0">
                <a:solidFill>
                  <a:schemeClr val="tx1"/>
                </a:solidFill>
                <a:latin typeface="Times New Roman" pitchFamily="18" charset="0"/>
                <a:cs typeface="Times New Roman" pitchFamily="18" charset="0"/>
              </a:rPr>
              <a:t> </a:t>
            </a:r>
            <a:r>
              <a:rPr lang="pt-BR" sz="2600" dirty="0" smtClean="0">
                <a:solidFill>
                  <a:schemeClr val="tx1"/>
                </a:solidFill>
                <a:latin typeface="Times New Roman" pitchFamily="18" charset="0"/>
                <a:cs typeface="Times New Roman" pitchFamily="18" charset="0"/>
              </a:rPr>
              <a:t>demissão</a:t>
            </a:r>
            <a:r>
              <a:rPr lang="pt-BR" sz="2600" dirty="0">
                <a:solidFill>
                  <a:schemeClr val="tx1"/>
                </a:solidFill>
                <a:latin typeface="Times New Roman" pitchFamily="18" charset="0"/>
                <a:cs typeface="Times New Roman" pitchFamily="18" charset="0"/>
              </a:rPr>
              <a:t> </a:t>
            </a:r>
            <a:r>
              <a:rPr lang="pt-BR" sz="2600" dirty="0" smtClean="0">
                <a:solidFill>
                  <a:schemeClr val="tx1"/>
                </a:solidFill>
                <a:latin typeface="Times New Roman" pitchFamily="18" charset="0"/>
                <a:cs typeface="Times New Roman" pitchFamily="18" charset="0"/>
              </a:rPr>
              <a:t>/</a:t>
            </a:r>
            <a:r>
              <a:rPr lang="pt-BR" sz="2600" dirty="0">
                <a:solidFill>
                  <a:schemeClr val="tx1"/>
                </a:solidFill>
                <a:latin typeface="Times New Roman" pitchFamily="18" charset="0"/>
                <a:cs typeface="Times New Roman" pitchFamily="18" charset="0"/>
              </a:rPr>
              <a:t> </a:t>
            </a:r>
            <a:r>
              <a:rPr lang="pt-BR" sz="2600" dirty="0" smtClean="0">
                <a:solidFill>
                  <a:schemeClr val="tx1"/>
                </a:solidFill>
                <a:latin typeface="Times New Roman" pitchFamily="18" charset="0"/>
                <a:cs typeface="Times New Roman" pitchFamily="18" charset="0"/>
              </a:rPr>
              <a:t>promoção;</a:t>
            </a:r>
          </a:p>
          <a:p>
            <a:pPr algn="just"/>
            <a:r>
              <a:rPr lang="pt-BR" sz="2600" dirty="0">
                <a:solidFill>
                  <a:schemeClr val="tx1"/>
                </a:solidFill>
                <a:latin typeface="Times New Roman" pitchFamily="18" charset="0"/>
                <a:cs typeface="Times New Roman" pitchFamily="18" charset="0"/>
              </a:rPr>
              <a:t>	</a:t>
            </a:r>
            <a:r>
              <a:rPr lang="pt-BR" sz="2600" dirty="0" smtClean="0">
                <a:solidFill>
                  <a:schemeClr val="tx1"/>
                </a:solidFill>
                <a:latin typeface="Times New Roman" pitchFamily="18" charset="0"/>
                <a:cs typeface="Times New Roman" pitchFamily="18" charset="0"/>
              </a:rPr>
              <a:t>	- readaptação / aposentadoria</a:t>
            </a:r>
          </a:p>
          <a:p>
            <a:pPr algn="just"/>
            <a:r>
              <a:rPr lang="pt-BR" sz="2600" dirty="0">
                <a:solidFill>
                  <a:schemeClr val="tx1"/>
                </a:solidFill>
                <a:latin typeface="Times New Roman" pitchFamily="18" charset="0"/>
                <a:cs typeface="Times New Roman" pitchFamily="18" charset="0"/>
              </a:rPr>
              <a:t>	</a:t>
            </a:r>
            <a:r>
              <a:rPr lang="pt-BR" sz="2600" dirty="0" smtClean="0">
                <a:solidFill>
                  <a:schemeClr val="tx1"/>
                </a:solidFill>
                <a:latin typeface="Times New Roman" pitchFamily="18" charset="0"/>
                <a:cs typeface="Times New Roman" pitchFamily="18" charset="0"/>
              </a:rPr>
              <a:t>	- posse </a:t>
            </a:r>
            <a:r>
              <a:rPr lang="pt-BR" sz="2600" dirty="0">
                <a:solidFill>
                  <a:schemeClr val="tx1"/>
                </a:solidFill>
                <a:latin typeface="Times New Roman" pitchFamily="18" charset="0"/>
                <a:cs typeface="Times New Roman" pitchFamily="18" charset="0"/>
              </a:rPr>
              <a:t>em outro cargo </a:t>
            </a:r>
            <a:r>
              <a:rPr lang="pt-BR" sz="2600" dirty="0" err="1" smtClean="0">
                <a:solidFill>
                  <a:schemeClr val="tx1"/>
                </a:solidFill>
                <a:latin typeface="Times New Roman" pitchFamily="18" charset="0"/>
                <a:cs typeface="Times New Roman" pitchFamily="18" charset="0"/>
              </a:rPr>
              <a:t>inacumulável</a:t>
            </a:r>
            <a:r>
              <a:rPr lang="pt-BR" sz="2600" dirty="0" smtClean="0">
                <a:solidFill>
                  <a:schemeClr val="tx1"/>
                </a:solidFill>
                <a:latin typeface="Times New Roman" pitchFamily="18" charset="0"/>
                <a:cs typeface="Times New Roman" pitchFamily="18" charset="0"/>
              </a:rPr>
              <a:t>;</a:t>
            </a:r>
          </a:p>
          <a:p>
            <a:pPr algn="just"/>
            <a:r>
              <a:rPr lang="pt-BR" sz="2600" dirty="0">
                <a:solidFill>
                  <a:schemeClr val="tx1"/>
                </a:solidFill>
                <a:latin typeface="Times New Roman" pitchFamily="18" charset="0"/>
                <a:cs typeface="Times New Roman" pitchFamily="18" charset="0"/>
              </a:rPr>
              <a:t>	</a:t>
            </a:r>
            <a:r>
              <a:rPr lang="pt-BR" sz="2600" dirty="0" smtClean="0">
                <a:solidFill>
                  <a:schemeClr val="tx1"/>
                </a:solidFill>
                <a:latin typeface="Times New Roman" pitchFamily="18" charset="0"/>
                <a:cs typeface="Times New Roman" pitchFamily="18" charset="0"/>
              </a:rPr>
              <a:t>	- falecimento</a:t>
            </a:r>
            <a:r>
              <a:rPr lang="pt-BR" sz="2600" dirty="0">
                <a:solidFill>
                  <a:schemeClr val="tx1"/>
                </a:solidFill>
                <a:latin typeface="Times New Roman" pitchFamily="18" charset="0"/>
                <a:cs typeface="Times New Roman" pitchFamily="18" charset="0"/>
              </a:rPr>
              <a:t>.</a:t>
            </a:r>
          </a:p>
          <a:p>
            <a:pPr algn="just"/>
            <a:endParaRPr lang="pt-BR" sz="1800" dirty="0">
              <a:solidFill>
                <a:schemeClr val="tx1"/>
              </a:solidFill>
              <a:latin typeface="Times New Roman" pitchFamily="18" charset="0"/>
              <a:cs typeface="Times New Roman" pitchFamily="18" charset="0"/>
            </a:endParaRPr>
          </a:p>
          <a:p>
            <a:pPr algn="l"/>
            <a:endParaRPr lang="pt-BR" sz="1800" b="1" dirty="0" smtClean="0">
              <a:solidFill>
                <a:schemeClr val="tx1"/>
              </a:solidFill>
              <a:latin typeface="Times New Roman" pitchFamily="18" charset="0"/>
              <a:cs typeface="Times New Roman" pitchFamily="18" charset="0"/>
            </a:endParaRPr>
          </a:p>
          <a:p>
            <a:pPr algn="l"/>
            <a:endParaRPr lang="pt-BR" sz="1800" b="1" dirty="0">
              <a:solidFill>
                <a:schemeClr val="tx1"/>
              </a:solidFill>
              <a:latin typeface="Times New Roman" pitchFamily="18" charset="0"/>
              <a:cs typeface="Times New Roman" pitchFamily="18" charset="0"/>
            </a:endParaRPr>
          </a:p>
          <a:p>
            <a:pPr algn="l"/>
            <a:r>
              <a:rPr lang="pt-BR" sz="1800" dirty="0" smtClean="0">
                <a:latin typeface="Times New Roman" pitchFamily="18" charset="0"/>
                <a:cs typeface="Times New Roman" pitchFamily="18" charset="0"/>
              </a:rPr>
              <a:t/>
            </a:r>
            <a:br>
              <a:rPr lang="pt-BR" sz="1800" dirty="0" smtClean="0">
                <a:latin typeface="Times New Roman" pitchFamily="18" charset="0"/>
                <a:cs typeface="Times New Roman" pitchFamily="18" charset="0"/>
              </a:rPr>
            </a:br>
            <a:r>
              <a:rPr lang="pt-BR" sz="1800" dirty="0" smtClean="0">
                <a:latin typeface="Times New Roman" pitchFamily="18" charset="0"/>
                <a:cs typeface="Times New Roman" pitchFamily="18" charset="0"/>
              </a:rPr>
              <a:t/>
            </a:r>
            <a:br>
              <a:rPr lang="pt-BR" sz="1800" dirty="0" smtClean="0">
                <a:latin typeface="Times New Roman" pitchFamily="18" charset="0"/>
                <a:cs typeface="Times New Roman" pitchFamily="18" charset="0"/>
              </a:rPr>
            </a:br>
            <a:r>
              <a:rPr lang="pt-BR" sz="1800" dirty="0" smtClean="0">
                <a:latin typeface="Times New Roman" pitchFamily="18" charset="0"/>
                <a:cs typeface="Times New Roman" pitchFamily="18" charset="0"/>
              </a:rPr>
              <a:t/>
            </a:r>
            <a:br>
              <a:rPr lang="pt-BR" sz="1800" dirty="0" smtClean="0">
                <a:latin typeface="Times New Roman" pitchFamily="18" charset="0"/>
                <a:cs typeface="Times New Roman" pitchFamily="18" charset="0"/>
              </a:rPr>
            </a:br>
            <a:endParaRPr lang="pt-BR" sz="1800" dirty="0">
              <a:solidFill>
                <a:schemeClr val="tx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4291"/>
            <a:ext cx="7772400" cy="357189"/>
          </a:xfrm>
        </p:spPr>
        <p:txBody>
          <a:bodyPr>
            <a:noAutofit/>
          </a:bodyPr>
          <a:lstStyle/>
          <a:p>
            <a:pPr algn="ctr"/>
            <a:r>
              <a:rPr lang="pt-BR" sz="3200" b="1" dirty="0" smtClean="0">
                <a:latin typeface="Times New Roman" pitchFamily="18" charset="0"/>
                <a:cs typeface="Times New Roman" pitchFamily="18" charset="0"/>
              </a:rPr>
              <a:t>Agentes Administrativos </a:t>
            </a:r>
            <a:endParaRPr lang="pt-BR" sz="3200" b="1" dirty="0">
              <a:latin typeface="Times New Roman" pitchFamily="18" charset="0"/>
              <a:cs typeface="Times New Roman" pitchFamily="18" charset="0"/>
            </a:endParaRPr>
          </a:p>
        </p:txBody>
      </p:sp>
      <p:sp>
        <p:nvSpPr>
          <p:cNvPr id="3" name="Subtítulo 2"/>
          <p:cNvSpPr>
            <a:spLocks noGrp="1"/>
          </p:cNvSpPr>
          <p:nvPr>
            <p:ph type="subTitle" idx="1"/>
          </p:nvPr>
        </p:nvSpPr>
        <p:spPr>
          <a:xfrm>
            <a:off x="214282" y="785794"/>
            <a:ext cx="8715436" cy="5786478"/>
          </a:xfrm>
        </p:spPr>
        <p:txBody>
          <a:bodyPr>
            <a:normAutofit fontScale="55000" lnSpcReduction="20000"/>
          </a:bodyPr>
          <a:lstStyle/>
          <a:p>
            <a:pPr algn="l"/>
            <a:r>
              <a:rPr lang="pt-BR" sz="2900" b="1" dirty="0" smtClean="0">
                <a:solidFill>
                  <a:schemeClr val="tx1"/>
                </a:solidFill>
                <a:latin typeface="Times New Roman" pitchFamily="18" charset="0"/>
                <a:cs typeface="Times New Roman" pitchFamily="18" charset="0"/>
              </a:rPr>
              <a:t>Características: </a:t>
            </a:r>
          </a:p>
          <a:p>
            <a:pPr algn="just"/>
            <a:endParaRPr lang="pt-BR" sz="2900" b="1" dirty="0" smtClean="0">
              <a:solidFill>
                <a:schemeClr val="tx1"/>
              </a:solidFill>
              <a:latin typeface="Times New Roman" pitchFamily="18" charset="0"/>
              <a:cs typeface="Times New Roman" pitchFamily="18" charset="0"/>
            </a:endParaRPr>
          </a:p>
          <a:p>
            <a:pPr algn="just"/>
            <a:r>
              <a:rPr lang="pt-BR" sz="2900" b="1" dirty="0">
                <a:solidFill>
                  <a:schemeClr val="tx1"/>
                </a:solidFill>
                <a:latin typeface="Times New Roman" pitchFamily="18" charset="0"/>
                <a:cs typeface="Times New Roman" pitchFamily="18" charset="0"/>
              </a:rPr>
              <a:t>	</a:t>
            </a:r>
            <a:r>
              <a:rPr lang="pt-BR" sz="2900" b="1" dirty="0" smtClean="0">
                <a:solidFill>
                  <a:schemeClr val="tx1"/>
                </a:solidFill>
                <a:latin typeface="Times New Roman" pitchFamily="18" charset="0"/>
                <a:cs typeface="Times New Roman" pitchFamily="18" charset="0"/>
              </a:rPr>
              <a:t>3) Garantia de Remuneração: </a:t>
            </a:r>
          </a:p>
          <a:p>
            <a:pPr algn="just"/>
            <a:r>
              <a:rPr lang="pt-BR" sz="2900" b="1" dirty="0">
                <a:solidFill>
                  <a:schemeClr val="tx1"/>
                </a:solidFill>
                <a:latin typeface="Times New Roman" pitchFamily="18" charset="0"/>
                <a:cs typeface="Times New Roman" pitchFamily="18" charset="0"/>
              </a:rPr>
              <a:t>		</a:t>
            </a:r>
            <a:r>
              <a:rPr lang="pt-BR" sz="2900" b="1" dirty="0" smtClean="0">
                <a:solidFill>
                  <a:schemeClr val="tx1"/>
                </a:solidFill>
                <a:latin typeface="Times New Roman" pitchFamily="18" charset="0"/>
                <a:cs typeface="Times New Roman" pitchFamily="18" charset="0"/>
              </a:rPr>
              <a:t>- </a:t>
            </a:r>
            <a:r>
              <a:rPr lang="pt-BR" sz="2900" dirty="0" smtClean="0">
                <a:solidFill>
                  <a:schemeClr val="tx1"/>
                </a:solidFill>
                <a:latin typeface="Times New Roman" pitchFamily="18" charset="0"/>
                <a:cs typeface="Times New Roman" pitchFamily="18" charset="0"/>
              </a:rPr>
              <a:t>Vencimento:  </a:t>
            </a:r>
            <a:r>
              <a:rPr lang="pt-BR" sz="2900" dirty="0">
                <a:solidFill>
                  <a:schemeClr val="tx1"/>
                </a:solidFill>
                <a:latin typeface="Times New Roman" pitchFamily="18" charset="0"/>
                <a:cs typeface="Times New Roman" pitchFamily="18" charset="0"/>
              </a:rPr>
              <a:t>é a retribuição pecuniária pelo exercício de cargo público, </a:t>
            </a:r>
            <a:r>
              <a:rPr lang="pt-BR" sz="2900" dirty="0" smtClean="0">
                <a:solidFill>
                  <a:schemeClr val="tx1"/>
                </a:solidFill>
                <a:latin typeface="Times New Roman" pitchFamily="18" charset="0"/>
                <a:cs typeface="Times New Roman" pitchFamily="18" charset="0"/>
              </a:rPr>
              <a:t>			com </a:t>
            </a:r>
            <a:r>
              <a:rPr lang="pt-BR" sz="2900" dirty="0">
                <a:solidFill>
                  <a:schemeClr val="tx1"/>
                </a:solidFill>
                <a:latin typeface="Times New Roman" pitchFamily="18" charset="0"/>
                <a:cs typeface="Times New Roman" pitchFamily="18" charset="0"/>
              </a:rPr>
              <a:t>valor </a:t>
            </a:r>
            <a:r>
              <a:rPr lang="pt-BR" sz="2900" dirty="0" smtClean="0">
                <a:solidFill>
                  <a:schemeClr val="tx1"/>
                </a:solidFill>
                <a:latin typeface="Times New Roman" pitchFamily="18" charset="0"/>
                <a:cs typeface="Times New Roman" pitchFamily="18" charset="0"/>
              </a:rPr>
              <a:t>fixado em lei</a:t>
            </a:r>
          </a:p>
          <a:p>
            <a:pPr algn="just"/>
            <a:r>
              <a:rPr lang="pt-BR" sz="2900" dirty="0">
                <a:solidFill>
                  <a:schemeClr val="tx1"/>
                </a:solidFill>
                <a:latin typeface="Times New Roman" pitchFamily="18" charset="0"/>
                <a:cs typeface="Times New Roman" pitchFamily="18" charset="0"/>
              </a:rPr>
              <a:t>	</a:t>
            </a:r>
            <a:r>
              <a:rPr lang="pt-BR" sz="2900" dirty="0" smtClean="0">
                <a:solidFill>
                  <a:schemeClr val="tx1"/>
                </a:solidFill>
                <a:latin typeface="Times New Roman" pitchFamily="18" charset="0"/>
                <a:cs typeface="Times New Roman" pitchFamily="18" charset="0"/>
              </a:rPr>
              <a:t>	</a:t>
            </a:r>
          </a:p>
          <a:p>
            <a:pPr algn="just"/>
            <a:r>
              <a:rPr lang="pt-BR" sz="2900" dirty="0">
                <a:solidFill>
                  <a:schemeClr val="tx1"/>
                </a:solidFill>
                <a:latin typeface="Times New Roman" pitchFamily="18" charset="0"/>
                <a:cs typeface="Times New Roman" pitchFamily="18" charset="0"/>
              </a:rPr>
              <a:t>	</a:t>
            </a:r>
            <a:r>
              <a:rPr lang="pt-BR" sz="2900" dirty="0" smtClean="0">
                <a:solidFill>
                  <a:schemeClr val="tx1"/>
                </a:solidFill>
                <a:latin typeface="Times New Roman" pitchFamily="18" charset="0"/>
                <a:cs typeface="Times New Roman" pitchFamily="18" charset="0"/>
              </a:rPr>
              <a:t>	- Remuneração </a:t>
            </a:r>
            <a:r>
              <a:rPr lang="pt-BR" sz="2900" dirty="0">
                <a:solidFill>
                  <a:schemeClr val="tx1"/>
                </a:solidFill>
                <a:latin typeface="Times New Roman" pitchFamily="18" charset="0"/>
                <a:cs typeface="Times New Roman" pitchFamily="18" charset="0"/>
              </a:rPr>
              <a:t>é o vencimento do cargo efetivo, acrescido das vantagens </a:t>
            </a:r>
            <a:r>
              <a:rPr lang="pt-BR" sz="2900" dirty="0" smtClean="0">
                <a:solidFill>
                  <a:schemeClr val="tx1"/>
                </a:solidFill>
                <a:latin typeface="Times New Roman" pitchFamily="18" charset="0"/>
                <a:cs typeface="Times New Roman" pitchFamily="18" charset="0"/>
              </a:rPr>
              <a:t>			pecuniárias </a:t>
            </a:r>
            <a:r>
              <a:rPr lang="pt-BR" sz="2900" dirty="0">
                <a:solidFill>
                  <a:schemeClr val="tx1"/>
                </a:solidFill>
                <a:latin typeface="Times New Roman" pitchFamily="18" charset="0"/>
                <a:cs typeface="Times New Roman" pitchFamily="18" charset="0"/>
              </a:rPr>
              <a:t>permanentes </a:t>
            </a:r>
            <a:r>
              <a:rPr lang="pt-BR" sz="2900" dirty="0" smtClean="0">
                <a:solidFill>
                  <a:schemeClr val="tx1"/>
                </a:solidFill>
                <a:latin typeface="Times New Roman" pitchFamily="18" charset="0"/>
                <a:cs typeface="Times New Roman" pitchFamily="18" charset="0"/>
              </a:rPr>
              <a:t>estabelecidas </a:t>
            </a:r>
            <a:r>
              <a:rPr lang="pt-BR" sz="2900" dirty="0">
                <a:solidFill>
                  <a:schemeClr val="tx1"/>
                </a:solidFill>
                <a:latin typeface="Times New Roman" pitchFamily="18" charset="0"/>
                <a:cs typeface="Times New Roman" pitchFamily="18" charset="0"/>
              </a:rPr>
              <a:t>em </a:t>
            </a:r>
            <a:r>
              <a:rPr lang="pt-BR" sz="2900" dirty="0" smtClean="0">
                <a:solidFill>
                  <a:schemeClr val="tx1"/>
                </a:solidFill>
                <a:latin typeface="Times New Roman" pitchFamily="18" charset="0"/>
                <a:cs typeface="Times New Roman" pitchFamily="18" charset="0"/>
              </a:rPr>
              <a:t>lei.</a:t>
            </a:r>
          </a:p>
          <a:p>
            <a:pPr algn="just"/>
            <a:endParaRPr lang="pt-BR" sz="2900" dirty="0">
              <a:solidFill>
                <a:schemeClr val="tx1"/>
              </a:solidFill>
              <a:latin typeface="Times New Roman" pitchFamily="18" charset="0"/>
              <a:cs typeface="Times New Roman" pitchFamily="18" charset="0"/>
            </a:endParaRPr>
          </a:p>
          <a:p>
            <a:pPr algn="just"/>
            <a:r>
              <a:rPr lang="pt-BR" sz="2900" dirty="0" smtClean="0">
                <a:solidFill>
                  <a:schemeClr val="tx1"/>
                </a:solidFill>
                <a:latin typeface="Times New Roman" pitchFamily="18" charset="0"/>
                <a:cs typeface="Times New Roman" pitchFamily="18" charset="0"/>
              </a:rPr>
              <a:t>		- O </a:t>
            </a:r>
            <a:r>
              <a:rPr lang="pt-BR" sz="2900" dirty="0">
                <a:solidFill>
                  <a:schemeClr val="tx1"/>
                </a:solidFill>
                <a:latin typeface="Times New Roman" pitchFamily="18" charset="0"/>
                <a:cs typeface="Times New Roman" pitchFamily="18" charset="0"/>
              </a:rPr>
              <a:t>servidor investido em cargo em comissão de órgão ou entidade diversa </a:t>
            </a:r>
            <a:r>
              <a:rPr lang="pt-BR" sz="2900" dirty="0" smtClean="0">
                <a:solidFill>
                  <a:schemeClr val="tx1"/>
                </a:solidFill>
                <a:latin typeface="Times New Roman" pitchFamily="18" charset="0"/>
                <a:cs typeface="Times New Roman" pitchFamily="18" charset="0"/>
              </a:rPr>
              <a:t>			da </a:t>
            </a:r>
            <a:r>
              <a:rPr lang="pt-BR" sz="2900" dirty="0">
                <a:solidFill>
                  <a:schemeClr val="tx1"/>
                </a:solidFill>
                <a:latin typeface="Times New Roman" pitchFamily="18" charset="0"/>
                <a:cs typeface="Times New Roman" pitchFamily="18" charset="0"/>
              </a:rPr>
              <a:t>de sua lotação receberá </a:t>
            </a:r>
            <a:r>
              <a:rPr lang="pt-BR" sz="2900" dirty="0" smtClean="0">
                <a:solidFill>
                  <a:schemeClr val="tx1"/>
                </a:solidFill>
                <a:latin typeface="Times New Roman" pitchFamily="18" charset="0"/>
                <a:cs typeface="Times New Roman" pitchFamily="18" charset="0"/>
              </a:rPr>
              <a:t>a </a:t>
            </a:r>
            <a:r>
              <a:rPr lang="pt-BR" sz="2900" dirty="0">
                <a:solidFill>
                  <a:schemeClr val="tx1"/>
                </a:solidFill>
                <a:latin typeface="Times New Roman" pitchFamily="18" charset="0"/>
                <a:cs typeface="Times New Roman" pitchFamily="18" charset="0"/>
              </a:rPr>
              <a:t>remuneração de acordo com o estabelecido no </a:t>
            </a:r>
            <a:r>
              <a:rPr lang="pt-BR" sz="2900" dirty="0" smtClean="0">
                <a:solidFill>
                  <a:schemeClr val="tx1"/>
                </a:solidFill>
                <a:latin typeface="Times New Roman" pitchFamily="18" charset="0"/>
                <a:cs typeface="Times New Roman" pitchFamily="18" charset="0"/>
              </a:rPr>
              <a:t>			§</a:t>
            </a:r>
            <a:r>
              <a:rPr lang="pt-BR" sz="2900" dirty="0">
                <a:solidFill>
                  <a:schemeClr val="tx1"/>
                </a:solidFill>
                <a:latin typeface="Times New Roman" pitchFamily="18" charset="0"/>
                <a:cs typeface="Times New Roman" pitchFamily="18" charset="0"/>
              </a:rPr>
              <a:t> 1</a:t>
            </a:r>
            <a:r>
              <a:rPr lang="pt-BR" sz="2900" u="sng" baseline="30000" dirty="0">
                <a:solidFill>
                  <a:schemeClr val="tx1"/>
                </a:solidFill>
                <a:latin typeface="Times New Roman" pitchFamily="18" charset="0"/>
                <a:cs typeface="Times New Roman" pitchFamily="18" charset="0"/>
              </a:rPr>
              <a:t>o</a:t>
            </a:r>
            <a:r>
              <a:rPr lang="pt-BR" sz="2900" dirty="0">
                <a:solidFill>
                  <a:schemeClr val="tx1"/>
                </a:solidFill>
                <a:latin typeface="Times New Roman" pitchFamily="18" charset="0"/>
                <a:cs typeface="Times New Roman" pitchFamily="18" charset="0"/>
              </a:rPr>
              <a:t> do art. 93</a:t>
            </a:r>
            <a:r>
              <a:rPr lang="pt-BR" sz="2900" dirty="0" smtClean="0">
                <a:solidFill>
                  <a:schemeClr val="tx1"/>
                </a:solidFill>
                <a:latin typeface="Times New Roman" pitchFamily="18" charset="0"/>
                <a:cs typeface="Times New Roman" pitchFamily="18" charset="0"/>
              </a:rPr>
              <a:t>.</a:t>
            </a:r>
          </a:p>
          <a:p>
            <a:pPr algn="just"/>
            <a:r>
              <a:rPr lang="pt-BR" sz="2900" dirty="0">
                <a:solidFill>
                  <a:schemeClr val="tx1"/>
                </a:solidFill>
                <a:latin typeface="Times New Roman" pitchFamily="18" charset="0"/>
                <a:cs typeface="Times New Roman" pitchFamily="18" charset="0"/>
              </a:rPr>
              <a:t>      </a:t>
            </a:r>
            <a:endParaRPr lang="pt-BR" sz="2900" dirty="0" smtClean="0">
              <a:solidFill>
                <a:schemeClr val="tx1"/>
              </a:solidFill>
              <a:latin typeface="Times New Roman" pitchFamily="18" charset="0"/>
              <a:cs typeface="Times New Roman" pitchFamily="18" charset="0"/>
            </a:endParaRPr>
          </a:p>
          <a:p>
            <a:pPr algn="just"/>
            <a:r>
              <a:rPr lang="pt-BR" sz="2900" dirty="0">
                <a:solidFill>
                  <a:schemeClr val="tx1"/>
                </a:solidFill>
                <a:latin typeface="Times New Roman" pitchFamily="18" charset="0"/>
                <a:cs typeface="Times New Roman" pitchFamily="18" charset="0"/>
              </a:rPr>
              <a:t>	</a:t>
            </a:r>
            <a:r>
              <a:rPr lang="pt-BR" sz="2900" b="1" dirty="0" smtClean="0">
                <a:solidFill>
                  <a:schemeClr val="tx1"/>
                </a:solidFill>
                <a:latin typeface="Times New Roman" pitchFamily="18" charset="0"/>
                <a:cs typeface="Times New Roman" pitchFamily="18" charset="0"/>
              </a:rPr>
              <a:t>4) Isonomia de Vencimentos .</a:t>
            </a:r>
            <a:endParaRPr lang="pt-BR" sz="2900" b="1" dirty="0">
              <a:solidFill>
                <a:schemeClr val="tx1"/>
              </a:solidFill>
              <a:latin typeface="Times New Roman" pitchFamily="18" charset="0"/>
              <a:cs typeface="Times New Roman" pitchFamily="18" charset="0"/>
            </a:endParaRPr>
          </a:p>
          <a:p>
            <a:pPr algn="just"/>
            <a:r>
              <a:rPr lang="pt-BR" sz="2900" dirty="0">
                <a:solidFill>
                  <a:schemeClr val="tx1"/>
                </a:solidFill>
                <a:latin typeface="Times New Roman" pitchFamily="18" charset="0"/>
                <a:cs typeface="Times New Roman" pitchFamily="18" charset="0"/>
              </a:rPr>
              <a:t>       </a:t>
            </a:r>
            <a:r>
              <a:rPr lang="pt-BR" sz="2900" dirty="0" smtClean="0">
                <a:solidFill>
                  <a:schemeClr val="tx1"/>
                </a:solidFill>
                <a:latin typeface="Times New Roman" pitchFamily="18" charset="0"/>
                <a:cs typeface="Times New Roman" pitchFamily="18" charset="0"/>
              </a:rPr>
              <a:t>		É </a:t>
            </a:r>
            <a:r>
              <a:rPr lang="pt-BR" sz="2900" dirty="0">
                <a:solidFill>
                  <a:schemeClr val="tx1"/>
                </a:solidFill>
                <a:latin typeface="Times New Roman" pitchFamily="18" charset="0"/>
                <a:cs typeface="Times New Roman" pitchFamily="18" charset="0"/>
              </a:rPr>
              <a:t>assegurada a isonomia de vencimentos para cargos de atribuições </a:t>
            </a:r>
            <a:r>
              <a:rPr lang="pt-BR" sz="2900" dirty="0" smtClean="0">
                <a:solidFill>
                  <a:schemeClr val="tx1"/>
                </a:solidFill>
                <a:latin typeface="Times New Roman" pitchFamily="18" charset="0"/>
                <a:cs typeface="Times New Roman" pitchFamily="18" charset="0"/>
              </a:rPr>
              <a:t>iguais ou 			assemelhadas </a:t>
            </a:r>
            <a:r>
              <a:rPr lang="pt-BR" sz="2900" dirty="0">
                <a:solidFill>
                  <a:schemeClr val="tx1"/>
                </a:solidFill>
                <a:latin typeface="Times New Roman" pitchFamily="18" charset="0"/>
                <a:cs typeface="Times New Roman" pitchFamily="18" charset="0"/>
              </a:rPr>
              <a:t>do mesmo Poder, ou </a:t>
            </a:r>
            <a:r>
              <a:rPr lang="pt-BR" sz="2900" dirty="0" smtClean="0">
                <a:solidFill>
                  <a:schemeClr val="tx1"/>
                </a:solidFill>
                <a:latin typeface="Times New Roman" pitchFamily="18" charset="0"/>
                <a:cs typeface="Times New Roman" pitchFamily="18" charset="0"/>
              </a:rPr>
              <a:t>entre </a:t>
            </a:r>
            <a:r>
              <a:rPr lang="pt-BR" sz="2900" dirty="0">
                <a:solidFill>
                  <a:schemeClr val="tx1"/>
                </a:solidFill>
                <a:latin typeface="Times New Roman" pitchFamily="18" charset="0"/>
                <a:cs typeface="Times New Roman" pitchFamily="18" charset="0"/>
              </a:rPr>
              <a:t>servidores dos três Poderes, ressalvadas </a:t>
            </a:r>
            <a:r>
              <a:rPr lang="pt-BR" sz="2900" dirty="0" smtClean="0">
                <a:solidFill>
                  <a:schemeClr val="tx1"/>
                </a:solidFill>
                <a:latin typeface="Times New Roman" pitchFamily="18" charset="0"/>
                <a:cs typeface="Times New Roman" pitchFamily="18" charset="0"/>
              </a:rPr>
              <a:t>		as vantagens </a:t>
            </a:r>
            <a:r>
              <a:rPr lang="pt-BR" sz="2900" dirty="0">
                <a:solidFill>
                  <a:schemeClr val="tx1"/>
                </a:solidFill>
                <a:latin typeface="Times New Roman" pitchFamily="18" charset="0"/>
                <a:cs typeface="Times New Roman" pitchFamily="18" charset="0"/>
              </a:rPr>
              <a:t>de caráter individual e as relativas à natureza ou ao local </a:t>
            </a:r>
            <a:r>
              <a:rPr lang="pt-BR" sz="2900" dirty="0" err="1" smtClean="0">
                <a:solidFill>
                  <a:schemeClr val="tx1"/>
                </a:solidFill>
                <a:latin typeface="Times New Roman" pitchFamily="18" charset="0"/>
                <a:cs typeface="Times New Roman" pitchFamily="18" charset="0"/>
              </a:rPr>
              <a:t>deTrabalho</a:t>
            </a:r>
            <a:endParaRPr lang="pt-BR" sz="2900" dirty="0" smtClean="0">
              <a:solidFill>
                <a:schemeClr val="tx1"/>
              </a:solidFill>
              <a:latin typeface="Times New Roman" pitchFamily="18" charset="0"/>
              <a:cs typeface="Times New Roman" pitchFamily="18" charset="0"/>
            </a:endParaRPr>
          </a:p>
          <a:p>
            <a:pPr algn="just"/>
            <a:r>
              <a:rPr lang="pt-BR" sz="2900" dirty="0">
                <a:solidFill>
                  <a:schemeClr val="tx1"/>
                </a:solidFill>
                <a:latin typeface="Times New Roman" pitchFamily="18" charset="0"/>
                <a:cs typeface="Times New Roman" pitchFamily="18" charset="0"/>
              </a:rPr>
              <a:t>	</a:t>
            </a:r>
            <a:endParaRPr lang="pt-BR" sz="2900" dirty="0" smtClean="0">
              <a:solidFill>
                <a:schemeClr val="tx1"/>
              </a:solidFill>
              <a:latin typeface="Times New Roman" pitchFamily="18" charset="0"/>
              <a:cs typeface="Times New Roman" pitchFamily="18" charset="0"/>
            </a:endParaRPr>
          </a:p>
          <a:p>
            <a:pPr algn="just"/>
            <a:r>
              <a:rPr lang="pt-BR" sz="2900" dirty="0">
                <a:solidFill>
                  <a:schemeClr val="tx1"/>
                </a:solidFill>
                <a:latin typeface="Times New Roman" pitchFamily="18" charset="0"/>
                <a:cs typeface="Times New Roman" pitchFamily="18" charset="0"/>
              </a:rPr>
              <a:t>	</a:t>
            </a:r>
            <a:r>
              <a:rPr lang="pt-BR" sz="2900" dirty="0" smtClean="0">
                <a:solidFill>
                  <a:schemeClr val="tx1"/>
                </a:solidFill>
                <a:latin typeface="Times New Roman" pitchFamily="18" charset="0"/>
                <a:cs typeface="Times New Roman" pitchFamily="18" charset="0"/>
              </a:rPr>
              <a:t>	Nenhum </a:t>
            </a:r>
            <a:r>
              <a:rPr lang="pt-BR" sz="2900" dirty="0">
                <a:solidFill>
                  <a:schemeClr val="tx1"/>
                </a:solidFill>
                <a:latin typeface="Times New Roman" pitchFamily="18" charset="0"/>
                <a:cs typeface="Times New Roman" pitchFamily="18" charset="0"/>
              </a:rPr>
              <a:t>servidor receberá remuneração inferior ao salário mínimo. </a:t>
            </a:r>
          </a:p>
          <a:p>
            <a:r>
              <a:rPr lang="pt-BR" sz="2900" dirty="0">
                <a:solidFill>
                  <a:schemeClr val="tx1"/>
                </a:solidFill>
                <a:latin typeface="Times New Roman" pitchFamily="18" charset="0"/>
                <a:cs typeface="Times New Roman" pitchFamily="18" charset="0"/>
              </a:rPr>
              <a:t>      </a:t>
            </a:r>
          </a:p>
          <a:p>
            <a:pPr algn="just"/>
            <a:r>
              <a:rPr lang="pt-BR" sz="2900" dirty="0">
                <a:solidFill>
                  <a:schemeClr val="tx1"/>
                </a:solidFill>
                <a:latin typeface="Times New Roman" pitchFamily="18" charset="0"/>
                <a:cs typeface="Times New Roman" pitchFamily="18" charset="0"/>
              </a:rPr>
              <a:t>         </a:t>
            </a:r>
            <a:r>
              <a:rPr lang="pt-BR" sz="2900" dirty="0" smtClean="0">
                <a:solidFill>
                  <a:schemeClr val="tx1"/>
                </a:solidFill>
                <a:latin typeface="Times New Roman" pitchFamily="18" charset="0"/>
                <a:cs typeface="Times New Roman" pitchFamily="18" charset="0"/>
              </a:rPr>
              <a:t>		Nenhum </a:t>
            </a:r>
            <a:r>
              <a:rPr lang="pt-BR" sz="2900" dirty="0">
                <a:solidFill>
                  <a:schemeClr val="tx1"/>
                </a:solidFill>
                <a:latin typeface="Times New Roman" pitchFamily="18" charset="0"/>
                <a:cs typeface="Times New Roman" pitchFamily="18" charset="0"/>
              </a:rPr>
              <a:t>servidor poderá perceber, mensalmente, a título de remuneração, </a:t>
            </a:r>
            <a:r>
              <a:rPr lang="pt-BR" sz="2900" dirty="0" smtClean="0">
                <a:solidFill>
                  <a:schemeClr val="tx1"/>
                </a:solidFill>
                <a:latin typeface="Times New Roman" pitchFamily="18" charset="0"/>
                <a:cs typeface="Times New Roman" pitchFamily="18" charset="0"/>
              </a:rPr>
              <a:t>			importância superior </a:t>
            </a:r>
            <a:r>
              <a:rPr lang="pt-BR" sz="2900" dirty="0">
                <a:solidFill>
                  <a:schemeClr val="tx1"/>
                </a:solidFill>
                <a:latin typeface="Times New Roman" pitchFamily="18" charset="0"/>
                <a:cs typeface="Times New Roman" pitchFamily="18" charset="0"/>
              </a:rPr>
              <a:t>à soma dos valores percebidos como remuneração, em </a:t>
            </a:r>
            <a:r>
              <a:rPr lang="pt-BR" sz="2900" dirty="0" smtClean="0">
                <a:solidFill>
                  <a:schemeClr val="tx1"/>
                </a:solidFill>
                <a:latin typeface="Times New Roman" pitchFamily="18" charset="0"/>
                <a:cs typeface="Times New Roman" pitchFamily="18" charset="0"/>
              </a:rPr>
              <a:t>			espécie</a:t>
            </a:r>
            <a:r>
              <a:rPr lang="pt-BR" sz="2900" dirty="0">
                <a:solidFill>
                  <a:schemeClr val="tx1"/>
                </a:solidFill>
                <a:latin typeface="Times New Roman" pitchFamily="18" charset="0"/>
                <a:cs typeface="Times New Roman" pitchFamily="18" charset="0"/>
              </a:rPr>
              <a:t>, a qualquer </a:t>
            </a:r>
            <a:r>
              <a:rPr lang="pt-BR" sz="2900" dirty="0" smtClean="0">
                <a:solidFill>
                  <a:schemeClr val="tx1"/>
                </a:solidFill>
                <a:latin typeface="Times New Roman" pitchFamily="18" charset="0"/>
                <a:cs typeface="Times New Roman" pitchFamily="18" charset="0"/>
              </a:rPr>
              <a:t>título</a:t>
            </a:r>
            <a:r>
              <a:rPr lang="pt-BR" sz="2900" dirty="0">
                <a:solidFill>
                  <a:schemeClr val="tx1"/>
                </a:solidFill>
                <a:latin typeface="Times New Roman" pitchFamily="18" charset="0"/>
                <a:cs typeface="Times New Roman" pitchFamily="18" charset="0"/>
              </a:rPr>
              <a:t>, no </a:t>
            </a:r>
            <a:r>
              <a:rPr lang="pt-BR" sz="2900" dirty="0" smtClean="0">
                <a:solidFill>
                  <a:schemeClr val="tx1"/>
                </a:solidFill>
                <a:latin typeface="Times New Roman" pitchFamily="18" charset="0"/>
                <a:cs typeface="Times New Roman" pitchFamily="18" charset="0"/>
              </a:rPr>
              <a:t>	âmbito </a:t>
            </a:r>
            <a:r>
              <a:rPr lang="pt-BR" sz="2900" dirty="0">
                <a:solidFill>
                  <a:schemeClr val="tx1"/>
                </a:solidFill>
                <a:latin typeface="Times New Roman" pitchFamily="18" charset="0"/>
                <a:cs typeface="Times New Roman" pitchFamily="18" charset="0"/>
              </a:rPr>
              <a:t>dos respectivos Poderes, pelos Ministros </a:t>
            </a:r>
            <a:r>
              <a:rPr lang="pt-BR" sz="2900" dirty="0" smtClean="0">
                <a:solidFill>
                  <a:schemeClr val="tx1"/>
                </a:solidFill>
                <a:latin typeface="Times New Roman" pitchFamily="18" charset="0"/>
                <a:cs typeface="Times New Roman" pitchFamily="18" charset="0"/>
              </a:rPr>
              <a:t>		de </a:t>
            </a:r>
            <a:r>
              <a:rPr lang="pt-BR" sz="2900" dirty="0">
                <a:solidFill>
                  <a:schemeClr val="tx1"/>
                </a:solidFill>
                <a:latin typeface="Times New Roman" pitchFamily="18" charset="0"/>
                <a:cs typeface="Times New Roman" pitchFamily="18" charset="0"/>
              </a:rPr>
              <a:t>Estado, por membros </a:t>
            </a:r>
            <a:r>
              <a:rPr lang="pt-BR" sz="2900" dirty="0" smtClean="0">
                <a:solidFill>
                  <a:schemeClr val="tx1"/>
                </a:solidFill>
                <a:latin typeface="Times New Roman" pitchFamily="18" charset="0"/>
                <a:cs typeface="Times New Roman" pitchFamily="18" charset="0"/>
              </a:rPr>
              <a:t>do Congresso Nacional </a:t>
            </a:r>
            <a:r>
              <a:rPr lang="pt-BR" sz="2900" dirty="0">
                <a:solidFill>
                  <a:schemeClr val="tx1"/>
                </a:solidFill>
                <a:latin typeface="Times New Roman" pitchFamily="18" charset="0"/>
                <a:cs typeface="Times New Roman" pitchFamily="18" charset="0"/>
              </a:rPr>
              <a:t>e Ministros do Supremo </a:t>
            </a:r>
            <a:r>
              <a:rPr lang="pt-BR" sz="2900" dirty="0" smtClean="0">
                <a:solidFill>
                  <a:schemeClr val="tx1"/>
                </a:solidFill>
                <a:latin typeface="Times New Roman" pitchFamily="18" charset="0"/>
                <a:cs typeface="Times New Roman" pitchFamily="18" charset="0"/>
              </a:rPr>
              <a:t>Tribunal 		Federal</a:t>
            </a:r>
            <a:r>
              <a:rPr lang="pt-BR" sz="2900" dirty="0">
                <a:solidFill>
                  <a:schemeClr val="tx1"/>
                </a:solidFill>
                <a:latin typeface="Times New Roman" pitchFamily="18" charset="0"/>
                <a:cs typeface="Times New Roman" pitchFamily="18" charset="0"/>
              </a:rPr>
              <a:t>.</a:t>
            </a:r>
          </a:p>
          <a:p>
            <a:pPr algn="l"/>
            <a:endParaRPr lang="pt-BR" sz="2200" dirty="0">
              <a:solidFill>
                <a:schemeClr val="tx1"/>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4291"/>
            <a:ext cx="7772400" cy="357189"/>
          </a:xfrm>
        </p:spPr>
        <p:txBody>
          <a:bodyPr>
            <a:noAutofit/>
          </a:bodyPr>
          <a:lstStyle/>
          <a:p>
            <a:pPr algn="ctr"/>
            <a:r>
              <a:rPr lang="pt-BR" sz="3200" b="1" dirty="0" smtClean="0">
                <a:latin typeface="Times New Roman" pitchFamily="18" charset="0"/>
                <a:cs typeface="Times New Roman" pitchFamily="18" charset="0"/>
              </a:rPr>
              <a:t>Agentes Administrativos </a:t>
            </a:r>
            <a:endParaRPr lang="pt-BR" sz="3200" b="1" dirty="0">
              <a:latin typeface="Times New Roman" pitchFamily="18" charset="0"/>
              <a:cs typeface="Times New Roman" pitchFamily="18" charset="0"/>
            </a:endParaRPr>
          </a:p>
        </p:txBody>
      </p:sp>
      <p:sp>
        <p:nvSpPr>
          <p:cNvPr id="3" name="Subtítulo 2"/>
          <p:cNvSpPr>
            <a:spLocks noGrp="1"/>
          </p:cNvSpPr>
          <p:nvPr>
            <p:ph type="subTitle" idx="1"/>
          </p:nvPr>
        </p:nvSpPr>
        <p:spPr>
          <a:xfrm>
            <a:off x="214282" y="785794"/>
            <a:ext cx="8715436" cy="5929354"/>
          </a:xfrm>
        </p:spPr>
        <p:txBody>
          <a:bodyPr>
            <a:noAutofit/>
          </a:bodyPr>
          <a:lstStyle/>
          <a:p>
            <a:pPr algn="l"/>
            <a:r>
              <a:rPr lang="pt-BR" sz="1800" b="1" dirty="0" smtClean="0">
                <a:solidFill>
                  <a:schemeClr val="tx1"/>
                </a:solidFill>
                <a:latin typeface="Times New Roman" pitchFamily="18" charset="0"/>
                <a:cs typeface="Times New Roman" pitchFamily="18" charset="0"/>
              </a:rPr>
              <a:t>Características: </a:t>
            </a:r>
          </a:p>
          <a:p>
            <a:pPr algn="just"/>
            <a:r>
              <a:rPr lang="pt-BR" sz="1800" b="1" dirty="0">
                <a:solidFill>
                  <a:schemeClr val="tx1"/>
                </a:solidFill>
                <a:latin typeface="Times New Roman" pitchFamily="18" charset="0"/>
                <a:cs typeface="Times New Roman" pitchFamily="18" charset="0"/>
              </a:rPr>
              <a:t>	</a:t>
            </a:r>
            <a:r>
              <a:rPr lang="pt-BR" sz="1800" b="1" dirty="0" smtClean="0">
                <a:solidFill>
                  <a:schemeClr val="tx1"/>
                </a:solidFill>
                <a:latin typeface="Times New Roman" pitchFamily="18" charset="0"/>
                <a:cs typeface="Times New Roman" pitchFamily="18" charset="0"/>
              </a:rPr>
              <a:t>5) Demais Vantagens:</a:t>
            </a:r>
            <a:endParaRPr lang="pt-BR" sz="1800" dirty="0">
              <a:solidFill>
                <a:schemeClr val="tx1"/>
              </a:solidFill>
              <a:latin typeface="Times New Roman" pitchFamily="18" charset="0"/>
              <a:cs typeface="Times New Roman" pitchFamily="18" charset="0"/>
            </a:endParaRPr>
          </a:p>
          <a:p>
            <a:pPr algn="just"/>
            <a:r>
              <a:rPr lang="pt-BR" sz="1800" dirty="0">
                <a:solidFill>
                  <a:schemeClr val="tx1"/>
                </a:solidFill>
                <a:latin typeface="Times New Roman" pitchFamily="18" charset="0"/>
                <a:cs typeface="Times New Roman" pitchFamily="18" charset="0"/>
              </a:rPr>
              <a:t>      </a:t>
            </a:r>
            <a:r>
              <a:rPr lang="pt-BR" sz="1800" dirty="0" smtClean="0">
                <a:solidFill>
                  <a:schemeClr val="tx1"/>
                </a:solidFill>
                <a:latin typeface="Times New Roman" pitchFamily="18" charset="0"/>
                <a:cs typeface="Times New Roman" pitchFamily="18" charset="0"/>
              </a:rPr>
              <a:t>		</a:t>
            </a:r>
            <a:r>
              <a:rPr lang="pt-BR" sz="1800" dirty="0">
                <a:solidFill>
                  <a:schemeClr val="tx1"/>
                </a:solidFill>
                <a:latin typeface="Times New Roman" pitchFamily="18" charset="0"/>
                <a:cs typeface="Times New Roman" pitchFamily="18" charset="0"/>
              </a:rPr>
              <a:t>  I - indenizações;</a:t>
            </a:r>
          </a:p>
          <a:p>
            <a:pPr algn="just"/>
            <a:r>
              <a:rPr lang="pt-BR" sz="1800" dirty="0">
                <a:solidFill>
                  <a:schemeClr val="tx1"/>
                </a:solidFill>
                <a:latin typeface="Times New Roman" pitchFamily="18" charset="0"/>
                <a:cs typeface="Times New Roman" pitchFamily="18" charset="0"/>
              </a:rPr>
              <a:t>     </a:t>
            </a:r>
            <a:r>
              <a:rPr lang="pt-BR" sz="1800" dirty="0" smtClean="0">
                <a:solidFill>
                  <a:schemeClr val="tx1"/>
                </a:solidFill>
                <a:latin typeface="Times New Roman" pitchFamily="18" charset="0"/>
                <a:cs typeface="Times New Roman" pitchFamily="18" charset="0"/>
              </a:rPr>
              <a:t>		</a:t>
            </a:r>
            <a:r>
              <a:rPr lang="pt-BR" sz="1800" dirty="0">
                <a:solidFill>
                  <a:schemeClr val="tx1"/>
                </a:solidFill>
                <a:latin typeface="Times New Roman" pitchFamily="18" charset="0"/>
                <a:cs typeface="Times New Roman" pitchFamily="18" charset="0"/>
              </a:rPr>
              <a:t>  II - </a:t>
            </a:r>
            <a:r>
              <a:rPr lang="pt-BR" sz="1800" dirty="0" smtClean="0">
                <a:solidFill>
                  <a:schemeClr val="tx1"/>
                </a:solidFill>
                <a:latin typeface="Times New Roman" pitchFamily="18" charset="0"/>
                <a:cs typeface="Times New Roman" pitchFamily="18" charset="0"/>
              </a:rPr>
              <a:t>gratificações</a:t>
            </a:r>
          </a:p>
          <a:p>
            <a:pPr algn="just"/>
            <a:r>
              <a:rPr lang="pt-BR" sz="1800" dirty="0">
                <a:solidFill>
                  <a:schemeClr val="tx1"/>
                </a:solidFill>
                <a:latin typeface="Times New Roman" pitchFamily="18" charset="0"/>
                <a:cs typeface="Times New Roman" pitchFamily="18" charset="0"/>
              </a:rPr>
              <a:t>	</a:t>
            </a:r>
            <a:r>
              <a:rPr lang="pt-BR" sz="1800" dirty="0" smtClean="0">
                <a:solidFill>
                  <a:schemeClr val="tx1"/>
                </a:solidFill>
                <a:latin typeface="Times New Roman" pitchFamily="18" charset="0"/>
                <a:cs typeface="Times New Roman" pitchFamily="18" charset="0"/>
              </a:rPr>
              <a:t>	</a:t>
            </a:r>
            <a:r>
              <a:rPr lang="pt-BR" sz="1800" dirty="0">
                <a:solidFill>
                  <a:schemeClr val="tx1"/>
                </a:solidFill>
                <a:latin typeface="Times New Roman" pitchFamily="18" charset="0"/>
                <a:cs typeface="Times New Roman" pitchFamily="18" charset="0"/>
              </a:rPr>
              <a:t>  </a:t>
            </a:r>
            <a:r>
              <a:rPr lang="pt-BR" sz="1800" dirty="0" smtClean="0">
                <a:solidFill>
                  <a:schemeClr val="tx1"/>
                </a:solidFill>
                <a:latin typeface="Times New Roman" pitchFamily="18" charset="0"/>
                <a:cs typeface="Times New Roman" pitchFamily="18" charset="0"/>
              </a:rPr>
              <a:t>III</a:t>
            </a:r>
            <a:r>
              <a:rPr lang="pt-BR" sz="1800" dirty="0">
                <a:solidFill>
                  <a:schemeClr val="tx1"/>
                </a:solidFill>
                <a:latin typeface="Times New Roman" pitchFamily="18" charset="0"/>
                <a:cs typeface="Times New Roman" pitchFamily="18" charset="0"/>
              </a:rPr>
              <a:t> - adicionais</a:t>
            </a:r>
            <a:r>
              <a:rPr lang="pt-BR" sz="1800" dirty="0" smtClean="0">
                <a:solidFill>
                  <a:schemeClr val="tx1"/>
                </a:solidFill>
                <a:latin typeface="Times New Roman" pitchFamily="18" charset="0"/>
                <a:cs typeface="Times New Roman" pitchFamily="18" charset="0"/>
              </a:rPr>
              <a:t>.</a:t>
            </a:r>
            <a:endParaRPr lang="pt-BR" sz="1800" dirty="0">
              <a:solidFill>
                <a:schemeClr val="tx1"/>
              </a:solidFill>
              <a:latin typeface="Times New Roman" pitchFamily="18" charset="0"/>
              <a:cs typeface="Times New Roman" pitchFamily="18" charset="0"/>
            </a:endParaRPr>
          </a:p>
          <a:p>
            <a:pPr algn="just"/>
            <a:r>
              <a:rPr lang="pt-BR" sz="1800" dirty="0" smtClean="0">
                <a:solidFill>
                  <a:schemeClr val="tx1"/>
                </a:solidFill>
                <a:latin typeface="Times New Roman" pitchFamily="18" charset="0"/>
                <a:cs typeface="Times New Roman" pitchFamily="18" charset="0"/>
              </a:rPr>
              <a:t>		</a:t>
            </a:r>
          </a:p>
          <a:p>
            <a:pPr algn="just"/>
            <a:r>
              <a:rPr lang="pt-BR" sz="1800" dirty="0">
                <a:solidFill>
                  <a:schemeClr val="tx1"/>
                </a:solidFill>
                <a:latin typeface="Times New Roman" pitchFamily="18" charset="0"/>
                <a:cs typeface="Times New Roman" pitchFamily="18" charset="0"/>
              </a:rPr>
              <a:t>	</a:t>
            </a:r>
            <a:r>
              <a:rPr lang="pt-BR" sz="1800" dirty="0" smtClean="0">
                <a:solidFill>
                  <a:schemeClr val="tx1"/>
                </a:solidFill>
                <a:latin typeface="Times New Roman" pitchFamily="18" charset="0"/>
                <a:cs typeface="Times New Roman" pitchFamily="18" charset="0"/>
              </a:rPr>
              <a:t>Ver tb. Art. 61 da Lei 8.112/90</a:t>
            </a:r>
          </a:p>
          <a:p>
            <a:pPr algn="just"/>
            <a:endParaRPr lang="pt-BR" sz="1800" dirty="0" smtClean="0">
              <a:solidFill>
                <a:schemeClr val="tx1"/>
              </a:solidFill>
              <a:latin typeface="Times New Roman" pitchFamily="18" charset="0"/>
              <a:cs typeface="Times New Roman" pitchFamily="18" charset="0"/>
            </a:endParaRPr>
          </a:p>
          <a:p>
            <a:pPr algn="just"/>
            <a:r>
              <a:rPr lang="pt-BR" sz="1800" dirty="0">
                <a:solidFill>
                  <a:schemeClr val="tx1"/>
                </a:solidFill>
                <a:latin typeface="Times New Roman" pitchFamily="18" charset="0"/>
                <a:cs typeface="Times New Roman" pitchFamily="18" charset="0"/>
              </a:rPr>
              <a:t>	</a:t>
            </a:r>
            <a:r>
              <a:rPr lang="pt-BR" sz="1800" b="1" dirty="0" smtClean="0">
                <a:solidFill>
                  <a:schemeClr val="tx1"/>
                </a:solidFill>
                <a:latin typeface="Times New Roman" pitchFamily="18" charset="0"/>
                <a:cs typeface="Times New Roman" pitchFamily="18" charset="0"/>
              </a:rPr>
              <a:t>6) Licenças:</a:t>
            </a:r>
            <a:endParaRPr lang="pt-BR" sz="1800" b="1" dirty="0">
              <a:solidFill>
                <a:schemeClr val="tx1"/>
              </a:solidFill>
              <a:latin typeface="Times New Roman" pitchFamily="18" charset="0"/>
              <a:cs typeface="Times New Roman" pitchFamily="18" charset="0"/>
            </a:endParaRPr>
          </a:p>
          <a:p>
            <a:pPr algn="just"/>
            <a:r>
              <a:rPr lang="pt-BR" sz="1800" dirty="0">
                <a:solidFill>
                  <a:schemeClr val="tx1"/>
                </a:solidFill>
                <a:latin typeface="Times New Roman" pitchFamily="18" charset="0"/>
                <a:cs typeface="Times New Roman" pitchFamily="18" charset="0"/>
              </a:rPr>
              <a:t>        	</a:t>
            </a:r>
            <a:r>
              <a:rPr lang="pt-BR" sz="1800" dirty="0" smtClean="0">
                <a:solidFill>
                  <a:schemeClr val="tx1"/>
                </a:solidFill>
                <a:latin typeface="Times New Roman" pitchFamily="18" charset="0"/>
                <a:cs typeface="Times New Roman" pitchFamily="18" charset="0"/>
              </a:rPr>
              <a:t>	-</a:t>
            </a:r>
            <a:r>
              <a:rPr lang="pt-BR" sz="1800" dirty="0">
                <a:solidFill>
                  <a:schemeClr val="tx1"/>
                </a:solidFill>
                <a:latin typeface="Times New Roman" pitchFamily="18" charset="0"/>
                <a:cs typeface="Times New Roman" pitchFamily="18" charset="0"/>
              </a:rPr>
              <a:t> por motivo de doença em pessoa da família;</a:t>
            </a:r>
          </a:p>
          <a:p>
            <a:pPr algn="just"/>
            <a:r>
              <a:rPr lang="pt-BR" sz="1800" dirty="0">
                <a:solidFill>
                  <a:schemeClr val="tx1"/>
                </a:solidFill>
                <a:latin typeface="Times New Roman" pitchFamily="18" charset="0"/>
                <a:cs typeface="Times New Roman" pitchFamily="18" charset="0"/>
              </a:rPr>
              <a:t>        	</a:t>
            </a:r>
            <a:r>
              <a:rPr lang="pt-BR" sz="1800" dirty="0" smtClean="0">
                <a:solidFill>
                  <a:schemeClr val="tx1"/>
                </a:solidFill>
                <a:latin typeface="Times New Roman" pitchFamily="18" charset="0"/>
                <a:cs typeface="Times New Roman" pitchFamily="18" charset="0"/>
              </a:rPr>
              <a:t>	-</a:t>
            </a:r>
            <a:r>
              <a:rPr lang="pt-BR" sz="1800" dirty="0">
                <a:solidFill>
                  <a:schemeClr val="tx1"/>
                </a:solidFill>
                <a:latin typeface="Times New Roman" pitchFamily="18" charset="0"/>
                <a:cs typeface="Times New Roman" pitchFamily="18" charset="0"/>
              </a:rPr>
              <a:t> por motivo de afastamento do cônjuge ou companheiro;</a:t>
            </a:r>
          </a:p>
          <a:p>
            <a:pPr algn="just"/>
            <a:r>
              <a:rPr lang="pt-BR" sz="1800" dirty="0">
                <a:solidFill>
                  <a:schemeClr val="tx1"/>
                </a:solidFill>
                <a:latin typeface="Times New Roman" pitchFamily="18" charset="0"/>
                <a:cs typeface="Times New Roman" pitchFamily="18" charset="0"/>
              </a:rPr>
              <a:t>        	</a:t>
            </a:r>
            <a:r>
              <a:rPr lang="pt-BR" sz="1800" dirty="0" smtClean="0">
                <a:solidFill>
                  <a:schemeClr val="tx1"/>
                </a:solidFill>
                <a:latin typeface="Times New Roman" pitchFamily="18" charset="0"/>
                <a:cs typeface="Times New Roman" pitchFamily="18" charset="0"/>
              </a:rPr>
              <a:t>	-</a:t>
            </a:r>
            <a:r>
              <a:rPr lang="pt-BR" sz="1800" dirty="0">
                <a:solidFill>
                  <a:schemeClr val="tx1"/>
                </a:solidFill>
                <a:latin typeface="Times New Roman" pitchFamily="18" charset="0"/>
                <a:cs typeface="Times New Roman" pitchFamily="18" charset="0"/>
              </a:rPr>
              <a:t> para o serviço militar;</a:t>
            </a:r>
          </a:p>
          <a:p>
            <a:pPr algn="just"/>
            <a:r>
              <a:rPr lang="pt-BR" sz="1800" dirty="0">
                <a:solidFill>
                  <a:schemeClr val="tx1"/>
                </a:solidFill>
                <a:latin typeface="Times New Roman" pitchFamily="18" charset="0"/>
                <a:cs typeface="Times New Roman" pitchFamily="18" charset="0"/>
              </a:rPr>
              <a:t>        	</a:t>
            </a:r>
            <a:r>
              <a:rPr lang="pt-BR" sz="1800" dirty="0" smtClean="0">
                <a:solidFill>
                  <a:schemeClr val="tx1"/>
                </a:solidFill>
                <a:latin typeface="Times New Roman" pitchFamily="18" charset="0"/>
                <a:cs typeface="Times New Roman" pitchFamily="18" charset="0"/>
              </a:rPr>
              <a:t>	-</a:t>
            </a:r>
            <a:r>
              <a:rPr lang="pt-BR" sz="1800" dirty="0">
                <a:solidFill>
                  <a:schemeClr val="tx1"/>
                </a:solidFill>
                <a:latin typeface="Times New Roman" pitchFamily="18" charset="0"/>
                <a:cs typeface="Times New Roman" pitchFamily="18" charset="0"/>
              </a:rPr>
              <a:t> para atividade política;</a:t>
            </a:r>
          </a:p>
          <a:p>
            <a:pPr algn="just"/>
            <a:r>
              <a:rPr lang="pt-BR" sz="1800" dirty="0">
                <a:solidFill>
                  <a:schemeClr val="tx1"/>
                </a:solidFill>
                <a:latin typeface="Times New Roman" pitchFamily="18" charset="0"/>
                <a:cs typeface="Times New Roman" pitchFamily="18" charset="0"/>
              </a:rPr>
              <a:t>        </a:t>
            </a:r>
            <a:r>
              <a:rPr lang="pt-BR" sz="1800" dirty="0" smtClean="0">
                <a:solidFill>
                  <a:schemeClr val="tx1"/>
                </a:solidFill>
                <a:latin typeface="Times New Roman" pitchFamily="18" charset="0"/>
                <a:cs typeface="Times New Roman" pitchFamily="18" charset="0"/>
              </a:rPr>
              <a:t>		 </a:t>
            </a:r>
            <a:r>
              <a:rPr lang="pt-BR" sz="1800" dirty="0">
                <a:solidFill>
                  <a:schemeClr val="tx1"/>
                </a:solidFill>
                <a:latin typeface="Times New Roman" pitchFamily="18" charset="0"/>
                <a:cs typeface="Times New Roman" pitchFamily="18" charset="0"/>
              </a:rPr>
              <a:t>- prêmio por assiduidade;</a:t>
            </a:r>
          </a:p>
          <a:p>
            <a:pPr algn="just"/>
            <a:r>
              <a:rPr lang="pt-BR" sz="1800" dirty="0">
                <a:solidFill>
                  <a:schemeClr val="tx1"/>
                </a:solidFill>
                <a:latin typeface="Times New Roman" pitchFamily="18" charset="0"/>
                <a:cs typeface="Times New Roman" pitchFamily="18" charset="0"/>
              </a:rPr>
              <a:t>        </a:t>
            </a:r>
            <a:r>
              <a:rPr lang="pt-BR" sz="1800" dirty="0" smtClean="0">
                <a:solidFill>
                  <a:schemeClr val="tx1"/>
                </a:solidFill>
                <a:latin typeface="Times New Roman" pitchFamily="18" charset="0"/>
                <a:cs typeface="Times New Roman" pitchFamily="18" charset="0"/>
              </a:rPr>
              <a:t>		 </a:t>
            </a:r>
            <a:r>
              <a:rPr lang="pt-BR" sz="1800" dirty="0">
                <a:solidFill>
                  <a:schemeClr val="tx1"/>
                </a:solidFill>
                <a:latin typeface="Times New Roman" pitchFamily="18" charset="0"/>
                <a:cs typeface="Times New Roman" pitchFamily="18" charset="0"/>
              </a:rPr>
              <a:t>- para capacitação; </a:t>
            </a:r>
          </a:p>
          <a:p>
            <a:pPr algn="just"/>
            <a:r>
              <a:rPr lang="pt-BR" sz="1800" dirty="0">
                <a:solidFill>
                  <a:schemeClr val="tx1"/>
                </a:solidFill>
                <a:latin typeface="Times New Roman" pitchFamily="18" charset="0"/>
                <a:cs typeface="Times New Roman" pitchFamily="18" charset="0"/>
              </a:rPr>
              <a:t>        	</a:t>
            </a:r>
            <a:r>
              <a:rPr lang="pt-BR" sz="1800" dirty="0" smtClean="0">
                <a:solidFill>
                  <a:schemeClr val="tx1"/>
                </a:solidFill>
                <a:latin typeface="Times New Roman" pitchFamily="18" charset="0"/>
                <a:cs typeface="Times New Roman" pitchFamily="18" charset="0"/>
              </a:rPr>
              <a:t>	</a:t>
            </a:r>
            <a:r>
              <a:rPr lang="pt-BR" sz="1800" dirty="0">
                <a:solidFill>
                  <a:schemeClr val="tx1"/>
                </a:solidFill>
                <a:latin typeface="Times New Roman" pitchFamily="18" charset="0"/>
                <a:cs typeface="Times New Roman" pitchFamily="18" charset="0"/>
              </a:rPr>
              <a:t> - para tratar de interesses particulares;</a:t>
            </a:r>
          </a:p>
          <a:p>
            <a:pPr algn="just"/>
            <a:r>
              <a:rPr lang="pt-BR" sz="1800" dirty="0">
                <a:solidFill>
                  <a:schemeClr val="tx1"/>
                </a:solidFill>
                <a:latin typeface="Times New Roman" pitchFamily="18" charset="0"/>
                <a:cs typeface="Times New Roman" pitchFamily="18" charset="0"/>
              </a:rPr>
              <a:t>        	</a:t>
            </a:r>
            <a:r>
              <a:rPr lang="pt-BR" sz="1800" dirty="0" smtClean="0">
                <a:solidFill>
                  <a:schemeClr val="tx1"/>
                </a:solidFill>
                <a:latin typeface="Times New Roman" pitchFamily="18" charset="0"/>
                <a:cs typeface="Times New Roman" pitchFamily="18" charset="0"/>
              </a:rPr>
              <a:t>	</a:t>
            </a:r>
            <a:r>
              <a:rPr lang="pt-BR" sz="1800" dirty="0">
                <a:solidFill>
                  <a:schemeClr val="tx1"/>
                </a:solidFill>
                <a:latin typeface="Times New Roman" pitchFamily="18" charset="0"/>
                <a:cs typeface="Times New Roman" pitchFamily="18" charset="0"/>
              </a:rPr>
              <a:t> - para desempenho de mandato classista</a:t>
            </a:r>
            <a:r>
              <a:rPr lang="pt-BR" sz="1800" dirty="0" smtClean="0">
                <a:solidFill>
                  <a:schemeClr val="tx1"/>
                </a:solidFill>
                <a:latin typeface="Times New Roman" pitchFamily="18" charset="0"/>
                <a:cs typeface="Times New Roman" pitchFamily="18" charset="0"/>
              </a:rPr>
              <a:t>.</a:t>
            </a:r>
            <a:endParaRPr lang="pt-BR" sz="1800" dirty="0">
              <a:solidFill>
                <a:schemeClr val="tx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4291"/>
            <a:ext cx="7772400" cy="357189"/>
          </a:xfrm>
        </p:spPr>
        <p:txBody>
          <a:bodyPr>
            <a:noAutofit/>
          </a:bodyPr>
          <a:lstStyle/>
          <a:p>
            <a:pPr algn="ctr"/>
            <a:r>
              <a:rPr lang="pt-BR" sz="3200" b="1" dirty="0" smtClean="0">
                <a:latin typeface="Times New Roman" pitchFamily="18" charset="0"/>
                <a:cs typeface="Times New Roman" pitchFamily="18" charset="0"/>
              </a:rPr>
              <a:t>Agentes Administrativos </a:t>
            </a:r>
            <a:endParaRPr lang="pt-BR" sz="3200" b="1" dirty="0">
              <a:latin typeface="Times New Roman" pitchFamily="18" charset="0"/>
              <a:cs typeface="Times New Roman" pitchFamily="18" charset="0"/>
            </a:endParaRPr>
          </a:p>
        </p:txBody>
      </p:sp>
      <p:sp>
        <p:nvSpPr>
          <p:cNvPr id="3" name="Subtítulo 2"/>
          <p:cNvSpPr>
            <a:spLocks noGrp="1"/>
          </p:cNvSpPr>
          <p:nvPr>
            <p:ph type="subTitle" idx="1"/>
          </p:nvPr>
        </p:nvSpPr>
        <p:spPr>
          <a:xfrm>
            <a:off x="214282" y="785794"/>
            <a:ext cx="8715436" cy="5929354"/>
          </a:xfrm>
        </p:spPr>
        <p:txBody>
          <a:bodyPr>
            <a:noAutofit/>
          </a:bodyPr>
          <a:lstStyle/>
          <a:p>
            <a:pPr algn="l"/>
            <a:r>
              <a:rPr lang="pt-BR" sz="1800" b="1" dirty="0" smtClean="0">
                <a:solidFill>
                  <a:schemeClr val="tx1"/>
                </a:solidFill>
                <a:latin typeface="Times New Roman" pitchFamily="18" charset="0"/>
                <a:cs typeface="Times New Roman" pitchFamily="18" charset="0"/>
              </a:rPr>
              <a:t>Características: </a:t>
            </a:r>
          </a:p>
          <a:p>
            <a:pPr algn="l"/>
            <a:endParaRPr lang="pt-BR" sz="1800" b="1" dirty="0" smtClean="0">
              <a:solidFill>
                <a:schemeClr val="tx1"/>
              </a:solidFill>
              <a:latin typeface="Times New Roman" pitchFamily="18" charset="0"/>
              <a:cs typeface="Times New Roman" pitchFamily="18" charset="0"/>
            </a:endParaRPr>
          </a:p>
          <a:p>
            <a:pPr algn="just"/>
            <a:r>
              <a:rPr lang="pt-BR" sz="1800" b="1" dirty="0">
                <a:solidFill>
                  <a:schemeClr val="tx1"/>
                </a:solidFill>
                <a:latin typeface="Times New Roman" pitchFamily="18" charset="0"/>
                <a:cs typeface="Times New Roman" pitchFamily="18" charset="0"/>
              </a:rPr>
              <a:t>	</a:t>
            </a:r>
            <a:r>
              <a:rPr lang="pt-BR" sz="1800" b="1" dirty="0" smtClean="0">
                <a:solidFill>
                  <a:schemeClr val="tx1"/>
                </a:solidFill>
                <a:latin typeface="Times New Roman" pitchFamily="18" charset="0"/>
                <a:cs typeface="Times New Roman" pitchFamily="18" charset="0"/>
              </a:rPr>
              <a:t>7) Proibições: </a:t>
            </a:r>
            <a:r>
              <a:rPr lang="pt-BR" sz="1800" dirty="0" smtClean="0">
                <a:solidFill>
                  <a:schemeClr val="tx1"/>
                </a:solidFill>
                <a:latin typeface="Times New Roman" pitchFamily="18" charset="0"/>
                <a:cs typeface="Times New Roman" pitchFamily="18" charset="0"/>
              </a:rPr>
              <a:t>art. 117 da Lei 8.112/90</a:t>
            </a:r>
          </a:p>
          <a:p>
            <a:pPr algn="just"/>
            <a:endParaRPr lang="pt-BR" sz="1800" dirty="0">
              <a:solidFill>
                <a:schemeClr val="tx1"/>
              </a:solidFill>
              <a:latin typeface="Times New Roman" pitchFamily="18" charset="0"/>
              <a:cs typeface="Times New Roman" pitchFamily="18" charset="0"/>
            </a:endParaRPr>
          </a:p>
          <a:p>
            <a:pPr algn="just"/>
            <a:r>
              <a:rPr lang="pt-BR" sz="1800" dirty="0" smtClean="0">
                <a:solidFill>
                  <a:schemeClr val="tx1"/>
                </a:solidFill>
                <a:latin typeface="Times New Roman" pitchFamily="18" charset="0"/>
                <a:cs typeface="Times New Roman" pitchFamily="18" charset="0"/>
              </a:rPr>
              <a:t>	</a:t>
            </a:r>
            <a:r>
              <a:rPr lang="pt-BR" sz="1800" b="1" dirty="0" smtClean="0">
                <a:solidFill>
                  <a:schemeClr val="tx1"/>
                </a:solidFill>
                <a:latin typeface="Times New Roman" pitchFamily="18" charset="0"/>
                <a:cs typeface="Times New Roman" pitchFamily="18" charset="0"/>
              </a:rPr>
              <a:t>8) Responsabilidades: </a:t>
            </a:r>
            <a:r>
              <a:rPr lang="pt-BR" sz="1800" dirty="0" err="1" smtClean="0">
                <a:solidFill>
                  <a:schemeClr val="tx1"/>
                </a:solidFill>
                <a:latin typeface="Times New Roman" pitchFamily="18" charset="0"/>
                <a:cs typeface="Times New Roman" pitchFamily="18" charset="0"/>
              </a:rPr>
              <a:t>arts</a:t>
            </a:r>
            <a:r>
              <a:rPr lang="pt-BR" sz="1800" dirty="0" smtClean="0">
                <a:solidFill>
                  <a:schemeClr val="tx1"/>
                </a:solidFill>
                <a:latin typeface="Times New Roman" pitchFamily="18" charset="0"/>
                <a:cs typeface="Times New Roman" pitchFamily="18" charset="0"/>
              </a:rPr>
              <a:t>. 121 a 126 da Lei 8.112/90</a:t>
            </a:r>
          </a:p>
          <a:p>
            <a:pPr algn="just"/>
            <a:endParaRPr lang="pt-BR" sz="1800" dirty="0">
              <a:solidFill>
                <a:schemeClr val="tx1"/>
              </a:solidFill>
              <a:latin typeface="Times New Roman" pitchFamily="18" charset="0"/>
              <a:cs typeface="Times New Roman" pitchFamily="18" charset="0"/>
            </a:endParaRPr>
          </a:p>
          <a:p>
            <a:pPr algn="just"/>
            <a:r>
              <a:rPr lang="pt-BR" sz="1800" dirty="0" smtClean="0">
                <a:solidFill>
                  <a:schemeClr val="tx1"/>
                </a:solidFill>
                <a:latin typeface="Times New Roman" pitchFamily="18" charset="0"/>
                <a:cs typeface="Times New Roman" pitchFamily="18" charset="0"/>
              </a:rPr>
              <a:t>	</a:t>
            </a:r>
            <a:r>
              <a:rPr lang="pt-BR" sz="1800" b="1" dirty="0" smtClean="0">
                <a:solidFill>
                  <a:schemeClr val="tx1"/>
                </a:solidFill>
                <a:latin typeface="Times New Roman" pitchFamily="18" charset="0"/>
                <a:cs typeface="Times New Roman" pitchFamily="18" charset="0"/>
              </a:rPr>
              <a:t>9) Penalidades: </a:t>
            </a:r>
            <a:r>
              <a:rPr lang="pt-BR" sz="1800" dirty="0" smtClean="0">
                <a:solidFill>
                  <a:schemeClr val="tx1"/>
                </a:solidFill>
                <a:latin typeface="Times New Roman" pitchFamily="18" charset="0"/>
                <a:cs typeface="Times New Roman" pitchFamily="18" charset="0"/>
              </a:rPr>
              <a:t>art. 127 da Lei 8.112/90</a:t>
            </a:r>
            <a:endParaRPr lang="pt-BR" sz="1800" dirty="0">
              <a:solidFill>
                <a:schemeClr val="tx1"/>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4291"/>
            <a:ext cx="7772400" cy="357189"/>
          </a:xfrm>
        </p:spPr>
        <p:txBody>
          <a:bodyPr>
            <a:noAutofit/>
          </a:bodyPr>
          <a:lstStyle/>
          <a:p>
            <a:pPr algn="ctr"/>
            <a:r>
              <a:rPr lang="pt-BR" sz="3200" b="1" dirty="0" smtClean="0">
                <a:latin typeface="Times New Roman" pitchFamily="18" charset="0"/>
                <a:cs typeface="Times New Roman" pitchFamily="18" charset="0"/>
              </a:rPr>
              <a:t>Agentes Administrativos </a:t>
            </a:r>
            <a:endParaRPr lang="pt-BR" sz="3200" b="1" dirty="0">
              <a:latin typeface="Times New Roman" pitchFamily="18" charset="0"/>
              <a:cs typeface="Times New Roman" pitchFamily="18" charset="0"/>
            </a:endParaRPr>
          </a:p>
        </p:txBody>
      </p:sp>
      <p:sp>
        <p:nvSpPr>
          <p:cNvPr id="3" name="Subtítulo 2"/>
          <p:cNvSpPr>
            <a:spLocks noGrp="1"/>
          </p:cNvSpPr>
          <p:nvPr>
            <p:ph type="subTitle" idx="1"/>
          </p:nvPr>
        </p:nvSpPr>
        <p:spPr>
          <a:xfrm>
            <a:off x="214282" y="785794"/>
            <a:ext cx="8715436" cy="5929354"/>
          </a:xfrm>
        </p:spPr>
        <p:txBody>
          <a:bodyPr>
            <a:noAutofit/>
          </a:bodyPr>
          <a:lstStyle/>
          <a:p>
            <a:pPr algn="l"/>
            <a:r>
              <a:rPr lang="pt-BR" sz="1800" b="1" dirty="0" smtClean="0">
                <a:solidFill>
                  <a:schemeClr val="tx1"/>
                </a:solidFill>
                <a:latin typeface="Times New Roman" pitchFamily="18" charset="0"/>
                <a:cs typeface="Times New Roman" pitchFamily="18" charset="0"/>
              </a:rPr>
              <a:t>Características: </a:t>
            </a:r>
          </a:p>
          <a:p>
            <a:pPr algn="l"/>
            <a:endParaRPr lang="pt-BR" sz="1800" b="1" dirty="0" smtClean="0">
              <a:solidFill>
                <a:schemeClr val="tx1"/>
              </a:solidFill>
              <a:latin typeface="Times New Roman" pitchFamily="18" charset="0"/>
              <a:cs typeface="Times New Roman" pitchFamily="18" charset="0"/>
            </a:endParaRPr>
          </a:p>
          <a:p>
            <a:pPr algn="just"/>
            <a:r>
              <a:rPr lang="pt-BR" sz="1800" b="1" dirty="0" smtClean="0">
                <a:solidFill>
                  <a:schemeClr val="tx1"/>
                </a:solidFill>
                <a:latin typeface="Times New Roman" pitchFamily="18" charset="0"/>
                <a:cs typeface="Times New Roman" pitchFamily="18" charset="0"/>
              </a:rPr>
              <a:t>8) Aposentadoria: </a:t>
            </a:r>
            <a:endParaRPr lang="pt-BR" sz="1800" b="1" dirty="0">
              <a:solidFill>
                <a:schemeClr val="tx1"/>
              </a:solidFill>
              <a:latin typeface="Times New Roman" pitchFamily="18" charset="0"/>
              <a:cs typeface="Times New Roman" pitchFamily="18" charset="0"/>
            </a:endParaRPr>
          </a:p>
          <a:p>
            <a:pPr algn="just"/>
            <a:r>
              <a:rPr lang="pt-BR" sz="1800" dirty="0">
                <a:solidFill>
                  <a:schemeClr val="tx1"/>
                </a:solidFill>
                <a:latin typeface="Times New Roman" pitchFamily="18" charset="0"/>
                <a:cs typeface="Times New Roman" pitchFamily="18" charset="0"/>
              </a:rPr>
              <a:t>        	</a:t>
            </a:r>
            <a:r>
              <a:rPr lang="pt-BR" sz="1800" dirty="0" smtClean="0">
                <a:solidFill>
                  <a:schemeClr val="tx1"/>
                </a:solidFill>
                <a:latin typeface="Times New Roman" pitchFamily="18" charset="0"/>
                <a:cs typeface="Times New Roman" pitchFamily="18" charset="0"/>
              </a:rPr>
              <a:t>- por </a:t>
            </a:r>
            <a:r>
              <a:rPr lang="pt-BR" sz="1800" dirty="0">
                <a:solidFill>
                  <a:schemeClr val="tx1"/>
                </a:solidFill>
                <a:latin typeface="Times New Roman" pitchFamily="18" charset="0"/>
                <a:cs typeface="Times New Roman" pitchFamily="18" charset="0"/>
              </a:rPr>
              <a:t>invalidez permanente, sendo os proventos integrais </a:t>
            </a:r>
            <a:r>
              <a:rPr lang="pt-BR" sz="1800" dirty="0" smtClean="0">
                <a:solidFill>
                  <a:schemeClr val="tx1"/>
                </a:solidFill>
                <a:latin typeface="Times New Roman" pitchFamily="18" charset="0"/>
                <a:cs typeface="Times New Roman" pitchFamily="18" charset="0"/>
              </a:rPr>
              <a:t>quando decorrente de 	acidente </a:t>
            </a:r>
            <a:r>
              <a:rPr lang="pt-BR" sz="1800" dirty="0">
                <a:solidFill>
                  <a:schemeClr val="tx1"/>
                </a:solidFill>
                <a:latin typeface="Times New Roman" pitchFamily="18" charset="0"/>
                <a:cs typeface="Times New Roman" pitchFamily="18" charset="0"/>
              </a:rPr>
              <a:t>em serviço, moléstia profissional ou </a:t>
            </a:r>
            <a:r>
              <a:rPr lang="pt-BR" sz="1800" dirty="0" smtClean="0">
                <a:solidFill>
                  <a:schemeClr val="tx1"/>
                </a:solidFill>
                <a:latin typeface="Times New Roman" pitchFamily="18" charset="0"/>
                <a:cs typeface="Times New Roman" pitchFamily="18" charset="0"/>
              </a:rPr>
              <a:t>doença grave</a:t>
            </a:r>
            <a:r>
              <a:rPr lang="pt-BR" sz="1800" dirty="0">
                <a:solidFill>
                  <a:schemeClr val="tx1"/>
                </a:solidFill>
                <a:latin typeface="Times New Roman" pitchFamily="18" charset="0"/>
                <a:cs typeface="Times New Roman" pitchFamily="18" charset="0"/>
              </a:rPr>
              <a:t>, contagiosa ou </a:t>
            </a:r>
            <a:r>
              <a:rPr lang="pt-BR" sz="1800" dirty="0" smtClean="0">
                <a:solidFill>
                  <a:schemeClr val="tx1"/>
                </a:solidFill>
                <a:latin typeface="Times New Roman" pitchFamily="18" charset="0"/>
                <a:cs typeface="Times New Roman" pitchFamily="18" charset="0"/>
              </a:rPr>
              <a:t>	incurável, especificada </a:t>
            </a:r>
            <a:r>
              <a:rPr lang="pt-BR" sz="1800" dirty="0">
                <a:solidFill>
                  <a:schemeClr val="tx1"/>
                </a:solidFill>
                <a:latin typeface="Times New Roman" pitchFamily="18" charset="0"/>
                <a:cs typeface="Times New Roman" pitchFamily="18" charset="0"/>
              </a:rPr>
              <a:t>em lei, e proporcionais nos </a:t>
            </a:r>
            <a:r>
              <a:rPr lang="pt-BR" sz="1800" dirty="0" smtClean="0">
                <a:solidFill>
                  <a:schemeClr val="tx1"/>
                </a:solidFill>
                <a:latin typeface="Times New Roman" pitchFamily="18" charset="0"/>
                <a:cs typeface="Times New Roman" pitchFamily="18" charset="0"/>
              </a:rPr>
              <a:t>demais </a:t>
            </a:r>
            <a:r>
              <a:rPr lang="pt-BR" sz="1800" dirty="0">
                <a:solidFill>
                  <a:schemeClr val="tx1"/>
                </a:solidFill>
                <a:latin typeface="Times New Roman" pitchFamily="18" charset="0"/>
                <a:cs typeface="Times New Roman" pitchFamily="18" charset="0"/>
              </a:rPr>
              <a:t>casos;</a:t>
            </a:r>
          </a:p>
          <a:p>
            <a:pPr algn="just"/>
            <a:r>
              <a:rPr lang="pt-BR" sz="1800" dirty="0">
                <a:solidFill>
                  <a:schemeClr val="tx1"/>
                </a:solidFill>
                <a:latin typeface="Times New Roman" pitchFamily="18" charset="0"/>
                <a:cs typeface="Times New Roman" pitchFamily="18" charset="0"/>
              </a:rPr>
              <a:t>        	</a:t>
            </a:r>
            <a:r>
              <a:rPr lang="pt-BR" sz="1800" dirty="0" smtClean="0">
                <a:solidFill>
                  <a:schemeClr val="tx1"/>
                </a:solidFill>
                <a:latin typeface="Times New Roman" pitchFamily="18" charset="0"/>
                <a:cs typeface="Times New Roman" pitchFamily="18" charset="0"/>
              </a:rPr>
              <a:t>-</a:t>
            </a:r>
            <a:r>
              <a:rPr lang="pt-BR" sz="1800" dirty="0">
                <a:solidFill>
                  <a:schemeClr val="tx1"/>
                </a:solidFill>
                <a:latin typeface="Times New Roman" pitchFamily="18" charset="0"/>
                <a:cs typeface="Times New Roman" pitchFamily="18" charset="0"/>
              </a:rPr>
              <a:t> compulsoriamente, aos setenta anos de idade, com proventos proporcionais ao </a:t>
            </a:r>
            <a:r>
              <a:rPr lang="pt-BR" sz="1800" dirty="0" smtClean="0">
                <a:solidFill>
                  <a:schemeClr val="tx1"/>
                </a:solidFill>
                <a:latin typeface="Times New Roman" pitchFamily="18" charset="0"/>
                <a:cs typeface="Times New Roman" pitchFamily="18" charset="0"/>
              </a:rPr>
              <a:t>	tempo </a:t>
            </a:r>
            <a:r>
              <a:rPr lang="pt-BR" sz="1800" dirty="0">
                <a:solidFill>
                  <a:schemeClr val="tx1"/>
                </a:solidFill>
                <a:latin typeface="Times New Roman" pitchFamily="18" charset="0"/>
                <a:cs typeface="Times New Roman" pitchFamily="18" charset="0"/>
              </a:rPr>
              <a:t>de serviço;</a:t>
            </a:r>
          </a:p>
          <a:p>
            <a:pPr algn="just"/>
            <a:r>
              <a:rPr lang="pt-BR" sz="1800" dirty="0">
                <a:solidFill>
                  <a:schemeClr val="tx1"/>
                </a:solidFill>
                <a:latin typeface="Times New Roman" pitchFamily="18" charset="0"/>
                <a:cs typeface="Times New Roman" pitchFamily="18" charset="0"/>
              </a:rPr>
              <a:t>        	</a:t>
            </a:r>
            <a:r>
              <a:rPr lang="pt-BR" sz="1800" dirty="0" smtClean="0">
                <a:solidFill>
                  <a:schemeClr val="tx1"/>
                </a:solidFill>
                <a:latin typeface="Times New Roman" pitchFamily="18" charset="0"/>
                <a:cs typeface="Times New Roman" pitchFamily="18" charset="0"/>
              </a:rPr>
              <a:t>-</a:t>
            </a:r>
            <a:r>
              <a:rPr lang="pt-BR" sz="1800" dirty="0">
                <a:solidFill>
                  <a:schemeClr val="tx1"/>
                </a:solidFill>
                <a:latin typeface="Times New Roman" pitchFamily="18" charset="0"/>
                <a:cs typeface="Times New Roman" pitchFamily="18" charset="0"/>
              </a:rPr>
              <a:t> voluntariamente:</a:t>
            </a:r>
          </a:p>
          <a:p>
            <a:pPr algn="just"/>
            <a:r>
              <a:rPr lang="pt-BR" sz="1800" dirty="0">
                <a:solidFill>
                  <a:schemeClr val="tx1"/>
                </a:solidFill>
                <a:latin typeface="Times New Roman" pitchFamily="18" charset="0"/>
                <a:cs typeface="Times New Roman" pitchFamily="18" charset="0"/>
              </a:rPr>
              <a:t>       </a:t>
            </a:r>
            <a:r>
              <a:rPr lang="pt-BR" sz="1800" dirty="0" smtClean="0">
                <a:solidFill>
                  <a:schemeClr val="tx1"/>
                </a:solidFill>
                <a:latin typeface="Times New Roman" pitchFamily="18" charset="0"/>
                <a:cs typeface="Times New Roman" pitchFamily="18" charset="0"/>
              </a:rPr>
              <a:t>		a</a:t>
            </a:r>
            <a:r>
              <a:rPr lang="pt-BR" sz="1800" dirty="0">
                <a:solidFill>
                  <a:schemeClr val="tx1"/>
                </a:solidFill>
                <a:latin typeface="Times New Roman" pitchFamily="18" charset="0"/>
                <a:cs typeface="Times New Roman" pitchFamily="18" charset="0"/>
              </a:rPr>
              <a:t>) aos 35 (trinta e cinco) anos de serviço, se homem, e aos 30 (trinta) se </a:t>
            </a:r>
            <a:r>
              <a:rPr lang="pt-BR" sz="1800" dirty="0" smtClean="0">
                <a:solidFill>
                  <a:schemeClr val="tx1"/>
                </a:solidFill>
                <a:latin typeface="Times New Roman" pitchFamily="18" charset="0"/>
                <a:cs typeface="Times New Roman" pitchFamily="18" charset="0"/>
              </a:rPr>
              <a:t>		mulher</a:t>
            </a:r>
            <a:r>
              <a:rPr lang="pt-BR" sz="1800" dirty="0">
                <a:solidFill>
                  <a:schemeClr val="tx1"/>
                </a:solidFill>
                <a:latin typeface="Times New Roman" pitchFamily="18" charset="0"/>
                <a:cs typeface="Times New Roman" pitchFamily="18" charset="0"/>
              </a:rPr>
              <a:t>, com proventos integrais;</a:t>
            </a:r>
          </a:p>
          <a:p>
            <a:pPr algn="just"/>
            <a:r>
              <a:rPr lang="pt-BR" sz="1800" dirty="0">
                <a:solidFill>
                  <a:schemeClr val="tx1"/>
                </a:solidFill>
                <a:latin typeface="Times New Roman" pitchFamily="18" charset="0"/>
                <a:cs typeface="Times New Roman" pitchFamily="18" charset="0"/>
              </a:rPr>
              <a:t>      </a:t>
            </a:r>
            <a:r>
              <a:rPr lang="pt-BR" sz="1800" dirty="0" smtClean="0">
                <a:solidFill>
                  <a:schemeClr val="tx1"/>
                </a:solidFill>
                <a:latin typeface="Times New Roman" pitchFamily="18" charset="0"/>
                <a:cs typeface="Times New Roman" pitchFamily="18" charset="0"/>
              </a:rPr>
              <a:t>		b</a:t>
            </a:r>
            <a:r>
              <a:rPr lang="pt-BR" sz="1800" dirty="0">
                <a:solidFill>
                  <a:schemeClr val="tx1"/>
                </a:solidFill>
                <a:latin typeface="Times New Roman" pitchFamily="18" charset="0"/>
                <a:cs typeface="Times New Roman" pitchFamily="18" charset="0"/>
              </a:rPr>
              <a:t>) aos 30 (trinta) anos de efetivo exercício em funções de magistério se </a:t>
            </a:r>
            <a:r>
              <a:rPr lang="pt-BR" sz="1800" dirty="0" smtClean="0">
                <a:solidFill>
                  <a:schemeClr val="tx1"/>
                </a:solidFill>
                <a:latin typeface="Times New Roman" pitchFamily="18" charset="0"/>
                <a:cs typeface="Times New Roman" pitchFamily="18" charset="0"/>
              </a:rPr>
              <a:t>		professor</a:t>
            </a:r>
            <a:r>
              <a:rPr lang="pt-BR" sz="1800" dirty="0">
                <a:solidFill>
                  <a:schemeClr val="tx1"/>
                </a:solidFill>
                <a:latin typeface="Times New Roman" pitchFamily="18" charset="0"/>
                <a:cs typeface="Times New Roman" pitchFamily="18" charset="0"/>
              </a:rPr>
              <a:t>, e 25 (vinte e cinco) se professora, com proventos integrais;</a:t>
            </a:r>
          </a:p>
          <a:p>
            <a:pPr algn="just"/>
            <a:r>
              <a:rPr lang="pt-BR" sz="1800" dirty="0">
                <a:solidFill>
                  <a:schemeClr val="tx1"/>
                </a:solidFill>
                <a:latin typeface="Times New Roman" pitchFamily="18" charset="0"/>
                <a:cs typeface="Times New Roman" pitchFamily="18" charset="0"/>
              </a:rPr>
              <a:t>       </a:t>
            </a:r>
            <a:r>
              <a:rPr lang="pt-BR" sz="1800" dirty="0" smtClean="0">
                <a:solidFill>
                  <a:schemeClr val="tx1"/>
                </a:solidFill>
                <a:latin typeface="Times New Roman" pitchFamily="18" charset="0"/>
                <a:cs typeface="Times New Roman" pitchFamily="18" charset="0"/>
              </a:rPr>
              <a:t>		c</a:t>
            </a:r>
            <a:r>
              <a:rPr lang="pt-BR" sz="1800" dirty="0">
                <a:solidFill>
                  <a:schemeClr val="tx1"/>
                </a:solidFill>
                <a:latin typeface="Times New Roman" pitchFamily="18" charset="0"/>
                <a:cs typeface="Times New Roman" pitchFamily="18" charset="0"/>
              </a:rPr>
              <a:t>) aos 30 (trinta) anos de serviço, se homem, e aos 25 (vinte e cinco) se </a:t>
            </a:r>
            <a:r>
              <a:rPr lang="pt-BR" sz="1800" dirty="0" smtClean="0">
                <a:solidFill>
                  <a:schemeClr val="tx1"/>
                </a:solidFill>
                <a:latin typeface="Times New Roman" pitchFamily="18" charset="0"/>
                <a:cs typeface="Times New Roman" pitchFamily="18" charset="0"/>
              </a:rPr>
              <a:t>		mulher</a:t>
            </a:r>
            <a:r>
              <a:rPr lang="pt-BR" sz="1800" dirty="0">
                <a:solidFill>
                  <a:schemeClr val="tx1"/>
                </a:solidFill>
                <a:latin typeface="Times New Roman" pitchFamily="18" charset="0"/>
                <a:cs typeface="Times New Roman" pitchFamily="18" charset="0"/>
              </a:rPr>
              <a:t>, com proventos proporcionais a esse tempo;</a:t>
            </a:r>
          </a:p>
          <a:p>
            <a:pPr algn="just"/>
            <a:r>
              <a:rPr lang="pt-BR" sz="1800" dirty="0" smtClean="0">
                <a:solidFill>
                  <a:schemeClr val="tx1"/>
                </a:solidFill>
                <a:latin typeface="Times New Roman" pitchFamily="18" charset="0"/>
                <a:cs typeface="Times New Roman" pitchFamily="18" charset="0"/>
              </a:rPr>
              <a:t>		d)</a:t>
            </a:r>
            <a:r>
              <a:rPr lang="pt-BR" sz="1800" dirty="0">
                <a:solidFill>
                  <a:schemeClr val="tx1"/>
                </a:solidFill>
                <a:latin typeface="Times New Roman" pitchFamily="18" charset="0"/>
                <a:cs typeface="Times New Roman" pitchFamily="18" charset="0"/>
              </a:rPr>
              <a:t> aos 65 (sessenta e cinco) anos de idade, se homem, e aos 60 (sessenta) </a:t>
            </a:r>
            <a:r>
              <a:rPr lang="pt-BR" sz="1800" dirty="0" smtClean="0">
                <a:solidFill>
                  <a:schemeClr val="tx1"/>
                </a:solidFill>
                <a:latin typeface="Times New Roman" pitchFamily="18" charset="0"/>
                <a:cs typeface="Times New Roman" pitchFamily="18" charset="0"/>
              </a:rPr>
              <a:t>		se </a:t>
            </a:r>
            <a:r>
              <a:rPr lang="pt-BR" sz="1800" dirty="0">
                <a:solidFill>
                  <a:schemeClr val="tx1"/>
                </a:solidFill>
                <a:latin typeface="Times New Roman" pitchFamily="18" charset="0"/>
                <a:cs typeface="Times New Roman" pitchFamily="18" charset="0"/>
              </a:rPr>
              <a:t>mulher, com proventos proporcionais ao tempo de serviço.</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39</TotalTime>
  <Words>250</Words>
  <Application>Microsoft Office PowerPoint</Application>
  <PresentationFormat>Apresentação na tela (4:3)</PresentationFormat>
  <Paragraphs>81</Paragraphs>
  <Slides>8</Slides>
  <Notes>0</Notes>
  <HiddenSlides>0</HiddenSlides>
  <MMClips>0</MMClips>
  <ScaleCrop>false</ScaleCrop>
  <HeadingPairs>
    <vt:vector size="4" baseType="variant">
      <vt:variant>
        <vt:lpstr>Tema</vt:lpstr>
      </vt:variant>
      <vt:variant>
        <vt:i4>1</vt:i4>
      </vt:variant>
      <vt:variant>
        <vt:lpstr>Títulos de slides</vt:lpstr>
      </vt:variant>
      <vt:variant>
        <vt:i4>8</vt:i4>
      </vt:variant>
    </vt:vector>
  </HeadingPairs>
  <TitlesOfParts>
    <vt:vector size="9" baseType="lpstr">
      <vt:lpstr>Concurso</vt:lpstr>
      <vt:lpstr>Agentes Administrativos </vt:lpstr>
      <vt:lpstr>Agentes Administrativos </vt:lpstr>
      <vt:lpstr>Agentes Administrativos </vt:lpstr>
      <vt:lpstr>Agentes Administrativos </vt:lpstr>
      <vt:lpstr>Agentes Administrativos </vt:lpstr>
      <vt:lpstr>Agentes Administrativos </vt:lpstr>
      <vt:lpstr>Agentes Administrativos </vt:lpstr>
      <vt:lpstr>Agentes Administrativos </vt:lpstr>
    </vt:vector>
  </TitlesOfParts>
  <Company>MRS LOGISTICA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Agentes Administrativos</dc:title>
  <dc:creator>CT002706</dc:creator>
  <cp:lastModifiedBy>30022872</cp:lastModifiedBy>
  <cp:revision>10</cp:revision>
  <dcterms:created xsi:type="dcterms:W3CDTF">2012-10-23T16:06:16Z</dcterms:created>
  <dcterms:modified xsi:type="dcterms:W3CDTF">2018-07-26T19:15:35Z</dcterms:modified>
</cp:coreProperties>
</file>