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89" r:id="rId4"/>
    <p:sldId id="305" r:id="rId5"/>
    <p:sldId id="307" r:id="rId6"/>
    <p:sldId id="308" r:id="rId7"/>
    <p:sldId id="306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9" r:id="rId24"/>
    <p:sldId id="258" r:id="rId25"/>
    <p:sldId id="310" r:id="rId26"/>
    <p:sldId id="311" r:id="rId27"/>
    <p:sldId id="313" r:id="rId28"/>
    <p:sldId id="312" r:id="rId29"/>
    <p:sldId id="314" r:id="rId30"/>
    <p:sldId id="315" r:id="rId31"/>
    <p:sldId id="316" r:id="rId32"/>
    <p:sldId id="319" r:id="rId33"/>
    <p:sldId id="320" r:id="rId34"/>
    <p:sldId id="317" r:id="rId35"/>
    <p:sldId id="259" r:id="rId36"/>
    <p:sldId id="322" r:id="rId37"/>
    <p:sldId id="321" r:id="rId38"/>
    <p:sldId id="323" r:id="rId39"/>
    <p:sldId id="324" r:id="rId40"/>
    <p:sldId id="325" r:id="rId41"/>
    <p:sldId id="260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7" r:id="rId59"/>
    <p:sldId id="348" r:id="rId60"/>
    <p:sldId id="342" r:id="rId61"/>
    <p:sldId id="343" r:id="rId62"/>
    <p:sldId id="344" r:id="rId63"/>
    <p:sldId id="345" r:id="rId64"/>
    <p:sldId id="346" r:id="rId65"/>
    <p:sldId id="34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0" autoAdjust="0"/>
  </p:normalViewPr>
  <p:slideViewPr>
    <p:cSldViewPr snapToGrid="0" snapToObjects="1"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8D2F-600B-4384-B13D-726BC9F7CF52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53FC-A8BF-4AE4-ACD4-413AC238EB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Demanda:</a:t>
            </a:r>
            <a:r>
              <a:rPr lang="pt-BR" baseline="0" dirty="0" smtClean="0"/>
              <a:t> p = 100 – 2q</a:t>
            </a:r>
          </a:p>
          <a:p>
            <a:r>
              <a:rPr lang="pt-BR" baseline="0" dirty="0" smtClean="0"/>
              <a:t>Oferta/</a:t>
            </a:r>
            <a:r>
              <a:rPr lang="pt-BR" baseline="0" dirty="0" err="1" smtClean="0"/>
              <a:t>CMg</a:t>
            </a:r>
            <a:r>
              <a:rPr lang="pt-BR" baseline="0" dirty="0" smtClean="0"/>
              <a:t> privado: p = 2q</a:t>
            </a:r>
          </a:p>
          <a:p>
            <a:r>
              <a:rPr lang="pt-BR" baseline="0" dirty="0" err="1" smtClean="0"/>
              <a:t>DMg</a:t>
            </a:r>
            <a:r>
              <a:rPr lang="pt-BR" baseline="0" dirty="0" smtClean="0"/>
              <a:t>: p = q</a:t>
            </a:r>
          </a:p>
          <a:p>
            <a:r>
              <a:rPr lang="pt-BR" baseline="0" dirty="0" err="1" smtClean="0"/>
              <a:t>CMg</a:t>
            </a:r>
            <a:r>
              <a:rPr lang="pt-BR" baseline="0" dirty="0" smtClean="0"/>
              <a:t> social: p = 2q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3FC-A8BF-4AE4-ACD4-413AC238EBF3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71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99EE-0E82-6440-A4DE-6E50F338CED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96B-1AB8-9C43-B6CA-6537DC6878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73BD99EE-0E82-6440-A4DE-6E50F338CEDB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476EC96B-1AB8-9C43-B6CA-6537DC68780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0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Falha</a:t>
            </a:r>
            <a:r>
              <a:rPr lang="en-US" dirty="0" smtClean="0">
                <a:latin typeface="Avenir Heavy"/>
                <a:cs typeface="Avenir Heavy"/>
              </a:rPr>
              <a:t> de Mercado: </a:t>
            </a:r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Kolstad</a:t>
            </a:r>
            <a:endParaRPr lang="en-US" dirty="0" smtClean="0"/>
          </a:p>
          <a:p>
            <a:r>
              <a:rPr lang="en-US" dirty="0" err="1" smtClean="0"/>
              <a:t>Capítulo</a:t>
            </a:r>
            <a:r>
              <a:rPr lang="en-US" dirty="0" smtClean="0"/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3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Bens não-rivais não têm um custo de oportunidade no consumo. Ou seja, o custo que o indivíduo impõe à sociedade se </a:t>
            </a:r>
            <a:r>
              <a:rPr lang="pt-BR" dirty="0" err="1" smtClean="0">
                <a:cs typeface="Avenir Book"/>
              </a:rPr>
              <a:t>consumí-lo</a:t>
            </a:r>
            <a:r>
              <a:rPr lang="pt-BR" dirty="0">
                <a:cs typeface="Avenir Book"/>
              </a:rPr>
              <a:t> </a:t>
            </a:r>
            <a:r>
              <a:rPr lang="pt-BR" dirty="0" smtClean="0">
                <a:cs typeface="Avenir Book"/>
              </a:rPr>
              <a:t>é zero.</a:t>
            </a:r>
          </a:p>
        </p:txBody>
      </p:sp>
    </p:spTree>
    <p:extLst>
      <p:ext uri="{BB962C8B-B14F-4D97-AF65-F5344CB8AC3E}">
        <p14:creationId xmlns:p14="http://schemas.microsoft.com/office/powerpoint/2010/main" val="51775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>
                <a:cs typeface="Avenir Book"/>
              </a:rPr>
              <a:t>Bens não-rivais não têm um custo de oportunidade no consumo. Ou seja, o custo que o indivíduo impõe à sociedade se </a:t>
            </a:r>
            <a:r>
              <a:rPr lang="pt-BR" dirty="0" err="1">
                <a:cs typeface="Avenir Book"/>
              </a:rPr>
              <a:t>consumí-lo</a:t>
            </a:r>
            <a:r>
              <a:rPr lang="pt-BR" dirty="0">
                <a:cs typeface="Avenir Book"/>
              </a:rPr>
              <a:t> é zero.</a:t>
            </a:r>
          </a:p>
          <a:p>
            <a:pPr lvl="1" algn="just"/>
            <a:r>
              <a:rPr lang="pt-BR" dirty="0" smtClean="0">
                <a:cs typeface="Avenir Book"/>
              </a:rPr>
              <a:t>Sendo assim, é Pareto ótimo (eficiente) que o preço do bem seja zero (bem estar aumenta com mais consumo, sem nenhum custo adicional imposto à sociedade).</a:t>
            </a:r>
          </a:p>
        </p:txBody>
      </p:sp>
    </p:spTree>
    <p:extLst>
      <p:ext uri="{BB962C8B-B14F-4D97-AF65-F5344CB8AC3E}">
        <p14:creationId xmlns:p14="http://schemas.microsoft.com/office/powerpoint/2010/main" val="94270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É Pareto ótimo (eficiente) que o preço do bem seja zero.</a:t>
            </a:r>
          </a:p>
          <a:p>
            <a:pPr lvl="1" algn="just"/>
            <a:r>
              <a:rPr lang="pt-BR" dirty="0" smtClean="0">
                <a:latin typeface="Avenir Heavy"/>
                <a:cs typeface="Avenir Heavy"/>
              </a:rPr>
              <a:t>Falha de mercado</a:t>
            </a:r>
            <a:r>
              <a:rPr lang="pt-BR" b="1" dirty="0" smtClean="0">
                <a:cs typeface="Avenir Book"/>
              </a:rPr>
              <a:t>:</a:t>
            </a:r>
            <a:r>
              <a:rPr lang="pt-BR" dirty="0" smtClean="0">
                <a:cs typeface="Avenir Book"/>
              </a:rPr>
              <a:t> firmas/mercados não têm o incentivo de produzir um bem a um custo (de produção) e cobrar um preço igual a zero (onde o custo de consumo é igual a zero no caso dos bens não-rivais).</a:t>
            </a:r>
          </a:p>
        </p:txBody>
      </p:sp>
    </p:spTree>
    <p:extLst>
      <p:ext uri="{BB962C8B-B14F-4D97-AF65-F5344CB8AC3E}">
        <p14:creationId xmlns:p14="http://schemas.microsoft.com/office/powerpoint/2010/main" val="123461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Alguns bens podem ser não-rivais até certos níveis de consumo, </a:t>
            </a:r>
            <a:r>
              <a:rPr lang="pt-BR" dirty="0" smtClean="0">
                <a:cs typeface="Avenir Book"/>
              </a:rPr>
              <a:t>quando </a:t>
            </a:r>
            <a:r>
              <a:rPr lang="pt-BR" dirty="0" smtClean="0">
                <a:cs typeface="Avenir Book"/>
              </a:rPr>
              <a:t>então passam a ficar congestionados e consequentemente rivais:</a:t>
            </a:r>
          </a:p>
          <a:p>
            <a:pPr lvl="2" algn="just"/>
            <a:r>
              <a:rPr lang="pt-BR" dirty="0" smtClean="0">
                <a:cs typeface="Avenir Book"/>
              </a:rPr>
              <a:t>Rodovia</a:t>
            </a:r>
          </a:p>
          <a:p>
            <a:pPr lvl="2" algn="just"/>
            <a:r>
              <a:rPr lang="pt-BR" dirty="0" smtClean="0">
                <a:cs typeface="Avenir Book"/>
              </a:rPr>
              <a:t>Sala de aula</a:t>
            </a:r>
          </a:p>
          <a:p>
            <a:pPr lvl="2" algn="just"/>
            <a:r>
              <a:rPr lang="pt-BR" dirty="0" smtClean="0">
                <a:cs typeface="Avenir Book"/>
              </a:rPr>
              <a:t>Sala de show</a:t>
            </a:r>
          </a:p>
        </p:txBody>
      </p:sp>
    </p:spTree>
    <p:extLst>
      <p:ext uri="{BB962C8B-B14F-4D97-AF65-F5344CB8AC3E}">
        <p14:creationId xmlns:p14="http://schemas.microsoft.com/office/powerpoint/2010/main" val="168226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Um bem público puro é não rival e não </a:t>
            </a:r>
            <a:r>
              <a:rPr lang="pt-BR" dirty="0" smtClean="0">
                <a:cs typeface="Avenir Book"/>
              </a:rPr>
              <a:t>excludente:</a:t>
            </a:r>
            <a:endParaRPr lang="pt-BR" dirty="0" smtClean="0"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Ar limpo</a:t>
            </a:r>
          </a:p>
          <a:p>
            <a:pPr lvl="1" algn="just"/>
            <a:r>
              <a:rPr lang="pt-BR" dirty="0" smtClean="0">
                <a:cs typeface="Avenir Book"/>
              </a:rPr>
              <a:t>Camada de ozônio</a:t>
            </a:r>
          </a:p>
          <a:p>
            <a:pPr lvl="1" algn="just"/>
            <a:r>
              <a:rPr lang="pt-BR" dirty="0" smtClean="0">
                <a:cs typeface="Avenir Book"/>
              </a:rPr>
              <a:t>Farol marítimo</a:t>
            </a:r>
          </a:p>
          <a:p>
            <a:pPr lvl="1" algn="just"/>
            <a:r>
              <a:rPr lang="pt-BR" dirty="0" smtClean="0">
                <a:cs typeface="Avenir Book"/>
              </a:rPr>
              <a:t>Defesa nacional</a:t>
            </a:r>
          </a:p>
        </p:txBody>
      </p:sp>
    </p:spTree>
    <p:extLst>
      <p:ext uri="{BB962C8B-B14F-4D97-AF65-F5344CB8AC3E}">
        <p14:creationId xmlns:p14="http://schemas.microsoft.com/office/powerpoint/2010/main" val="252801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Privados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Um bem privado puro é rival e exclusivo:</a:t>
            </a:r>
          </a:p>
          <a:p>
            <a:pPr lvl="1" algn="just"/>
            <a:r>
              <a:rPr lang="pt-BR" dirty="0" smtClean="0">
                <a:cs typeface="Avenir Book"/>
              </a:rPr>
              <a:t>Pizza</a:t>
            </a:r>
          </a:p>
          <a:p>
            <a:pPr lvl="1" algn="just"/>
            <a:r>
              <a:rPr lang="pt-BR" dirty="0" smtClean="0">
                <a:cs typeface="Avenir Book"/>
              </a:rPr>
              <a:t>Carro (mas cuidado, se carro for definido para incluir sua “beleza”, então ele poderá ser não-rival)</a:t>
            </a:r>
          </a:p>
        </p:txBody>
      </p:sp>
    </p:spTree>
    <p:extLst>
      <p:ext uri="{BB962C8B-B14F-4D97-AF65-F5344CB8AC3E}">
        <p14:creationId xmlns:p14="http://schemas.microsoft.com/office/powerpoint/2010/main" val="391982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55266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Pizza, caneta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0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11886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Pizza, caneta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Camada</a:t>
                      </a:r>
                      <a:r>
                        <a:rPr lang="pt-BR" baseline="0" dirty="0" smtClean="0"/>
                        <a:t> de ozônio, Farol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77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691179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Pizza, caneta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Rodovia/praia</a:t>
                      </a:r>
                      <a:r>
                        <a:rPr lang="pt-BR" baseline="0" dirty="0" smtClean="0"/>
                        <a:t> congestionada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Camada</a:t>
                      </a:r>
                      <a:r>
                        <a:rPr lang="pt-BR" baseline="0" dirty="0" smtClean="0"/>
                        <a:t> de ozônio, Farol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1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51158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Pizza, caneta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Parque cercado, filme em cinema (sem congestão)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Rodovia/praia</a:t>
                      </a:r>
                      <a:r>
                        <a:rPr lang="pt-BR" baseline="0" dirty="0" smtClean="0"/>
                        <a:t> congestionada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Camada</a:t>
                      </a:r>
                      <a:r>
                        <a:rPr lang="pt-BR" baseline="0" dirty="0" smtClean="0"/>
                        <a:t> de ozônio, Farol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</a:t>
            </a:r>
          </a:p>
          <a:p>
            <a:pPr lvl="1" algn="just"/>
            <a:r>
              <a:rPr lang="pt-BR" dirty="0" smtClean="0">
                <a:cs typeface="Avenir Book"/>
              </a:rPr>
              <a:t>Um bem é </a:t>
            </a:r>
            <a:r>
              <a:rPr lang="pt-BR" dirty="0" smtClean="0">
                <a:cs typeface="Avenir Book"/>
              </a:rPr>
              <a:t>excludente se </a:t>
            </a:r>
            <a:r>
              <a:rPr lang="pt-BR" dirty="0" smtClean="0">
                <a:cs typeface="Avenir Book"/>
              </a:rPr>
              <a:t>é possível (prático) impedir o seu consumo. Caso contrário, ele é não </a:t>
            </a:r>
            <a:r>
              <a:rPr lang="pt-BR" dirty="0" smtClean="0">
                <a:cs typeface="Avenir Book"/>
              </a:rPr>
              <a:t>excludente.</a:t>
            </a:r>
            <a:endParaRPr lang="pt-BR" dirty="0" smtClean="0"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Exemplos</a:t>
            </a:r>
          </a:p>
          <a:p>
            <a:pPr lvl="2" algn="just"/>
            <a:r>
              <a:rPr lang="pt-BR" dirty="0" smtClean="0">
                <a:latin typeface="Avenir Book"/>
                <a:cs typeface="Avenir Book"/>
              </a:rPr>
              <a:t>Bens e males de mercado </a:t>
            </a:r>
            <a:r>
              <a:rPr lang="pt-BR" dirty="0" smtClean="0">
                <a:latin typeface="Avenir Book"/>
                <a:cs typeface="Avenir Book"/>
              </a:rPr>
              <a:t>(excludentes)</a:t>
            </a:r>
            <a:endParaRPr lang="pt-BR" dirty="0" smtClean="0">
              <a:latin typeface="Avenir Book"/>
              <a:cs typeface="Avenir Book"/>
            </a:endParaRPr>
          </a:p>
          <a:p>
            <a:pPr lvl="2" algn="just"/>
            <a:r>
              <a:rPr lang="pt-BR" dirty="0" smtClean="0">
                <a:latin typeface="Avenir Book"/>
                <a:cs typeface="Avenir Book"/>
              </a:rPr>
              <a:t>Ar limpo, camada de ozôni</a:t>
            </a:r>
            <a:r>
              <a:rPr lang="pt-BR" dirty="0" smtClean="0">
                <a:cs typeface="Avenir Book"/>
              </a:rPr>
              <a:t>o, clima, defesa nacional, farol marítimo, poluição do ar (não </a:t>
            </a:r>
            <a:r>
              <a:rPr lang="pt-BR" dirty="0" smtClean="0">
                <a:cs typeface="Avenir Book"/>
              </a:rPr>
              <a:t>excludentes).</a:t>
            </a:r>
            <a:endParaRPr lang="pt-BR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7798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Males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081924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do ar, aquecimento global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6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Males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95509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Lixo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do ar, aquecimento global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1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Males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66382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em ambiente</a:t>
                      </a:r>
                      <a:r>
                        <a:rPr lang="pt-BR" baseline="0" dirty="0" smtClean="0"/>
                        <a:t> fechado (quarto, sala, etc.)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do ar, aquecimento global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28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Males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60876"/>
              </p:ext>
            </p:extLst>
          </p:nvPr>
        </p:nvGraphicFramePr>
        <p:xfrm>
          <a:off x="457200" y="2393950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Rival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Rival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em ambiente</a:t>
                      </a:r>
                      <a:r>
                        <a:rPr lang="pt-BR" baseline="0" dirty="0" smtClean="0"/>
                        <a:t> fechado (quarto, sala, etc.)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</a:t>
                      </a:r>
                      <a:r>
                        <a:rPr lang="pt-BR" dirty="0" smtClean="0"/>
                        <a:t>Excludente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Lixo na idade 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Poluição do ar, aquecimento global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5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8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Privados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687790"/>
            <a:ext cx="8229600" cy="3773552"/>
          </a:xfrm>
        </p:spPr>
        <p:txBody>
          <a:bodyPr/>
          <a:lstStyle/>
          <a:p>
            <a:r>
              <a:rPr lang="pt-BR" dirty="0" smtClean="0"/>
              <a:t>Soma horizontal de demanda por bens privados.</a:t>
            </a:r>
          </a:p>
          <a:p>
            <a:r>
              <a:rPr lang="pt-BR" dirty="0" smtClean="0"/>
              <a:t>Soma vertical de demanda por bens públicos.</a:t>
            </a:r>
          </a:p>
          <a:p>
            <a:r>
              <a:rPr lang="pt-BR" dirty="0" smtClean="0"/>
              <a:t>Quantidade eficiente de bens públicos </a:t>
            </a:r>
            <a:r>
              <a:rPr lang="pt-BR" dirty="0" err="1" smtClean="0"/>
              <a:t>vs</a:t>
            </a:r>
            <a:r>
              <a:rPr lang="pt-BR" dirty="0" smtClean="0"/>
              <a:t> privados.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93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Data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ENVIRONMENTAL ECONOMICS – 2e </a:t>
            </a:r>
          </a:p>
        </p:txBody>
      </p:sp>
      <p:sp>
        <p:nvSpPr>
          <p:cNvPr id="9219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                    Charles D. Kolstad	                          Copyright © 2011 by Oxford University Press, Inc.</a:t>
            </a:r>
          </a:p>
          <a:p>
            <a:endParaRPr 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3400" y="5486400"/>
            <a:ext cx="800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FIGURE 5.7 </a:t>
            </a:r>
            <a:r>
              <a:rPr lang="en-US" dirty="0"/>
              <a:t>Supply and demand, rival vs. </a:t>
            </a:r>
            <a:r>
              <a:rPr lang="en-US" dirty="0" err="1"/>
              <a:t>nonrival</a:t>
            </a:r>
            <a:r>
              <a:rPr lang="en-US" dirty="0"/>
              <a:t> goods, (a) individual demands; (b) aggregate demand, rival good; </a:t>
            </a:r>
          </a:p>
          <a:p>
            <a:pPr algn="ctr" eaLnBrk="1" hangingPunct="1"/>
            <a:r>
              <a:rPr lang="en-US" dirty="0"/>
              <a:t>(c) aggregate demand, </a:t>
            </a:r>
            <a:r>
              <a:rPr lang="en-US" dirty="0" err="1"/>
              <a:t>nonrival</a:t>
            </a:r>
            <a:r>
              <a:rPr lang="en-US" dirty="0"/>
              <a:t> good; (d) efficient provision. </a:t>
            </a:r>
            <a:r>
              <a:rPr lang="en-US" i="1" dirty="0"/>
              <a:t>Q</a:t>
            </a:r>
            <a:r>
              <a:rPr lang="en-US" baseline="-25000" dirty="0"/>
              <a:t>R</a:t>
            </a:r>
            <a:r>
              <a:rPr lang="en-US" dirty="0"/>
              <a:t>, quantity produced of rival good; </a:t>
            </a:r>
            <a:r>
              <a:rPr lang="en-US" i="1" dirty="0"/>
              <a:t>Q</a:t>
            </a:r>
            <a:r>
              <a:rPr lang="en-US" baseline="-25000" dirty="0"/>
              <a:t>N</a:t>
            </a:r>
            <a:r>
              <a:rPr lang="en-US" dirty="0"/>
              <a:t>, quantity</a:t>
            </a:r>
          </a:p>
          <a:p>
            <a:pPr algn="ctr" eaLnBrk="1" hangingPunct="1"/>
            <a:r>
              <a:rPr lang="en-US" dirty="0"/>
              <a:t>produced of </a:t>
            </a:r>
            <a:r>
              <a:rPr lang="en-US" dirty="0" err="1"/>
              <a:t>nonrival</a:t>
            </a:r>
            <a:r>
              <a:rPr lang="en-US" dirty="0"/>
              <a:t> good.</a:t>
            </a:r>
          </a:p>
        </p:txBody>
      </p:sp>
      <p:pic>
        <p:nvPicPr>
          <p:cNvPr id="9221" name="Picture 4" descr="Ko05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3"/>
            <a:ext cx="9143999" cy="68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4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Privados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801" y="3162327"/>
            <a:ext cx="12881839" cy="4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6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Privados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801" y="3162327"/>
            <a:ext cx="12881839" cy="41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0884" y="4330074"/>
            <a:ext cx="12754131" cy="9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466" y="2984125"/>
            <a:ext cx="13020222" cy="4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6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466" y="2984125"/>
            <a:ext cx="13020222" cy="42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864" y="4078236"/>
            <a:ext cx="12860384" cy="952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56968"/>
            <a:ext cx="2246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Condição de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Samuelson: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238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 – </a:t>
            </a:r>
            <a:r>
              <a:rPr lang="pt-BR" dirty="0" smtClean="0">
                <a:latin typeface="Avenir Heavy"/>
                <a:cs typeface="Avenir Heavy"/>
              </a:rPr>
              <a:t>Falha de Mercado</a:t>
            </a:r>
          </a:p>
          <a:p>
            <a:pPr lvl="1" algn="just"/>
            <a:r>
              <a:rPr lang="pt-BR" dirty="0" smtClean="0">
                <a:cs typeface="Avenir Book"/>
              </a:rPr>
              <a:t>Se bem (mal) é </a:t>
            </a:r>
            <a:r>
              <a:rPr lang="pt-BR" dirty="0" smtClean="0">
                <a:cs typeface="Avenir Book"/>
              </a:rPr>
              <a:t>não-excludente, </a:t>
            </a:r>
            <a:r>
              <a:rPr lang="pt-BR" dirty="0" smtClean="0">
                <a:cs typeface="Avenir Book"/>
              </a:rPr>
              <a:t>direitos de propriedade sobre o bem (mal) não são bem definidos.</a:t>
            </a:r>
          </a:p>
        </p:txBody>
      </p:sp>
    </p:spTree>
    <p:extLst>
      <p:ext uri="{BB962C8B-B14F-4D97-AF65-F5344CB8AC3E}">
        <p14:creationId xmlns:p14="http://schemas.microsoft.com/office/powerpoint/2010/main" val="119612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466" y="2984125"/>
            <a:ext cx="13020222" cy="42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864" y="4078236"/>
            <a:ext cx="12860384" cy="952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75085" y="5572752"/>
            <a:ext cx="15945264" cy="553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56968"/>
            <a:ext cx="2246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Condição de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Samuelson: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96211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91" y="2392583"/>
            <a:ext cx="386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Precificação de </a:t>
            </a:r>
            <a:r>
              <a:rPr lang="pt-BR" sz="2800" dirty="0" err="1" smtClean="0">
                <a:latin typeface="Avenir Book"/>
                <a:cs typeface="Avenir Book"/>
              </a:rPr>
              <a:t>Lindahl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8991" y="2915803"/>
            <a:ext cx="17739648" cy="6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91" y="2392583"/>
            <a:ext cx="386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Precificação de </a:t>
            </a:r>
            <a:r>
              <a:rPr lang="pt-BR" sz="2800" dirty="0" err="1" smtClean="0">
                <a:latin typeface="Avenir Book"/>
                <a:cs typeface="Avenir Book"/>
              </a:rPr>
              <a:t>Lindahl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8991" y="2915803"/>
            <a:ext cx="17739648" cy="61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111" y="3557258"/>
            <a:ext cx="814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Problema: Carona – desincentivos a revelar </a:t>
            </a:r>
            <a:r>
              <a:rPr lang="pt-BR" sz="2800" dirty="0" err="1" smtClean="0">
                <a:latin typeface="Avenir Book"/>
                <a:cs typeface="Avenir Book"/>
              </a:rPr>
              <a:t>PMgP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2140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91" y="2392583"/>
            <a:ext cx="386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Precificação de </a:t>
            </a:r>
            <a:r>
              <a:rPr lang="pt-BR" sz="2800" dirty="0" err="1" smtClean="0">
                <a:latin typeface="Avenir Book"/>
                <a:cs typeface="Avenir Book"/>
              </a:rPr>
              <a:t>Lindahl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51" y="4311863"/>
            <a:ext cx="569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Preço médio (imposto por cabeça)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8991" y="2915803"/>
            <a:ext cx="17739648" cy="61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111" y="3557258"/>
            <a:ext cx="814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Problema: Carona – desincentivos a revelar </a:t>
            </a:r>
            <a:r>
              <a:rPr lang="pt-BR" sz="2800" dirty="0" err="1" smtClean="0">
                <a:latin typeface="Avenir Book"/>
                <a:cs typeface="Avenir Book"/>
              </a:rPr>
              <a:t>PMgP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4244" y="5035619"/>
            <a:ext cx="19290153" cy="6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8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Ótima</a:t>
            </a:r>
            <a:r>
              <a:rPr lang="en-US" dirty="0" smtClean="0">
                <a:latin typeface="Avenir Heavy"/>
                <a:cs typeface="Avenir Heavy"/>
              </a:rPr>
              <a:t>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91" y="2392583"/>
            <a:ext cx="386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Precificação de </a:t>
            </a:r>
            <a:r>
              <a:rPr lang="pt-BR" sz="2800" dirty="0" err="1" smtClean="0">
                <a:latin typeface="Avenir Book"/>
                <a:cs typeface="Avenir Book"/>
              </a:rPr>
              <a:t>Lindahl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51" y="4311863"/>
            <a:ext cx="569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Preço médio (imposto por cabeça)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8991" y="2915803"/>
            <a:ext cx="17739648" cy="61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111" y="3557258"/>
            <a:ext cx="814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Problema: Carona – desincentivos a revelar </a:t>
            </a:r>
            <a:r>
              <a:rPr lang="pt-BR" sz="2800" dirty="0" err="1" smtClean="0">
                <a:latin typeface="Avenir Book"/>
                <a:cs typeface="Avenir Book"/>
              </a:rPr>
              <a:t>PMgP</a:t>
            </a:r>
            <a:endParaRPr lang="pt-BR" sz="2800" dirty="0">
              <a:latin typeface="Avenir Book"/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4244" y="5035619"/>
            <a:ext cx="19290153" cy="6697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7111" y="5760631"/>
            <a:ext cx="357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Problema: Ineficiente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90422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Privada</a:t>
            </a:r>
            <a:r>
              <a:rPr lang="en-US" dirty="0" smtClean="0">
                <a:latin typeface="Avenir Heavy"/>
                <a:cs typeface="Avenir Heavy"/>
              </a:rPr>
              <a:t> (Mercado)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814"/>
            <a:ext cx="8229600" cy="4525963"/>
          </a:xfrm>
        </p:spPr>
        <p:txBody>
          <a:bodyPr/>
          <a:lstStyle/>
          <a:p>
            <a:r>
              <a:rPr lang="en-US" dirty="0" smtClean="0"/>
              <a:t>n </a:t>
            </a:r>
            <a:r>
              <a:rPr lang="en-US" dirty="0" err="1" smtClean="0"/>
              <a:t>indivíduos</a:t>
            </a:r>
            <a:r>
              <a:rPr lang="en-US" dirty="0" smtClean="0"/>
              <a:t> </a:t>
            </a:r>
            <a:r>
              <a:rPr lang="en-US" dirty="0" err="1" smtClean="0"/>
              <a:t>idênticos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= 1 (</a:t>
            </a:r>
            <a:r>
              <a:rPr lang="en-US" dirty="0" err="1" smtClean="0"/>
              <a:t>numeraire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. </a:t>
            </a:r>
            <a:r>
              <a:rPr lang="en-US" dirty="0" err="1" smtClean="0"/>
              <a:t>Ajuste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de G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</a:t>
            </a:r>
            <a:r>
              <a:rPr lang="en-US" dirty="0" smtClean="0"/>
              <a:t> = 1.</a:t>
            </a:r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indivíduo</a:t>
            </a:r>
            <a:r>
              <a:rPr lang="en-US" dirty="0" smtClean="0"/>
              <a:t> tem </a:t>
            </a:r>
            <a:r>
              <a:rPr lang="en-US" dirty="0" err="1" smtClean="0"/>
              <a:t>renda</a:t>
            </a:r>
            <a:r>
              <a:rPr lang="en-US" dirty="0" smtClean="0"/>
              <a:t> w</a:t>
            </a:r>
          </a:p>
          <a:p>
            <a:r>
              <a:rPr lang="en-US" dirty="0" err="1" smtClean="0"/>
              <a:t>Utilidade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indivíduo</a:t>
            </a:r>
            <a:r>
              <a:rPr lang="en-US" dirty="0" smtClean="0"/>
              <a:t> u(</a:t>
            </a:r>
            <a:r>
              <a:rPr lang="en-US" dirty="0" err="1" smtClean="0"/>
              <a:t>x,G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0105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Privada</a:t>
            </a:r>
            <a:r>
              <a:rPr lang="en-US" dirty="0" smtClean="0">
                <a:latin typeface="Avenir Heavy"/>
                <a:cs typeface="Avenir Heavy"/>
              </a:rPr>
              <a:t> (Mercado)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1585" y="2599127"/>
            <a:ext cx="15059798" cy="488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1148" y="2599127"/>
            <a:ext cx="543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= quantidade provida por outros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436" y="3423223"/>
            <a:ext cx="645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err="1" smtClean="0">
                <a:latin typeface="Avenir Book"/>
                <a:cs typeface="Avenir Book"/>
              </a:rPr>
              <a:t>g</a:t>
            </a:r>
            <a:r>
              <a:rPr lang="pt-BR" sz="2800" dirty="0" smtClean="0">
                <a:latin typeface="Avenir Book"/>
                <a:cs typeface="Avenir Book"/>
              </a:rPr>
              <a:t> = quantidade provida pelo indivíduo</a:t>
            </a:r>
            <a:endParaRPr lang="pt-BR" sz="2800" i="1" dirty="0"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6980" y="4256608"/>
            <a:ext cx="467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err="1" smtClean="0">
                <a:latin typeface="Avenir Book"/>
                <a:cs typeface="Avenir Book"/>
              </a:rPr>
              <a:t>G</a:t>
            </a:r>
            <a:r>
              <a:rPr lang="pt-BR" sz="2800" dirty="0" smtClean="0">
                <a:latin typeface="Avenir Book"/>
                <a:cs typeface="Avenir Book"/>
              </a:rPr>
              <a:t> = </a:t>
            </a:r>
            <a:r>
              <a:rPr lang="pt-BR" sz="2800" i="1" dirty="0" err="1" smtClean="0">
                <a:latin typeface="Avenir Book"/>
                <a:cs typeface="Avenir Book"/>
              </a:rPr>
              <a:t>ng</a:t>
            </a:r>
            <a:r>
              <a:rPr lang="pt-BR" sz="2800" dirty="0">
                <a:latin typeface="Avenir Book"/>
                <a:cs typeface="Avenir Book"/>
              </a:rPr>
              <a:t> </a:t>
            </a:r>
            <a:r>
              <a:rPr lang="pt-BR" sz="2800" dirty="0" smtClean="0">
                <a:latin typeface="Avenir Book"/>
                <a:cs typeface="Avenir Book"/>
              </a:rPr>
              <a:t>indivíduos idênticos</a:t>
            </a:r>
            <a:endParaRPr lang="pt-BR" sz="2800" i="1" dirty="0">
              <a:latin typeface="Avenir Book"/>
              <a:cs typeface="Avenir Boo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8261" y="5990357"/>
            <a:ext cx="15627723" cy="50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43241" y="5125335"/>
            <a:ext cx="15059798" cy="4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1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Privada</a:t>
            </a:r>
            <a:r>
              <a:rPr lang="en-US" dirty="0" smtClean="0">
                <a:latin typeface="Avenir Heavy"/>
                <a:cs typeface="Avenir Heavy"/>
              </a:rPr>
              <a:t> (Mercado)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4515" y="2888860"/>
            <a:ext cx="13923977" cy="451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1585" y="3819436"/>
            <a:ext cx="15059798" cy="488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1148" y="3819436"/>
            <a:ext cx="543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= quantidade provida por outros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436" y="4660298"/>
            <a:ext cx="645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err="1" smtClean="0">
                <a:latin typeface="Avenir Book"/>
                <a:cs typeface="Avenir Book"/>
              </a:rPr>
              <a:t>g</a:t>
            </a:r>
            <a:r>
              <a:rPr lang="pt-BR" sz="2800" dirty="0" smtClean="0">
                <a:latin typeface="Avenir Book"/>
                <a:cs typeface="Avenir Book"/>
              </a:rPr>
              <a:t> = quantidade provida pelo indivíduo</a:t>
            </a:r>
            <a:endParaRPr lang="pt-BR" sz="2800" i="1" dirty="0">
              <a:latin typeface="Avenir Book"/>
              <a:cs typeface="Avenir Book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43241" y="5530245"/>
            <a:ext cx="15059798" cy="4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Privada</a:t>
            </a:r>
            <a:r>
              <a:rPr lang="en-US" dirty="0" smtClean="0">
                <a:latin typeface="Avenir Heavy"/>
                <a:cs typeface="Avenir Heavy"/>
              </a:rPr>
              <a:t> (Mercado)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699" y="2621618"/>
            <a:ext cx="13735152" cy="6676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14905" y="3289299"/>
            <a:ext cx="0" cy="28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4905" y="6147124"/>
            <a:ext cx="39944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4905" y="3644103"/>
            <a:ext cx="2006434" cy="2503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8719" y="3289299"/>
            <a:ext cx="15059798" cy="488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8917" y="6018283"/>
            <a:ext cx="47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err="1" smtClean="0">
                <a:latin typeface="Avenir Book"/>
                <a:cs typeface="Avenir Book"/>
              </a:rPr>
              <a:t>g</a:t>
            </a:r>
            <a:endParaRPr lang="pt-BR" sz="2800" i="1" dirty="0">
              <a:latin typeface="Avenir Book"/>
              <a:cs typeface="Avenir Book"/>
            </a:endParaRPr>
          </a:p>
        </p:txBody>
      </p:sp>
      <p:sp>
        <p:nvSpPr>
          <p:cNvPr id="18" name="Line Callout 1 (Accent Bar) 17"/>
          <p:cNvSpPr/>
          <p:nvPr/>
        </p:nvSpPr>
        <p:spPr>
          <a:xfrm>
            <a:off x="3258174" y="4141010"/>
            <a:ext cx="2632294" cy="612648"/>
          </a:xfrm>
          <a:prstGeom prst="accent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Melhor Resposta ou Curva de Reação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252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Provisão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Privada</a:t>
            </a:r>
            <a:r>
              <a:rPr lang="en-US" dirty="0" smtClean="0">
                <a:latin typeface="Avenir Heavy"/>
                <a:cs typeface="Avenir Heavy"/>
              </a:rPr>
              <a:t> (Mercado) de Bens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699" y="2621618"/>
            <a:ext cx="13735152" cy="6676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14905" y="3289299"/>
            <a:ext cx="0" cy="28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4905" y="6147124"/>
            <a:ext cx="39944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4905" y="3644103"/>
            <a:ext cx="2006434" cy="2503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8719" y="3289299"/>
            <a:ext cx="15059798" cy="488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8917" y="6018283"/>
            <a:ext cx="47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err="1" smtClean="0">
                <a:latin typeface="Avenir Book"/>
                <a:cs typeface="Avenir Book"/>
              </a:rPr>
              <a:t>g</a:t>
            </a:r>
            <a:endParaRPr lang="pt-BR" sz="2800" i="1" dirty="0">
              <a:latin typeface="Avenir Book"/>
              <a:cs typeface="Avenir Book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96497" y="3993790"/>
            <a:ext cx="2172103" cy="1019245"/>
          </a:xfrm>
          <a:custGeom>
            <a:avLst/>
            <a:gdLst>
              <a:gd name="connsiteX0" fmla="*/ 0 w 2172103"/>
              <a:gd name="connsiteY0" fmla="*/ 368091 h 1019245"/>
              <a:gd name="connsiteX1" fmla="*/ 1122867 w 2172103"/>
              <a:gd name="connsiteY1" fmla="*/ 1012251 h 1019245"/>
              <a:gd name="connsiteX2" fmla="*/ 2172103 w 2172103"/>
              <a:gd name="connsiteY2" fmla="*/ 0 h 1019245"/>
              <a:gd name="connsiteX3" fmla="*/ 2172103 w 2172103"/>
              <a:gd name="connsiteY3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103" h="1019245">
                <a:moveTo>
                  <a:pt x="0" y="368091"/>
                </a:moveTo>
                <a:cubicBezTo>
                  <a:pt x="380425" y="720845"/>
                  <a:pt x="760850" y="1073599"/>
                  <a:pt x="1122867" y="1012251"/>
                </a:cubicBezTo>
                <a:cubicBezTo>
                  <a:pt x="1484884" y="950903"/>
                  <a:pt x="2172103" y="0"/>
                  <a:pt x="2172103" y="0"/>
                </a:cubicBezTo>
                <a:lnTo>
                  <a:pt x="217210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reeform 13"/>
          <p:cNvSpPr/>
          <p:nvPr/>
        </p:nvSpPr>
        <p:spPr>
          <a:xfrm>
            <a:off x="1214905" y="4141028"/>
            <a:ext cx="3037262" cy="1429318"/>
          </a:xfrm>
          <a:custGeom>
            <a:avLst/>
            <a:gdLst>
              <a:gd name="connsiteX0" fmla="*/ 0 w 2172103"/>
              <a:gd name="connsiteY0" fmla="*/ 368091 h 1019245"/>
              <a:gd name="connsiteX1" fmla="*/ 1122867 w 2172103"/>
              <a:gd name="connsiteY1" fmla="*/ 1012251 h 1019245"/>
              <a:gd name="connsiteX2" fmla="*/ 2172103 w 2172103"/>
              <a:gd name="connsiteY2" fmla="*/ 0 h 1019245"/>
              <a:gd name="connsiteX3" fmla="*/ 2172103 w 2172103"/>
              <a:gd name="connsiteY3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103" h="1019245">
                <a:moveTo>
                  <a:pt x="0" y="368091"/>
                </a:moveTo>
                <a:cubicBezTo>
                  <a:pt x="380425" y="720845"/>
                  <a:pt x="760850" y="1073599"/>
                  <a:pt x="1122867" y="1012251"/>
                </a:cubicBezTo>
                <a:cubicBezTo>
                  <a:pt x="1484884" y="950903"/>
                  <a:pt x="2172103" y="0"/>
                  <a:pt x="2172103" y="0"/>
                </a:cubicBezTo>
                <a:lnTo>
                  <a:pt x="217210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ine Callout 1 (Accent Bar) 15"/>
          <p:cNvSpPr/>
          <p:nvPr/>
        </p:nvSpPr>
        <p:spPr>
          <a:xfrm>
            <a:off x="5209365" y="3722136"/>
            <a:ext cx="2632294" cy="612648"/>
          </a:xfrm>
          <a:prstGeom prst="accent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Curva de Indiferença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15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 – </a:t>
            </a:r>
            <a:r>
              <a:rPr lang="pt-BR" dirty="0" smtClean="0">
                <a:latin typeface="Avenir Heavy"/>
                <a:cs typeface="Avenir Heavy"/>
              </a:rPr>
              <a:t>Falha de Mercado</a:t>
            </a:r>
          </a:p>
          <a:p>
            <a:pPr lvl="1" algn="just"/>
            <a:r>
              <a:rPr lang="pt-BR" dirty="0" smtClean="0">
                <a:cs typeface="Avenir Book"/>
              </a:rPr>
              <a:t>Se bem (mal) é </a:t>
            </a:r>
            <a:r>
              <a:rPr lang="pt-BR" dirty="0" smtClean="0">
                <a:cs typeface="Avenir Book"/>
              </a:rPr>
              <a:t>não-excludente, </a:t>
            </a:r>
            <a:r>
              <a:rPr lang="pt-BR" dirty="0" smtClean="0">
                <a:cs typeface="Avenir Book"/>
              </a:rPr>
              <a:t>direitos de propriedade sobre o bem (mal) não são bem definidos.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Não podemos usar o sistema de preços para excluir indivíduos do consumo.</a:t>
            </a:r>
          </a:p>
        </p:txBody>
      </p:sp>
    </p:spTree>
    <p:extLst>
      <p:ext uri="{BB962C8B-B14F-4D97-AF65-F5344CB8AC3E}">
        <p14:creationId xmlns:p14="http://schemas.microsoft.com/office/powerpoint/2010/main" val="1460210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Ko05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6" y="1359022"/>
            <a:ext cx="6117001" cy="54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Uma </a:t>
            </a:r>
            <a:r>
              <a:rPr lang="en-US" dirty="0" err="1" smtClean="0"/>
              <a:t>externalidade</a:t>
            </a:r>
            <a:r>
              <a:rPr lang="en-US" dirty="0" smtClean="0"/>
              <a:t> (</a:t>
            </a:r>
            <a:r>
              <a:rPr lang="en-US" dirty="0" err="1" smtClean="0"/>
              <a:t>tecnológica</a:t>
            </a:r>
            <a:r>
              <a:rPr lang="en-US" dirty="0" smtClean="0"/>
              <a:t>)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as </a:t>
            </a:r>
            <a:r>
              <a:rPr lang="en-US" dirty="0" err="1" smtClean="0"/>
              <a:t>ações</a:t>
            </a:r>
            <a:r>
              <a:rPr lang="en-US" dirty="0" smtClean="0"/>
              <a:t> de um </a:t>
            </a:r>
            <a:r>
              <a:rPr lang="en-US" dirty="0" err="1" smtClean="0"/>
              <a:t>indivíduo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firma </a:t>
            </a:r>
            <a:r>
              <a:rPr lang="en-US" i="1" u="sng" dirty="0" err="1" smtClean="0"/>
              <a:t>diretamente</a:t>
            </a:r>
            <a:r>
              <a:rPr lang="en-US" dirty="0" smtClean="0"/>
              <a:t> </a:t>
            </a:r>
            <a:r>
              <a:rPr lang="en-US" dirty="0" err="1" smtClean="0"/>
              <a:t>afetam</a:t>
            </a:r>
            <a:r>
              <a:rPr lang="en-US" dirty="0" smtClean="0"/>
              <a:t> o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de outro </a:t>
            </a:r>
            <a:r>
              <a:rPr lang="en-US" dirty="0" err="1" smtClean="0"/>
              <a:t>indivíduo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lucro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firma. </a:t>
            </a:r>
            <a:r>
              <a:rPr lang="en-US" dirty="0" err="1" smtClean="0"/>
              <a:t>Além</a:t>
            </a:r>
            <a:r>
              <a:rPr lang="en-US" dirty="0" smtClean="0"/>
              <a:t> disso,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compensação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autorização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dada.</a:t>
            </a:r>
          </a:p>
        </p:txBody>
      </p:sp>
    </p:spTree>
    <p:extLst>
      <p:ext uri="{BB962C8B-B14F-4D97-AF65-F5344CB8AC3E}">
        <p14:creationId xmlns:p14="http://schemas.microsoft.com/office/powerpoint/2010/main" val="1470124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- </a:t>
            </a:r>
            <a:r>
              <a:rPr lang="en-US" dirty="0" err="1" smtClean="0">
                <a:latin typeface="Avenir Heavy"/>
                <a:cs typeface="Avenir Heavy"/>
              </a:rPr>
              <a:t>Exemplos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13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Exemplos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Produção</a:t>
            </a:r>
            <a:r>
              <a:rPr lang="en-US" dirty="0" smtClean="0"/>
              <a:t> –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lvl="1" algn="just"/>
            <a:r>
              <a:rPr lang="en-US" dirty="0" err="1" smtClean="0"/>
              <a:t>Produção</a:t>
            </a:r>
            <a:r>
              <a:rPr lang="en-US" dirty="0" smtClean="0"/>
              <a:t> – </a:t>
            </a:r>
            <a:r>
              <a:rPr lang="en-US" dirty="0" err="1" smtClean="0"/>
              <a:t>Consumo</a:t>
            </a:r>
            <a:endParaRPr lang="en-US" dirty="0" smtClean="0"/>
          </a:p>
          <a:p>
            <a:pPr lvl="1" algn="just"/>
            <a:r>
              <a:rPr lang="en-US" dirty="0" err="1" smtClean="0"/>
              <a:t>Consumo</a:t>
            </a:r>
            <a:r>
              <a:rPr lang="en-US" dirty="0" smtClean="0"/>
              <a:t> –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lvl="1" algn="just"/>
            <a:r>
              <a:rPr lang="en-US" dirty="0" err="1" smtClean="0"/>
              <a:t>Consumo</a:t>
            </a:r>
            <a:r>
              <a:rPr lang="en-US" dirty="0" smtClean="0"/>
              <a:t> – </a:t>
            </a:r>
            <a:r>
              <a:rPr lang="en-US" dirty="0" err="1" smtClean="0"/>
              <a:t>Consumo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383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- </a:t>
            </a:r>
            <a:r>
              <a:rPr lang="en-US" dirty="0" err="1" smtClean="0">
                <a:latin typeface="Avenir Heavy"/>
                <a:cs typeface="Avenir Heavy"/>
              </a:rPr>
              <a:t>Exemplos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8133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Exemplos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Produção</a:t>
            </a:r>
            <a:r>
              <a:rPr lang="en-US" dirty="0" smtClean="0"/>
              <a:t> –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lvl="1" algn="just"/>
            <a:r>
              <a:rPr lang="en-US" dirty="0" err="1" smtClean="0"/>
              <a:t>Produção</a:t>
            </a:r>
            <a:r>
              <a:rPr lang="en-US" dirty="0" smtClean="0"/>
              <a:t> – </a:t>
            </a:r>
            <a:r>
              <a:rPr lang="en-US" dirty="0" err="1" smtClean="0"/>
              <a:t>Consumo</a:t>
            </a:r>
            <a:endParaRPr lang="en-US" dirty="0" smtClean="0"/>
          </a:p>
          <a:p>
            <a:pPr lvl="1" algn="just"/>
            <a:r>
              <a:rPr lang="en-US" dirty="0" err="1" smtClean="0"/>
              <a:t>Consumo</a:t>
            </a:r>
            <a:r>
              <a:rPr lang="en-US" dirty="0" smtClean="0"/>
              <a:t> –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lvl="1" algn="just"/>
            <a:r>
              <a:rPr lang="en-US" dirty="0" err="1" smtClean="0"/>
              <a:t>Consumo</a:t>
            </a:r>
            <a:r>
              <a:rPr lang="en-US" dirty="0" smtClean="0"/>
              <a:t> – </a:t>
            </a:r>
            <a:r>
              <a:rPr lang="en-US" dirty="0" err="1" smtClean="0"/>
              <a:t>Consumo</a:t>
            </a:r>
            <a:endParaRPr lang="en-US" dirty="0" smtClean="0"/>
          </a:p>
          <a:p>
            <a:pPr algn="just"/>
            <a:r>
              <a:rPr lang="en-US" dirty="0" err="1" smtClean="0"/>
              <a:t>Externalidades</a:t>
            </a:r>
            <a:r>
              <a:rPr lang="en-US" dirty="0" smtClean="0"/>
              <a:t> </a:t>
            </a:r>
            <a:r>
              <a:rPr lang="en-US" dirty="0" err="1" smtClean="0"/>
              <a:t>positivas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Apiário</a:t>
            </a:r>
            <a:r>
              <a:rPr lang="en-US" dirty="0" smtClean="0"/>
              <a:t> e </a:t>
            </a:r>
            <a:r>
              <a:rPr lang="en-US" dirty="0" err="1" smtClean="0"/>
              <a:t>pomar</a:t>
            </a:r>
            <a:endParaRPr lang="en-US" dirty="0" smtClean="0"/>
          </a:p>
          <a:p>
            <a:pPr lvl="1" algn="just"/>
            <a:r>
              <a:rPr lang="en-US" dirty="0" err="1" smtClean="0"/>
              <a:t>Vacinação</a:t>
            </a:r>
            <a:endParaRPr lang="en-US" dirty="0" smtClean="0"/>
          </a:p>
          <a:p>
            <a:pPr lvl="1" algn="just"/>
            <a:r>
              <a:rPr lang="en-US" dirty="0" err="1" smtClean="0"/>
              <a:t>Conhecimento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13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Consumo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613" y="2318133"/>
            <a:ext cx="3405186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r>
              <a:rPr lang="en-US" dirty="0" smtClean="0"/>
              <a:t>, </a:t>
            </a:r>
            <a:r>
              <a:rPr lang="en-US" dirty="0" err="1" smtClean="0"/>
              <a:t>consumidores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nadar</a:t>
            </a:r>
            <a:r>
              <a:rPr lang="en-US" dirty="0" smtClean="0"/>
              <a:t> e se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indiferentes</a:t>
            </a:r>
            <a:r>
              <a:rPr lang="en-US" dirty="0" smtClean="0"/>
              <a:t> a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poluição</a:t>
            </a:r>
            <a:r>
              <a:rPr lang="en-US" dirty="0" smtClean="0"/>
              <a:t>.</a:t>
            </a:r>
          </a:p>
        </p:txBody>
      </p:sp>
      <p:pic>
        <p:nvPicPr>
          <p:cNvPr id="4" name="Picture 6" descr="Ko05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220"/>
            <a:ext cx="5281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01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Produção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339" y="2318134"/>
            <a:ext cx="2705925" cy="132597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firmas</a:t>
            </a:r>
            <a:endParaRPr lang="en-US" dirty="0" smtClean="0"/>
          </a:p>
          <a:p>
            <a:pPr algn="just"/>
            <a:r>
              <a:rPr lang="en-US" dirty="0" err="1" smtClean="0"/>
              <a:t>Ineficiência</a:t>
            </a:r>
            <a:endParaRPr lang="en-US" dirty="0" smtClean="0"/>
          </a:p>
        </p:txBody>
      </p:sp>
      <p:pic>
        <p:nvPicPr>
          <p:cNvPr id="5" name="Picture 9" descr="Ko05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1311"/>
            <a:ext cx="6111339" cy="47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18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Produção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851" y="2318134"/>
            <a:ext cx="3490414" cy="132597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indústrias</a:t>
            </a:r>
            <a:endParaRPr lang="en-US" dirty="0" smtClean="0"/>
          </a:p>
          <a:p>
            <a:pPr algn="just"/>
            <a:r>
              <a:rPr lang="en-US" dirty="0" err="1" smtClean="0"/>
              <a:t>Ineficiência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-2830062" y="2318134"/>
            <a:ext cx="8156912" cy="5871896"/>
            <a:chOff x="-2830062" y="2318134"/>
            <a:chExt cx="8156912" cy="5871896"/>
          </a:xfrm>
        </p:grpSpPr>
        <p:sp>
          <p:nvSpPr>
            <p:cNvPr id="12" name="TextBox 11"/>
            <p:cNvSpPr txBox="1"/>
            <p:nvPr/>
          </p:nvSpPr>
          <p:spPr>
            <a:xfrm>
              <a:off x="4509868" y="5963069"/>
              <a:ext cx="816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Avenir Book"/>
                  <a:cs typeface="Avenir Book"/>
                </a:rPr>
                <a:t>Aço</a:t>
              </a:r>
              <a:endParaRPr lang="pt-BR" sz="2800" dirty="0">
                <a:latin typeface="Avenir Book"/>
                <a:cs typeface="Avenir Book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2830062" y="2318134"/>
              <a:ext cx="7689682" cy="5871896"/>
              <a:chOff x="-2830062" y="2318134"/>
              <a:chExt cx="7689682" cy="587189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57200" y="2723875"/>
                <a:ext cx="0" cy="331282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57200" y="6036696"/>
                <a:ext cx="440242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>
                <a:off x="-2830062" y="3644104"/>
                <a:ext cx="6714075" cy="4545926"/>
              </a:xfrm>
              <a:prstGeom prst="arc">
                <a:avLst>
                  <a:gd name="adj1" fmla="val 16064168"/>
                  <a:gd name="adj2" fmla="val 18568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60191" y="3680912"/>
                <a:ext cx="3423823" cy="2337380"/>
              </a:xfrm>
              <a:custGeom>
                <a:avLst/>
                <a:gdLst>
                  <a:gd name="connsiteX0" fmla="*/ 0 w 3423823"/>
                  <a:gd name="connsiteY0" fmla="*/ 0 h 2337380"/>
                  <a:gd name="connsiteX1" fmla="*/ 92038 w 3423823"/>
                  <a:gd name="connsiteY1" fmla="*/ 147237 h 2337380"/>
                  <a:gd name="connsiteX2" fmla="*/ 128854 w 3423823"/>
                  <a:gd name="connsiteY2" fmla="*/ 220855 h 2337380"/>
                  <a:gd name="connsiteX3" fmla="*/ 239300 w 3423823"/>
                  <a:gd name="connsiteY3" fmla="*/ 368092 h 2337380"/>
                  <a:gd name="connsiteX4" fmla="*/ 294523 w 3423823"/>
                  <a:gd name="connsiteY4" fmla="*/ 404901 h 2337380"/>
                  <a:gd name="connsiteX5" fmla="*/ 349746 w 3423823"/>
                  <a:gd name="connsiteY5" fmla="*/ 423305 h 2337380"/>
                  <a:gd name="connsiteX6" fmla="*/ 497007 w 3423823"/>
                  <a:gd name="connsiteY6" fmla="*/ 533733 h 2337380"/>
                  <a:gd name="connsiteX7" fmla="*/ 607453 w 3423823"/>
                  <a:gd name="connsiteY7" fmla="*/ 588946 h 2337380"/>
                  <a:gd name="connsiteX8" fmla="*/ 717899 w 3423823"/>
                  <a:gd name="connsiteY8" fmla="*/ 662565 h 2337380"/>
                  <a:gd name="connsiteX9" fmla="*/ 754714 w 3423823"/>
                  <a:gd name="connsiteY9" fmla="*/ 717778 h 2337380"/>
                  <a:gd name="connsiteX10" fmla="*/ 809937 w 3423823"/>
                  <a:gd name="connsiteY10" fmla="*/ 754587 h 2337380"/>
                  <a:gd name="connsiteX11" fmla="*/ 901975 w 3423823"/>
                  <a:gd name="connsiteY11" fmla="*/ 828206 h 2337380"/>
                  <a:gd name="connsiteX12" fmla="*/ 975606 w 3423823"/>
                  <a:gd name="connsiteY12" fmla="*/ 975442 h 2337380"/>
                  <a:gd name="connsiteX13" fmla="*/ 1012421 w 3423823"/>
                  <a:gd name="connsiteY13" fmla="*/ 1030656 h 2337380"/>
                  <a:gd name="connsiteX14" fmla="*/ 1067644 w 3423823"/>
                  <a:gd name="connsiteY14" fmla="*/ 1049060 h 2337380"/>
                  <a:gd name="connsiteX15" fmla="*/ 1159682 w 3423823"/>
                  <a:gd name="connsiteY15" fmla="*/ 1122679 h 2337380"/>
                  <a:gd name="connsiteX16" fmla="*/ 1270128 w 3423823"/>
                  <a:gd name="connsiteY16" fmla="*/ 1159488 h 2337380"/>
                  <a:gd name="connsiteX17" fmla="*/ 1325351 w 3423823"/>
                  <a:gd name="connsiteY17" fmla="*/ 1177892 h 2337380"/>
                  <a:gd name="connsiteX18" fmla="*/ 1380574 w 3423823"/>
                  <a:gd name="connsiteY18" fmla="*/ 1196297 h 2337380"/>
                  <a:gd name="connsiteX19" fmla="*/ 1619873 w 3423823"/>
                  <a:gd name="connsiteY19" fmla="*/ 1233106 h 2337380"/>
                  <a:gd name="connsiteX20" fmla="*/ 1711912 w 3423823"/>
                  <a:gd name="connsiteY20" fmla="*/ 1288320 h 2337380"/>
                  <a:gd name="connsiteX21" fmla="*/ 1822358 w 3423823"/>
                  <a:gd name="connsiteY21" fmla="*/ 1361938 h 2337380"/>
                  <a:gd name="connsiteX22" fmla="*/ 1859173 w 3423823"/>
                  <a:gd name="connsiteY22" fmla="*/ 1417152 h 2337380"/>
                  <a:gd name="connsiteX23" fmla="*/ 1914396 w 3423823"/>
                  <a:gd name="connsiteY23" fmla="*/ 1435556 h 2337380"/>
                  <a:gd name="connsiteX24" fmla="*/ 1969619 w 3423823"/>
                  <a:gd name="connsiteY24" fmla="*/ 1472365 h 2337380"/>
                  <a:gd name="connsiteX25" fmla="*/ 2006434 w 3423823"/>
                  <a:gd name="connsiteY25" fmla="*/ 1582793 h 2337380"/>
                  <a:gd name="connsiteX26" fmla="*/ 2024842 w 3423823"/>
                  <a:gd name="connsiteY26" fmla="*/ 1656411 h 2337380"/>
                  <a:gd name="connsiteX27" fmla="*/ 2135288 w 3423823"/>
                  <a:gd name="connsiteY27" fmla="*/ 1693220 h 2337380"/>
                  <a:gd name="connsiteX28" fmla="*/ 2264141 w 3423823"/>
                  <a:gd name="connsiteY28" fmla="*/ 1730029 h 2337380"/>
                  <a:gd name="connsiteX29" fmla="*/ 2319364 w 3423823"/>
                  <a:gd name="connsiteY29" fmla="*/ 1748434 h 2337380"/>
                  <a:gd name="connsiteX30" fmla="*/ 2429810 w 3423823"/>
                  <a:gd name="connsiteY30" fmla="*/ 1822052 h 2337380"/>
                  <a:gd name="connsiteX31" fmla="*/ 2448218 w 3423823"/>
                  <a:gd name="connsiteY31" fmla="*/ 1877266 h 2337380"/>
                  <a:gd name="connsiteX32" fmla="*/ 2613887 w 3423823"/>
                  <a:gd name="connsiteY32" fmla="*/ 1950884 h 2337380"/>
                  <a:gd name="connsiteX33" fmla="*/ 2669109 w 3423823"/>
                  <a:gd name="connsiteY33" fmla="*/ 1987693 h 2337380"/>
                  <a:gd name="connsiteX34" fmla="*/ 2705925 w 3423823"/>
                  <a:gd name="connsiteY34" fmla="*/ 2024502 h 2337380"/>
                  <a:gd name="connsiteX35" fmla="*/ 2871594 w 3423823"/>
                  <a:gd name="connsiteY35" fmla="*/ 2061311 h 2337380"/>
                  <a:gd name="connsiteX36" fmla="*/ 2963632 w 3423823"/>
                  <a:gd name="connsiteY36" fmla="*/ 2134930 h 2337380"/>
                  <a:gd name="connsiteX37" fmla="*/ 3074078 w 3423823"/>
                  <a:gd name="connsiteY37" fmla="*/ 2171739 h 2337380"/>
                  <a:gd name="connsiteX38" fmla="*/ 3184524 w 3423823"/>
                  <a:gd name="connsiteY38" fmla="*/ 2208548 h 2337380"/>
                  <a:gd name="connsiteX39" fmla="*/ 3294970 w 3423823"/>
                  <a:gd name="connsiteY39" fmla="*/ 2245357 h 2337380"/>
                  <a:gd name="connsiteX40" fmla="*/ 3350192 w 3423823"/>
                  <a:gd name="connsiteY40" fmla="*/ 2263762 h 2337380"/>
                  <a:gd name="connsiteX41" fmla="*/ 3368600 w 3423823"/>
                  <a:gd name="connsiteY41" fmla="*/ 2318975 h 2337380"/>
                  <a:gd name="connsiteX42" fmla="*/ 3423823 w 3423823"/>
                  <a:gd name="connsiteY42" fmla="*/ 2337380 h 233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423823" h="2337380">
                    <a:moveTo>
                      <a:pt x="0" y="0"/>
                    </a:moveTo>
                    <a:cubicBezTo>
                      <a:pt x="82755" y="206849"/>
                      <a:pt x="-15123" y="-2764"/>
                      <a:pt x="92038" y="147237"/>
                    </a:cubicBezTo>
                    <a:cubicBezTo>
                      <a:pt x="107987" y="169562"/>
                      <a:pt x="114736" y="197329"/>
                      <a:pt x="128854" y="220855"/>
                    </a:cubicBezTo>
                    <a:cubicBezTo>
                      <a:pt x="156039" y="266156"/>
                      <a:pt x="193192" y="331212"/>
                      <a:pt x="239300" y="368092"/>
                    </a:cubicBezTo>
                    <a:cubicBezTo>
                      <a:pt x="256576" y="381910"/>
                      <a:pt x="274736" y="395009"/>
                      <a:pt x="294523" y="404901"/>
                    </a:cubicBezTo>
                    <a:cubicBezTo>
                      <a:pt x="311878" y="413577"/>
                      <a:pt x="331338" y="417170"/>
                      <a:pt x="349746" y="423305"/>
                    </a:cubicBezTo>
                    <a:cubicBezTo>
                      <a:pt x="417848" y="491398"/>
                      <a:pt x="372121" y="450490"/>
                      <a:pt x="497007" y="533733"/>
                    </a:cubicBezTo>
                    <a:cubicBezTo>
                      <a:pt x="568375" y="581304"/>
                      <a:pt x="531243" y="563548"/>
                      <a:pt x="607453" y="588946"/>
                    </a:cubicBezTo>
                    <a:cubicBezTo>
                      <a:pt x="644268" y="613486"/>
                      <a:pt x="693354" y="625753"/>
                      <a:pt x="717899" y="662565"/>
                    </a:cubicBezTo>
                    <a:cubicBezTo>
                      <a:pt x="730171" y="680969"/>
                      <a:pt x="739071" y="702138"/>
                      <a:pt x="754714" y="717778"/>
                    </a:cubicBezTo>
                    <a:cubicBezTo>
                      <a:pt x="770358" y="733419"/>
                      <a:pt x="792662" y="740769"/>
                      <a:pt x="809937" y="754587"/>
                    </a:cubicBezTo>
                    <a:cubicBezTo>
                      <a:pt x="941085" y="859489"/>
                      <a:pt x="732001" y="714909"/>
                      <a:pt x="901975" y="828206"/>
                    </a:cubicBezTo>
                    <a:cubicBezTo>
                      <a:pt x="964804" y="1016661"/>
                      <a:pt x="902171" y="883664"/>
                      <a:pt x="975606" y="975442"/>
                    </a:cubicBezTo>
                    <a:cubicBezTo>
                      <a:pt x="989426" y="992714"/>
                      <a:pt x="995146" y="1016839"/>
                      <a:pt x="1012421" y="1030656"/>
                    </a:cubicBezTo>
                    <a:cubicBezTo>
                      <a:pt x="1027573" y="1042776"/>
                      <a:pt x="1049236" y="1042925"/>
                      <a:pt x="1067644" y="1049060"/>
                    </a:cubicBezTo>
                    <a:cubicBezTo>
                      <a:pt x="1098245" y="1079657"/>
                      <a:pt x="1117882" y="1104105"/>
                      <a:pt x="1159682" y="1122679"/>
                    </a:cubicBezTo>
                    <a:cubicBezTo>
                      <a:pt x="1195144" y="1138437"/>
                      <a:pt x="1233313" y="1147218"/>
                      <a:pt x="1270128" y="1159488"/>
                    </a:cubicBezTo>
                    <a:lnTo>
                      <a:pt x="1325351" y="1177892"/>
                    </a:lnTo>
                    <a:cubicBezTo>
                      <a:pt x="1343759" y="1184027"/>
                      <a:pt x="1361548" y="1192492"/>
                      <a:pt x="1380574" y="1196297"/>
                    </a:cubicBezTo>
                    <a:cubicBezTo>
                      <a:pt x="1521120" y="1224402"/>
                      <a:pt x="1441567" y="1210822"/>
                      <a:pt x="1619873" y="1233106"/>
                    </a:cubicBezTo>
                    <a:cubicBezTo>
                      <a:pt x="1725462" y="1268297"/>
                      <a:pt x="1631053" y="1227687"/>
                      <a:pt x="1711912" y="1288320"/>
                    </a:cubicBezTo>
                    <a:cubicBezTo>
                      <a:pt x="1747310" y="1314864"/>
                      <a:pt x="1822358" y="1361938"/>
                      <a:pt x="1822358" y="1361938"/>
                    </a:cubicBezTo>
                    <a:cubicBezTo>
                      <a:pt x="1834630" y="1380343"/>
                      <a:pt x="1841898" y="1403335"/>
                      <a:pt x="1859173" y="1417152"/>
                    </a:cubicBezTo>
                    <a:cubicBezTo>
                      <a:pt x="1874325" y="1429272"/>
                      <a:pt x="1897041" y="1426880"/>
                      <a:pt x="1914396" y="1435556"/>
                    </a:cubicBezTo>
                    <a:cubicBezTo>
                      <a:pt x="1934183" y="1445448"/>
                      <a:pt x="1951211" y="1460095"/>
                      <a:pt x="1969619" y="1472365"/>
                    </a:cubicBezTo>
                    <a:cubicBezTo>
                      <a:pt x="1981891" y="1509174"/>
                      <a:pt x="1997022" y="1545151"/>
                      <a:pt x="2006434" y="1582793"/>
                    </a:cubicBezTo>
                    <a:cubicBezTo>
                      <a:pt x="2012570" y="1607332"/>
                      <a:pt x="2005635" y="1639951"/>
                      <a:pt x="2024842" y="1656411"/>
                    </a:cubicBezTo>
                    <a:cubicBezTo>
                      <a:pt x="2054308" y="1681663"/>
                      <a:pt x="2098473" y="1680950"/>
                      <a:pt x="2135288" y="1693220"/>
                    </a:cubicBezTo>
                    <a:cubicBezTo>
                      <a:pt x="2267711" y="1737354"/>
                      <a:pt x="2102324" y="1683803"/>
                      <a:pt x="2264141" y="1730029"/>
                    </a:cubicBezTo>
                    <a:cubicBezTo>
                      <a:pt x="2282798" y="1735359"/>
                      <a:pt x="2302402" y="1739012"/>
                      <a:pt x="2319364" y="1748434"/>
                    </a:cubicBezTo>
                    <a:cubicBezTo>
                      <a:pt x="2358042" y="1769918"/>
                      <a:pt x="2429810" y="1822052"/>
                      <a:pt x="2429810" y="1822052"/>
                    </a:cubicBezTo>
                    <a:cubicBezTo>
                      <a:pt x="2435946" y="1840457"/>
                      <a:pt x="2436097" y="1862118"/>
                      <a:pt x="2448218" y="1877266"/>
                    </a:cubicBezTo>
                    <a:cubicBezTo>
                      <a:pt x="2491033" y="1930776"/>
                      <a:pt x="2560862" y="1915540"/>
                      <a:pt x="2613887" y="1950884"/>
                    </a:cubicBezTo>
                    <a:cubicBezTo>
                      <a:pt x="2632294" y="1963154"/>
                      <a:pt x="2651834" y="1973875"/>
                      <a:pt x="2669109" y="1987693"/>
                    </a:cubicBezTo>
                    <a:cubicBezTo>
                      <a:pt x="2682661" y="1998533"/>
                      <a:pt x="2691044" y="2015575"/>
                      <a:pt x="2705925" y="2024502"/>
                    </a:cubicBezTo>
                    <a:cubicBezTo>
                      <a:pt x="2740786" y="2045415"/>
                      <a:pt x="2849287" y="2057594"/>
                      <a:pt x="2871594" y="2061311"/>
                    </a:cubicBezTo>
                    <a:cubicBezTo>
                      <a:pt x="3073009" y="2128440"/>
                      <a:pt x="2773310" y="2015998"/>
                      <a:pt x="2963632" y="2134930"/>
                    </a:cubicBezTo>
                    <a:cubicBezTo>
                      <a:pt x="2996541" y="2155495"/>
                      <a:pt x="3037263" y="2159469"/>
                      <a:pt x="3074078" y="2171739"/>
                    </a:cubicBezTo>
                    <a:lnTo>
                      <a:pt x="3184524" y="2208548"/>
                    </a:lnTo>
                    <a:lnTo>
                      <a:pt x="3294970" y="2245357"/>
                    </a:lnTo>
                    <a:lnTo>
                      <a:pt x="3350192" y="2263762"/>
                    </a:lnTo>
                    <a:cubicBezTo>
                      <a:pt x="3356328" y="2282166"/>
                      <a:pt x="3354881" y="2305258"/>
                      <a:pt x="3368600" y="2318975"/>
                    </a:cubicBezTo>
                    <a:cubicBezTo>
                      <a:pt x="3382321" y="2332694"/>
                      <a:pt x="3423823" y="2337380"/>
                      <a:pt x="3423823" y="233738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262" y="2318134"/>
                <a:ext cx="1920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latin typeface="Avenir Book"/>
                    <a:cs typeface="Avenir Book"/>
                  </a:rPr>
                  <a:t>Lavanderia</a:t>
                </a:r>
                <a:endParaRPr lang="pt-BR" sz="2800" dirty="0">
                  <a:latin typeface="Avenir Book"/>
                  <a:cs typeface="Avenir Book"/>
                </a:endParaRPr>
              </a:p>
            </p:txBody>
          </p:sp>
        </p:grpSp>
      </p:grpSp>
      <p:cxnSp>
        <p:nvCxnSpPr>
          <p:cNvPr id="19" name="Straight Arrow Connector 18"/>
          <p:cNvCxnSpPr/>
          <p:nvPr/>
        </p:nvCxnSpPr>
        <p:spPr>
          <a:xfrm>
            <a:off x="1601466" y="3883363"/>
            <a:ext cx="18407" cy="7729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40434" y="4109383"/>
            <a:ext cx="18407" cy="7729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53034" y="4445833"/>
            <a:ext cx="18407" cy="7729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Produção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9" name="Arc 8"/>
          <p:cNvSpPr/>
          <p:nvPr/>
        </p:nvSpPr>
        <p:spPr>
          <a:xfrm>
            <a:off x="-2830062" y="3644104"/>
            <a:ext cx="6714075" cy="4545926"/>
          </a:xfrm>
          <a:prstGeom prst="arc">
            <a:avLst>
              <a:gd name="adj1" fmla="val 16064168"/>
              <a:gd name="adj2" fmla="val 1856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4"/>
          <p:cNvGrpSpPr/>
          <p:nvPr/>
        </p:nvGrpSpPr>
        <p:grpSpPr>
          <a:xfrm>
            <a:off x="62262" y="2318134"/>
            <a:ext cx="5264588" cy="4168155"/>
            <a:chOff x="62262" y="2318134"/>
            <a:chExt cx="5264588" cy="416815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723875"/>
              <a:ext cx="0" cy="33128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6036696"/>
              <a:ext cx="44024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60191" y="3680912"/>
              <a:ext cx="3423823" cy="2337380"/>
            </a:xfrm>
            <a:custGeom>
              <a:avLst/>
              <a:gdLst>
                <a:gd name="connsiteX0" fmla="*/ 0 w 3423823"/>
                <a:gd name="connsiteY0" fmla="*/ 0 h 2337380"/>
                <a:gd name="connsiteX1" fmla="*/ 92038 w 3423823"/>
                <a:gd name="connsiteY1" fmla="*/ 147237 h 2337380"/>
                <a:gd name="connsiteX2" fmla="*/ 128854 w 3423823"/>
                <a:gd name="connsiteY2" fmla="*/ 220855 h 2337380"/>
                <a:gd name="connsiteX3" fmla="*/ 239300 w 3423823"/>
                <a:gd name="connsiteY3" fmla="*/ 368092 h 2337380"/>
                <a:gd name="connsiteX4" fmla="*/ 294523 w 3423823"/>
                <a:gd name="connsiteY4" fmla="*/ 404901 h 2337380"/>
                <a:gd name="connsiteX5" fmla="*/ 349746 w 3423823"/>
                <a:gd name="connsiteY5" fmla="*/ 423305 h 2337380"/>
                <a:gd name="connsiteX6" fmla="*/ 497007 w 3423823"/>
                <a:gd name="connsiteY6" fmla="*/ 533733 h 2337380"/>
                <a:gd name="connsiteX7" fmla="*/ 607453 w 3423823"/>
                <a:gd name="connsiteY7" fmla="*/ 588946 h 2337380"/>
                <a:gd name="connsiteX8" fmla="*/ 717899 w 3423823"/>
                <a:gd name="connsiteY8" fmla="*/ 662565 h 2337380"/>
                <a:gd name="connsiteX9" fmla="*/ 754714 w 3423823"/>
                <a:gd name="connsiteY9" fmla="*/ 717778 h 2337380"/>
                <a:gd name="connsiteX10" fmla="*/ 809937 w 3423823"/>
                <a:gd name="connsiteY10" fmla="*/ 754587 h 2337380"/>
                <a:gd name="connsiteX11" fmla="*/ 901975 w 3423823"/>
                <a:gd name="connsiteY11" fmla="*/ 828206 h 2337380"/>
                <a:gd name="connsiteX12" fmla="*/ 975606 w 3423823"/>
                <a:gd name="connsiteY12" fmla="*/ 975442 h 2337380"/>
                <a:gd name="connsiteX13" fmla="*/ 1012421 w 3423823"/>
                <a:gd name="connsiteY13" fmla="*/ 1030656 h 2337380"/>
                <a:gd name="connsiteX14" fmla="*/ 1067644 w 3423823"/>
                <a:gd name="connsiteY14" fmla="*/ 1049060 h 2337380"/>
                <a:gd name="connsiteX15" fmla="*/ 1159682 w 3423823"/>
                <a:gd name="connsiteY15" fmla="*/ 1122679 h 2337380"/>
                <a:gd name="connsiteX16" fmla="*/ 1270128 w 3423823"/>
                <a:gd name="connsiteY16" fmla="*/ 1159488 h 2337380"/>
                <a:gd name="connsiteX17" fmla="*/ 1325351 w 3423823"/>
                <a:gd name="connsiteY17" fmla="*/ 1177892 h 2337380"/>
                <a:gd name="connsiteX18" fmla="*/ 1380574 w 3423823"/>
                <a:gd name="connsiteY18" fmla="*/ 1196297 h 2337380"/>
                <a:gd name="connsiteX19" fmla="*/ 1619873 w 3423823"/>
                <a:gd name="connsiteY19" fmla="*/ 1233106 h 2337380"/>
                <a:gd name="connsiteX20" fmla="*/ 1711912 w 3423823"/>
                <a:gd name="connsiteY20" fmla="*/ 1288320 h 2337380"/>
                <a:gd name="connsiteX21" fmla="*/ 1822358 w 3423823"/>
                <a:gd name="connsiteY21" fmla="*/ 1361938 h 2337380"/>
                <a:gd name="connsiteX22" fmla="*/ 1859173 w 3423823"/>
                <a:gd name="connsiteY22" fmla="*/ 1417152 h 2337380"/>
                <a:gd name="connsiteX23" fmla="*/ 1914396 w 3423823"/>
                <a:gd name="connsiteY23" fmla="*/ 1435556 h 2337380"/>
                <a:gd name="connsiteX24" fmla="*/ 1969619 w 3423823"/>
                <a:gd name="connsiteY24" fmla="*/ 1472365 h 2337380"/>
                <a:gd name="connsiteX25" fmla="*/ 2006434 w 3423823"/>
                <a:gd name="connsiteY25" fmla="*/ 1582793 h 2337380"/>
                <a:gd name="connsiteX26" fmla="*/ 2024842 w 3423823"/>
                <a:gd name="connsiteY26" fmla="*/ 1656411 h 2337380"/>
                <a:gd name="connsiteX27" fmla="*/ 2135288 w 3423823"/>
                <a:gd name="connsiteY27" fmla="*/ 1693220 h 2337380"/>
                <a:gd name="connsiteX28" fmla="*/ 2264141 w 3423823"/>
                <a:gd name="connsiteY28" fmla="*/ 1730029 h 2337380"/>
                <a:gd name="connsiteX29" fmla="*/ 2319364 w 3423823"/>
                <a:gd name="connsiteY29" fmla="*/ 1748434 h 2337380"/>
                <a:gd name="connsiteX30" fmla="*/ 2429810 w 3423823"/>
                <a:gd name="connsiteY30" fmla="*/ 1822052 h 2337380"/>
                <a:gd name="connsiteX31" fmla="*/ 2448218 w 3423823"/>
                <a:gd name="connsiteY31" fmla="*/ 1877266 h 2337380"/>
                <a:gd name="connsiteX32" fmla="*/ 2613887 w 3423823"/>
                <a:gd name="connsiteY32" fmla="*/ 1950884 h 2337380"/>
                <a:gd name="connsiteX33" fmla="*/ 2669109 w 3423823"/>
                <a:gd name="connsiteY33" fmla="*/ 1987693 h 2337380"/>
                <a:gd name="connsiteX34" fmla="*/ 2705925 w 3423823"/>
                <a:gd name="connsiteY34" fmla="*/ 2024502 h 2337380"/>
                <a:gd name="connsiteX35" fmla="*/ 2871594 w 3423823"/>
                <a:gd name="connsiteY35" fmla="*/ 2061311 h 2337380"/>
                <a:gd name="connsiteX36" fmla="*/ 2963632 w 3423823"/>
                <a:gd name="connsiteY36" fmla="*/ 2134930 h 2337380"/>
                <a:gd name="connsiteX37" fmla="*/ 3074078 w 3423823"/>
                <a:gd name="connsiteY37" fmla="*/ 2171739 h 2337380"/>
                <a:gd name="connsiteX38" fmla="*/ 3184524 w 3423823"/>
                <a:gd name="connsiteY38" fmla="*/ 2208548 h 2337380"/>
                <a:gd name="connsiteX39" fmla="*/ 3294970 w 3423823"/>
                <a:gd name="connsiteY39" fmla="*/ 2245357 h 2337380"/>
                <a:gd name="connsiteX40" fmla="*/ 3350192 w 3423823"/>
                <a:gd name="connsiteY40" fmla="*/ 2263762 h 2337380"/>
                <a:gd name="connsiteX41" fmla="*/ 3368600 w 3423823"/>
                <a:gd name="connsiteY41" fmla="*/ 2318975 h 2337380"/>
                <a:gd name="connsiteX42" fmla="*/ 3423823 w 3423823"/>
                <a:gd name="connsiteY42" fmla="*/ 2337380 h 233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3823" h="2337380">
                  <a:moveTo>
                    <a:pt x="0" y="0"/>
                  </a:moveTo>
                  <a:cubicBezTo>
                    <a:pt x="82755" y="206849"/>
                    <a:pt x="-15123" y="-2764"/>
                    <a:pt x="92038" y="147237"/>
                  </a:cubicBezTo>
                  <a:cubicBezTo>
                    <a:pt x="107987" y="169562"/>
                    <a:pt x="114736" y="197329"/>
                    <a:pt x="128854" y="220855"/>
                  </a:cubicBezTo>
                  <a:cubicBezTo>
                    <a:pt x="156039" y="266156"/>
                    <a:pt x="193192" y="331212"/>
                    <a:pt x="239300" y="368092"/>
                  </a:cubicBezTo>
                  <a:cubicBezTo>
                    <a:pt x="256576" y="381910"/>
                    <a:pt x="274736" y="395009"/>
                    <a:pt x="294523" y="404901"/>
                  </a:cubicBezTo>
                  <a:cubicBezTo>
                    <a:pt x="311878" y="413577"/>
                    <a:pt x="331338" y="417170"/>
                    <a:pt x="349746" y="423305"/>
                  </a:cubicBezTo>
                  <a:cubicBezTo>
                    <a:pt x="417848" y="491398"/>
                    <a:pt x="372121" y="450490"/>
                    <a:pt x="497007" y="533733"/>
                  </a:cubicBezTo>
                  <a:cubicBezTo>
                    <a:pt x="568375" y="581304"/>
                    <a:pt x="531243" y="563548"/>
                    <a:pt x="607453" y="588946"/>
                  </a:cubicBezTo>
                  <a:cubicBezTo>
                    <a:pt x="644268" y="613486"/>
                    <a:pt x="693354" y="625753"/>
                    <a:pt x="717899" y="662565"/>
                  </a:cubicBezTo>
                  <a:cubicBezTo>
                    <a:pt x="730171" y="680969"/>
                    <a:pt x="739071" y="702138"/>
                    <a:pt x="754714" y="717778"/>
                  </a:cubicBezTo>
                  <a:cubicBezTo>
                    <a:pt x="770358" y="733419"/>
                    <a:pt x="792662" y="740769"/>
                    <a:pt x="809937" y="754587"/>
                  </a:cubicBezTo>
                  <a:cubicBezTo>
                    <a:pt x="941085" y="859489"/>
                    <a:pt x="732001" y="714909"/>
                    <a:pt x="901975" y="828206"/>
                  </a:cubicBezTo>
                  <a:cubicBezTo>
                    <a:pt x="964804" y="1016661"/>
                    <a:pt x="902171" y="883664"/>
                    <a:pt x="975606" y="975442"/>
                  </a:cubicBezTo>
                  <a:cubicBezTo>
                    <a:pt x="989426" y="992714"/>
                    <a:pt x="995146" y="1016839"/>
                    <a:pt x="1012421" y="1030656"/>
                  </a:cubicBezTo>
                  <a:cubicBezTo>
                    <a:pt x="1027573" y="1042776"/>
                    <a:pt x="1049236" y="1042925"/>
                    <a:pt x="1067644" y="1049060"/>
                  </a:cubicBezTo>
                  <a:cubicBezTo>
                    <a:pt x="1098245" y="1079657"/>
                    <a:pt x="1117882" y="1104105"/>
                    <a:pt x="1159682" y="1122679"/>
                  </a:cubicBezTo>
                  <a:cubicBezTo>
                    <a:pt x="1195144" y="1138437"/>
                    <a:pt x="1233313" y="1147218"/>
                    <a:pt x="1270128" y="1159488"/>
                  </a:cubicBezTo>
                  <a:lnTo>
                    <a:pt x="1325351" y="1177892"/>
                  </a:lnTo>
                  <a:cubicBezTo>
                    <a:pt x="1343759" y="1184027"/>
                    <a:pt x="1361548" y="1192492"/>
                    <a:pt x="1380574" y="1196297"/>
                  </a:cubicBezTo>
                  <a:cubicBezTo>
                    <a:pt x="1521120" y="1224402"/>
                    <a:pt x="1441567" y="1210822"/>
                    <a:pt x="1619873" y="1233106"/>
                  </a:cubicBezTo>
                  <a:cubicBezTo>
                    <a:pt x="1725462" y="1268297"/>
                    <a:pt x="1631053" y="1227687"/>
                    <a:pt x="1711912" y="1288320"/>
                  </a:cubicBezTo>
                  <a:cubicBezTo>
                    <a:pt x="1747310" y="1314864"/>
                    <a:pt x="1822358" y="1361938"/>
                    <a:pt x="1822358" y="1361938"/>
                  </a:cubicBezTo>
                  <a:cubicBezTo>
                    <a:pt x="1834630" y="1380343"/>
                    <a:pt x="1841898" y="1403335"/>
                    <a:pt x="1859173" y="1417152"/>
                  </a:cubicBezTo>
                  <a:cubicBezTo>
                    <a:pt x="1874325" y="1429272"/>
                    <a:pt x="1897041" y="1426880"/>
                    <a:pt x="1914396" y="1435556"/>
                  </a:cubicBezTo>
                  <a:cubicBezTo>
                    <a:pt x="1934183" y="1445448"/>
                    <a:pt x="1951211" y="1460095"/>
                    <a:pt x="1969619" y="1472365"/>
                  </a:cubicBezTo>
                  <a:cubicBezTo>
                    <a:pt x="1981891" y="1509174"/>
                    <a:pt x="1997022" y="1545151"/>
                    <a:pt x="2006434" y="1582793"/>
                  </a:cubicBezTo>
                  <a:cubicBezTo>
                    <a:pt x="2012570" y="1607332"/>
                    <a:pt x="2005635" y="1639951"/>
                    <a:pt x="2024842" y="1656411"/>
                  </a:cubicBezTo>
                  <a:cubicBezTo>
                    <a:pt x="2054308" y="1681663"/>
                    <a:pt x="2098473" y="1680950"/>
                    <a:pt x="2135288" y="1693220"/>
                  </a:cubicBezTo>
                  <a:cubicBezTo>
                    <a:pt x="2267711" y="1737354"/>
                    <a:pt x="2102324" y="1683803"/>
                    <a:pt x="2264141" y="1730029"/>
                  </a:cubicBezTo>
                  <a:cubicBezTo>
                    <a:pt x="2282798" y="1735359"/>
                    <a:pt x="2302402" y="1739012"/>
                    <a:pt x="2319364" y="1748434"/>
                  </a:cubicBezTo>
                  <a:cubicBezTo>
                    <a:pt x="2358042" y="1769918"/>
                    <a:pt x="2429810" y="1822052"/>
                    <a:pt x="2429810" y="1822052"/>
                  </a:cubicBezTo>
                  <a:cubicBezTo>
                    <a:pt x="2435946" y="1840457"/>
                    <a:pt x="2436097" y="1862118"/>
                    <a:pt x="2448218" y="1877266"/>
                  </a:cubicBezTo>
                  <a:cubicBezTo>
                    <a:pt x="2491033" y="1930776"/>
                    <a:pt x="2560862" y="1915540"/>
                    <a:pt x="2613887" y="1950884"/>
                  </a:cubicBezTo>
                  <a:cubicBezTo>
                    <a:pt x="2632294" y="1963154"/>
                    <a:pt x="2651834" y="1973875"/>
                    <a:pt x="2669109" y="1987693"/>
                  </a:cubicBezTo>
                  <a:cubicBezTo>
                    <a:pt x="2682661" y="1998533"/>
                    <a:pt x="2691044" y="2015575"/>
                    <a:pt x="2705925" y="2024502"/>
                  </a:cubicBezTo>
                  <a:cubicBezTo>
                    <a:pt x="2740786" y="2045415"/>
                    <a:pt x="2849287" y="2057594"/>
                    <a:pt x="2871594" y="2061311"/>
                  </a:cubicBezTo>
                  <a:cubicBezTo>
                    <a:pt x="3073009" y="2128440"/>
                    <a:pt x="2773310" y="2015998"/>
                    <a:pt x="2963632" y="2134930"/>
                  </a:cubicBezTo>
                  <a:cubicBezTo>
                    <a:pt x="2996541" y="2155495"/>
                    <a:pt x="3037263" y="2159469"/>
                    <a:pt x="3074078" y="2171739"/>
                  </a:cubicBezTo>
                  <a:lnTo>
                    <a:pt x="3184524" y="2208548"/>
                  </a:lnTo>
                  <a:lnTo>
                    <a:pt x="3294970" y="2245357"/>
                  </a:lnTo>
                  <a:lnTo>
                    <a:pt x="3350192" y="2263762"/>
                  </a:lnTo>
                  <a:cubicBezTo>
                    <a:pt x="3356328" y="2282166"/>
                    <a:pt x="3354881" y="2305258"/>
                    <a:pt x="3368600" y="2318975"/>
                  </a:cubicBezTo>
                  <a:cubicBezTo>
                    <a:pt x="3382321" y="2332694"/>
                    <a:pt x="3423823" y="2337380"/>
                    <a:pt x="3423823" y="233738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9868" y="5963069"/>
              <a:ext cx="816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Avenir Book"/>
                  <a:cs typeface="Avenir Book"/>
                </a:rPr>
                <a:t>Aço</a:t>
              </a:r>
              <a:endParaRPr lang="pt-BR" sz="2800" dirty="0">
                <a:latin typeface="Avenir Book"/>
                <a:cs typeface="Avenir Boo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62" y="2318134"/>
              <a:ext cx="1920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Avenir Book"/>
                  <a:cs typeface="Avenir Book"/>
                </a:rPr>
                <a:t>Lavanderia</a:t>
              </a:r>
              <a:endParaRPr lang="pt-BR" sz="2800" dirty="0">
                <a:latin typeface="Avenir Book"/>
                <a:cs typeface="Avenir Book"/>
              </a:endParaRPr>
            </a:p>
          </p:txBody>
        </p:sp>
      </p:grpSp>
      <p:sp>
        <p:nvSpPr>
          <p:cNvPr id="14" name="Arc 13"/>
          <p:cNvSpPr/>
          <p:nvPr/>
        </p:nvSpPr>
        <p:spPr>
          <a:xfrm rot="10800000">
            <a:off x="2223255" y="0"/>
            <a:ext cx="4942461" cy="5016016"/>
          </a:xfrm>
          <a:prstGeom prst="arc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231637" y="2689997"/>
            <a:ext cx="4206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Convexidade 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equilíbrio único (vetor de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preços único)</a:t>
            </a:r>
            <a:endParaRPr lang="pt-BR" sz="2800" dirty="0">
              <a:latin typeface="Avenir Book"/>
              <a:cs typeface="Avenir Book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84523" y="3460058"/>
            <a:ext cx="1047114" cy="883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48727" y="3460058"/>
            <a:ext cx="2761141" cy="204290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99140" y="53383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</a:t>
            </a:r>
            <a:r>
              <a:rPr lang="pt-BR" baseline="-25000" dirty="0" err="1" smtClean="0"/>
              <a:t>A</a:t>
            </a:r>
            <a:r>
              <a:rPr lang="pt-BR" dirty="0" smtClean="0"/>
              <a:t>/</a:t>
            </a:r>
            <a:r>
              <a:rPr lang="pt-BR" dirty="0" err="1" smtClean="0"/>
              <a:t>p</a:t>
            </a:r>
            <a:r>
              <a:rPr lang="pt-BR" baseline="-25000" dirty="0" err="1" smtClean="0"/>
              <a:t>L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5011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Produção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9" name="Arc 8"/>
          <p:cNvSpPr/>
          <p:nvPr/>
        </p:nvSpPr>
        <p:spPr>
          <a:xfrm>
            <a:off x="-2830062" y="3644104"/>
            <a:ext cx="6714075" cy="4545926"/>
          </a:xfrm>
          <a:prstGeom prst="arc">
            <a:avLst>
              <a:gd name="adj1" fmla="val 16064168"/>
              <a:gd name="adj2" fmla="val 1856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4"/>
          <p:cNvGrpSpPr/>
          <p:nvPr/>
        </p:nvGrpSpPr>
        <p:grpSpPr>
          <a:xfrm>
            <a:off x="62262" y="2318134"/>
            <a:ext cx="5264588" cy="4168155"/>
            <a:chOff x="62262" y="2318134"/>
            <a:chExt cx="5264588" cy="416815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723875"/>
              <a:ext cx="0" cy="33128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6036696"/>
              <a:ext cx="44024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60191" y="3680912"/>
              <a:ext cx="3423823" cy="2337380"/>
            </a:xfrm>
            <a:custGeom>
              <a:avLst/>
              <a:gdLst>
                <a:gd name="connsiteX0" fmla="*/ 0 w 3423823"/>
                <a:gd name="connsiteY0" fmla="*/ 0 h 2337380"/>
                <a:gd name="connsiteX1" fmla="*/ 92038 w 3423823"/>
                <a:gd name="connsiteY1" fmla="*/ 147237 h 2337380"/>
                <a:gd name="connsiteX2" fmla="*/ 128854 w 3423823"/>
                <a:gd name="connsiteY2" fmla="*/ 220855 h 2337380"/>
                <a:gd name="connsiteX3" fmla="*/ 239300 w 3423823"/>
                <a:gd name="connsiteY3" fmla="*/ 368092 h 2337380"/>
                <a:gd name="connsiteX4" fmla="*/ 294523 w 3423823"/>
                <a:gd name="connsiteY4" fmla="*/ 404901 h 2337380"/>
                <a:gd name="connsiteX5" fmla="*/ 349746 w 3423823"/>
                <a:gd name="connsiteY5" fmla="*/ 423305 h 2337380"/>
                <a:gd name="connsiteX6" fmla="*/ 497007 w 3423823"/>
                <a:gd name="connsiteY6" fmla="*/ 533733 h 2337380"/>
                <a:gd name="connsiteX7" fmla="*/ 607453 w 3423823"/>
                <a:gd name="connsiteY7" fmla="*/ 588946 h 2337380"/>
                <a:gd name="connsiteX8" fmla="*/ 717899 w 3423823"/>
                <a:gd name="connsiteY8" fmla="*/ 662565 h 2337380"/>
                <a:gd name="connsiteX9" fmla="*/ 754714 w 3423823"/>
                <a:gd name="connsiteY9" fmla="*/ 717778 h 2337380"/>
                <a:gd name="connsiteX10" fmla="*/ 809937 w 3423823"/>
                <a:gd name="connsiteY10" fmla="*/ 754587 h 2337380"/>
                <a:gd name="connsiteX11" fmla="*/ 901975 w 3423823"/>
                <a:gd name="connsiteY11" fmla="*/ 828206 h 2337380"/>
                <a:gd name="connsiteX12" fmla="*/ 975606 w 3423823"/>
                <a:gd name="connsiteY12" fmla="*/ 975442 h 2337380"/>
                <a:gd name="connsiteX13" fmla="*/ 1012421 w 3423823"/>
                <a:gd name="connsiteY13" fmla="*/ 1030656 h 2337380"/>
                <a:gd name="connsiteX14" fmla="*/ 1067644 w 3423823"/>
                <a:gd name="connsiteY14" fmla="*/ 1049060 h 2337380"/>
                <a:gd name="connsiteX15" fmla="*/ 1159682 w 3423823"/>
                <a:gd name="connsiteY15" fmla="*/ 1122679 h 2337380"/>
                <a:gd name="connsiteX16" fmla="*/ 1270128 w 3423823"/>
                <a:gd name="connsiteY16" fmla="*/ 1159488 h 2337380"/>
                <a:gd name="connsiteX17" fmla="*/ 1325351 w 3423823"/>
                <a:gd name="connsiteY17" fmla="*/ 1177892 h 2337380"/>
                <a:gd name="connsiteX18" fmla="*/ 1380574 w 3423823"/>
                <a:gd name="connsiteY18" fmla="*/ 1196297 h 2337380"/>
                <a:gd name="connsiteX19" fmla="*/ 1619873 w 3423823"/>
                <a:gd name="connsiteY19" fmla="*/ 1233106 h 2337380"/>
                <a:gd name="connsiteX20" fmla="*/ 1711912 w 3423823"/>
                <a:gd name="connsiteY20" fmla="*/ 1288320 h 2337380"/>
                <a:gd name="connsiteX21" fmla="*/ 1822358 w 3423823"/>
                <a:gd name="connsiteY21" fmla="*/ 1361938 h 2337380"/>
                <a:gd name="connsiteX22" fmla="*/ 1859173 w 3423823"/>
                <a:gd name="connsiteY22" fmla="*/ 1417152 h 2337380"/>
                <a:gd name="connsiteX23" fmla="*/ 1914396 w 3423823"/>
                <a:gd name="connsiteY23" fmla="*/ 1435556 h 2337380"/>
                <a:gd name="connsiteX24" fmla="*/ 1969619 w 3423823"/>
                <a:gd name="connsiteY24" fmla="*/ 1472365 h 2337380"/>
                <a:gd name="connsiteX25" fmla="*/ 2006434 w 3423823"/>
                <a:gd name="connsiteY25" fmla="*/ 1582793 h 2337380"/>
                <a:gd name="connsiteX26" fmla="*/ 2024842 w 3423823"/>
                <a:gd name="connsiteY26" fmla="*/ 1656411 h 2337380"/>
                <a:gd name="connsiteX27" fmla="*/ 2135288 w 3423823"/>
                <a:gd name="connsiteY27" fmla="*/ 1693220 h 2337380"/>
                <a:gd name="connsiteX28" fmla="*/ 2264141 w 3423823"/>
                <a:gd name="connsiteY28" fmla="*/ 1730029 h 2337380"/>
                <a:gd name="connsiteX29" fmla="*/ 2319364 w 3423823"/>
                <a:gd name="connsiteY29" fmla="*/ 1748434 h 2337380"/>
                <a:gd name="connsiteX30" fmla="*/ 2429810 w 3423823"/>
                <a:gd name="connsiteY30" fmla="*/ 1822052 h 2337380"/>
                <a:gd name="connsiteX31" fmla="*/ 2448218 w 3423823"/>
                <a:gd name="connsiteY31" fmla="*/ 1877266 h 2337380"/>
                <a:gd name="connsiteX32" fmla="*/ 2613887 w 3423823"/>
                <a:gd name="connsiteY32" fmla="*/ 1950884 h 2337380"/>
                <a:gd name="connsiteX33" fmla="*/ 2669109 w 3423823"/>
                <a:gd name="connsiteY33" fmla="*/ 1987693 h 2337380"/>
                <a:gd name="connsiteX34" fmla="*/ 2705925 w 3423823"/>
                <a:gd name="connsiteY34" fmla="*/ 2024502 h 2337380"/>
                <a:gd name="connsiteX35" fmla="*/ 2871594 w 3423823"/>
                <a:gd name="connsiteY35" fmla="*/ 2061311 h 2337380"/>
                <a:gd name="connsiteX36" fmla="*/ 2963632 w 3423823"/>
                <a:gd name="connsiteY36" fmla="*/ 2134930 h 2337380"/>
                <a:gd name="connsiteX37" fmla="*/ 3074078 w 3423823"/>
                <a:gd name="connsiteY37" fmla="*/ 2171739 h 2337380"/>
                <a:gd name="connsiteX38" fmla="*/ 3184524 w 3423823"/>
                <a:gd name="connsiteY38" fmla="*/ 2208548 h 2337380"/>
                <a:gd name="connsiteX39" fmla="*/ 3294970 w 3423823"/>
                <a:gd name="connsiteY39" fmla="*/ 2245357 h 2337380"/>
                <a:gd name="connsiteX40" fmla="*/ 3350192 w 3423823"/>
                <a:gd name="connsiteY40" fmla="*/ 2263762 h 2337380"/>
                <a:gd name="connsiteX41" fmla="*/ 3368600 w 3423823"/>
                <a:gd name="connsiteY41" fmla="*/ 2318975 h 2337380"/>
                <a:gd name="connsiteX42" fmla="*/ 3423823 w 3423823"/>
                <a:gd name="connsiteY42" fmla="*/ 2337380 h 233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3823" h="2337380">
                  <a:moveTo>
                    <a:pt x="0" y="0"/>
                  </a:moveTo>
                  <a:cubicBezTo>
                    <a:pt x="82755" y="206849"/>
                    <a:pt x="-15123" y="-2764"/>
                    <a:pt x="92038" y="147237"/>
                  </a:cubicBezTo>
                  <a:cubicBezTo>
                    <a:pt x="107987" y="169562"/>
                    <a:pt x="114736" y="197329"/>
                    <a:pt x="128854" y="220855"/>
                  </a:cubicBezTo>
                  <a:cubicBezTo>
                    <a:pt x="156039" y="266156"/>
                    <a:pt x="193192" y="331212"/>
                    <a:pt x="239300" y="368092"/>
                  </a:cubicBezTo>
                  <a:cubicBezTo>
                    <a:pt x="256576" y="381910"/>
                    <a:pt x="274736" y="395009"/>
                    <a:pt x="294523" y="404901"/>
                  </a:cubicBezTo>
                  <a:cubicBezTo>
                    <a:pt x="311878" y="413577"/>
                    <a:pt x="331338" y="417170"/>
                    <a:pt x="349746" y="423305"/>
                  </a:cubicBezTo>
                  <a:cubicBezTo>
                    <a:pt x="417848" y="491398"/>
                    <a:pt x="372121" y="450490"/>
                    <a:pt x="497007" y="533733"/>
                  </a:cubicBezTo>
                  <a:cubicBezTo>
                    <a:pt x="568375" y="581304"/>
                    <a:pt x="531243" y="563548"/>
                    <a:pt x="607453" y="588946"/>
                  </a:cubicBezTo>
                  <a:cubicBezTo>
                    <a:pt x="644268" y="613486"/>
                    <a:pt x="693354" y="625753"/>
                    <a:pt x="717899" y="662565"/>
                  </a:cubicBezTo>
                  <a:cubicBezTo>
                    <a:pt x="730171" y="680969"/>
                    <a:pt x="739071" y="702138"/>
                    <a:pt x="754714" y="717778"/>
                  </a:cubicBezTo>
                  <a:cubicBezTo>
                    <a:pt x="770358" y="733419"/>
                    <a:pt x="792662" y="740769"/>
                    <a:pt x="809937" y="754587"/>
                  </a:cubicBezTo>
                  <a:cubicBezTo>
                    <a:pt x="941085" y="859489"/>
                    <a:pt x="732001" y="714909"/>
                    <a:pt x="901975" y="828206"/>
                  </a:cubicBezTo>
                  <a:cubicBezTo>
                    <a:pt x="964804" y="1016661"/>
                    <a:pt x="902171" y="883664"/>
                    <a:pt x="975606" y="975442"/>
                  </a:cubicBezTo>
                  <a:cubicBezTo>
                    <a:pt x="989426" y="992714"/>
                    <a:pt x="995146" y="1016839"/>
                    <a:pt x="1012421" y="1030656"/>
                  </a:cubicBezTo>
                  <a:cubicBezTo>
                    <a:pt x="1027573" y="1042776"/>
                    <a:pt x="1049236" y="1042925"/>
                    <a:pt x="1067644" y="1049060"/>
                  </a:cubicBezTo>
                  <a:cubicBezTo>
                    <a:pt x="1098245" y="1079657"/>
                    <a:pt x="1117882" y="1104105"/>
                    <a:pt x="1159682" y="1122679"/>
                  </a:cubicBezTo>
                  <a:cubicBezTo>
                    <a:pt x="1195144" y="1138437"/>
                    <a:pt x="1233313" y="1147218"/>
                    <a:pt x="1270128" y="1159488"/>
                  </a:cubicBezTo>
                  <a:lnTo>
                    <a:pt x="1325351" y="1177892"/>
                  </a:lnTo>
                  <a:cubicBezTo>
                    <a:pt x="1343759" y="1184027"/>
                    <a:pt x="1361548" y="1192492"/>
                    <a:pt x="1380574" y="1196297"/>
                  </a:cubicBezTo>
                  <a:cubicBezTo>
                    <a:pt x="1521120" y="1224402"/>
                    <a:pt x="1441567" y="1210822"/>
                    <a:pt x="1619873" y="1233106"/>
                  </a:cubicBezTo>
                  <a:cubicBezTo>
                    <a:pt x="1725462" y="1268297"/>
                    <a:pt x="1631053" y="1227687"/>
                    <a:pt x="1711912" y="1288320"/>
                  </a:cubicBezTo>
                  <a:cubicBezTo>
                    <a:pt x="1747310" y="1314864"/>
                    <a:pt x="1822358" y="1361938"/>
                    <a:pt x="1822358" y="1361938"/>
                  </a:cubicBezTo>
                  <a:cubicBezTo>
                    <a:pt x="1834630" y="1380343"/>
                    <a:pt x="1841898" y="1403335"/>
                    <a:pt x="1859173" y="1417152"/>
                  </a:cubicBezTo>
                  <a:cubicBezTo>
                    <a:pt x="1874325" y="1429272"/>
                    <a:pt x="1897041" y="1426880"/>
                    <a:pt x="1914396" y="1435556"/>
                  </a:cubicBezTo>
                  <a:cubicBezTo>
                    <a:pt x="1934183" y="1445448"/>
                    <a:pt x="1951211" y="1460095"/>
                    <a:pt x="1969619" y="1472365"/>
                  </a:cubicBezTo>
                  <a:cubicBezTo>
                    <a:pt x="1981891" y="1509174"/>
                    <a:pt x="1997022" y="1545151"/>
                    <a:pt x="2006434" y="1582793"/>
                  </a:cubicBezTo>
                  <a:cubicBezTo>
                    <a:pt x="2012570" y="1607332"/>
                    <a:pt x="2005635" y="1639951"/>
                    <a:pt x="2024842" y="1656411"/>
                  </a:cubicBezTo>
                  <a:cubicBezTo>
                    <a:pt x="2054308" y="1681663"/>
                    <a:pt x="2098473" y="1680950"/>
                    <a:pt x="2135288" y="1693220"/>
                  </a:cubicBezTo>
                  <a:cubicBezTo>
                    <a:pt x="2267711" y="1737354"/>
                    <a:pt x="2102324" y="1683803"/>
                    <a:pt x="2264141" y="1730029"/>
                  </a:cubicBezTo>
                  <a:cubicBezTo>
                    <a:pt x="2282798" y="1735359"/>
                    <a:pt x="2302402" y="1739012"/>
                    <a:pt x="2319364" y="1748434"/>
                  </a:cubicBezTo>
                  <a:cubicBezTo>
                    <a:pt x="2358042" y="1769918"/>
                    <a:pt x="2429810" y="1822052"/>
                    <a:pt x="2429810" y="1822052"/>
                  </a:cubicBezTo>
                  <a:cubicBezTo>
                    <a:pt x="2435946" y="1840457"/>
                    <a:pt x="2436097" y="1862118"/>
                    <a:pt x="2448218" y="1877266"/>
                  </a:cubicBezTo>
                  <a:cubicBezTo>
                    <a:pt x="2491033" y="1930776"/>
                    <a:pt x="2560862" y="1915540"/>
                    <a:pt x="2613887" y="1950884"/>
                  </a:cubicBezTo>
                  <a:cubicBezTo>
                    <a:pt x="2632294" y="1963154"/>
                    <a:pt x="2651834" y="1973875"/>
                    <a:pt x="2669109" y="1987693"/>
                  </a:cubicBezTo>
                  <a:cubicBezTo>
                    <a:pt x="2682661" y="1998533"/>
                    <a:pt x="2691044" y="2015575"/>
                    <a:pt x="2705925" y="2024502"/>
                  </a:cubicBezTo>
                  <a:cubicBezTo>
                    <a:pt x="2740786" y="2045415"/>
                    <a:pt x="2849287" y="2057594"/>
                    <a:pt x="2871594" y="2061311"/>
                  </a:cubicBezTo>
                  <a:cubicBezTo>
                    <a:pt x="3073009" y="2128440"/>
                    <a:pt x="2773310" y="2015998"/>
                    <a:pt x="2963632" y="2134930"/>
                  </a:cubicBezTo>
                  <a:cubicBezTo>
                    <a:pt x="2996541" y="2155495"/>
                    <a:pt x="3037263" y="2159469"/>
                    <a:pt x="3074078" y="2171739"/>
                  </a:cubicBezTo>
                  <a:lnTo>
                    <a:pt x="3184524" y="2208548"/>
                  </a:lnTo>
                  <a:lnTo>
                    <a:pt x="3294970" y="2245357"/>
                  </a:lnTo>
                  <a:lnTo>
                    <a:pt x="3350192" y="2263762"/>
                  </a:lnTo>
                  <a:cubicBezTo>
                    <a:pt x="3356328" y="2282166"/>
                    <a:pt x="3354881" y="2305258"/>
                    <a:pt x="3368600" y="2318975"/>
                  </a:cubicBezTo>
                  <a:cubicBezTo>
                    <a:pt x="3382321" y="2332694"/>
                    <a:pt x="3423823" y="2337380"/>
                    <a:pt x="3423823" y="233738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9868" y="5963069"/>
              <a:ext cx="816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Avenir Book"/>
                  <a:cs typeface="Avenir Book"/>
                </a:rPr>
                <a:t>Aço</a:t>
              </a:r>
              <a:endParaRPr lang="pt-BR" sz="2800" dirty="0">
                <a:latin typeface="Avenir Book"/>
                <a:cs typeface="Avenir Boo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62" y="2318134"/>
              <a:ext cx="1920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Avenir Book"/>
                  <a:cs typeface="Avenir Book"/>
                </a:rPr>
                <a:t>Lavanderia</a:t>
              </a:r>
              <a:endParaRPr lang="pt-BR" sz="2800" dirty="0">
                <a:latin typeface="Avenir Book"/>
                <a:cs typeface="Avenir Book"/>
              </a:endParaRPr>
            </a:p>
          </p:txBody>
        </p:sp>
      </p:grpSp>
      <p:sp>
        <p:nvSpPr>
          <p:cNvPr id="4" name="Arc 3"/>
          <p:cNvSpPr/>
          <p:nvPr/>
        </p:nvSpPr>
        <p:spPr>
          <a:xfrm rot="10634337">
            <a:off x="1721109" y="836622"/>
            <a:ext cx="4942461" cy="5016016"/>
          </a:xfrm>
          <a:prstGeom prst="arc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c 13"/>
          <p:cNvSpPr/>
          <p:nvPr/>
        </p:nvSpPr>
        <p:spPr>
          <a:xfrm rot="10800000">
            <a:off x="2223255" y="0"/>
            <a:ext cx="4942461" cy="5016016"/>
          </a:xfrm>
          <a:prstGeom prst="arc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231637" y="2689997"/>
            <a:ext cx="4206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Convexidade 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equilíbrio único (vetor de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preço único)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7060" y="4667798"/>
            <a:ext cx="3420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Não convexidade e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equilíbrios múltiplos</a:t>
            </a:r>
            <a:endParaRPr lang="pt-BR" sz="2800" dirty="0">
              <a:latin typeface="Avenir Book"/>
              <a:cs typeface="Avenir Book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84523" y="3460058"/>
            <a:ext cx="1047114" cy="883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50702" y="5016017"/>
            <a:ext cx="2916358" cy="1372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982039" y="5016017"/>
            <a:ext cx="2585021" cy="3765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84523" y="5016017"/>
            <a:ext cx="2382539" cy="605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97453" y="5016017"/>
            <a:ext cx="2069608" cy="605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r>
              <a:rPr lang="en-US" dirty="0" smtClean="0">
                <a:latin typeface="Avenir Heavy"/>
                <a:cs typeface="Avenir Heavy"/>
              </a:rPr>
              <a:t> e </a:t>
            </a:r>
            <a:r>
              <a:rPr lang="en-US" dirty="0" err="1" smtClean="0">
                <a:latin typeface="Avenir Heavy"/>
                <a:cs typeface="Avenir Heavy"/>
              </a:rPr>
              <a:t>Produção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961" y="2318133"/>
            <a:ext cx="3456039" cy="34240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firmas</a:t>
            </a:r>
            <a:endParaRPr lang="en-US" dirty="0" smtClean="0"/>
          </a:p>
          <a:p>
            <a:pPr algn="just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arranjos</a:t>
            </a:r>
            <a:r>
              <a:rPr lang="en-US" dirty="0" smtClean="0"/>
              <a:t> de </a:t>
            </a:r>
            <a:r>
              <a:rPr lang="en-US" dirty="0" err="1" smtClean="0"/>
              <a:t>propriedade</a:t>
            </a:r>
            <a:r>
              <a:rPr lang="en-US" dirty="0" smtClean="0"/>
              <a:t> e </a:t>
            </a:r>
            <a:r>
              <a:rPr lang="en-US" dirty="0" err="1" smtClean="0"/>
              <a:t>eficiência</a:t>
            </a:r>
            <a:r>
              <a:rPr lang="en-US" dirty="0" smtClean="0"/>
              <a:t> (</a:t>
            </a:r>
            <a:r>
              <a:rPr lang="en-US" dirty="0" err="1" smtClean="0"/>
              <a:t>internalização</a:t>
            </a:r>
            <a:r>
              <a:rPr lang="en-US" dirty="0" smtClean="0"/>
              <a:t> de </a:t>
            </a:r>
            <a:r>
              <a:rPr lang="en-US" dirty="0" err="1" smtClean="0"/>
              <a:t>externalidade</a:t>
            </a:r>
            <a:r>
              <a:rPr lang="en-US" dirty="0" smtClean="0"/>
              <a:t>)</a:t>
            </a:r>
          </a:p>
        </p:txBody>
      </p:sp>
      <p:pic>
        <p:nvPicPr>
          <p:cNvPr id="6" name="Picture 6" descr="Ko05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" y="2273761"/>
            <a:ext cx="5669556" cy="42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2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 – </a:t>
            </a:r>
            <a:r>
              <a:rPr lang="pt-BR" dirty="0" smtClean="0">
                <a:latin typeface="Avenir Heavy"/>
                <a:cs typeface="Avenir Heavy"/>
              </a:rPr>
              <a:t>Falha de Mercado</a:t>
            </a:r>
          </a:p>
          <a:p>
            <a:pPr lvl="1" algn="just"/>
            <a:r>
              <a:rPr lang="pt-BR" dirty="0" smtClean="0">
                <a:cs typeface="Avenir Book"/>
              </a:rPr>
              <a:t>Se bem (mal) é </a:t>
            </a:r>
            <a:r>
              <a:rPr lang="pt-BR" dirty="0" smtClean="0">
                <a:cs typeface="Avenir Book"/>
              </a:rPr>
              <a:t>não-excludente, </a:t>
            </a:r>
            <a:r>
              <a:rPr lang="pt-BR" dirty="0" smtClean="0">
                <a:cs typeface="Avenir Book"/>
              </a:rPr>
              <a:t>direitos de propriedade sobre o bem (mal) não são bem definidos.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Não podemos usar o sistema de preços para excluir indivíduos do consumo.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Carona: indivíduos não tem o incentivo de pagar por um bem </a:t>
            </a:r>
            <a:r>
              <a:rPr lang="pt-BR" dirty="0" smtClean="0">
                <a:cs typeface="Avenir Book"/>
                <a:sym typeface="Wingdings"/>
              </a:rPr>
              <a:t>que, </a:t>
            </a:r>
            <a:r>
              <a:rPr lang="pt-BR" dirty="0" smtClean="0">
                <a:cs typeface="Avenir Book"/>
                <a:sym typeface="Wingdings"/>
              </a:rPr>
              <a:t>se for </a:t>
            </a:r>
            <a:r>
              <a:rPr lang="pt-BR" dirty="0" smtClean="0">
                <a:cs typeface="Avenir Book"/>
                <a:sym typeface="Wingdings"/>
              </a:rPr>
              <a:t>provido, </a:t>
            </a:r>
            <a:r>
              <a:rPr lang="pt-BR" dirty="0" smtClean="0">
                <a:cs typeface="Avenir Book"/>
                <a:sym typeface="Wingdings"/>
              </a:rPr>
              <a:t>eles serão capazes de consumir pagando ou não.</a:t>
            </a:r>
          </a:p>
        </p:txBody>
      </p:sp>
    </p:spTree>
    <p:extLst>
      <p:ext uri="{BB962C8B-B14F-4D97-AF65-F5344CB8AC3E}">
        <p14:creationId xmlns:p14="http://schemas.microsoft.com/office/powerpoint/2010/main" val="785362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Pecuniária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Uma </a:t>
            </a:r>
            <a:r>
              <a:rPr lang="en-US" dirty="0" err="1" smtClean="0"/>
              <a:t>externalidade</a:t>
            </a:r>
            <a:r>
              <a:rPr lang="en-US" dirty="0"/>
              <a:t> </a:t>
            </a:r>
            <a:r>
              <a:rPr lang="en-US" dirty="0" err="1" smtClean="0"/>
              <a:t>pecuniária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as </a:t>
            </a:r>
            <a:r>
              <a:rPr lang="en-US" dirty="0" err="1" smtClean="0"/>
              <a:t>ações</a:t>
            </a:r>
            <a:r>
              <a:rPr lang="en-US" dirty="0" smtClean="0"/>
              <a:t> de um </a:t>
            </a:r>
            <a:r>
              <a:rPr lang="en-US" dirty="0" err="1" smtClean="0"/>
              <a:t>indivíduo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firma </a:t>
            </a:r>
            <a:r>
              <a:rPr lang="en-US" dirty="0" err="1" smtClean="0"/>
              <a:t>afetam</a:t>
            </a:r>
            <a:r>
              <a:rPr lang="en-US" dirty="0" smtClean="0"/>
              <a:t> o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de outro </a:t>
            </a:r>
            <a:r>
              <a:rPr lang="en-US" dirty="0" err="1" smtClean="0"/>
              <a:t>indivíduo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lucro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firma </a:t>
            </a:r>
            <a:r>
              <a:rPr lang="en-US" i="1" u="sng" dirty="0" err="1" smtClean="0"/>
              <a:t>indiretamente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através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preços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067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Externalidade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ineficiência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gráfico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mudança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forma da FPP).</a:t>
            </a:r>
          </a:p>
          <a:p>
            <a:pPr algn="just"/>
            <a:r>
              <a:rPr lang="en-US" dirty="0" err="1" smtClean="0">
                <a:sym typeface="Wingdings"/>
              </a:rPr>
              <a:t>Externalidade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pecuniária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não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há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ineficiências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gráfico</a:t>
            </a:r>
            <a:r>
              <a:rPr lang="en-US" dirty="0" smtClean="0">
                <a:sym typeface="Wingdings"/>
              </a:rPr>
              <a:t>: FPP e </a:t>
            </a:r>
            <a:r>
              <a:rPr lang="en-US" dirty="0" err="1" smtClean="0">
                <a:sym typeface="Wingdings"/>
              </a:rPr>
              <a:t>preços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relativos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diferentes</a:t>
            </a:r>
            <a:r>
              <a:rPr lang="en-US" dirty="0" smtClean="0">
                <a:sym typeface="Wingdings"/>
              </a:rPr>
              <a:t>, mas </a:t>
            </a:r>
            <a:r>
              <a:rPr lang="en-US" dirty="0" err="1" smtClean="0">
                <a:sym typeface="Wingdings"/>
              </a:rPr>
              <a:t>mesma</a:t>
            </a:r>
            <a:r>
              <a:rPr lang="en-US" dirty="0" smtClean="0">
                <a:sym typeface="Wingdings"/>
              </a:rPr>
              <a:t> FPP).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786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endParaRPr lang="en-US" dirty="0">
              <a:latin typeface="Avenir Heavy"/>
              <a:cs typeface="Avenir Heavy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7898" y="2650257"/>
            <a:ext cx="0" cy="32207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898" y="5871055"/>
            <a:ext cx="46571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7898" y="3239203"/>
            <a:ext cx="3663123" cy="26318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7898" y="3386439"/>
            <a:ext cx="3884014" cy="24846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1212" y="5797424"/>
            <a:ext cx="81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Aço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9" y="226440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A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052" y="3124829"/>
            <a:ext cx="97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CMg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3037" y="5274204"/>
            <a:ext cx="174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Demanda</a:t>
            </a:r>
            <a:endParaRPr lang="pt-BR" sz="2800" dirty="0">
              <a:latin typeface="Avenir Book"/>
              <a:cs typeface="Avenir Boo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32294" y="4619545"/>
            <a:ext cx="18408" cy="12515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7898" y="4619545"/>
            <a:ext cx="191439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15843" y="5857801"/>
            <a:ext cx="697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Q</a:t>
            </a:r>
            <a:r>
              <a:rPr lang="pt-BR" sz="2800" baseline="-25000" dirty="0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48" y="4321125"/>
            <a:ext cx="61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61087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endParaRPr lang="en-US" dirty="0">
              <a:latin typeface="Avenir Heavy"/>
              <a:cs typeface="Avenir Heavy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7898" y="2650257"/>
            <a:ext cx="0" cy="32207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898" y="5871055"/>
            <a:ext cx="46571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7898" y="3239203"/>
            <a:ext cx="3663123" cy="26318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7898" y="3386439"/>
            <a:ext cx="3884014" cy="24846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1212" y="5797424"/>
            <a:ext cx="81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Aço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9" y="226440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A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052" y="3124829"/>
            <a:ext cx="1778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Privado</a:t>
            </a:r>
            <a:endParaRPr lang="pt-BR" sz="2800" baseline="30000" dirty="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3037" y="5274204"/>
            <a:ext cx="174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Demanda</a:t>
            </a:r>
            <a:endParaRPr lang="pt-BR" sz="2800" dirty="0">
              <a:latin typeface="Avenir Book"/>
              <a:cs typeface="Avenir Boo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32294" y="4619545"/>
            <a:ext cx="18408" cy="12515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7898" y="4619545"/>
            <a:ext cx="191439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8718" y="5857801"/>
            <a:ext cx="697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Q</a:t>
            </a:r>
            <a:r>
              <a:rPr lang="pt-BR" sz="2800" baseline="-25000" dirty="0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48" y="4321125"/>
            <a:ext cx="61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17898" y="2484616"/>
            <a:ext cx="2871594" cy="33731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736" y="2127037"/>
            <a:ext cx="481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Social</a:t>
            </a:r>
            <a:r>
              <a:rPr lang="pt-BR" sz="2800" baseline="30000" dirty="0" smtClean="0">
                <a:latin typeface="Avenir Book"/>
                <a:cs typeface="Avenir Book"/>
              </a:rPr>
              <a:t> </a:t>
            </a:r>
            <a:r>
              <a:rPr lang="pt-BR" sz="2800" dirty="0" smtClean="0">
                <a:latin typeface="Avenir Book"/>
                <a:cs typeface="Avenir Book"/>
              </a:rPr>
              <a:t>= </a:t>
            </a:r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Privado</a:t>
            </a:r>
            <a:r>
              <a:rPr lang="pt-BR" sz="2800" baseline="30000" dirty="0" smtClean="0">
                <a:latin typeface="Avenir Book"/>
                <a:cs typeface="Avenir Book"/>
              </a:rPr>
              <a:t> </a:t>
            </a:r>
            <a:r>
              <a:rPr lang="pt-BR" sz="2800" dirty="0" smtClean="0">
                <a:latin typeface="Avenir Book"/>
                <a:cs typeface="Avenir Book"/>
              </a:rPr>
              <a:t>+ </a:t>
            </a:r>
            <a:r>
              <a:rPr lang="pt-BR" sz="2800" dirty="0" err="1" smtClean="0">
                <a:latin typeface="Avenir Book"/>
                <a:cs typeface="Avenir Book"/>
              </a:rPr>
              <a:t>DMg</a:t>
            </a:r>
            <a:endParaRPr lang="pt-BR" sz="2800" baseline="30000" dirty="0">
              <a:latin typeface="Avenir Book"/>
              <a:cs typeface="Avenir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95500" y="4321125"/>
            <a:ext cx="15875" cy="153667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17898" y="4175125"/>
            <a:ext cx="1377602" cy="3175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9118" y="5867326"/>
            <a:ext cx="59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Q</a:t>
            </a:r>
            <a:r>
              <a:rPr lang="pt-BR" sz="2800" baseline="30000" dirty="0">
                <a:latin typeface="Avenir Book"/>
                <a:cs typeface="Avenir Book"/>
              </a:rPr>
              <a:t>*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130" y="3802390"/>
            <a:ext cx="51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>
                <a:latin typeface="Avenir Book"/>
                <a:cs typeface="Avenir Book"/>
              </a:rPr>
              <a:t>p</a:t>
            </a:r>
            <a:r>
              <a:rPr lang="pt-BR" sz="2800" baseline="30000" dirty="0" smtClean="0">
                <a:latin typeface="Avenir Book"/>
                <a:cs typeface="Avenir Book"/>
              </a:rPr>
              <a:t>*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6621" y="3795259"/>
            <a:ext cx="2782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Dano marginal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decorrente da</a:t>
            </a:r>
          </a:p>
          <a:p>
            <a:r>
              <a:rPr lang="pt-BR" sz="2800" dirty="0" smtClean="0">
                <a:latin typeface="Avenir Book"/>
                <a:cs typeface="Avenir Book"/>
              </a:rPr>
              <a:t>poluição (</a:t>
            </a:r>
            <a:r>
              <a:rPr lang="pt-BR" sz="2800" dirty="0" err="1" smtClean="0">
                <a:latin typeface="Avenir Book"/>
                <a:cs typeface="Avenir Book"/>
              </a:rPr>
              <a:t>DMg</a:t>
            </a:r>
            <a:r>
              <a:rPr lang="pt-BR" sz="2800" dirty="0" smtClean="0">
                <a:latin typeface="Avenir Book"/>
                <a:cs typeface="Avenir Book"/>
              </a:rPr>
              <a:t>)</a:t>
            </a:r>
            <a:endParaRPr lang="pt-BR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62205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venir Heavy"/>
                <a:cs typeface="Avenir Heavy"/>
              </a:rPr>
              <a:t>Externalidades</a:t>
            </a:r>
            <a:endParaRPr lang="en-US" dirty="0">
              <a:latin typeface="Avenir Heavy"/>
              <a:cs typeface="Avenir Heavy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7898" y="2650257"/>
            <a:ext cx="0" cy="322079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898" y="5871055"/>
            <a:ext cx="46571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7898" y="3239203"/>
            <a:ext cx="3663123" cy="26318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7898" y="3386439"/>
            <a:ext cx="3884014" cy="24846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1212" y="5797424"/>
            <a:ext cx="816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Aço</a:t>
            </a:r>
            <a:endParaRPr lang="pt-BR" sz="2800" dirty="0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9" y="226440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A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052" y="3124829"/>
            <a:ext cx="1778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Privado</a:t>
            </a:r>
            <a:endParaRPr lang="pt-BR" sz="2800" baseline="30000" dirty="0"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3037" y="5274204"/>
            <a:ext cx="174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Demanda</a:t>
            </a:r>
            <a:endParaRPr lang="pt-BR" sz="2800" dirty="0">
              <a:latin typeface="Avenir Book"/>
              <a:cs typeface="Avenir Boo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32294" y="4619545"/>
            <a:ext cx="18408" cy="125151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7898" y="4619545"/>
            <a:ext cx="191439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8718" y="5857801"/>
            <a:ext cx="697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venir Book"/>
                <a:cs typeface="Avenir Book"/>
              </a:rPr>
              <a:t>Q</a:t>
            </a:r>
            <a:r>
              <a:rPr lang="pt-BR" sz="2800" baseline="-25000" dirty="0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48" y="4321125"/>
            <a:ext cx="61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p</a:t>
            </a:r>
            <a:r>
              <a:rPr lang="pt-BR" sz="2800" baseline="-25000" dirty="0" err="1" smtClean="0">
                <a:latin typeface="Avenir Book"/>
                <a:cs typeface="Avenir Book"/>
              </a:rPr>
              <a:t>M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17898" y="2484616"/>
            <a:ext cx="2871594" cy="33731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736" y="2127037"/>
            <a:ext cx="481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Social</a:t>
            </a:r>
            <a:r>
              <a:rPr lang="pt-BR" sz="2800" baseline="30000" dirty="0" smtClean="0">
                <a:latin typeface="Avenir Book"/>
                <a:cs typeface="Avenir Book"/>
              </a:rPr>
              <a:t> </a:t>
            </a:r>
            <a:r>
              <a:rPr lang="pt-BR" sz="2800" dirty="0" smtClean="0">
                <a:latin typeface="Avenir Book"/>
                <a:cs typeface="Avenir Book"/>
              </a:rPr>
              <a:t>= </a:t>
            </a:r>
            <a:r>
              <a:rPr lang="pt-BR" sz="2800" dirty="0" err="1" smtClean="0">
                <a:latin typeface="Avenir Book"/>
                <a:cs typeface="Avenir Book"/>
              </a:rPr>
              <a:t>CMg</a:t>
            </a:r>
            <a:r>
              <a:rPr lang="pt-BR" sz="2800" baseline="30000" dirty="0" err="1" smtClean="0">
                <a:latin typeface="Avenir Book"/>
                <a:cs typeface="Avenir Book"/>
              </a:rPr>
              <a:t>Privado</a:t>
            </a:r>
            <a:r>
              <a:rPr lang="pt-BR" sz="2800" baseline="30000" dirty="0" smtClean="0">
                <a:latin typeface="Avenir Book"/>
                <a:cs typeface="Avenir Book"/>
              </a:rPr>
              <a:t> </a:t>
            </a:r>
            <a:r>
              <a:rPr lang="pt-BR" sz="2800" dirty="0" smtClean="0">
                <a:latin typeface="Avenir Book"/>
                <a:cs typeface="Avenir Book"/>
              </a:rPr>
              <a:t>+ </a:t>
            </a:r>
            <a:r>
              <a:rPr lang="pt-BR" sz="2800" dirty="0" err="1" smtClean="0">
                <a:latin typeface="Avenir Book"/>
                <a:cs typeface="Avenir Book"/>
              </a:rPr>
              <a:t>DMg</a:t>
            </a:r>
            <a:endParaRPr lang="pt-BR" sz="2800" baseline="30000" dirty="0">
              <a:latin typeface="Avenir Book"/>
              <a:cs typeface="Avenir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95500" y="4321125"/>
            <a:ext cx="15875" cy="153667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17898" y="4175125"/>
            <a:ext cx="1377602" cy="3175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9118" y="5867326"/>
            <a:ext cx="59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Avenir Book"/>
                <a:cs typeface="Avenir Book"/>
              </a:rPr>
              <a:t>Q</a:t>
            </a:r>
            <a:r>
              <a:rPr lang="pt-BR" sz="2800" baseline="30000" dirty="0">
                <a:latin typeface="Avenir Book"/>
                <a:cs typeface="Avenir Book"/>
              </a:rPr>
              <a:t>*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130" y="3802390"/>
            <a:ext cx="51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>
                <a:latin typeface="Avenir Book"/>
                <a:cs typeface="Avenir Book"/>
              </a:rPr>
              <a:t>p</a:t>
            </a:r>
            <a:r>
              <a:rPr lang="pt-BR" sz="2800" baseline="30000" dirty="0" smtClean="0">
                <a:latin typeface="Avenir Book"/>
                <a:cs typeface="Avenir Book"/>
              </a:rPr>
              <a:t>*</a:t>
            </a:r>
            <a:endParaRPr lang="pt-BR" sz="2800" baseline="-25000" dirty="0">
              <a:latin typeface="Avenir Book"/>
              <a:cs typeface="Avenir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32294" y="3648049"/>
            <a:ext cx="0" cy="9714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4235" y="2567213"/>
            <a:ext cx="1557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Perda de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bem estar</a:t>
            </a:r>
            <a:endParaRPr lang="pt-BR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49118" y="3386439"/>
            <a:ext cx="590414" cy="804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00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2 </a:t>
            </a:r>
            <a:r>
              <a:rPr lang="en-US" dirty="0" err="1" smtClean="0"/>
              <a:t>pastores</a:t>
            </a:r>
            <a:r>
              <a:rPr lang="en-US" dirty="0" smtClean="0"/>
              <a:t> </a:t>
            </a:r>
            <a:r>
              <a:rPr lang="en-US" dirty="0" err="1" smtClean="0"/>
              <a:t>levam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ovelhas</a:t>
            </a:r>
            <a:r>
              <a:rPr lang="en-US" dirty="0" smtClean="0"/>
              <a:t> para </a:t>
            </a:r>
            <a:r>
              <a:rPr lang="en-US" dirty="0" err="1" smtClean="0"/>
              <a:t>pastar</a:t>
            </a:r>
            <a:r>
              <a:rPr lang="en-US" dirty="0" smtClean="0"/>
              <a:t> no </a:t>
            </a:r>
            <a:r>
              <a:rPr lang="en-US" dirty="0" err="1" smtClean="0"/>
              <a:t>pasto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da </a:t>
            </a:r>
            <a:r>
              <a:rPr lang="en-US" dirty="0" err="1" smtClean="0"/>
              <a:t>vila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>
                <a:sym typeface="Wingdings"/>
              </a:rPr>
              <a:t>Pasto: </a:t>
            </a:r>
            <a:r>
              <a:rPr lang="en-US" dirty="0" err="1" smtClean="0">
                <a:sym typeface="Wingdings"/>
              </a:rPr>
              <a:t>área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aberta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todos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direitos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propriedade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definidos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 algn="just"/>
            <a:r>
              <a:rPr lang="en-US" dirty="0" smtClean="0">
                <a:sym typeface="Wingdings"/>
              </a:rPr>
              <a:t>q</a:t>
            </a:r>
            <a:r>
              <a:rPr lang="en-US" baseline="-25000" dirty="0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número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ovelhas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que</a:t>
            </a:r>
            <a:r>
              <a:rPr lang="en-US" dirty="0" smtClean="0">
                <a:sym typeface="Wingdings"/>
              </a:rPr>
              <a:t> pastor </a:t>
            </a:r>
            <a:r>
              <a:rPr lang="en-US" i="1" dirty="0" err="1" smtClean="0">
                <a:sym typeface="Wingdings"/>
              </a:rPr>
              <a:t>i</a:t>
            </a:r>
            <a:r>
              <a:rPr lang="en-US" i="1" dirty="0" smtClean="0">
                <a:sym typeface="Wingdings"/>
              </a:rPr>
              <a:t> = 1,2</a:t>
            </a:r>
            <a:r>
              <a:rPr lang="en-US" dirty="0" smtClean="0">
                <a:sym typeface="Wingdings"/>
              </a:rPr>
              <a:t> leva para </a:t>
            </a:r>
            <a:r>
              <a:rPr lang="en-US" dirty="0" err="1" smtClean="0">
                <a:sym typeface="Wingdings"/>
              </a:rPr>
              <a:t>pastar</a:t>
            </a:r>
            <a:r>
              <a:rPr lang="en-US" dirty="0" smtClean="0">
                <a:sym typeface="Wingdings"/>
              </a:rPr>
              <a:t> no </a:t>
            </a:r>
            <a:r>
              <a:rPr lang="en-US" dirty="0" err="1" smtClean="0">
                <a:sym typeface="Wingdings"/>
              </a:rPr>
              <a:t>pasto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669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318"/>
            <a:ext cx="8229600" cy="2313040"/>
          </a:xfrm>
        </p:spPr>
        <p:txBody>
          <a:bodyPr/>
          <a:lstStyle/>
          <a:p>
            <a:pPr algn="just"/>
            <a:r>
              <a:rPr lang="en-US" dirty="0" smtClean="0"/>
              <a:t>Valor de </a:t>
            </a:r>
            <a:r>
              <a:rPr lang="en-US" dirty="0" err="1" smtClean="0"/>
              <a:t>pastagem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ovelha</a:t>
            </a:r>
            <a:r>
              <a:rPr lang="en-US" dirty="0" smtClean="0"/>
              <a:t>: 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)=120-(q</a:t>
            </a:r>
            <a:r>
              <a:rPr lang="en-US" baseline="-25000" dirty="0" smtClean="0"/>
              <a:t>1</a:t>
            </a:r>
            <a:r>
              <a:rPr lang="en-US" dirty="0" smtClean="0"/>
              <a:t>+q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Se Q=q</a:t>
            </a:r>
            <a:r>
              <a:rPr lang="en-US" baseline="-25000" dirty="0" smtClean="0"/>
              <a:t>1</a:t>
            </a:r>
            <a:r>
              <a:rPr lang="en-US" dirty="0" smtClean="0"/>
              <a:t>+q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então</a:t>
            </a:r>
            <a:r>
              <a:rPr lang="en-US" dirty="0" smtClean="0"/>
              <a:t> valor total de </a:t>
            </a:r>
            <a:r>
              <a:rPr lang="en-US" dirty="0" err="1" smtClean="0"/>
              <a:t>pastagem</a:t>
            </a:r>
            <a:r>
              <a:rPr lang="en-US" dirty="0" smtClean="0"/>
              <a:t> é: Qv=120Q – Q</a:t>
            </a:r>
            <a:r>
              <a:rPr lang="en-US" baseline="30000" dirty="0" smtClean="0"/>
              <a:t>2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324456" y="4358358"/>
            <a:ext cx="0" cy="1939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324456" y="6298250"/>
            <a:ext cx="322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324456" y="4973651"/>
            <a:ext cx="2187723" cy="1333145"/>
          </a:xfrm>
          <a:custGeom>
            <a:avLst/>
            <a:gdLst>
              <a:gd name="connsiteX0" fmla="*/ 0 w 2187723"/>
              <a:gd name="connsiteY0" fmla="*/ 1333145 h 1333145"/>
              <a:gd name="connsiteX1" fmla="*/ 974221 w 2187723"/>
              <a:gd name="connsiteY1" fmla="*/ 1 h 1333145"/>
              <a:gd name="connsiteX2" fmla="*/ 2187723 w 2187723"/>
              <a:gd name="connsiteY2" fmla="*/ 1324599 h 1333145"/>
              <a:gd name="connsiteX3" fmla="*/ 2187723 w 2187723"/>
              <a:gd name="connsiteY3" fmla="*/ 1324599 h 133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723" h="1333145">
                <a:moveTo>
                  <a:pt x="0" y="1333145"/>
                </a:moveTo>
                <a:cubicBezTo>
                  <a:pt x="304800" y="667285"/>
                  <a:pt x="609601" y="1425"/>
                  <a:pt x="974221" y="1"/>
                </a:cubicBezTo>
                <a:cubicBezTo>
                  <a:pt x="1338841" y="-1423"/>
                  <a:pt x="2187723" y="1324599"/>
                  <a:pt x="2187723" y="1324599"/>
                </a:cubicBezTo>
                <a:lnTo>
                  <a:pt x="2187723" y="1324599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6400" y="629825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Q=q</a:t>
            </a:r>
            <a:r>
              <a:rPr lang="pt-BR" baseline="-25000" dirty="0" smtClean="0"/>
              <a:t>1</a:t>
            </a:r>
            <a:r>
              <a:rPr lang="pt-BR" dirty="0" smtClean="0"/>
              <a:t>+q</a:t>
            </a:r>
            <a:r>
              <a:rPr lang="pt-BR" baseline="-25000" dirty="0" smtClean="0"/>
              <a:t>2</a:t>
            </a:r>
            <a:endParaRPr lang="pt-BR" baseline="-25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70108" y="423017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Qv</a:t>
            </a:r>
            <a:endParaRPr lang="pt-BR" baseline="-25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1486" y="62897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120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197724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Funções</a:t>
            </a:r>
            <a:r>
              <a:rPr lang="en-US" dirty="0" smtClean="0"/>
              <a:t> de payoff (</a:t>
            </a:r>
            <a:r>
              <a:rPr lang="en-US" dirty="0" err="1" smtClean="0"/>
              <a:t>lucro</a:t>
            </a:r>
            <a:r>
              <a:rPr lang="en-US" dirty="0" smtClean="0"/>
              <a:t>) dos </a:t>
            </a:r>
            <a:r>
              <a:rPr lang="en-US" dirty="0" err="1" smtClean="0"/>
              <a:t>pastores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4757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Funções</a:t>
            </a:r>
            <a:r>
              <a:rPr lang="en-US" dirty="0" smtClean="0"/>
              <a:t> de payoff (</a:t>
            </a:r>
            <a:r>
              <a:rPr lang="en-US" dirty="0" err="1" smtClean="0"/>
              <a:t>lucro</a:t>
            </a:r>
            <a:r>
              <a:rPr lang="en-US" dirty="0" smtClean="0"/>
              <a:t>) dos </a:t>
            </a:r>
            <a:r>
              <a:rPr lang="en-US" dirty="0" err="1" smtClean="0"/>
              <a:t>pastores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de </a:t>
            </a:r>
            <a:r>
              <a:rPr lang="en-US" dirty="0" err="1" smtClean="0"/>
              <a:t>lucro</a:t>
            </a:r>
            <a:r>
              <a:rPr lang="en-US" dirty="0" smtClean="0"/>
              <a:t> do pastor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para </a:t>
            </a:r>
            <a:r>
              <a:rPr lang="en-US" dirty="0" err="1" smtClean="0"/>
              <a:t>representarmos</a:t>
            </a:r>
            <a:r>
              <a:rPr lang="en-US" dirty="0" smtClean="0"/>
              <a:t> a </a:t>
            </a:r>
            <a:r>
              <a:rPr lang="en-US" dirty="0" err="1" smtClean="0"/>
              <a:t>externalidde</a:t>
            </a:r>
            <a:r>
              <a:rPr lang="en-US" dirty="0" smtClean="0"/>
              <a:t> </a:t>
            </a:r>
            <a:r>
              <a:rPr lang="en-US" dirty="0" err="1" smtClean="0"/>
              <a:t>causada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de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lucros</a:t>
            </a:r>
            <a:r>
              <a:rPr lang="en-US" dirty="0" smtClean="0"/>
              <a:t> de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443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Funções</a:t>
            </a:r>
            <a:r>
              <a:rPr lang="en-US" dirty="0" smtClean="0"/>
              <a:t> de payoff (</a:t>
            </a:r>
            <a:r>
              <a:rPr lang="en-US" dirty="0" err="1" smtClean="0"/>
              <a:t>lucro</a:t>
            </a:r>
            <a:r>
              <a:rPr lang="en-US" dirty="0" smtClean="0"/>
              <a:t>) dos </a:t>
            </a:r>
            <a:r>
              <a:rPr lang="en-US" dirty="0" err="1" smtClean="0"/>
              <a:t>pastores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de </a:t>
            </a:r>
            <a:r>
              <a:rPr lang="en-US" dirty="0" err="1" smtClean="0"/>
              <a:t>lucro</a:t>
            </a:r>
            <a:r>
              <a:rPr lang="en-US" dirty="0" smtClean="0"/>
              <a:t> do pastor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para </a:t>
            </a:r>
            <a:r>
              <a:rPr lang="en-US" dirty="0" err="1" smtClean="0"/>
              <a:t>representarmos</a:t>
            </a:r>
            <a:r>
              <a:rPr lang="en-US" dirty="0" smtClean="0"/>
              <a:t> a </a:t>
            </a:r>
            <a:r>
              <a:rPr lang="en-US" dirty="0" err="1" smtClean="0"/>
              <a:t>externalidde</a:t>
            </a:r>
            <a:r>
              <a:rPr lang="en-US" dirty="0" smtClean="0"/>
              <a:t> </a:t>
            </a:r>
            <a:r>
              <a:rPr lang="en-US" dirty="0" err="1" smtClean="0"/>
              <a:t>causada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de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lucros</a:t>
            </a:r>
            <a:r>
              <a:rPr lang="en-US" dirty="0" smtClean="0"/>
              <a:t> de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Externalidade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a </a:t>
            </a:r>
            <a:r>
              <a:rPr lang="en-US" dirty="0" err="1" smtClean="0"/>
              <a:t>direitos</a:t>
            </a:r>
            <a:r>
              <a:rPr lang="en-US" dirty="0" smtClean="0"/>
              <a:t> de </a:t>
            </a:r>
            <a:r>
              <a:rPr lang="en-US" dirty="0" err="1" smtClean="0"/>
              <a:t>propriedade</a:t>
            </a:r>
            <a:r>
              <a:rPr lang="en-US" dirty="0" smtClean="0"/>
              <a:t> mal </a:t>
            </a:r>
            <a:r>
              <a:rPr lang="en-US" dirty="0" err="1" smtClean="0"/>
              <a:t>definidos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pasto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exclusivo</a:t>
            </a:r>
            <a:r>
              <a:rPr lang="en-US" dirty="0" smtClean="0"/>
              <a:t>).</a:t>
            </a: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91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 – </a:t>
            </a:r>
            <a:r>
              <a:rPr lang="pt-BR" dirty="0" smtClean="0">
                <a:latin typeface="Avenir Heavy"/>
                <a:cs typeface="Avenir Heavy"/>
              </a:rPr>
              <a:t>Falha de Mercado</a:t>
            </a:r>
          </a:p>
          <a:p>
            <a:pPr lvl="1" algn="just"/>
            <a:r>
              <a:rPr lang="pt-BR" dirty="0" smtClean="0">
                <a:cs typeface="Avenir Book"/>
              </a:rPr>
              <a:t>Direitos de propriedade mal definidos.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Não podemos usar o sistema de preços.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Carona.</a:t>
            </a:r>
          </a:p>
          <a:p>
            <a:pPr lvl="1" algn="just"/>
            <a:r>
              <a:rPr lang="pt-BR" dirty="0" smtClean="0">
                <a:latin typeface="Avenir Heavy"/>
                <a:cs typeface="Avenir Heavy"/>
                <a:sym typeface="Wingdings"/>
              </a:rPr>
              <a:t>Mercado </a:t>
            </a:r>
            <a:r>
              <a:rPr lang="pt-BR" dirty="0">
                <a:latin typeface="Avenir Heavy"/>
                <a:cs typeface="Avenir Heavy"/>
                <a:sym typeface="Wingdings"/>
              </a:rPr>
              <a:t>falha</a:t>
            </a:r>
            <a:r>
              <a:rPr lang="pt-BR" dirty="0">
                <a:cs typeface="Avenir Book"/>
                <a:sym typeface="Wingdings"/>
              </a:rPr>
              <a:t> em prover bem </a:t>
            </a:r>
            <a:r>
              <a:rPr lang="pt-BR" dirty="0" smtClean="0">
                <a:cs typeface="Avenir Book"/>
                <a:sym typeface="Wingdings"/>
              </a:rPr>
              <a:t>não-excludente </a:t>
            </a:r>
            <a:r>
              <a:rPr lang="pt-BR" dirty="0">
                <a:cs typeface="Avenir Book"/>
                <a:sym typeface="Wingdings"/>
              </a:rPr>
              <a:t>de forma eficiente</a:t>
            </a:r>
            <a:r>
              <a:rPr lang="pt-BR" dirty="0" smtClean="0">
                <a:cs typeface="Avenir Book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120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Funções</a:t>
            </a:r>
            <a:r>
              <a:rPr lang="en-US" dirty="0" smtClean="0"/>
              <a:t> de payoff (</a:t>
            </a:r>
            <a:r>
              <a:rPr lang="en-US" dirty="0" err="1" smtClean="0"/>
              <a:t>lucro</a:t>
            </a:r>
            <a:r>
              <a:rPr lang="en-US" dirty="0" smtClean="0"/>
              <a:t>) dos </a:t>
            </a:r>
            <a:r>
              <a:rPr lang="en-US" dirty="0" err="1" smtClean="0"/>
              <a:t>pastores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1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v(q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) = q</a:t>
            </a:r>
            <a:r>
              <a:rPr lang="en-US" baseline="-25000" dirty="0" smtClean="0"/>
              <a:t>2</a:t>
            </a:r>
            <a:r>
              <a:rPr lang="en-US" dirty="0" smtClean="0"/>
              <a:t>(120-q</a:t>
            </a:r>
            <a:r>
              <a:rPr lang="en-US" baseline="-25000" dirty="0" smtClean="0"/>
              <a:t>1</a:t>
            </a:r>
            <a:r>
              <a:rPr lang="en-US" dirty="0" smtClean="0"/>
              <a:t>-q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</a:p>
          <a:p>
            <a:pPr algn="just"/>
            <a:r>
              <a:rPr lang="en-US" dirty="0" err="1" smtClean="0"/>
              <a:t>Maximização</a:t>
            </a:r>
            <a:r>
              <a:rPr lang="en-US" dirty="0" smtClean="0"/>
              <a:t> do </a:t>
            </a:r>
            <a:r>
              <a:rPr lang="en-US" dirty="0" err="1" smtClean="0"/>
              <a:t>lucro</a:t>
            </a:r>
            <a:r>
              <a:rPr lang="en-US" dirty="0" smtClean="0"/>
              <a:t> do pastor 1:</a:t>
            </a:r>
          </a:p>
          <a:p>
            <a:pPr marL="0" indent="0" algn="just">
              <a:buNone/>
            </a:pPr>
            <a:r>
              <a:rPr lang="en-US" dirty="0" smtClean="0"/>
              <a:t>	Max</a:t>
            </a:r>
            <a:r>
              <a:rPr lang="en-US" baseline="-25000" dirty="0" smtClean="0"/>
              <a:t>q1</a:t>
            </a:r>
            <a:r>
              <a:rPr lang="en-US" dirty="0" smtClean="0"/>
              <a:t>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(120-q</a:t>
            </a:r>
            <a:r>
              <a:rPr lang="en-US" baseline="-25000" dirty="0"/>
              <a:t>1</a:t>
            </a:r>
            <a:r>
              <a:rPr lang="en-US" dirty="0"/>
              <a:t>-q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1</a:t>
            </a:r>
            <a:r>
              <a:rPr lang="en-US" dirty="0" smtClean="0"/>
              <a:t> = 60 – q</a:t>
            </a:r>
            <a:r>
              <a:rPr lang="en-US" baseline="-25000" dirty="0" smtClean="0"/>
              <a:t>2</a:t>
            </a:r>
            <a:r>
              <a:rPr lang="en-US" dirty="0" smtClean="0"/>
              <a:t>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≡ 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simétrico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pastor 2.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758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1</a:t>
            </a:r>
            <a:r>
              <a:rPr lang="en-US" dirty="0" smtClean="0"/>
              <a:t> = 60 – q</a:t>
            </a:r>
            <a:r>
              <a:rPr lang="en-US" baseline="-25000" dirty="0" smtClean="0"/>
              <a:t>2</a:t>
            </a:r>
            <a:r>
              <a:rPr lang="en-US" dirty="0" smtClean="0"/>
              <a:t>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≡ 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60 –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/2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Nash:</a:t>
            </a:r>
          </a:p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4</a:t>
            </a:r>
            <a:r>
              <a:rPr lang="en-US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440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1</a:t>
            </a:r>
            <a:r>
              <a:rPr lang="en-US" dirty="0" smtClean="0"/>
              <a:t> = 60 – q</a:t>
            </a:r>
            <a:r>
              <a:rPr lang="en-US" baseline="-25000" dirty="0" smtClean="0"/>
              <a:t>2</a:t>
            </a:r>
            <a:r>
              <a:rPr lang="en-US" dirty="0" smtClean="0"/>
              <a:t>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≡ 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60 –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/2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Nash:</a:t>
            </a:r>
          </a:p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30000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</a:t>
            </a:r>
            <a:r>
              <a:rPr lang="en-US" baseline="30000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4</a:t>
            </a:r>
            <a:r>
              <a:rPr lang="en-US" dirty="0" smtClean="0"/>
              <a:t>0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5272725" y="3517013"/>
            <a:ext cx="3811489" cy="2947577"/>
            <a:chOff x="4956077" y="3947236"/>
            <a:chExt cx="3811489" cy="2947577"/>
          </a:xfrm>
        </p:grpSpPr>
        <p:cxnSp>
          <p:nvCxnSpPr>
            <p:cNvPr id="5" name="Conector reto 4"/>
            <p:cNvCxnSpPr/>
            <p:nvPr/>
          </p:nvCxnSpPr>
          <p:spPr>
            <a:xfrm>
              <a:off x="5435125" y="4247260"/>
              <a:ext cx="0" cy="2307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5435125" y="6554624"/>
              <a:ext cx="2982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5435125" y="4503634"/>
              <a:ext cx="1623701" cy="2050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5435125" y="5341121"/>
              <a:ext cx="2743200" cy="12135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5050083" y="3947236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2</a:t>
              </a:r>
              <a:endParaRPr lang="pt-BR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382524" y="636047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1</a:t>
              </a:r>
              <a:endParaRPr lang="pt-BR" baseline="-25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956077" y="43270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896839" y="64934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012755" y="51617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56952" y="65254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6452075" y="5811140"/>
              <a:ext cx="8546" cy="7340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 flipV="1">
              <a:off x="5435125" y="5811140"/>
              <a:ext cx="1016951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5050083" y="5590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66286" y="649344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504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-25000" dirty="0" smtClean="0"/>
              <a:t>1</a:t>
            </a:r>
            <a:r>
              <a:rPr lang="en-US" dirty="0" smtClean="0"/>
              <a:t> = 60 – q</a:t>
            </a:r>
            <a:r>
              <a:rPr lang="en-US" baseline="-25000" dirty="0" smtClean="0"/>
              <a:t>2</a:t>
            </a:r>
            <a:r>
              <a:rPr lang="en-US" dirty="0" smtClean="0"/>
              <a:t>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≡ 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60 –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/2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Nash:</a:t>
            </a:r>
          </a:p>
          <a:p>
            <a:pPr marL="0" indent="0" algn="just">
              <a:buNone/>
            </a:pPr>
            <a:r>
              <a:rPr lang="en-US" dirty="0" smtClean="0"/>
              <a:t>	q</a:t>
            </a:r>
            <a:r>
              <a:rPr lang="en-US" baseline="30000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</a:t>
            </a:r>
            <a:r>
              <a:rPr lang="en-US" baseline="30000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40</a:t>
            </a:r>
          </a:p>
          <a:p>
            <a:pPr algn="just"/>
            <a:r>
              <a:rPr lang="en-US" dirty="0" err="1" smtClean="0"/>
              <a:t>Lucro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pastor: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40(120-40-40)=1600</a:t>
            </a:r>
            <a:endParaRPr lang="en-US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5280816" y="3528492"/>
            <a:ext cx="3811489" cy="2947577"/>
            <a:chOff x="4956077" y="3947236"/>
            <a:chExt cx="3811489" cy="2947577"/>
          </a:xfrm>
        </p:grpSpPr>
        <p:cxnSp>
          <p:nvCxnSpPr>
            <p:cNvPr id="5" name="Conector reto 4"/>
            <p:cNvCxnSpPr/>
            <p:nvPr/>
          </p:nvCxnSpPr>
          <p:spPr>
            <a:xfrm>
              <a:off x="5435125" y="4247260"/>
              <a:ext cx="0" cy="2307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5435125" y="6554624"/>
              <a:ext cx="2982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5435125" y="4503634"/>
              <a:ext cx="1623701" cy="2050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5435125" y="5341121"/>
              <a:ext cx="2743200" cy="12135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5050083" y="3947236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2</a:t>
              </a:r>
              <a:endParaRPr lang="pt-BR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382524" y="636047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1</a:t>
              </a:r>
              <a:endParaRPr lang="pt-BR" baseline="-25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956077" y="43270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896839" y="64934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012755" y="51617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56952" y="65254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6452075" y="5811140"/>
              <a:ext cx="8546" cy="7340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 flipV="1">
              <a:off x="5435125" y="5811140"/>
              <a:ext cx="1016951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5050083" y="5590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66286" y="649344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0660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Maximização</a:t>
            </a:r>
            <a:r>
              <a:rPr lang="en-US" dirty="0" smtClean="0"/>
              <a:t> do </a:t>
            </a:r>
            <a:r>
              <a:rPr lang="en-US" dirty="0" err="1" smtClean="0"/>
              <a:t>lucro</a:t>
            </a:r>
            <a:r>
              <a:rPr lang="en-US" dirty="0" smtClean="0"/>
              <a:t> social (</a:t>
            </a:r>
            <a:r>
              <a:rPr lang="en-US" dirty="0" err="1" smtClean="0"/>
              <a:t>ótimo</a:t>
            </a:r>
            <a:r>
              <a:rPr lang="en-US" dirty="0" smtClean="0"/>
              <a:t> de Pareto):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Q</a:t>
            </a:r>
            <a:r>
              <a:rPr lang="en-US" dirty="0" smtClean="0"/>
              <a:t> Q(120-Q)</a:t>
            </a:r>
          </a:p>
          <a:p>
            <a:pPr marL="0" indent="0" algn="just">
              <a:buNone/>
            </a:pPr>
            <a:r>
              <a:rPr lang="en-US" dirty="0" smtClean="0"/>
              <a:t>	Q* = 60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q*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737488" y="3448588"/>
            <a:ext cx="3811489" cy="2947577"/>
            <a:chOff x="4956077" y="3947236"/>
            <a:chExt cx="3811489" cy="2947577"/>
          </a:xfrm>
        </p:grpSpPr>
        <p:cxnSp>
          <p:nvCxnSpPr>
            <p:cNvPr id="5" name="Conector reto 4"/>
            <p:cNvCxnSpPr/>
            <p:nvPr/>
          </p:nvCxnSpPr>
          <p:spPr>
            <a:xfrm>
              <a:off x="5435125" y="4247260"/>
              <a:ext cx="0" cy="2307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5435125" y="6554624"/>
              <a:ext cx="2982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5435125" y="4503634"/>
              <a:ext cx="1623701" cy="2050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5435125" y="5341121"/>
              <a:ext cx="2743200" cy="12135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5050083" y="3947236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2</a:t>
              </a:r>
              <a:endParaRPr lang="pt-BR" baseline="-250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382524" y="636047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1</a:t>
              </a:r>
              <a:endParaRPr lang="pt-BR" baseline="-250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956077" y="43270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96839" y="64934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012755" y="51617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856952" y="65254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452075" y="5811140"/>
              <a:ext cx="8546" cy="7340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5435125" y="5811140"/>
              <a:ext cx="1016951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5050083" y="5590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266286" y="649344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</p:grpSp>
      <p:cxnSp>
        <p:nvCxnSpPr>
          <p:cNvPr id="20" name="Conector reto 19"/>
          <p:cNvCxnSpPr/>
          <p:nvPr/>
        </p:nvCxnSpPr>
        <p:spPr>
          <a:xfrm>
            <a:off x="5233615" y="4883862"/>
            <a:ext cx="1634845" cy="1179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47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venir Heavy"/>
                <a:cs typeface="Avenir Heavy"/>
              </a:rPr>
              <a:t>Tragédia</a:t>
            </a:r>
            <a:r>
              <a:rPr lang="en-US" dirty="0" smtClean="0">
                <a:latin typeface="Avenir Heavy"/>
                <a:cs typeface="Avenir Heavy"/>
              </a:rPr>
              <a:t> da </a:t>
            </a:r>
            <a:r>
              <a:rPr lang="en-US" dirty="0" err="1" smtClean="0">
                <a:latin typeface="Avenir Heavy"/>
                <a:cs typeface="Avenir Heavy"/>
              </a:rPr>
              <a:t>Propriedade</a:t>
            </a:r>
            <a:r>
              <a:rPr lang="en-US" dirty="0" smtClean="0">
                <a:latin typeface="Avenir Heavy"/>
                <a:cs typeface="Avenir Heavy"/>
              </a:rPr>
              <a:t> </a:t>
            </a:r>
            <a:r>
              <a:rPr lang="en-US" dirty="0" err="1" smtClean="0">
                <a:latin typeface="Avenir Heavy"/>
                <a:cs typeface="Avenir Heavy"/>
              </a:rPr>
              <a:t>Comum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96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Maximização</a:t>
            </a:r>
            <a:r>
              <a:rPr lang="en-US" dirty="0" smtClean="0"/>
              <a:t> do </a:t>
            </a:r>
            <a:r>
              <a:rPr lang="en-US" dirty="0" err="1" smtClean="0"/>
              <a:t>lucro</a:t>
            </a:r>
            <a:r>
              <a:rPr lang="en-US" dirty="0" smtClean="0"/>
              <a:t> social (</a:t>
            </a:r>
            <a:r>
              <a:rPr lang="en-US" dirty="0" err="1" smtClean="0"/>
              <a:t>ótimo</a:t>
            </a:r>
            <a:r>
              <a:rPr lang="en-US" dirty="0" smtClean="0"/>
              <a:t> de Pareto):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Q</a:t>
            </a:r>
            <a:r>
              <a:rPr lang="en-US" dirty="0" smtClean="0"/>
              <a:t> Q(120-Q)</a:t>
            </a:r>
          </a:p>
          <a:p>
            <a:pPr marL="0" indent="0" algn="just">
              <a:buNone/>
            </a:pPr>
            <a:r>
              <a:rPr lang="en-US" dirty="0" smtClean="0"/>
              <a:t>	Q* = 60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q*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П* = 60(120-60) = 3600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П*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π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37488" y="3448588"/>
            <a:ext cx="3811489" cy="2947577"/>
            <a:chOff x="4956077" y="3947236"/>
            <a:chExt cx="3811489" cy="2947577"/>
          </a:xfrm>
        </p:grpSpPr>
        <p:cxnSp>
          <p:nvCxnSpPr>
            <p:cNvPr id="5" name="Conector reto 4"/>
            <p:cNvCxnSpPr/>
            <p:nvPr/>
          </p:nvCxnSpPr>
          <p:spPr>
            <a:xfrm>
              <a:off x="5435125" y="4247260"/>
              <a:ext cx="0" cy="2307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5435125" y="6554624"/>
              <a:ext cx="29824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5435125" y="4503634"/>
              <a:ext cx="1623701" cy="2050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5435125" y="5341121"/>
              <a:ext cx="2743200" cy="12135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5050083" y="3947236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2</a:t>
              </a:r>
              <a:endParaRPr lang="pt-BR" baseline="-250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382524" y="636047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</a:t>
              </a:r>
              <a:r>
                <a:rPr lang="pt-BR" baseline="-25000" dirty="0" smtClean="0"/>
                <a:t>1</a:t>
              </a:r>
              <a:endParaRPr lang="pt-BR" baseline="-250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956077" y="43270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96839" y="64934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120</a:t>
              </a:r>
              <a:endParaRPr lang="pt-BR" baseline="-250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012755" y="516171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856952" y="65254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6</a:t>
              </a:r>
              <a:r>
                <a:rPr lang="pt-BR" dirty="0" smtClean="0"/>
                <a:t>0</a:t>
              </a:r>
              <a:endParaRPr lang="pt-BR" baseline="-25000" dirty="0"/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452075" y="5811140"/>
              <a:ext cx="8546" cy="7340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5435125" y="5811140"/>
              <a:ext cx="1016951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5050083" y="5590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266286" y="649344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40</a:t>
              </a:r>
              <a:endParaRPr lang="pt-BR" baseline="-25000" dirty="0"/>
            </a:p>
          </p:txBody>
        </p:sp>
      </p:grpSp>
      <p:cxnSp>
        <p:nvCxnSpPr>
          <p:cNvPr id="20" name="Conector reto 19"/>
          <p:cNvCxnSpPr/>
          <p:nvPr/>
        </p:nvCxnSpPr>
        <p:spPr>
          <a:xfrm>
            <a:off x="5233615" y="4883862"/>
            <a:ext cx="1634845" cy="1179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6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venir Book"/>
                <a:cs typeface="Avenir Book"/>
              </a:rPr>
              <a:t>Exclusividade – </a:t>
            </a:r>
            <a:r>
              <a:rPr lang="pt-BR" dirty="0" smtClean="0">
                <a:latin typeface="Avenir Heavy"/>
                <a:cs typeface="Avenir Heavy"/>
              </a:rPr>
              <a:t>Falha de Mercado</a:t>
            </a:r>
          </a:p>
          <a:p>
            <a:pPr lvl="1" algn="just"/>
            <a:r>
              <a:rPr lang="pt-BR" dirty="0" smtClean="0">
                <a:cs typeface="Avenir Book"/>
              </a:rPr>
              <a:t>Se bem (mal) é </a:t>
            </a:r>
            <a:r>
              <a:rPr lang="pt-BR" dirty="0" smtClean="0">
                <a:cs typeface="Avenir Book"/>
              </a:rPr>
              <a:t>não-excludente, </a:t>
            </a:r>
            <a:r>
              <a:rPr lang="pt-BR" dirty="0" smtClean="0">
                <a:cs typeface="Avenir Book"/>
              </a:rPr>
              <a:t>direitos de propriedade sobre o bem (mal) não são bem definidos.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Não podemos usar o sistema de preços para excluir indivíduos do consumo.</a:t>
            </a:r>
          </a:p>
          <a:p>
            <a:pPr lvl="1" algn="just"/>
            <a:r>
              <a:rPr lang="pt-BR" dirty="0" smtClean="0">
                <a:cs typeface="Avenir Book"/>
                <a:sym typeface="Wingdings"/>
              </a:rPr>
              <a:t>Mercado falha em prover bem </a:t>
            </a:r>
            <a:r>
              <a:rPr lang="pt-BR" dirty="0" smtClean="0">
                <a:cs typeface="Avenir Book"/>
                <a:sym typeface="Wingdings"/>
              </a:rPr>
              <a:t>não-excludente </a:t>
            </a:r>
            <a:r>
              <a:rPr lang="pt-BR" dirty="0" smtClean="0">
                <a:cs typeface="Avenir Book"/>
                <a:sym typeface="Wingdings"/>
              </a:rPr>
              <a:t>de forma eficiente.</a:t>
            </a:r>
            <a:endParaRPr lang="pt-BR" dirty="0" smtClean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5837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Um bem é rival (exaurível,“</a:t>
            </a:r>
            <a:r>
              <a:rPr lang="pt-BR" dirty="0" err="1" smtClean="0">
                <a:cs typeface="Avenir Book"/>
              </a:rPr>
              <a:t>depletable</a:t>
            </a:r>
            <a:r>
              <a:rPr lang="pt-BR" dirty="0" smtClean="0">
                <a:cs typeface="Avenir Book"/>
              </a:rPr>
              <a:t>”) se o consumo por parte de um indivíduo diminui a quantidade disponível para outros consumirem. Caso contrário, o bem é não-rival.</a:t>
            </a:r>
          </a:p>
          <a:p>
            <a:pPr lvl="1" algn="just"/>
            <a:r>
              <a:rPr lang="pt-BR" dirty="0" smtClean="0">
                <a:cs typeface="Avenir Book"/>
              </a:rPr>
              <a:t>Existe um custo de oportunidade de consumo de um bem rival.</a:t>
            </a:r>
          </a:p>
        </p:txBody>
      </p:sp>
    </p:spTree>
    <p:extLst>
      <p:ext uri="{BB962C8B-B14F-4D97-AF65-F5344CB8AC3E}">
        <p14:creationId xmlns:p14="http://schemas.microsoft.com/office/powerpoint/2010/main" val="273454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48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Heavy"/>
                <a:cs typeface="Avenir Heavy"/>
              </a:rPr>
              <a:t>Bens (e Males) </a:t>
            </a:r>
            <a:r>
              <a:rPr lang="en-US" dirty="0" err="1" smtClean="0">
                <a:latin typeface="Avenir Heavy"/>
                <a:cs typeface="Avenir Heavy"/>
              </a:rPr>
              <a:t>Públicos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04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cs typeface="Avenir Book"/>
              </a:rPr>
              <a:t>Rivalidade</a:t>
            </a:r>
            <a:endParaRPr lang="pt-BR" dirty="0" smtClean="0">
              <a:latin typeface="Avenir Book"/>
              <a:cs typeface="Avenir Book"/>
            </a:endParaRPr>
          </a:p>
          <a:p>
            <a:pPr lvl="1" algn="just"/>
            <a:r>
              <a:rPr lang="pt-BR" dirty="0" smtClean="0">
                <a:cs typeface="Avenir Book"/>
              </a:rPr>
              <a:t>Exemplos</a:t>
            </a:r>
          </a:p>
          <a:p>
            <a:pPr lvl="2" algn="just"/>
            <a:r>
              <a:rPr lang="pt-BR" dirty="0" smtClean="0">
                <a:cs typeface="Avenir Book"/>
              </a:rPr>
              <a:t>A maioria dos bens de mercado (rivais).</a:t>
            </a:r>
          </a:p>
          <a:p>
            <a:pPr lvl="2" algn="just"/>
            <a:r>
              <a:rPr lang="pt-BR" dirty="0" smtClean="0">
                <a:cs typeface="Avenir Book"/>
              </a:rPr>
              <a:t>Ar limpo, poluição do ar, camada de ozônio, defesa nacional, farol marítimo (não-rivais).</a:t>
            </a:r>
          </a:p>
        </p:txBody>
      </p:sp>
    </p:spTree>
    <p:extLst>
      <p:ext uri="{BB962C8B-B14F-4D97-AF65-F5344CB8AC3E}">
        <p14:creationId xmlns:p14="http://schemas.microsoft.com/office/powerpoint/2010/main" val="316195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1666</Words>
  <Application>Microsoft Office PowerPoint</Application>
  <PresentationFormat>Apresentação na tela (4:3)</PresentationFormat>
  <Paragraphs>362</Paragraphs>
  <Slides>65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3" baseType="lpstr">
      <vt:lpstr>ＭＳ Ｐゴシック</vt:lpstr>
      <vt:lpstr>Arial</vt:lpstr>
      <vt:lpstr>Avenir Book</vt:lpstr>
      <vt:lpstr>Avenir Heavy</vt:lpstr>
      <vt:lpstr>Calibri</vt:lpstr>
      <vt:lpstr>Times New Roman</vt:lpstr>
      <vt:lpstr>Wingdings</vt:lpstr>
      <vt:lpstr>Office Theme</vt:lpstr>
      <vt:lpstr>Falha de Mercado: Externalidades e Bens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Públicos</vt:lpstr>
      <vt:lpstr>Bens (e Males) Privados</vt:lpstr>
      <vt:lpstr>Bens Públicos</vt:lpstr>
      <vt:lpstr>Bens Públicos</vt:lpstr>
      <vt:lpstr>Bens Públicos</vt:lpstr>
      <vt:lpstr>Bens Públicos</vt:lpstr>
      <vt:lpstr>Males Públicos</vt:lpstr>
      <vt:lpstr>Males Públicos</vt:lpstr>
      <vt:lpstr>Males Públicos</vt:lpstr>
      <vt:lpstr>Males Públicos</vt:lpstr>
      <vt:lpstr>Provisão Ótima de Bens Públicos e Privados</vt:lpstr>
      <vt:lpstr>Apresentação do PowerPoint</vt:lpstr>
      <vt:lpstr>Provisão Ótima de Bens Privados</vt:lpstr>
      <vt:lpstr>Provisão Ótima de Bens Privados</vt:lpstr>
      <vt:lpstr>Provisão Ótima de Bens Públicos</vt:lpstr>
      <vt:lpstr>Provisão Ótima de Bens Públicos</vt:lpstr>
      <vt:lpstr>Provisão Ótima de Bens Públicos</vt:lpstr>
      <vt:lpstr>Provisão Ótima de Bens Públicos</vt:lpstr>
      <vt:lpstr>Provisão Ótima de Bens Públicos</vt:lpstr>
      <vt:lpstr>Provisão Ótima de Bens Públicos</vt:lpstr>
      <vt:lpstr>Provisão Ótima de Bens Públicos</vt:lpstr>
      <vt:lpstr>Provisão Privada (Mercado) de Bens Públicos</vt:lpstr>
      <vt:lpstr>Provisão Privada (Mercado) de Bens Públicos</vt:lpstr>
      <vt:lpstr>Provisão Privada (Mercado) de Bens Públicos</vt:lpstr>
      <vt:lpstr>Provisão Privada (Mercado) de Bens Públicos</vt:lpstr>
      <vt:lpstr>Provisão Privada (Mercado) de Bens Públicos</vt:lpstr>
      <vt:lpstr>Apresentação do PowerPoint</vt:lpstr>
      <vt:lpstr>Externalidades</vt:lpstr>
      <vt:lpstr>Externalidades - Exemplos</vt:lpstr>
      <vt:lpstr>Externalidades - Exemplos</vt:lpstr>
      <vt:lpstr>Externalidades e Consumo</vt:lpstr>
      <vt:lpstr>Externalidades e Produção</vt:lpstr>
      <vt:lpstr>Externalidades e Produção</vt:lpstr>
      <vt:lpstr>Externalidades e Produção</vt:lpstr>
      <vt:lpstr>Externalidades e Produção</vt:lpstr>
      <vt:lpstr>Externalidades e Produção</vt:lpstr>
      <vt:lpstr>Externalidade Pecuniária</vt:lpstr>
      <vt:lpstr>Externalidades</vt:lpstr>
      <vt:lpstr>Externalidades</vt:lpstr>
      <vt:lpstr>Externalidades</vt:lpstr>
      <vt:lpstr>Externalidades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  <vt:lpstr>Tragédia da Propriedade Comum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Eficiência e Mercados</dc:title>
  <dc:subject/>
  <dc:creator>Ariaster Chimeli</dc:creator>
  <cp:keywords/>
  <dc:description/>
  <cp:lastModifiedBy>Ariaster Chimeli</cp:lastModifiedBy>
  <cp:revision>112</cp:revision>
  <dcterms:created xsi:type="dcterms:W3CDTF">2015-07-18T17:11:57Z</dcterms:created>
  <dcterms:modified xsi:type="dcterms:W3CDTF">2016-08-18T10:13:58Z</dcterms:modified>
  <cp:category/>
</cp:coreProperties>
</file>