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6" r:id="rId5"/>
    <p:sldId id="267" r:id="rId6"/>
    <p:sldId id="263" r:id="rId7"/>
    <p:sldId id="264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3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8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B2E-DFA4-47C9-A5AE-30165794CFBD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3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37.bb.com.br/portalbb/tabelaRentabilidade/rentabilidade/gfi7,802,9085,9089,1.bbx?tipo=1&amp;nivel=100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zweb.com.br/brasilagro2011/web/conteudo_pt.asp?idioma=0&amp;tipo=44972&amp;conta=28&amp;id=16530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nalrural.com.br/videos/rural-noticias/saiba-que-mudou-plano-safra-2016-2017-7222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LES0160 - Matemática Aplicada a Finanças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2º Semestre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PROGRAMA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300" b="1" dirty="0" smtClean="0"/>
              <a:t>PROGRAMA ANALÍTICO</a:t>
            </a:r>
          </a:p>
          <a:p>
            <a:pPr lvl="0"/>
            <a:r>
              <a:rPr lang="pt-BR" sz="2300" dirty="0" smtClean="0"/>
              <a:t>Introdução à matemática financeira e suas aplicações</a:t>
            </a:r>
            <a:endParaRPr lang="pt-BR" sz="2300" b="1" dirty="0" smtClean="0"/>
          </a:p>
          <a:p>
            <a:pPr lvl="0"/>
            <a:r>
              <a:rPr lang="pt-BR" sz="2300" dirty="0" smtClean="0"/>
              <a:t>Juros </a:t>
            </a:r>
            <a:r>
              <a:rPr lang="pt-BR" sz="2300" dirty="0"/>
              <a:t>simples e compostos</a:t>
            </a:r>
            <a:endParaRPr lang="pt-BR" sz="2300" b="1" dirty="0"/>
          </a:p>
          <a:p>
            <a:pPr lvl="0"/>
            <a:r>
              <a:rPr lang="pt-BR" sz="2300" dirty="0"/>
              <a:t>Inflação, juros nominais e juros reais</a:t>
            </a:r>
            <a:endParaRPr lang="pt-BR" sz="2300" b="1" dirty="0"/>
          </a:p>
          <a:p>
            <a:pPr lvl="0"/>
            <a:r>
              <a:rPr lang="pt-BR" sz="2300" dirty="0"/>
              <a:t>Séries elementares e aplicações em matemática financeira</a:t>
            </a:r>
            <a:endParaRPr lang="pt-BR" sz="2300" b="1" dirty="0"/>
          </a:p>
          <a:p>
            <a:pPr lvl="0"/>
            <a:r>
              <a:rPr lang="pt-BR" sz="2300" dirty="0"/>
              <a:t>Valor presente e aplicações </a:t>
            </a:r>
            <a:endParaRPr lang="pt-BR" sz="2300" b="1" dirty="0"/>
          </a:p>
          <a:p>
            <a:pPr lvl="0"/>
            <a:r>
              <a:rPr lang="pt-BR" sz="2300" dirty="0"/>
              <a:t>Introdução ao uso de planilhas eletrônicas e calculadoras financeiras</a:t>
            </a:r>
            <a:endParaRPr lang="pt-BR" sz="2300" b="1" dirty="0"/>
          </a:p>
          <a:p>
            <a:pPr lvl="0"/>
            <a:r>
              <a:rPr lang="pt-BR" sz="2300" dirty="0"/>
              <a:t>Indicadores de avaliação de investimentos: </a:t>
            </a:r>
            <a:r>
              <a:rPr lang="pt-BR" sz="2300" dirty="0" err="1"/>
              <a:t>vpl</a:t>
            </a:r>
            <a:r>
              <a:rPr lang="pt-BR" sz="2300" dirty="0"/>
              <a:t>, </a:t>
            </a:r>
            <a:r>
              <a:rPr lang="pt-BR" sz="2300" dirty="0" err="1"/>
              <a:t>payback</a:t>
            </a:r>
            <a:r>
              <a:rPr lang="pt-BR" sz="2300" dirty="0"/>
              <a:t>, </a:t>
            </a:r>
            <a:r>
              <a:rPr lang="pt-BR" sz="2300" dirty="0" err="1"/>
              <a:t>tir</a:t>
            </a:r>
            <a:r>
              <a:rPr lang="pt-BR" sz="2300" dirty="0"/>
              <a:t> e </a:t>
            </a:r>
            <a:r>
              <a:rPr lang="pt-BR" sz="2300" dirty="0" err="1"/>
              <a:t>tir</a:t>
            </a:r>
            <a:r>
              <a:rPr lang="pt-BR" sz="2300" dirty="0"/>
              <a:t> modificada</a:t>
            </a:r>
            <a:endParaRPr lang="pt-BR" sz="2300" b="1" dirty="0"/>
          </a:p>
          <a:p>
            <a:pPr lvl="0"/>
            <a:r>
              <a:rPr lang="pt-BR" sz="2300" dirty="0"/>
              <a:t>Sistemas de amortização de dívidas e construção de planos de pagamentos </a:t>
            </a:r>
            <a:endParaRPr lang="pt-BR" sz="2300" b="1" dirty="0"/>
          </a:p>
          <a:p>
            <a:pPr lvl="0"/>
            <a:r>
              <a:rPr lang="pt-BR" sz="2300" dirty="0"/>
              <a:t>Introdução à análise de investimentos em situações determinísticas e envolvendo riscos</a:t>
            </a:r>
            <a:endParaRPr lang="pt-BR" sz="2300" b="1" dirty="0"/>
          </a:p>
          <a:p>
            <a:pPr lvl="0"/>
            <a:r>
              <a:rPr lang="pt-BR" sz="2300" dirty="0"/>
              <a:t>Crédito rural e contratos bancários</a:t>
            </a:r>
            <a:endParaRPr lang="pt-BR" sz="23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22290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PROGRAMA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63277"/>
            <a:ext cx="8496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b="1" dirty="0" smtClean="0"/>
              <a:t>TEXTO </a:t>
            </a:r>
            <a:r>
              <a:rPr lang="pt-BR" sz="2200" b="1" dirty="0"/>
              <a:t>BÁSICO RECOMENDADO</a:t>
            </a:r>
          </a:p>
          <a:p>
            <a:pPr marL="0" lvl="0" indent="0">
              <a:buNone/>
            </a:pPr>
            <a:endParaRPr lang="pt-BR" sz="2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200" dirty="0" smtClean="0"/>
              <a:t>ASSAF </a:t>
            </a:r>
            <a:r>
              <a:rPr lang="pt-BR" sz="2200" dirty="0"/>
              <a:t>NETO, A. Matemática Financeira e suas Aplicações. Atlas, 2009.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200" dirty="0"/>
              <a:t>CARVALHO, L. C. S. Matemática Financeira Aplicada. Editora FGV, 2009. 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200" dirty="0"/>
              <a:t>HUMMEL, P. R. Matemática Financeira e Engenharia Econômica. 1ª. Edição, Thomson Pioneira.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200" dirty="0"/>
              <a:t>LIMA, R.A.S.; NISHIYAMA, A.M. Contratos bancários aspectos jurídicos e técnicos da matemática financeira para advogados. São Paulo: Atlas, 2007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200" dirty="0"/>
              <a:t>ROSS, Stephen A.; WESTERFIELD, </a:t>
            </a:r>
            <a:r>
              <a:rPr lang="pt-BR" sz="2200" dirty="0" err="1"/>
              <a:t>Randolph</a:t>
            </a:r>
            <a:r>
              <a:rPr lang="pt-BR" sz="2200" dirty="0"/>
              <a:t> W.; JAFFE, Jeffrey F. Administração financeira. São Paulo: Atlas, 2002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200" dirty="0"/>
              <a:t>TORRES, Oswaldo F.F. Fundamentos de Engenharia Econômica. São Paulo: Thomson Learning, 2006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7138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PROGRAMA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51309"/>
            <a:ext cx="8496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/>
              <a:t>CRITÉRIO </a:t>
            </a:r>
            <a:r>
              <a:rPr lang="pt-BR" sz="2400" b="1" dirty="0"/>
              <a:t>DE AVALIAÇÃO</a:t>
            </a:r>
          </a:p>
          <a:p>
            <a:pPr marL="0" indent="0">
              <a:buNone/>
            </a:pPr>
            <a:r>
              <a:rPr lang="pt-BR" sz="2400" b="1" dirty="0"/>
              <a:t> </a:t>
            </a:r>
          </a:p>
          <a:p>
            <a:pPr marL="0" indent="0" algn="ctr">
              <a:buNone/>
            </a:pPr>
            <a:r>
              <a:rPr lang="pt-BR" sz="2400" dirty="0" smtClean="0"/>
              <a:t>Nota </a:t>
            </a:r>
            <a:r>
              <a:rPr lang="pt-BR" sz="2400" dirty="0"/>
              <a:t>final = 0,8 x P + 0,2 x T 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/>
              <a:t> </a:t>
            </a:r>
            <a:endParaRPr lang="pt-BR" sz="2400" b="1" dirty="0"/>
          </a:p>
          <a:p>
            <a:pPr marL="0" indent="0">
              <a:buNone/>
            </a:pPr>
            <a:r>
              <a:rPr lang="pt-BR" sz="2400" dirty="0"/>
              <a:t>Em que P é a média aritmética das três provas e T é a nota média dos trabalhos</a:t>
            </a:r>
            <a:r>
              <a:rPr lang="pt-BR" sz="2400" dirty="0" smtClean="0"/>
              <a:t>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7473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PROGRAMA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51309"/>
            <a:ext cx="8496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/>
              <a:t>CRITÉRIO </a:t>
            </a:r>
            <a:r>
              <a:rPr lang="pt-BR" sz="2400" b="1" dirty="0"/>
              <a:t>DE AVALIAÇÃO</a:t>
            </a:r>
          </a:p>
          <a:p>
            <a:pPr marL="0" indent="0">
              <a:buNone/>
            </a:pPr>
            <a:r>
              <a:rPr lang="pt-BR" sz="2400" b="1" dirty="0"/>
              <a:t> </a:t>
            </a:r>
          </a:p>
          <a:p>
            <a:pPr marL="0" indent="0" algn="ctr">
              <a:buNone/>
            </a:pPr>
            <a:r>
              <a:rPr lang="pt-BR" sz="2400" dirty="0" smtClean="0"/>
              <a:t>Nota </a:t>
            </a:r>
            <a:r>
              <a:rPr lang="pt-BR" sz="2400" dirty="0"/>
              <a:t>final = 0,8 x P + 0,2 x T 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/>
              <a:t> </a:t>
            </a:r>
            <a:endParaRPr lang="pt-BR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pt-BR" sz="2400" b="1" u="sng" dirty="0" smtClean="0"/>
              <a:t>Datas </a:t>
            </a:r>
            <a:r>
              <a:rPr lang="pt-BR" sz="2400" b="1" u="sng" dirty="0"/>
              <a:t>das Provas: (as provas serão aplicadas no Anfiteatro da Engenharia</a:t>
            </a:r>
            <a:r>
              <a:rPr lang="pt-BR" sz="2400" b="1" u="sng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pt-BR" sz="2400" b="1" dirty="0"/>
          </a:p>
          <a:p>
            <a:pPr>
              <a:spcBef>
                <a:spcPts val="0"/>
              </a:spcBef>
            </a:pPr>
            <a:r>
              <a:rPr lang="pt-BR" sz="2400" dirty="0"/>
              <a:t>P</a:t>
            </a:r>
            <a:r>
              <a:rPr lang="pt-BR" sz="2400" baseline="-25000" dirty="0"/>
              <a:t>1</a:t>
            </a:r>
            <a:r>
              <a:rPr lang="pt-BR" sz="2400" dirty="0"/>
              <a:t>: 13 de setembro</a:t>
            </a:r>
            <a:endParaRPr lang="pt-BR" sz="2400" b="1" dirty="0"/>
          </a:p>
          <a:p>
            <a:pPr>
              <a:spcBef>
                <a:spcPts val="0"/>
              </a:spcBef>
            </a:pPr>
            <a:r>
              <a:rPr lang="pt-BR" sz="2400" dirty="0"/>
              <a:t>P</a:t>
            </a:r>
            <a:r>
              <a:rPr lang="pt-BR" sz="2400" baseline="-25000" dirty="0"/>
              <a:t>2</a:t>
            </a:r>
            <a:r>
              <a:rPr lang="pt-BR" sz="2400" dirty="0"/>
              <a:t>: </a:t>
            </a:r>
            <a:r>
              <a:rPr lang="pt-BR" sz="2400" dirty="0" smtClean="0">
                <a:solidFill>
                  <a:srgbClr val="FF0000"/>
                </a:solidFill>
              </a:rPr>
              <a:t>18 </a:t>
            </a:r>
            <a:r>
              <a:rPr lang="pt-BR" sz="2400" dirty="0">
                <a:solidFill>
                  <a:srgbClr val="FF0000"/>
                </a:solidFill>
              </a:rPr>
              <a:t>de outubro</a:t>
            </a:r>
            <a:endParaRPr lang="pt-BR" sz="24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400" dirty="0"/>
              <a:t>P</a:t>
            </a:r>
            <a:r>
              <a:rPr lang="pt-BR" sz="2400" baseline="-25000" dirty="0"/>
              <a:t>3</a:t>
            </a:r>
            <a:r>
              <a:rPr lang="pt-BR" sz="2400" dirty="0"/>
              <a:t>: </a:t>
            </a:r>
            <a:r>
              <a:rPr lang="pt-BR" sz="2400" dirty="0" smtClean="0">
                <a:solidFill>
                  <a:srgbClr val="FF0000"/>
                </a:solidFill>
              </a:rPr>
              <a:t>22 </a:t>
            </a:r>
            <a:r>
              <a:rPr lang="pt-BR" sz="2400" dirty="0">
                <a:solidFill>
                  <a:srgbClr val="FF0000"/>
                </a:solidFill>
              </a:rPr>
              <a:t>de </a:t>
            </a:r>
            <a:r>
              <a:rPr lang="pt-BR" sz="2400" dirty="0" smtClean="0">
                <a:solidFill>
                  <a:srgbClr val="FF0000"/>
                </a:solidFill>
              </a:rPr>
              <a:t>novembro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3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PROGRAMA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51309"/>
            <a:ext cx="8496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/>
              <a:t>CRITÉRIO </a:t>
            </a:r>
            <a:r>
              <a:rPr lang="pt-BR" sz="2400" b="1" dirty="0"/>
              <a:t>DE AVALIAÇÃO</a:t>
            </a:r>
          </a:p>
          <a:p>
            <a:pPr marL="0" indent="0">
              <a:buNone/>
            </a:pPr>
            <a:r>
              <a:rPr lang="pt-BR" sz="2400" b="1" dirty="0"/>
              <a:t> </a:t>
            </a:r>
          </a:p>
          <a:p>
            <a:pPr marL="0" indent="0" algn="ctr">
              <a:buNone/>
            </a:pPr>
            <a:r>
              <a:rPr lang="pt-BR" sz="2400" dirty="0" smtClean="0"/>
              <a:t>Nota </a:t>
            </a:r>
            <a:r>
              <a:rPr lang="pt-BR" sz="2400" dirty="0"/>
              <a:t>final = 0,8 x P + 0,2 x T </a:t>
            </a:r>
            <a:endParaRPr lang="pt-BR" sz="2400" dirty="0" smtClean="0"/>
          </a:p>
          <a:p>
            <a:pPr marL="0" indent="0" algn="ctr">
              <a:buNone/>
            </a:pPr>
            <a:r>
              <a:rPr lang="pt-BR" sz="2400" dirty="0"/>
              <a:t> </a:t>
            </a:r>
            <a:endParaRPr lang="pt-BR" sz="2400" b="1" dirty="0"/>
          </a:p>
          <a:p>
            <a:pPr>
              <a:spcBef>
                <a:spcPts val="0"/>
              </a:spcBef>
            </a:pPr>
            <a:r>
              <a:rPr lang="pt-BR" sz="2400" dirty="0" smtClean="0"/>
              <a:t>P</a:t>
            </a:r>
            <a:r>
              <a:rPr lang="pt-BR" sz="2400" baseline="-25000" dirty="0" smtClean="0"/>
              <a:t>1</a:t>
            </a:r>
            <a:r>
              <a:rPr lang="pt-BR" sz="2400" dirty="0"/>
              <a:t>: 13 de setembro</a:t>
            </a:r>
            <a:endParaRPr lang="pt-BR" sz="2400" b="1" dirty="0"/>
          </a:p>
          <a:p>
            <a:pPr>
              <a:spcBef>
                <a:spcPts val="0"/>
              </a:spcBef>
            </a:pPr>
            <a:r>
              <a:rPr lang="pt-BR" sz="2400" dirty="0">
                <a:solidFill>
                  <a:srgbClr val="FF0000"/>
                </a:solidFill>
              </a:rPr>
              <a:t>P</a:t>
            </a:r>
            <a:r>
              <a:rPr lang="pt-BR" sz="2400" baseline="-25000" dirty="0">
                <a:solidFill>
                  <a:srgbClr val="FF0000"/>
                </a:solidFill>
              </a:rPr>
              <a:t>2</a:t>
            </a:r>
            <a:r>
              <a:rPr lang="pt-BR" sz="2400" dirty="0">
                <a:solidFill>
                  <a:srgbClr val="FF0000"/>
                </a:solidFill>
              </a:rPr>
              <a:t>: </a:t>
            </a:r>
            <a:r>
              <a:rPr lang="pt-BR" sz="2400" dirty="0" smtClean="0">
                <a:solidFill>
                  <a:srgbClr val="FF0000"/>
                </a:solidFill>
              </a:rPr>
              <a:t>18 </a:t>
            </a:r>
            <a:r>
              <a:rPr lang="pt-BR" sz="2400" dirty="0">
                <a:solidFill>
                  <a:srgbClr val="FF0000"/>
                </a:solidFill>
              </a:rPr>
              <a:t>de outubro</a:t>
            </a:r>
            <a:endParaRPr lang="pt-BR" sz="24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pt-BR" sz="2400" dirty="0">
                <a:solidFill>
                  <a:srgbClr val="FF0000"/>
                </a:solidFill>
              </a:rPr>
              <a:t>P</a:t>
            </a:r>
            <a:r>
              <a:rPr lang="pt-BR" sz="2400" baseline="-25000" dirty="0">
                <a:solidFill>
                  <a:srgbClr val="FF0000"/>
                </a:solidFill>
              </a:rPr>
              <a:t>3</a:t>
            </a:r>
            <a:r>
              <a:rPr lang="pt-BR" sz="2400" dirty="0">
                <a:solidFill>
                  <a:srgbClr val="FF0000"/>
                </a:solidFill>
              </a:rPr>
              <a:t>: </a:t>
            </a:r>
            <a:r>
              <a:rPr lang="pt-BR" sz="2400" dirty="0" smtClean="0">
                <a:solidFill>
                  <a:srgbClr val="FF0000"/>
                </a:solidFill>
              </a:rPr>
              <a:t>22 </a:t>
            </a:r>
            <a:r>
              <a:rPr lang="pt-BR" sz="2400" dirty="0">
                <a:solidFill>
                  <a:srgbClr val="FF0000"/>
                </a:solidFill>
              </a:rPr>
              <a:t>de novembro</a:t>
            </a:r>
            <a:endParaRPr lang="pt-BR" sz="2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b="1" dirty="0"/>
              <a:t> </a:t>
            </a:r>
          </a:p>
          <a:p>
            <a:pPr>
              <a:spcBef>
                <a:spcPts val="0"/>
              </a:spcBef>
            </a:pPr>
            <a:r>
              <a:rPr lang="pt-BR" sz="2400" b="1" u="sng" dirty="0"/>
              <a:t>REVISÃO DE PROVA</a:t>
            </a:r>
            <a:r>
              <a:rPr lang="pt-BR" sz="2400" b="1" dirty="0"/>
              <a:t>: SERÃO REALIZADAS </a:t>
            </a:r>
            <a:r>
              <a:rPr lang="pt-BR" sz="2400" b="1" u="sng" dirty="0"/>
              <a:t>EXCLUSIVAMENTE</a:t>
            </a:r>
            <a:r>
              <a:rPr lang="pt-BR" sz="2400" b="1" dirty="0"/>
              <a:t> NOS DIAS AGENDADOS POR OCASIÃO DA DIVULGAÇÃO DAS NOTAS. NÃO HAVERÁ EXCEÇÃO A ESSA REGRA.</a:t>
            </a:r>
          </a:p>
          <a:p>
            <a:pPr marL="0" indent="0">
              <a:spcBef>
                <a:spcPts val="0"/>
              </a:spcBef>
              <a:buNone/>
            </a:pPr>
            <a:endParaRPr lang="pt-BR" sz="2400" b="1" dirty="0"/>
          </a:p>
          <a:p>
            <a:pPr>
              <a:spcBef>
                <a:spcPts val="0"/>
              </a:spcBef>
            </a:pPr>
            <a:r>
              <a:rPr lang="pt-BR" sz="2400" b="1" dirty="0"/>
              <a:t>Haverá prova </a:t>
            </a:r>
            <a:r>
              <a:rPr lang="pt-BR" sz="2400" b="1" dirty="0" err="1"/>
              <a:t>repositiva</a:t>
            </a:r>
            <a:r>
              <a:rPr lang="pt-BR" sz="2400" b="1" dirty="0"/>
              <a:t> no dia 29/novembro/2016 (não é substitutiva!), que será aplicada na sala de aula (sala 238) </a:t>
            </a:r>
          </a:p>
          <a:p>
            <a:pPr marL="0" indent="0">
              <a:spcBef>
                <a:spcPts val="0"/>
              </a:spcBef>
              <a:buNone/>
            </a:pP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17077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Matemática </a:t>
            </a:r>
            <a:r>
              <a:rPr lang="pt-BR" b="1" dirty="0"/>
              <a:t>Aplicada a Finanças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r>
              <a:rPr lang="pt-BR" sz="5400" b="1" dirty="0">
                <a:solidFill>
                  <a:srgbClr val="FF0000"/>
                </a:solidFill>
              </a:rPr>
              <a:t>Quando vou usar isso na </a:t>
            </a:r>
            <a:r>
              <a:rPr lang="pt-BR" sz="5400" b="1" dirty="0" smtClean="0">
                <a:solidFill>
                  <a:srgbClr val="FF0000"/>
                </a:solidFill>
              </a:rPr>
              <a:t>minha vida</a:t>
            </a:r>
            <a:r>
              <a:rPr lang="pt-BR" sz="5400" b="1" dirty="0">
                <a:solidFill>
                  <a:srgbClr val="FF0000"/>
                </a:solidFill>
              </a:rPr>
              <a:t>????</a:t>
            </a:r>
          </a:p>
        </p:txBody>
      </p:sp>
    </p:spTree>
    <p:extLst>
      <p:ext uri="{BB962C8B-B14F-4D97-AF65-F5344CB8AC3E}">
        <p14:creationId xmlns:p14="http://schemas.microsoft.com/office/powerpoint/2010/main" val="3200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671301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0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28" y="0"/>
            <a:ext cx="81917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56" y="0"/>
            <a:ext cx="815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0" y="857687"/>
            <a:ext cx="9114670" cy="5235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5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72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PROGRAMA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49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PROGRAMA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b="1" dirty="0"/>
              <a:t>OBJETIVO</a:t>
            </a:r>
          </a:p>
          <a:p>
            <a:pPr marL="0" indent="0">
              <a:buNone/>
            </a:pPr>
            <a:r>
              <a:rPr lang="pt-BR" dirty="0"/>
              <a:t> </a:t>
            </a:r>
            <a:endParaRPr lang="pt-BR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t-BR" dirty="0"/>
              <a:t>Capacitar quanto aos princípios e às técnicas de matemática financeira e sua utilização em finanças, análise de investimentos e engenharia econômica. Para as turmas de Engenharia Agronômica, serão introduzidos conceitos e aplicações de crédito rural, além de preparar o aluno para as disciplinas Gestão dos Negócios Agroindustriais e Elaboração e Análise de Projetos</a:t>
            </a:r>
          </a:p>
        </p:txBody>
      </p:sp>
    </p:spTree>
    <p:extLst>
      <p:ext uri="{BB962C8B-B14F-4D97-AF65-F5344CB8AC3E}">
        <p14:creationId xmlns:p14="http://schemas.microsoft.com/office/powerpoint/2010/main" val="762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154</Words>
  <Application>Microsoft Office PowerPoint</Application>
  <PresentationFormat>Apresentação na tela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LES0160 - Matemática Aplicada a Finanças </vt:lpstr>
      <vt:lpstr>Matemática Aplicada a Finanças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PROGRAMA </vt:lpstr>
      <vt:lpstr>PROGRAMA </vt:lpstr>
      <vt:lpstr>PROGRAMA </vt:lpstr>
      <vt:lpstr>PROGRAMA </vt:lpstr>
      <vt:lpstr>PROGRAMA </vt:lpstr>
      <vt:lpstr>PROGRAMA </vt:lpstr>
      <vt:lpstr>PROGRAMA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LES0160 - Matemática Aplicada a Finanças</dc:title>
  <dc:creator>Roberto</dc:creator>
  <cp:lastModifiedBy>Aula</cp:lastModifiedBy>
  <cp:revision>16</cp:revision>
  <dcterms:created xsi:type="dcterms:W3CDTF">2015-02-20T17:46:23Z</dcterms:created>
  <dcterms:modified xsi:type="dcterms:W3CDTF">2016-08-02T13:59:23Z</dcterms:modified>
</cp:coreProperties>
</file>