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59" r:id="rId3"/>
    <p:sldId id="261" r:id="rId4"/>
    <p:sldId id="262" r:id="rId5"/>
    <p:sldId id="260" r:id="rId6"/>
    <p:sldId id="263" r:id="rId7"/>
    <p:sldId id="264" r:id="rId8"/>
    <p:sldId id="265" r:id="rId9"/>
    <p:sldId id="266" r:id="rId10"/>
    <p:sldId id="267" r:id="rId11"/>
    <p:sldId id="268" r:id="rId12"/>
    <p:sldId id="269" r:id="rId13"/>
    <p:sldId id="320" r:id="rId14"/>
    <p:sldId id="270" r:id="rId15"/>
    <p:sldId id="319" r:id="rId16"/>
    <p:sldId id="271" r:id="rId17"/>
    <p:sldId id="272" r:id="rId18"/>
    <p:sldId id="273" r:id="rId19"/>
    <p:sldId id="317" r:id="rId20"/>
    <p:sldId id="274" r:id="rId21"/>
    <p:sldId id="275" r:id="rId22"/>
    <p:sldId id="276" r:id="rId23"/>
    <p:sldId id="277" r:id="rId24"/>
    <p:sldId id="279" r:id="rId25"/>
    <p:sldId id="318" r:id="rId26"/>
    <p:sldId id="280"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E883CA-BE11-49BC-B3FE-0738CE14A577}" type="datetimeFigureOut">
              <a:rPr lang="pt-BR" smtClean="0"/>
              <a:t>12/03/2020</a:t>
            </a:fld>
            <a:endParaRPr lang="pt-BR"/>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6CFE84-1DEF-4B8C-B689-ECAA39F29792}" type="slidenum">
              <a:rPr lang="pt-BR" smtClean="0"/>
              <a:t>‹nº›</a:t>
            </a:fld>
            <a:endParaRPr lang="pt-BR"/>
          </a:p>
        </p:txBody>
      </p:sp>
    </p:spTree>
    <p:extLst>
      <p:ext uri="{BB962C8B-B14F-4D97-AF65-F5344CB8AC3E}">
        <p14:creationId xmlns:p14="http://schemas.microsoft.com/office/powerpoint/2010/main" val="228696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8952648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B3A02A4-6209-4839-9E02-C5BEFE4D2D52}"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676663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7943154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837830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7740044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9661652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4299434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6532133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778310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3770889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F35EFD-4B37-4EB9-9476-E4BE37878982}" type="datetime1">
              <a:rPr lang="pt-BR" smtClean="0"/>
              <a:t>12/03/2020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385322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A5DC76D-A81C-4F0D-983B-54CD4443F68F}"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917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A3295D1-3E12-4404-9D05-4C19304E974E}" type="datetime1">
              <a:rPr lang="pt-BR" smtClean="0"/>
              <a:t>12/03/2020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32400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1649156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3A02A4-6209-4839-9E02-C5BEFE4D2D52}" type="datetime1">
              <a:rPr lang="pt-BR" smtClean="0"/>
              <a:t>12/03/2020</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9921697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B101EFD6-79F7-42F5-9206-43BB77714A1D}" type="datetime1">
              <a:rPr lang="pt-BR" smtClean="0"/>
              <a:t>12/03/2020</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277850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62AD633-83F1-4803-BCC9-175AFE0D5997}" type="datetime1">
              <a:rPr lang="pt-BR" smtClean="0"/>
              <a:t>12/03/2020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4CD513-99E7-41DD-A7AC-5102E3AED338}" type="slidenum">
              <a:rPr lang="pt-BR" smtClean="0"/>
              <a:t>‹nº›</a:t>
            </a:fld>
            <a:endParaRPr lang="pt-BR"/>
          </a:p>
        </p:txBody>
      </p:sp>
    </p:spTree>
    <p:extLst>
      <p:ext uri="{BB962C8B-B14F-4D97-AF65-F5344CB8AC3E}">
        <p14:creationId xmlns:p14="http://schemas.microsoft.com/office/powerpoint/2010/main" val="12544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3A02A4-6209-4839-9E02-C5BEFE4D2D52}" type="datetime1">
              <a:rPr lang="pt-BR" smtClean="0"/>
              <a:t>12/03/2020</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4CD513-99E7-41DD-A7AC-5102E3AED338}" type="slidenum">
              <a:rPr lang="pt-BR" smtClean="0"/>
              <a:t>‹nº›</a:t>
            </a:fld>
            <a:endParaRPr lang="pt-BR"/>
          </a:p>
        </p:txBody>
      </p:sp>
    </p:spTree>
    <p:extLst>
      <p:ext uri="{BB962C8B-B14F-4D97-AF65-F5344CB8AC3E}">
        <p14:creationId xmlns:p14="http://schemas.microsoft.com/office/powerpoint/2010/main" val="38464660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91544" y="3573016"/>
            <a:ext cx="7992888" cy="1584176"/>
          </a:xfrm>
        </p:spPr>
        <p:txBody>
          <a:bodyPr>
            <a:normAutofit/>
          </a:bodyPr>
          <a:lstStyle/>
          <a:p>
            <a:r>
              <a:rPr lang="pt-BR" sz="4400" b="1" dirty="0">
                <a:solidFill>
                  <a:srgbClr val="FF0000"/>
                </a:solidFill>
              </a:rPr>
              <a:t>Localização e Arranjo Físico</a:t>
            </a:r>
          </a:p>
        </p:txBody>
      </p:sp>
      <p:sp>
        <p:nvSpPr>
          <p:cNvPr id="5" name="Espaço Reservado para Número de Slide 4"/>
          <p:cNvSpPr>
            <a:spLocks noGrp="1"/>
          </p:cNvSpPr>
          <p:nvPr>
            <p:ph type="sldNum" sz="quarter" idx="12"/>
          </p:nvPr>
        </p:nvSpPr>
        <p:spPr/>
        <p:txBody>
          <a:bodyPr/>
          <a:lstStyle/>
          <a:p>
            <a:fld id="{4C4CD513-99E7-41DD-A7AC-5102E3AED338}" type="slidenum">
              <a:rPr lang="pt-BR" smtClean="0"/>
              <a:t>1</a:t>
            </a:fld>
            <a:endParaRPr lang="pt-BR"/>
          </a:p>
        </p:txBody>
      </p:sp>
      <p:sp>
        <p:nvSpPr>
          <p:cNvPr id="4" name="Subtítulo 2"/>
          <p:cNvSpPr txBox="1">
            <a:spLocks/>
          </p:cNvSpPr>
          <p:nvPr/>
        </p:nvSpPr>
        <p:spPr>
          <a:xfrm>
            <a:off x="2351584" y="5877272"/>
            <a:ext cx="7992888"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pt-BR" sz="2000" dirty="0">
                <a:solidFill>
                  <a:schemeClr val="bg1"/>
                </a:solidFill>
              </a:rPr>
              <a:t>Prof. </a:t>
            </a:r>
            <a:r>
              <a:rPr lang="pt-BR" sz="2000" dirty="0" err="1">
                <a:solidFill>
                  <a:schemeClr val="bg1"/>
                </a:solidFill>
              </a:rPr>
              <a:t>Antonio</a:t>
            </a:r>
            <a:r>
              <a:rPr lang="pt-BR" sz="2000" dirty="0">
                <a:solidFill>
                  <a:schemeClr val="bg1"/>
                </a:solidFill>
              </a:rPr>
              <a:t> </a:t>
            </a:r>
            <a:r>
              <a:rPr lang="pt-BR" sz="2000" dirty="0" err="1">
                <a:solidFill>
                  <a:schemeClr val="bg1"/>
                </a:solidFill>
              </a:rPr>
              <a:t>Iacono</a:t>
            </a:r>
            <a:endParaRPr lang="pt-BR" sz="2000" dirty="0">
              <a:solidFill>
                <a:schemeClr val="bg1"/>
              </a:solidFill>
            </a:endParaRPr>
          </a:p>
        </p:txBody>
      </p:sp>
      <p:sp>
        <p:nvSpPr>
          <p:cNvPr id="7" name="AutoShape 4" descr="http://www.mozarteum.br/famosp08/web/new_site/web/menutopo/separador_menu.gif"/>
          <p:cNvSpPr>
            <a:spLocks noChangeAspect="1" noChangeArrowheads="1"/>
          </p:cNvSpPr>
          <p:nvPr/>
        </p:nvSpPr>
        <p:spPr bwMode="auto">
          <a:xfrm>
            <a:off x="5991226" y="1485900"/>
            <a:ext cx="9525"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5" descr="http://www.mozarteum.br/famosp08/web/new_site/web/menutopo/separador_menu.gif"/>
          <p:cNvSpPr>
            <a:spLocks noChangeAspect="1" noChangeArrowheads="1"/>
          </p:cNvSpPr>
          <p:nvPr/>
        </p:nvSpPr>
        <p:spPr bwMode="auto">
          <a:xfrm>
            <a:off x="5991226" y="1485900"/>
            <a:ext cx="9525"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6" descr="http://www.mozarteum.br/famosp08/web/new_site/web/menutopo/separador_menu.gif"/>
          <p:cNvSpPr>
            <a:spLocks noChangeAspect="1" noChangeArrowheads="1"/>
          </p:cNvSpPr>
          <p:nvPr/>
        </p:nvSpPr>
        <p:spPr bwMode="auto">
          <a:xfrm>
            <a:off x="5991226" y="1485900"/>
            <a:ext cx="9525"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980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30887"/>
          </a:xfrm>
          <a:prstGeom prst="rect">
            <a:avLst/>
          </a:prstGeom>
          <a:noFill/>
        </p:spPr>
        <p:txBody>
          <a:bodyPr wrap="square" rtlCol="0">
            <a:spAutoFit/>
          </a:bodyPr>
          <a:lstStyle/>
          <a:p>
            <a:pPr algn="ctr"/>
            <a:r>
              <a:rPr lang="pt-BR" sz="2200" b="1" dirty="0">
                <a:solidFill>
                  <a:srgbClr val="FF0000"/>
                </a:solidFill>
                <a:latin typeface="Arial" pitchFamily="34" charset="0"/>
                <a:cs typeface="Arial" pitchFamily="34" charset="0"/>
              </a:rPr>
              <a:t>2. Métodos para localização de instalações de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10</a:t>
            </a:fld>
            <a:endParaRPr lang="pt-BR" dirty="0"/>
          </a:p>
        </p:txBody>
      </p:sp>
      <p:sp>
        <p:nvSpPr>
          <p:cNvPr id="4" name="Retângulo 3"/>
          <p:cNvSpPr/>
          <p:nvPr/>
        </p:nvSpPr>
        <p:spPr>
          <a:xfrm>
            <a:off x="1847528" y="548681"/>
            <a:ext cx="8280920" cy="584775"/>
          </a:xfrm>
          <a:prstGeom prst="rect">
            <a:avLst/>
          </a:prstGeom>
        </p:spPr>
        <p:txBody>
          <a:bodyPr wrap="square">
            <a:spAutoFit/>
          </a:bodyPr>
          <a:lstStyle/>
          <a:p>
            <a:pPr algn="just"/>
            <a:r>
              <a:rPr lang="pt-BR" sz="1600" dirty="0"/>
              <a:t>Geralmente, as decisões de localização são tomadas de forma hierárquica, do mais gera para o mais particular, conforme o esquema da Figura abaixo.</a:t>
            </a:r>
          </a:p>
        </p:txBody>
      </p:sp>
      <p:pic>
        <p:nvPicPr>
          <p:cNvPr id="6" name="Image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00" y="1123226"/>
            <a:ext cx="11089232" cy="5618143"/>
          </a:xfrm>
          <a:prstGeom prst="rect">
            <a:avLst/>
          </a:prstGeom>
          <a:noFill/>
          <a:ln>
            <a:noFill/>
          </a:ln>
        </p:spPr>
      </p:pic>
    </p:spTree>
    <p:extLst>
      <p:ext uri="{BB962C8B-B14F-4D97-AF65-F5344CB8AC3E}">
        <p14:creationId xmlns:p14="http://schemas.microsoft.com/office/powerpoint/2010/main" val="109674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11</a:t>
            </a:fld>
            <a:endParaRPr lang="pt-BR" dirty="0"/>
          </a:p>
        </p:txBody>
      </p:sp>
      <p:sp>
        <p:nvSpPr>
          <p:cNvPr id="4" name="Retângulo 3"/>
          <p:cNvSpPr/>
          <p:nvPr/>
        </p:nvSpPr>
        <p:spPr>
          <a:xfrm>
            <a:off x="623392" y="828000"/>
            <a:ext cx="11017224" cy="1631216"/>
          </a:xfrm>
          <a:prstGeom prst="rect">
            <a:avLst/>
          </a:prstGeom>
        </p:spPr>
        <p:txBody>
          <a:bodyPr wrap="square">
            <a:spAutoFit/>
          </a:bodyPr>
          <a:lstStyle/>
          <a:p>
            <a:pPr algn="just"/>
            <a:r>
              <a:rPr lang="pt-BR" sz="2000" dirty="0"/>
              <a:t>As análises para a decisão de macrolocalização podem ser apoiadas por 3 técnicas:</a:t>
            </a:r>
          </a:p>
          <a:p>
            <a:pPr algn="just"/>
            <a:endParaRPr lang="pt-BR" sz="2000" dirty="0"/>
          </a:p>
          <a:p>
            <a:pPr marL="342900" indent="-342900" algn="just">
              <a:buFont typeface="+mj-lt"/>
              <a:buAutoNum type="arabicPeriod"/>
            </a:pPr>
            <a:r>
              <a:rPr lang="pt-BR" sz="2000" b="1" dirty="0"/>
              <a:t>Técnica de ponderação de fatores</a:t>
            </a:r>
          </a:p>
          <a:p>
            <a:pPr marL="342900" indent="-342900" algn="just">
              <a:buFont typeface="+mj-lt"/>
              <a:buAutoNum type="arabicPeriod"/>
            </a:pPr>
            <a:r>
              <a:rPr lang="pt-BR" sz="2000" b="1" dirty="0"/>
              <a:t>método do centro de gravidade</a:t>
            </a:r>
          </a:p>
          <a:p>
            <a:pPr marL="342900" indent="-342900" algn="just">
              <a:buFont typeface="+mj-lt"/>
              <a:buAutoNum type="arabicPeriod"/>
            </a:pPr>
            <a:r>
              <a:rPr lang="pt-BR" sz="2000" b="1" dirty="0"/>
              <a:t>modelo da mediana</a:t>
            </a:r>
            <a:r>
              <a:rPr lang="pt-BR" sz="2000" dirty="0"/>
              <a:t>.</a:t>
            </a:r>
          </a:p>
        </p:txBody>
      </p:sp>
      <p:sp>
        <p:nvSpPr>
          <p:cNvPr id="5" name="Retângulo 4"/>
          <p:cNvSpPr/>
          <p:nvPr/>
        </p:nvSpPr>
        <p:spPr>
          <a:xfrm>
            <a:off x="530095" y="2996952"/>
            <a:ext cx="11208828" cy="2785378"/>
          </a:xfrm>
          <a:prstGeom prst="rect">
            <a:avLst/>
          </a:prstGeom>
        </p:spPr>
        <p:txBody>
          <a:bodyPr wrap="square">
            <a:spAutoFit/>
          </a:bodyPr>
          <a:lstStyle/>
          <a:p>
            <a:pPr marL="342900" indent="-342900">
              <a:spcAft>
                <a:spcPts val="600"/>
              </a:spcAft>
              <a:buFont typeface="+mj-lt"/>
              <a:buAutoNum type="arabicPeriod"/>
            </a:pPr>
            <a:r>
              <a:rPr lang="pt-BR" sz="2000" b="1" dirty="0">
                <a:solidFill>
                  <a:srgbClr val="FFFF00"/>
                </a:solidFill>
              </a:rPr>
              <a:t>O método de ponderação de fatores </a:t>
            </a:r>
          </a:p>
          <a:p>
            <a:pPr marL="285750" indent="-285750">
              <a:spcAft>
                <a:spcPts val="600"/>
              </a:spcAft>
              <a:buFont typeface="Arial" pitchFamily="34" charset="0"/>
              <a:buChar char="•"/>
            </a:pPr>
            <a:r>
              <a:rPr lang="pt-BR" sz="2000" dirty="0"/>
              <a:t>talvez este seja o mais popular de todos.</a:t>
            </a:r>
          </a:p>
          <a:p>
            <a:pPr marL="285750" indent="-285750">
              <a:spcAft>
                <a:spcPts val="600"/>
              </a:spcAft>
              <a:buFont typeface="Arial" pitchFamily="34" charset="0"/>
              <a:buChar char="•"/>
            </a:pPr>
            <a:r>
              <a:rPr lang="pt-BR" sz="2000" dirty="0"/>
              <a:t>confrontar e avaliar alternativas de macrolocalização, que pondera vários fatores locacionais. </a:t>
            </a:r>
          </a:p>
          <a:p>
            <a:pPr marL="285750" indent="-285750">
              <a:spcAft>
                <a:spcPts val="600"/>
              </a:spcAft>
              <a:buFont typeface="Arial" pitchFamily="34" charset="0"/>
              <a:buChar char="•"/>
            </a:pPr>
            <a:r>
              <a:rPr lang="pt-BR" sz="2000" dirty="0"/>
              <a:t>Exemplo: Imagine que foram identificados oito fatores locacionais relevantes a serem considerados com diferentes pesos de ponderação. Notas de zero a dez (dez significando a avaliação mais favorável possível e zero significando a pior) são, então, dadas às diferentes cidades, levando em conta cada um dos oito fatores locacionais. </a:t>
            </a:r>
          </a:p>
        </p:txBody>
      </p:sp>
    </p:spTree>
    <p:extLst>
      <p:ext uri="{BB962C8B-B14F-4D97-AF65-F5344CB8AC3E}">
        <p14:creationId xmlns:p14="http://schemas.microsoft.com/office/powerpoint/2010/main" val="390076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12</a:t>
            </a:fld>
            <a:endParaRPr lang="pt-BR" dirty="0"/>
          </a:p>
        </p:txBody>
      </p:sp>
      <p:sp>
        <p:nvSpPr>
          <p:cNvPr id="5" name="Retângulo 4"/>
          <p:cNvSpPr/>
          <p:nvPr/>
        </p:nvSpPr>
        <p:spPr>
          <a:xfrm>
            <a:off x="1775520" y="764704"/>
            <a:ext cx="8424936" cy="400110"/>
          </a:xfrm>
          <a:prstGeom prst="rect">
            <a:avLst/>
          </a:prstGeom>
        </p:spPr>
        <p:txBody>
          <a:bodyPr wrap="square">
            <a:spAutoFit/>
          </a:bodyPr>
          <a:lstStyle/>
          <a:p>
            <a:pPr marL="342900" indent="-342900" algn="ctr">
              <a:spcAft>
                <a:spcPts val="600"/>
              </a:spcAft>
              <a:buFont typeface="+mj-lt"/>
              <a:buAutoNum type="arabicPeriod"/>
            </a:pPr>
            <a:r>
              <a:rPr lang="pt-BR" sz="2000" b="1" dirty="0"/>
              <a:t>O método de ponderação de fatores </a:t>
            </a:r>
          </a:p>
        </p:txBody>
      </p:sp>
      <p:graphicFrame>
        <p:nvGraphicFramePr>
          <p:cNvPr id="6" name="Tabela 5"/>
          <p:cNvGraphicFramePr>
            <a:graphicFrameLocks noGrp="1"/>
          </p:cNvGraphicFramePr>
          <p:nvPr>
            <p:extLst>
              <p:ext uri="{D42A27DB-BD31-4B8C-83A1-F6EECF244321}">
                <p14:modId xmlns:p14="http://schemas.microsoft.com/office/powerpoint/2010/main" val="1379436283"/>
              </p:ext>
            </p:extLst>
          </p:nvPr>
        </p:nvGraphicFramePr>
        <p:xfrm>
          <a:off x="479376" y="1196752"/>
          <a:ext cx="11189153" cy="5338811"/>
        </p:xfrm>
        <a:graphic>
          <a:graphicData uri="http://schemas.openxmlformats.org/drawingml/2006/table">
            <a:tbl>
              <a:tblPr>
                <a:tableStyleId>{5C22544A-7EE6-4342-B048-85BDC9FD1C3A}</a:tableStyleId>
              </a:tblPr>
              <a:tblGrid>
                <a:gridCol w="3752801">
                  <a:extLst>
                    <a:ext uri="{9D8B030D-6E8A-4147-A177-3AD203B41FA5}">
                      <a16:colId xmlns:a16="http://schemas.microsoft.com/office/drawing/2014/main" val="20000"/>
                    </a:ext>
                  </a:extLst>
                </a:gridCol>
                <a:gridCol w="1071735">
                  <a:extLst>
                    <a:ext uri="{9D8B030D-6E8A-4147-A177-3AD203B41FA5}">
                      <a16:colId xmlns:a16="http://schemas.microsoft.com/office/drawing/2014/main" val="20001"/>
                    </a:ext>
                  </a:extLst>
                </a:gridCol>
                <a:gridCol w="1157358">
                  <a:extLst>
                    <a:ext uri="{9D8B030D-6E8A-4147-A177-3AD203B41FA5}">
                      <a16:colId xmlns:a16="http://schemas.microsoft.com/office/drawing/2014/main" val="20002"/>
                    </a:ext>
                  </a:extLst>
                </a:gridCol>
                <a:gridCol w="901780">
                  <a:extLst>
                    <a:ext uri="{9D8B030D-6E8A-4147-A177-3AD203B41FA5}">
                      <a16:colId xmlns:a16="http://schemas.microsoft.com/office/drawing/2014/main" val="20003"/>
                    </a:ext>
                  </a:extLst>
                </a:gridCol>
                <a:gridCol w="1043566">
                  <a:extLst>
                    <a:ext uri="{9D8B030D-6E8A-4147-A177-3AD203B41FA5}">
                      <a16:colId xmlns:a16="http://schemas.microsoft.com/office/drawing/2014/main" val="20004"/>
                    </a:ext>
                  </a:extLst>
                </a:gridCol>
                <a:gridCol w="1334247">
                  <a:extLst>
                    <a:ext uri="{9D8B030D-6E8A-4147-A177-3AD203B41FA5}">
                      <a16:colId xmlns:a16="http://schemas.microsoft.com/office/drawing/2014/main" val="20005"/>
                    </a:ext>
                  </a:extLst>
                </a:gridCol>
                <a:gridCol w="963833">
                  <a:extLst>
                    <a:ext uri="{9D8B030D-6E8A-4147-A177-3AD203B41FA5}">
                      <a16:colId xmlns:a16="http://schemas.microsoft.com/office/drawing/2014/main" val="20006"/>
                    </a:ext>
                  </a:extLst>
                </a:gridCol>
                <a:gridCol w="963833">
                  <a:extLst>
                    <a:ext uri="{9D8B030D-6E8A-4147-A177-3AD203B41FA5}">
                      <a16:colId xmlns:a16="http://schemas.microsoft.com/office/drawing/2014/main" val="20007"/>
                    </a:ext>
                  </a:extLst>
                </a:gridCol>
              </a:tblGrid>
              <a:tr h="1069789">
                <a:tc gridSpan="2">
                  <a:txBody>
                    <a:bodyPr/>
                    <a:lstStyle/>
                    <a:p>
                      <a:pPr marL="633730" indent="286385" algn="ctr">
                        <a:lnSpc>
                          <a:spcPts val="1850"/>
                        </a:lnSpc>
                        <a:spcAft>
                          <a:spcPts val="0"/>
                        </a:spcAft>
                      </a:pPr>
                      <a:r>
                        <a:rPr lang="pt-BR" sz="1200" b="1" dirty="0">
                          <a:solidFill>
                            <a:schemeClr val="bg1"/>
                          </a:solidFill>
                          <a:effectLst/>
                        </a:rPr>
                        <a:t>Fator locacional                                Importância </a:t>
                      </a:r>
                    </a:p>
                    <a:p>
                      <a:pPr marL="633730" indent="286385" algn="ctr">
                        <a:lnSpc>
                          <a:spcPts val="1850"/>
                        </a:lnSpc>
                        <a:spcAft>
                          <a:spcPts val="0"/>
                        </a:spcAft>
                      </a:pPr>
                      <a:r>
                        <a:rPr lang="pt-BR" sz="1200" b="1" dirty="0">
                          <a:solidFill>
                            <a:schemeClr val="bg1"/>
                          </a:solidFill>
                          <a:effectLst/>
                        </a:rPr>
                        <a:t>                                                            (peso)</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gridSpan="3">
                  <a:txBody>
                    <a:bodyPr/>
                    <a:lstStyle/>
                    <a:p>
                      <a:pPr indent="286385" algn="ctr">
                        <a:lnSpc>
                          <a:spcPts val="1850"/>
                        </a:lnSpc>
                        <a:spcAft>
                          <a:spcPts val="0"/>
                        </a:spcAft>
                      </a:pPr>
                      <a:r>
                        <a:rPr lang="pt-BR" sz="1200" b="1" dirty="0">
                          <a:solidFill>
                            <a:schemeClr val="bg1"/>
                          </a:solidFill>
                          <a:effectLst/>
                        </a:rPr>
                        <a:t>Notas</a:t>
                      </a:r>
                    </a:p>
                    <a:p>
                      <a:pPr indent="286385" algn="l">
                        <a:lnSpc>
                          <a:spcPts val="1850"/>
                        </a:lnSpc>
                        <a:spcAft>
                          <a:spcPts val="0"/>
                        </a:spcAft>
                      </a:pPr>
                      <a:r>
                        <a:rPr lang="pt-BR" sz="1200" b="1" dirty="0">
                          <a:solidFill>
                            <a:schemeClr val="bg1"/>
                          </a:solidFill>
                          <a:effectLst/>
                        </a:rPr>
                        <a:t>Cidade 1      Cidade 2       Cidade 3</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indent="286385" algn="ctr">
                        <a:lnSpc>
                          <a:spcPts val="1850"/>
                        </a:lnSpc>
                        <a:spcAft>
                          <a:spcPts val="0"/>
                        </a:spcAft>
                      </a:pPr>
                      <a:r>
                        <a:rPr lang="pt-BR" sz="1200" b="1" dirty="0">
                          <a:solidFill>
                            <a:schemeClr val="bg1"/>
                          </a:solidFill>
                          <a:effectLst/>
                        </a:rPr>
                        <a:t>Notas ponderadas                         Cidade 1            Cidade 2         Cidade 3</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45684">
                <a:tc>
                  <a:txBody>
                    <a:bodyPr/>
                    <a:lstStyle/>
                    <a:p>
                      <a:pPr algn="l">
                        <a:lnSpc>
                          <a:spcPct val="115000"/>
                        </a:lnSpc>
                        <a:spcAft>
                          <a:spcPts val="0"/>
                        </a:spcAft>
                      </a:pPr>
                      <a:r>
                        <a:rPr lang="en-US" sz="1600" b="1" u="none" dirty="0">
                          <a:solidFill>
                            <a:schemeClr val="bg1"/>
                          </a:solidFill>
                          <a:effectLst/>
                        </a:rPr>
                        <a:t>Acesso</a:t>
                      </a:r>
                      <a:r>
                        <a:rPr lang="pt-BR" sz="1600" b="1" dirty="0">
                          <a:solidFill>
                            <a:schemeClr val="bg1"/>
                          </a:solidFill>
                          <a:effectLst/>
                        </a:rPr>
                        <a:t> a mercados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r>
                        <a:rPr lang="pt-BR" sz="2400" dirty="0">
                          <a:solidFill>
                            <a:schemeClr val="bg1"/>
                          </a:solidFill>
                          <a:effectLst/>
                          <a:highlight>
                            <a:srgbClr val="FFFF00"/>
                          </a:highlight>
                        </a:rPr>
                        <a:t>8</a:t>
                      </a:r>
                      <a:endParaRPr lang="pt-BR" sz="2400"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solidFill>
                            <a:schemeClr val="bg1"/>
                          </a:solidFill>
                          <a:effectLst/>
                          <a:highlight>
                            <a:srgbClr val="FFFF00"/>
                          </a:highlight>
                        </a:rPr>
                        <a:t>10</a:t>
                      </a:r>
                      <a:endParaRPr lang="pt-BR" sz="2400" b="1"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r>
                        <a:rPr lang="pt-BR" sz="2400" dirty="0">
                          <a:solidFill>
                            <a:schemeClr val="bg1"/>
                          </a:solidFill>
                          <a:effectLst/>
                        </a:rPr>
                        <a:t>7</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r>
                        <a:rPr lang="pt-BR" sz="2400" dirty="0">
                          <a:solidFill>
                            <a:schemeClr val="bg1"/>
                          </a:solidFill>
                          <a:effectLst/>
                        </a:rPr>
                        <a:t>9</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effectLst/>
                          <a:highlight>
                            <a:srgbClr val="FFFF00"/>
                          </a:highlight>
                        </a:rPr>
                        <a:t>10</a:t>
                      </a:r>
                      <a:r>
                        <a:rPr lang="pt-BR" sz="2000" dirty="0">
                          <a:solidFill>
                            <a:schemeClr val="bg1"/>
                          </a:solidFill>
                          <a:effectLst/>
                          <a:highlight>
                            <a:srgbClr val="FFFF00"/>
                          </a:highlight>
                        </a:rPr>
                        <a:t>x</a:t>
                      </a:r>
                      <a:r>
                        <a:rPr lang="pt-BR" sz="2000" b="1" dirty="0">
                          <a:solidFill>
                            <a:schemeClr val="bg1"/>
                          </a:solidFill>
                          <a:effectLst/>
                          <a:highlight>
                            <a:srgbClr val="FFFF00"/>
                          </a:highlight>
                        </a:rPr>
                        <a:t>8</a:t>
                      </a:r>
                      <a:r>
                        <a:rPr lang="pt-BR" sz="2000" dirty="0">
                          <a:solidFill>
                            <a:schemeClr val="bg1"/>
                          </a:solidFill>
                          <a:effectLst/>
                          <a:highlight>
                            <a:srgbClr val="FFFF00"/>
                          </a:highlight>
                        </a:rPr>
                        <a:t>  = 80</a:t>
                      </a:r>
                      <a:endParaRPr lang="pt-BR" sz="2000"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56</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72</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45684">
                <a:tc>
                  <a:txBody>
                    <a:bodyPr/>
                    <a:lstStyle/>
                    <a:p>
                      <a:pPr algn="l">
                        <a:lnSpc>
                          <a:spcPct val="115000"/>
                        </a:lnSpc>
                        <a:spcAft>
                          <a:spcPts val="0"/>
                        </a:spcAft>
                      </a:pPr>
                      <a:r>
                        <a:rPr lang="pt-BR" sz="1600" b="1" dirty="0">
                          <a:solidFill>
                            <a:schemeClr val="bg1"/>
                          </a:solidFill>
                          <a:effectLst/>
                        </a:rPr>
                        <a:t>Custo e disponibilidade de materiais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r>
                        <a:rPr lang="pt-BR" sz="2400" spc="300">
                          <a:solidFill>
                            <a:schemeClr val="bg1"/>
                          </a:solidFill>
                          <a:effectLst/>
                        </a:rPr>
                        <a:t>5</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spc="300" dirty="0">
                          <a:solidFill>
                            <a:schemeClr val="bg1"/>
                          </a:solidFill>
                          <a:effectLst/>
                        </a:rPr>
                        <a:t>6</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r>
                        <a:rPr lang="pt-BR" sz="2400" spc="300" dirty="0">
                          <a:solidFill>
                            <a:schemeClr val="bg1"/>
                          </a:solidFill>
                          <a:effectLst/>
                        </a:rPr>
                        <a:t>6</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7640" algn="ctr">
                        <a:lnSpc>
                          <a:spcPct val="115000"/>
                        </a:lnSpc>
                        <a:spcAft>
                          <a:spcPts val="0"/>
                        </a:spcAft>
                      </a:pPr>
                      <a:r>
                        <a:rPr lang="pt-BR" sz="2400" spc="300" dirty="0">
                          <a:solidFill>
                            <a:schemeClr val="bg1"/>
                          </a:solidFill>
                          <a:effectLst/>
                        </a:rPr>
                        <a:t>8</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30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30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40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45684">
                <a:tc>
                  <a:txBody>
                    <a:bodyPr/>
                    <a:lstStyle/>
                    <a:p>
                      <a:pPr algn="l">
                        <a:lnSpc>
                          <a:spcPct val="115000"/>
                        </a:lnSpc>
                        <a:spcAft>
                          <a:spcPts val="0"/>
                        </a:spcAft>
                      </a:pPr>
                      <a:r>
                        <a:rPr lang="pt-BR" sz="1600" b="1" dirty="0">
                          <a:solidFill>
                            <a:schemeClr val="bg1"/>
                          </a:solidFill>
                          <a:effectLst/>
                        </a:rPr>
                        <a:t>Custo e disponibilidade de mão-de-obra</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r>
                        <a:rPr lang="pt-BR" sz="2400">
                          <a:solidFill>
                            <a:schemeClr val="bg1"/>
                          </a:solidFill>
                          <a:effectLst/>
                        </a:rPr>
                        <a:t>5</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7</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r>
                        <a:rPr lang="pt-BR" sz="2400">
                          <a:solidFill>
                            <a:schemeClr val="bg1"/>
                          </a:solidFill>
                          <a:effectLst/>
                        </a:rPr>
                        <a:t>8</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7160" algn="ctr">
                        <a:lnSpc>
                          <a:spcPct val="115000"/>
                        </a:lnSpc>
                        <a:spcAft>
                          <a:spcPts val="0"/>
                        </a:spcAft>
                      </a:pPr>
                      <a:r>
                        <a:rPr lang="pt-BR" sz="2400" dirty="0">
                          <a:solidFill>
                            <a:schemeClr val="bg1"/>
                          </a:solidFill>
                          <a:effectLst/>
                        </a:rPr>
                        <a:t>10</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35</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40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50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45684">
                <a:tc>
                  <a:txBody>
                    <a:bodyPr/>
                    <a:lstStyle/>
                    <a:p>
                      <a:pPr algn="l">
                        <a:lnSpc>
                          <a:spcPct val="115000"/>
                        </a:lnSpc>
                        <a:spcAft>
                          <a:spcPts val="0"/>
                        </a:spcAft>
                      </a:pPr>
                      <a:r>
                        <a:rPr lang="en-US" sz="1600" b="1" u="none" dirty="0">
                          <a:solidFill>
                            <a:schemeClr val="bg1"/>
                          </a:solidFill>
                          <a:effectLst/>
                        </a:rPr>
                        <a:t>Atitude</a:t>
                      </a:r>
                      <a:r>
                        <a:rPr lang="pt-BR" sz="1600" b="1" dirty="0">
                          <a:solidFill>
                            <a:schemeClr val="bg1"/>
                          </a:solidFill>
                          <a:effectLst/>
                        </a:rPr>
                        <a:t> da comunidade</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r>
                        <a:rPr lang="pt-BR" sz="2400">
                          <a:solidFill>
                            <a:schemeClr val="bg1"/>
                          </a:solidFill>
                          <a:effectLst/>
                        </a:rPr>
                        <a:t>4</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7</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r>
                        <a:rPr lang="pt-BR" sz="2400">
                          <a:solidFill>
                            <a:schemeClr val="bg1"/>
                          </a:solidFill>
                          <a:effectLst/>
                        </a:rPr>
                        <a:t>7</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r>
                        <a:rPr lang="pt-BR" sz="2400">
                          <a:solidFill>
                            <a:schemeClr val="bg1"/>
                          </a:solidFill>
                          <a:effectLst/>
                        </a:rPr>
                        <a:t>6</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28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28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r>
                        <a:rPr lang="pt-BR" sz="2000" dirty="0">
                          <a:solidFill>
                            <a:schemeClr val="bg1"/>
                          </a:solidFill>
                          <a:effectLst/>
                        </a:rPr>
                        <a:t>24</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45684">
                <a:tc>
                  <a:txBody>
                    <a:bodyPr/>
                    <a:lstStyle/>
                    <a:p>
                      <a:pPr algn="l">
                        <a:lnSpc>
                          <a:spcPct val="115000"/>
                        </a:lnSpc>
                        <a:spcAft>
                          <a:spcPts val="0"/>
                        </a:spcAft>
                      </a:pPr>
                      <a:r>
                        <a:rPr lang="pt-BR" sz="1600" b="1" dirty="0">
                          <a:solidFill>
                            <a:schemeClr val="bg1"/>
                          </a:solidFill>
                          <a:effectLst/>
                        </a:rPr>
                        <a:t>Disponibilidade de bons locais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0335" algn="ctr">
                        <a:lnSpc>
                          <a:spcPct val="115000"/>
                        </a:lnSpc>
                        <a:spcAft>
                          <a:spcPts val="0"/>
                        </a:spcAft>
                      </a:pPr>
                      <a:r>
                        <a:rPr lang="pt-BR" sz="2400">
                          <a:solidFill>
                            <a:schemeClr val="bg1"/>
                          </a:solidFill>
                          <a:effectLst/>
                        </a:rPr>
                        <a:t>4</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5</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r>
                        <a:rPr lang="pt-BR" sz="2400">
                          <a:solidFill>
                            <a:schemeClr val="bg1"/>
                          </a:solidFill>
                          <a:effectLst/>
                        </a:rPr>
                        <a:t>7</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r>
                        <a:rPr lang="pt-BR" sz="2400" dirty="0">
                          <a:solidFill>
                            <a:schemeClr val="bg1"/>
                          </a:solidFill>
                          <a:effectLst/>
                        </a:rPr>
                        <a:t>7</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20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28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28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45684">
                <a:tc>
                  <a:txBody>
                    <a:bodyPr/>
                    <a:lstStyle/>
                    <a:p>
                      <a:pPr algn="l">
                        <a:lnSpc>
                          <a:spcPct val="115000"/>
                        </a:lnSpc>
                        <a:spcAft>
                          <a:spcPts val="0"/>
                        </a:spcAft>
                      </a:pPr>
                      <a:r>
                        <a:rPr lang="pt-BR" sz="1600" b="1" dirty="0">
                          <a:solidFill>
                            <a:schemeClr val="bg1"/>
                          </a:solidFill>
                          <a:effectLst/>
                        </a:rPr>
                        <a:t>Custo do espaço</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r>
                        <a:rPr lang="pt-BR" sz="2400">
                          <a:solidFill>
                            <a:schemeClr val="bg1"/>
                          </a:solidFill>
                          <a:effectLst/>
                        </a:rPr>
                        <a:t>4</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9</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r>
                        <a:rPr lang="pt-BR" sz="2400">
                          <a:solidFill>
                            <a:schemeClr val="bg1"/>
                          </a:solidFill>
                          <a:effectLst/>
                        </a:rPr>
                        <a:t>7</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1290" algn="ctr">
                        <a:lnSpc>
                          <a:spcPct val="115000"/>
                        </a:lnSpc>
                        <a:spcAft>
                          <a:spcPts val="0"/>
                        </a:spcAft>
                      </a:pPr>
                      <a:r>
                        <a:rPr lang="pt-BR" sz="2400" dirty="0">
                          <a:solidFill>
                            <a:schemeClr val="bg1"/>
                          </a:solidFill>
                          <a:effectLst/>
                        </a:rPr>
                        <a:t>6</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36</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28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r>
                        <a:rPr lang="pt-BR" sz="2000" dirty="0">
                          <a:solidFill>
                            <a:schemeClr val="bg1"/>
                          </a:solidFill>
                          <a:effectLst/>
                        </a:rPr>
                        <a:t>24</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09904">
                <a:tc>
                  <a:txBody>
                    <a:bodyPr/>
                    <a:lstStyle/>
                    <a:p>
                      <a:pPr algn="l">
                        <a:lnSpc>
                          <a:spcPct val="115000"/>
                        </a:lnSpc>
                        <a:spcAft>
                          <a:spcPts val="0"/>
                        </a:spcAft>
                      </a:pPr>
                      <a:r>
                        <a:rPr lang="pt-BR" sz="1600" b="1" dirty="0">
                          <a:solidFill>
                            <a:schemeClr val="bg1"/>
                          </a:solidFill>
                          <a:effectLst/>
                        </a:rPr>
                        <a:t>Infraestrutura local de utilidades e serviços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r>
                        <a:rPr lang="pt-BR" sz="2400">
                          <a:solidFill>
                            <a:schemeClr val="bg1"/>
                          </a:solidFill>
                          <a:effectLst/>
                        </a:rPr>
                        <a:t>3</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6</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r>
                        <a:rPr lang="pt-BR" sz="2400">
                          <a:solidFill>
                            <a:schemeClr val="bg1"/>
                          </a:solidFill>
                          <a:effectLst/>
                        </a:rPr>
                        <a:t>9</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r>
                        <a:rPr lang="pt-BR" sz="2400" dirty="0">
                          <a:solidFill>
                            <a:schemeClr val="bg1"/>
                          </a:solidFill>
                          <a:effectLst/>
                        </a:rPr>
                        <a:t>7</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r>
                        <a:rPr lang="pt-BR" sz="2000" dirty="0">
                          <a:solidFill>
                            <a:schemeClr val="bg1"/>
                          </a:solidFill>
                          <a:effectLst/>
                        </a:rPr>
                        <a:t>     18</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r>
                        <a:rPr lang="pt-BR" sz="2000" dirty="0">
                          <a:solidFill>
                            <a:schemeClr val="bg1"/>
                          </a:solidFill>
                          <a:effectLst/>
                        </a:rPr>
                        <a:t>27</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49225" algn="ctr">
                        <a:lnSpc>
                          <a:spcPct val="115000"/>
                        </a:lnSpc>
                        <a:spcAft>
                          <a:spcPts val="0"/>
                        </a:spcAft>
                      </a:pPr>
                      <a:r>
                        <a:rPr lang="pt-BR" sz="2000" dirty="0">
                          <a:solidFill>
                            <a:schemeClr val="bg1"/>
                          </a:solidFill>
                          <a:effectLst/>
                        </a:rPr>
                        <a:t>21</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445684">
                <a:tc>
                  <a:txBody>
                    <a:bodyPr/>
                    <a:lstStyle/>
                    <a:p>
                      <a:pPr algn="l">
                        <a:lnSpc>
                          <a:spcPct val="115000"/>
                        </a:lnSpc>
                        <a:spcAft>
                          <a:spcPts val="0"/>
                        </a:spcAft>
                      </a:pPr>
                      <a:r>
                        <a:rPr lang="pt-BR" sz="1600" b="1" dirty="0">
                          <a:solidFill>
                            <a:schemeClr val="bg1"/>
                          </a:solidFill>
                          <a:effectLst/>
                        </a:rPr>
                        <a:t>Qualidade de vida</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r>
                        <a:rPr lang="pt-BR" sz="2400">
                          <a:solidFill>
                            <a:schemeClr val="bg1"/>
                          </a:solidFill>
                          <a:effectLst/>
                        </a:rPr>
                        <a:t>3</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a:solidFill>
                            <a:schemeClr val="bg1"/>
                          </a:solidFill>
                          <a:effectLst/>
                        </a:rPr>
                        <a:t>8</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r>
                        <a:rPr lang="pt-BR" sz="2400">
                          <a:solidFill>
                            <a:schemeClr val="bg1"/>
                          </a:solidFill>
                          <a:effectLst/>
                        </a:rPr>
                        <a:t>10</a:t>
                      </a: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r>
                        <a:rPr lang="pt-BR" sz="2400" dirty="0">
                          <a:solidFill>
                            <a:schemeClr val="bg1"/>
                          </a:solidFill>
                          <a:effectLst/>
                        </a:rPr>
                        <a:t>9</a:t>
                      </a: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9710" algn="ctr">
                        <a:lnSpc>
                          <a:spcPct val="115000"/>
                        </a:lnSpc>
                        <a:spcAft>
                          <a:spcPts val="0"/>
                        </a:spcAft>
                      </a:pPr>
                      <a:r>
                        <a:rPr lang="pt-BR" sz="2000" dirty="0">
                          <a:solidFill>
                            <a:schemeClr val="bg1"/>
                          </a:solidFill>
                          <a:effectLst/>
                        </a:rPr>
                        <a:t>     24</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r>
                        <a:rPr lang="pt-BR" sz="2000" dirty="0">
                          <a:solidFill>
                            <a:schemeClr val="bg1"/>
                          </a:solidFill>
                          <a:effectLst/>
                        </a:rPr>
                        <a:t>30</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r>
                        <a:rPr lang="pt-BR" sz="2000" dirty="0">
                          <a:solidFill>
                            <a:schemeClr val="bg1"/>
                          </a:solidFill>
                          <a:effectLst/>
                        </a:rPr>
                        <a:t>27</a:t>
                      </a: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522022">
                <a:tc>
                  <a:txBody>
                    <a:bodyPr/>
                    <a:lstStyle/>
                    <a:p>
                      <a:pPr algn="ctr">
                        <a:lnSpc>
                          <a:spcPct val="115000"/>
                        </a:lnSpc>
                        <a:spcAft>
                          <a:spcPts val="0"/>
                        </a:spcAft>
                      </a:pPr>
                      <a:r>
                        <a:rPr lang="pt-BR" sz="1200" b="1" dirty="0">
                          <a:solidFill>
                            <a:schemeClr val="bg1"/>
                          </a:solidFill>
                          <a:effectLst/>
                        </a:rPr>
                        <a:t> </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bg1"/>
                          </a:solidFill>
                          <a:effectLst/>
                        </a:rPr>
                        <a:t> </a:t>
                      </a:r>
                      <a:endParaRPr lang="pt-BR" sz="1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a:solidFill>
                            <a:schemeClr val="bg1"/>
                          </a:solidFill>
                          <a:effectLst/>
                        </a:rPr>
                        <a:t> </a:t>
                      </a:r>
                      <a:endParaRPr lang="pt-BR" sz="1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bg1"/>
                          </a:solidFill>
                          <a:effectLst/>
                        </a:rPr>
                        <a:t> </a:t>
                      </a:r>
                      <a:endParaRPr lang="pt-BR" sz="1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86385" algn="ctr">
                        <a:lnSpc>
                          <a:spcPts val="1850"/>
                        </a:lnSpc>
                        <a:spcAft>
                          <a:spcPts val="0"/>
                        </a:spcAft>
                      </a:pPr>
                      <a:r>
                        <a:rPr lang="pt-BR" sz="2000" b="1" dirty="0">
                          <a:solidFill>
                            <a:schemeClr val="bg1"/>
                          </a:solidFill>
                          <a:effectLst/>
                        </a:rPr>
                        <a:t>Totais</a:t>
                      </a:r>
                      <a:endParaRPr lang="pt-BR" sz="14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indent="286385" algn="ctr">
                        <a:lnSpc>
                          <a:spcPts val="1850"/>
                        </a:lnSpc>
                        <a:spcAft>
                          <a:spcPts val="0"/>
                        </a:spcAft>
                      </a:pPr>
                      <a:r>
                        <a:rPr lang="pt-BR" sz="1800" b="1" dirty="0">
                          <a:solidFill>
                            <a:schemeClr val="bg1"/>
                          </a:solidFill>
                          <a:effectLst/>
                        </a:rPr>
                        <a:t>271</a:t>
                      </a:r>
                      <a:endParaRPr lang="pt-BR" sz="14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15570" indent="286385" algn="ctr">
                        <a:lnSpc>
                          <a:spcPts val="1850"/>
                        </a:lnSpc>
                        <a:spcAft>
                          <a:spcPts val="0"/>
                        </a:spcAft>
                      </a:pPr>
                      <a:r>
                        <a:rPr lang="pt-BR" sz="2000" b="1" dirty="0">
                          <a:solidFill>
                            <a:schemeClr val="bg1"/>
                          </a:solidFill>
                          <a:effectLst/>
                        </a:rPr>
                        <a:t>267</a:t>
                      </a:r>
                      <a:endParaRPr lang="pt-BR" sz="20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15570" indent="286385" algn="ctr">
                        <a:lnSpc>
                          <a:spcPts val="1850"/>
                        </a:lnSpc>
                        <a:spcAft>
                          <a:spcPts val="0"/>
                        </a:spcAft>
                      </a:pPr>
                      <a:r>
                        <a:rPr lang="pt-BR" sz="2000" b="1" dirty="0">
                          <a:solidFill>
                            <a:schemeClr val="bg1"/>
                          </a:solidFill>
                          <a:effectLst/>
                        </a:rPr>
                        <a:t>286</a:t>
                      </a:r>
                      <a:endParaRPr lang="pt-BR" sz="20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3073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13</a:t>
            </a:fld>
            <a:endParaRPr lang="pt-BR" dirty="0"/>
          </a:p>
        </p:txBody>
      </p:sp>
      <p:sp>
        <p:nvSpPr>
          <p:cNvPr id="5" name="Retângulo 4"/>
          <p:cNvSpPr/>
          <p:nvPr/>
        </p:nvSpPr>
        <p:spPr>
          <a:xfrm>
            <a:off x="1775520" y="764704"/>
            <a:ext cx="8424936" cy="400110"/>
          </a:xfrm>
          <a:prstGeom prst="rect">
            <a:avLst/>
          </a:prstGeom>
        </p:spPr>
        <p:txBody>
          <a:bodyPr wrap="square">
            <a:spAutoFit/>
          </a:bodyPr>
          <a:lstStyle/>
          <a:p>
            <a:pPr marL="342900" indent="-342900" algn="ctr">
              <a:spcAft>
                <a:spcPts val="600"/>
              </a:spcAft>
              <a:buFont typeface="+mj-lt"/>
              <a:buAutoNum type="arabicPeriod"/>
            </a:pPr>
            <a:r>
              <a:rPr lang="pt-BR" sz="2000" b="1" dirty="0"/>
              <a:t>O método de ponderação de fatores </a:t>
            </a:r>
          </a:p>
        </p:txBody>
      </p:sp>
      <p:graphicFrame>
        <p:nvGraphicFramePr>
          <p:cNvPr id="6" name="Tabela 5"/>
          <p:cNvGraphicFramePr>
            <a:graphicFrameLocks noGrp="1"/>
          </p:cNvGraphicFramePr>
          <p:nvPr>
            <p:extLst>
              <p:ext uri="{D42A27DB-BD31-4B8C-83A1-F6EECF244321}">
                <p14:modId xmlns:p14="http://schemas.microsoft.com/office/powerpoint/2010/main" val="727537100"/>
              </p:ext>
            </p:extLst>
          </p:nvPr>
        </p:nvGraphicFramePr>
        <p:xfrm>
          <a:off x="479376" y="1196752"/>
          <a:ext cx="11189153" cy="5338811"/>
        </p:xfrm>
        <a:graphic>
          <a:graphicData uri="http://schemas.openxmlformats.org/drawingml/2006/table">
            <a:tbl>
              <a:tblPr>
                <a:tableStyleId>{5C22544A-7EE6-4342-B048-85BDC9FD1C3A}</a:tableStyleId>
              </a:tblPr>
              <a:tblGrid>
                <a:gridCol w="3752801">
                  <a:extLst>
                    <a:ext uri="{9D8B030D-6E8A-4147-A177-3AD203B41FA5}">
                      <a16:colId xmlns:a16="http://schemas.microsoft.com/office/drawing/2014/main" val="20000"/>
                    </a:ext>
                  </a:extLst>
                </a:gridCol>
                <a:gridCol w="1071735">
                  <a:extLst>
                    <a:ext uri="{9D8B030D-6E8A-4147-A177-3AD203B41FA5}">
                      <a16:colId xmlns:a16="http://schemas.microsoft.com/office/drawing/2014/main" val="20001"/>
                    </a:ext>
                  </a:extLst>
                </a:gridCol>
                <a:gridCol w="1157358">
                  <a:extLst>
                    <a:ext uri="{9D8B030D-6E8A-4147-A177-3AD203B41FA5}">
                      <a16:colId xmlns:a16="http://schemas.microsoft.com/office/drawing/2014/main" val="20002"/>
                    </a:ext>
                  </a:extLst>
                </a:gridCol>
                <a:gridCol w="901780">
                  <a:extLst>
                    <a:ext uri="{9D8B030D-6E8A-4147-A177-3AD203B41FA5}">
                      <a16:colId xmlns:a16="http://schemas.microsoft.com/office/drawing/2014/main" val="20003"/>
                    </a:ext>
                  </a:extLst>
                </a:gridCol>
                <a:gridCol w="1043566">
                  <a:extLst>
                    <a:ext uri="{9D8B030D-6E8A-4147-A177-3AD203B41FA5}">
                      <a16:colId xmlns:a16="http://schemas.microsoft.com/office/drawing/2014/main" val="20004"/>
                    </a:ext>
                  </a:extLst>
                </a:gridCol>
                <a:gridCol w="1334247">
                  <a:extLst>
                    <a:ext uri="{9D8B030D-6E8A-4147-A177-3AD203B41FA5}">
                      <a16:colId xmlns:a16="http://schemas.microsoft.com/office/drawing/2014/main" val="20005"/>
                    </a:ext>
                  </a:extLst>
                </a:gridCol>
                <a:gridCol w="963833">
                  <a:extLst>
                    <a:ext uri="{9D8B030D-6E8A-4147-A177-3AD203B41FA5}">
                      <a16:colId xmlns:a16="http://schemas.microsoft.com/office/drawing/2014/main" val="20006"/>
                    </a:ext>
                  </a:extLst>
                </a:gridCol>
                <a:gridCol w="963833">
                  <a:extLst>
                    <a:ext uri="{9D8B030D-6E8A-4147-A177-3AD203B41FA5}">
                      <a16:colId xmlns:a16="http://schemas.microsoft.com/office/drawing/2014/main" val="20007"/>
                    </a:ext>
                  </a:extLst>
                </a:gridCol>
              </a:tblGrid>
              <a:tr h="1069789">
                <a:tc gridSpan="2">
                  <a:txBody>
                    <a:bodyPr/>
                    <a:lstStyle/>
                    <a:p>
                      <a:pPr marL="633730" indent="286385" algn="ctr">
                        <a:lnSpc>
                          <a:spcPts val="1850"/>
                        </a:lnSpc>
                        <a:spcAft>
                          <a:spcPts val="0"/>
                        </a:spcAft>
                      </a:pPr>
                      <a:r>
                        <a:rPr lang="pt-BR" sz="1200" b="1" dirty="0">
                          <a:solidFill>
                            <a:schemeClr val="bg1"/>
                          </a:solidFill>
                          <a:effectLst/>
                        </a:rPr>
                        <a:t>Fator locacional                                Importância </a:t>
                      </a:r>
                    </a:p>
                    <a:p>
                      <a:pPr marL="633730" indent="286385" algn="ctr">
                        <a:lnSpc>
                          <a:spcPts val="1850"/>
                        </a:lnSpc>
                        <a:spcAft>
                          <a:spcPts val="0"/>
                        </a:spcAft>
                      </a:pPr>
                      <a:r>
                        <a:rPr lang="pt-BR" sz="1200" b="1" dirty="0">
                          <a:solidFill>
                            <a:schemeClr val="bg1"/>
                          </a:solidFill>
                          <a:effectLst/>
                        </a:rPr>
                        <a:t>                                                            (peso)</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gridSpan="3">
                  <a:txBody>
                    <a:bodyPr/>
                    <a:lstStyle/>
                    <a:p>
                      <a:pPr indent="286385" algn="ctr">
                        <a:lnSpc>
                          <a:spcPts val="1850"/>
                        </a:lnSpc>
                        <a:spcAft>
                          <a:spcPts val="0"/>
                        </a:spcAft>
                      </a:pPr>
                      <a:r>
                        <a:rPr lang="pt-BR" sz="1200" b="1" dirty="0">
                          <a:solidFill>
                            <a:schemeClr val="bg1"/>
                          </a:solidFill>
                          <a:effectLst/>
                        </a:rPr>
                        <a:t>Notas</a:t>
                      </a:r>
                    </a:p>
                    <a:p>
                      <a:pPr indent="286385" algn="l">
                        <a:lnSpc>
                          <a:spcPts val="1850"/>
                        </a:lnSpc>
                        <a:spcAft>
                          <a:spcPts val="0"/>
                        </a:spcAft>
                      </a:pPr>
                      <a:r>
                        <a:rPr lang="pt-BR" sz="1200" b="1" dirty="0">
                          <a:solidFill>
                            <a:schemeClr val="bg1"/>
                          </a:solidFill>
                          <a:effectLst/>
                        </a:rPr>
                        <a:t>Cidade 1      Cidade 2       Cidade 3</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indent="286385" algn="ctr">
                        <a:lnSpc>
                          <a:spcPts val="1850"/>
                        </a:lnSpc>
                        <a:spcAft>
                          <a:spcPts val="0"/>
                        </a:spcAft>
                      </a:pPr>
                      <a:r>
                        <a:rPr lang="pt-BR" sz="1200" b="1" dirty="0">
                          <a:solidFill>
                            <a:schemeClr val="bg1"/>
                          </a:solidFill>
                          <a:effectLst/>
                        </a:rPr>
                        <a:t>Notas ponderadas                         Cidade 1            Cidade 2         Cidade 3</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45684">
                <a:tc>
                  <a:txBody>
                    <a:bodyPr/>
                    <a:lstStyle/>
                    <a:p>
                      <a:pPr algn="l">
                        <a:lnSpc>
                          <a:spcPct val="115000"/>
                        </a:lnSpc>
                        <a:spcAft>
                          <a:spcPts val="0"/>
                        </a:spcAft>
                      </a:pPr>
                      <a:r>
                        <a:rPr lang="en-US" sz="1600" b="1" u="none" dirty="0">
                          <a:solidFill>
                            <a:schemeClr val="bg1"/>
                          </a:solidFill>
                          <a:effectLst/>
                        </a:rPr>
                        <a:t>Acesso</a:t>
                      </a:r>
                      <a:r>
                        <a:rPr lang="pt-BR" sz="1600" b="1" dirty="0">
                          <a:solidFill>
                            <a:schemeClr val="bg1"/>
                          </a:solidFill>
                          <a:effectLst/>
                        </a:rPr>
                        <a:t> a mercados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endParaRPr lang="pt-BR" sz="2400"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b="1"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000" dirty="0">
                        <a:solidFill>
                          <a:schemeClr val="bg1"/>
                        </a:solidFill>
                        <a:effectLst/>
                        <a:highlight>
                          <a:srgbClr val="FFFF00"/>
                        </a:highligh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45684">
                <a:tc>
                  <a:txBody>
                    <a:bodyPr/>
                    <a:lstStyle/>
                    <a:p>
                      <a:pPr algn="l">
                        <a:lnSpc>
                          <a:spcPct val="115000"/>
                        </a:lnSpc>
                        <a:spcAft>
                          <a:spcPts val="0"/>
                        </a:spcAft>
                      </a:pPr>
                      <a:r>
                        <a:rPr lang="pt-BR" sz="1600" b="1" dirty="0">
                          <a:solidFill>
                            <a:schemeClr val="bg1"/>
                          </a:solidFill>
                          <a:effectLst/>
                        </a:rPr>
                        <a:t>Custo e disponibilidade de materiais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7640"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45684">
                <a:tc>
                  <a:txBody>
                    <a:bodyPr/>
                    <a:lstStyle/>
                    <a:p>
                      <a:pPr algn="l">
                        <a:lnSpc>
                          <a:spcPct val="115000"/>
                        </a:lnSpc>
                        <a:spcAft>
                          <a:spcPts val="0"/>
                        </a:spcAft>
                      </a:pPr>
                      <a:r>
                        <a:rPr lang="pt-BR" sz="1600" b="1" dirty="0">
                          <a:solidFill>
                            <a:schemeClr val="bg1"/>
                          </a:solidFill>
                          <a:effectLst/>
                        </a:rPr>
                        <a:t>Custo e disponibilidade de mão-de-obra</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7160"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45684">
                <a:tc>
                  <a:txBody>
                    <a:bodyPr/>
                    <a:lstStyle/>
                    <a:p>
                      <a:pPr algn="l">
                        <a:lnSpc>
                          <a:spcPct val="115000"/>
                        </a:lnSpc>
                        <a:spcAft>
                          <a:spcPts val="0"/>
                        </a:spcAft>
                      </a:pPr>
                      <a:r>
                        <a:rPr lang="en-US" sz="1600" b="1" u="none" dirty="0">
                          <a:solidFill>
                            <a:schemeClr val="bg1"/>
                          </a:solidFill>
                          <a:effectLst/>
                        </a:rPr>
                        <a:t>Atitude</a:t>
                      </a:r>
                      <a:r>
                        <a:rPr lang="pt-BR" sz="1600" b="1" dirty="0">
                          <a:solidFill>
                            <a:schemeClr val="bg1"/>
                          </a:solidFill>
                          <a:effectLst/>
                        </a:rPr>
                        <a:t> da comunidade</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53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45684">
                <a:tc>
                  <a:txBody>
                    <a:bodyPr/>
                    <a:lstStyle/>
                    <a:p>
                      <a:pPr algn="l">
                        <a:lnSpc>
                          <a:spcPct val="115000"/>
                        </a:lnSpc>
                        <a:spcAft>
                          <a:spcPts val="0"/>
                        </a:spcAft>
                      </a:pPr>
                      <a:r>
                        <a:rPr lang="pt-BR" sz="1600" b="1" dirty="0">
                          <a:solidFill>
                            <a:schemeClr val="bg1"/>
                          </a:solidFill>
                          <a:effectLst/>
                        </a:rPr>
                        <a:t>Disponibilidade de bons locais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0335"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45684">
                <a:tc>
                  <a:txBody>
                    <a:bodyPr/>
                    <a:lstStyle/>
                    <a:p>
                      <a:pPr algn="l">
                        <a:lnSpc>
                          <a:spcPct val="115000"/>
                        </a:lnSpc>
                        <a:spcAft>
                          <a:spcPts val="0"/>
                        </a:spcAft>
                      </a:pPr>
                      <a:r>
                        <a:rPr lang="pt-BR" sz="1600" b="1" dirty="0">
                          <a:solidFill>
                            <a:schemeClr val="bg1"/>
                          </a:solidFill>
                          <a:effectLst/>
                        </a:rPr>
                        <a:t>Custo do espaço</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1290"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09904">
                <a:tc>
                  <a:txBody>
                    <a:bodyPr/>
                    <a:lstStyle/>
                    <a:p>
                      <a:pPr algn="l">
                        <a:lnSpc>
                          <a:spcPct val="115000"/>
                        </a:lnSpc>
                        <a:spcAft>
                          <a:spcPts val="0"/>
                        </a:spcAft>
                      </a:pPr>
                      <a:r>
                        <a:rPr lang="pt-BR" sz="1600" b="1" dirty="0">
                          <a:solidFill>
                            <a:schemeClr val="bg1"/>
                          </a:solidFill>
                          <a:effectLst/>
                        </a:rPr>
                        <a:t>Infraestrutura local de utilidades e serviços</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399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2827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49225"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445684">
                <a:tc>
                  <a:txBody>
                    <a:bodyPr/>
                    <a:lstStyle/>
                    <a:p>
                      <a:pPr algn="l">
                        <a:lnSpc>
                          <a:spcPct val="115000"/>
                        </a:lnSpc>
                        <a:spcAft>
                          <a:spcPts val="0"/>
                        </a:spcAft>
                      </a:pPr>
                      <a:r>
                        <a:rPr lang="pt-BR" sz="1600" b="1" dirty="0">
                          <a:solidFill>
                            <a:schemeClr val="bg1"/>
                          </a:solidFill>
                          <a:effectLst/>
                        </a:rPr>
                        <a:t>Qualidade de vida</a:t>
                      </a:r>
                      <a:endParaRPr lang="pt-BR" sz="16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351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46050" algn="ctr">
                        <a:lnSpc>
                          <a:spcPct val="115000"/>
                        </a:lnSpc>
                        <a:spcAft>
                          <a:spcPts val="0"/>
                        </a:spcAft>
                      </a:pPr>
                      <a:endParaRPr lang="pt-BR" sz="2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64465" algn="ctr">
                        <a:lnSpc>
                          <a:spcPct val="115000"/>
                        </a:lnSpc>
                        <a:spcAft>
                          <a:spcPts val="0"/>
                        </a:spcAft>
                      </a:pPr>
                      <a:endParaRPr lang="pt-BR" sz="2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971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30810" algn="ctr">
                        <a:lnSpc>
                          <a:spcPct val="115000"/>
                        </a:lnSpc>
                        <a:spcAft>
                          <a:spcPts val="0"/>
                        </a:spcAft>
                      </a:pPr>
                      <a:endParaRPr lang="pt-BR" sz="20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522022">
                <a:tc>
                  <a:txBody>
                    <a:bodyPr/>
                    <a:lstStyle/>
                    <a:p>
                      <a:pPr algn="ctr">
                        <a:lnSpc>
                          <a:spcPct val="115000"/>
                        </a:lnSpc>
                        <a:spcAft>
                          <a:spcPts val="0"/>
                        </a:spcAft>
                      </a:pPr>
                      <a:r>
                        <a:rPr lang="pt-BR" sz="1200" b="1" dirty="0">
                          <a:solidFill>
                            <a:schemeClr val="bg1"/>
                          </a:solidFill>
                          <a:effectLst/>
                        </a:rPr>
                        <a:t> </a:t>
                      </a:r>
                      <a:endParaRPr lang="pt-BR" sz="12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bg1"/>
                          </a:solidFill>
                          <a:effectLst/>
                        </a:rPr>
                        <a:t> </a:t>
                      </a:r>
                      <a:endParaRPr lang="pt-BR" sz="1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a:solidFill>
                            <a:schemeClr val="bg1"/>
                          </a:solidFill>
                          <a:effectLst/>
                        </a:rPr>
                        <a:t> </a:t>
                      </a:r>
                      <a:endParaRPr lang="pt-BR" sz="140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bg1"/>
                          </a:solidFill>
                          <a:effectLst/>
                        </a:rPr>
                        <a:t> </a:t>
                      </a:r>
                      <a:endParaRPr lang="pt-BR" sz="1400"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86385" algn="ctr">
                        <a:lnSpc>
                          <a:spcPts val="1850"/>
                        </a:lnSpc>
                        <a:spcAft>
                          <a:spcPts val="0"/>
                        </a:spcAft>
                      </a:pPr>
                      <a:r>
                        <a:rPr lang="pt-BR" sz="2000" b="1" dirty="0">
                          <a:solidFill>
                            <a:schemeClr val="bg1"/>
                          </a:solidFill>
                          <a:effectLst/>
                        </a:rPr>
                        <a:t>Totais</a:t>
                      </a:r>
                      <a:endParaRPr lang="pt-BR" sz="14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216535" indent="286385" algn="ctr">
                        <a:lnSpc>
                          <a:spcPts val="1850"/>
                        </a:lnSpc>
                        <a:spcAft>
                          <a:spcPts val="0"/>
                        </a:spcAft>
                      </a:pPr>
                      <a:endParaRPr lang="pt-BR" sz="14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15570" indent="286385" algn="ctr">
                        <a:lnSpc>
                          <a:spcPts val="1850"/>
                        </a:lnSpc>
                        <a:spcAft>
                          <a:spcPts val="0"/>
                        </a:spcAft>
                      </a:pPr>
                      <a:endParaRPr lang="pt-BR" sz="20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115570" indent="286385" algn="ctr">
                        <a:lnSpc>
                          <a:spcPts val="1850"/>
                        </a:lnSpc>
                        <a:spcAft>
                          <a:spcPts val="0"/>
                        </a:spcAft>
                      </a:pPr>
                      <a:endParaRPr lang="pt-BR" sz="2000" b="1" dirty="0">
                        <a:solidFill>
                          <a:schemeClr val="bg1"/>
                        </a:solidFill>
                        <a:effectLst/>
                        <a:latin typeface="Angsana New"/>
                        <a:ea typeface="Times New Roman"/>
                        <a:cs typeface="Times New Roman"/>
                      </a:endParaRPr>
                    </a:p>
                  </a:txBody>
                  <a:tcPr marL="33711" marR="337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8843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4C4CD513-99E7-41DD-A7AC-5102E3AED338}" type="slidenum">
              <a:rPr lang="pt-BR" smtClean="0"/>
              <a:t>14</a:t>
            </a:fld>
            <a:endParaRPr lang="pt-BR" dirty="0"/>
          </a:p>
        </p:txBody>
      </p:sp>
      <p:sp>
        <p:nvSpPr>
          <p:cNvPr id="5" name="Retângulo 4"/>
          <p:cNvSpPr/>
          <p:nvPr/>
        </p:nvSpPr>
        <p:spPr>
          <a:xfrm>
            <a:off x="3215680" y="202115"/>
            <a:ext cx="6624736" cy="523220"/>
          </a:xfrm>
          <a:prstGeom prst="rect">
            <a:avLst/>
          </a:prstGeom>
        </p:spPr>
        <p:txBody>
          <a:bodyPr wrap="square">
            <a:spAutoFit/>
          </a:bodyPr>
          <a:lstStyle/>
          <a:p>
            <a:pPr>
              <a:spcAft>
                <a:spcPts val="600"/>
              </a:spcAft>
            </a:pPr>
            <a:r>
              <a:rPr lang="pt-BR" sz="2800" b="1" dirty="0">
                <a:solidFill>
                  <a:srgbClr val="FFFF00"/>
                </a:solidFill>
              </a:rPr>
              <a:t>2. O método do centro de gravidade</a:t>
            </a:r>
          </a:p>
        </p:txBody>
      </p:sp>
      <p:sp>
        <p:nvSpPr>
          <p:cNvPr id="4" name="Retângulo 3"/>
          <p:cNvSpPr/>
          <p:nvPr/>
        </p:nvSpPr>
        <p:spPr>
          <a:xfrm>
            <a:off x="335360" y="718820"/>
            <a:ext cx="11665296" cy="5878532"/>
          </a:xfrm>
          <a:prstGeom prst="rect">
            <a:avLst/>
          </a:prstGeom>
        </p:spPr>
        <p:txBody>
          <a:bodyPr wrap="square">
            <a:spAutoFit/>
          </a:bodyPr>
          <a:lstStyle/>
          <a:p>
            <a:pPr marL="285750" indent="-285750" algn="just">
              <a:spcAft>
                <a:spcPts val="1200"/>
              </a:spcAft>
              <a:buFont typeface="Arial" pitchFamily="34" charset="0"/>
              <a:buChar char="•"/>
            </a:pPr>
            <a:r>
              <a:rPr lang="pt-BR" sz="2400" b="1" dirty="0">
                <a:latin typeface="Calibri" panose="020F0502020204030204" pitchFamily="34" charset="0"/>
                <a:cs typeface="Calibri" panose="020F0502020204030204" pitchFamily="34" charset="0"/>
              </a:rPr>
              <a:t>fornece uma abordagem quantitativa para determinar onde colocar uma instalação, com base na </a:t>
            </a:r>
            <a:r>
              <a:rPr lang="pt-BR" sz="2400" b="1" u="sng" dirty="0">
                <a:latin typeface="Calibri" panose="020F0502020204030204" pitchFamily="34" charset="0"/>
                <a:cs typeface="Calibri" panose="020F0502020204030204" pitchFamily="34" charset="0"/>
              </a:rPr>
              <a:t>minimização dos custos totais de transporte entre</a:t>
            </a:r>
            <a:r>
              <a:rPr lang="pt-BR" sz="2400" b="1" dirty="0">
                <a:latin typeface="Calibri" panose="020F0502020204030204" pitchFamily="34" charset="0"/>
                <a:cs typeface="Calibri" panose="020F0502020204030204" pitchFamily="34" charset="0"/>
              </a:rPr>
              <a:t> o </a:t>
            </a:r>
            <a:r>
              <a:rPr lang="pt-BR" sz="2400" b="1" u="sng" dirty="0">
                <a:latin typeface="Calibri" panose="020F0502020204030204" pitchFamily="34" charset="0"/>
                <a:cs typeface="Calibri" panose="020F0502020204030204" pitchFamily="34" charset="0"/>
              </a:rPr>
              <a:t>local</a:t>
            </a:r>
            <a:r>
              <a:rPr lang="pt-BR" sz="2400" b="1" dirty="0">
                <a:latin typeface="Calibri" panose="020F0502020204030204" pitchFamily="34" charset="0"/>
                <a:cs typeface="Calibri" panose="020F0502020204030204" pitchFamily="34" charset="0"/>
              </a:rPr>
              <a:t> em que são </a:t>
            </a:r>
            <a:r>
              <a:rPr lang="pt-BR" sz="2400" b="1" u="sng" dirty="0">
                <a:latin typeface="Calibri" panose="020F0502020204030204" pitchFamily="34" charset="0"/>
                <a:cs typeface="Calibri" panose="020F0502020204030204" pitchFamily="34" charset="0"/>
              </a:rPr>
              <a:t>produzidos</a:t>
            </a:r>
            <a:r>
              <a:rPr lang="pt-BR" sz="2400" b="1" dirty="0">
                <a:latin typeface="Calibri" panose="020F0502020204030204" pitchFamily="34" charset="0"/>
                <a:cs typeface="Calibri" panose="020F0502020204030204" pitchFamily="34" charset="0"/>
              </a:rPr>
              <a:t> os bens e onde eles são </a:t>
            </a:r>
            <a:r>
              <a:rPr lang="pt-BR" sz="2400" b="1" u="sng" dirty="0">
                <a:latin typeface="Calibri" panose="020F0502020204030204" pitchFamily="34" charset="0"/>
                <a:cs typeface="Calibri" panose="020F0502020204030204" pitchFamily="34" charset="0"/>
              </a:rPr>
              <a:t>consumidos</a:t>
            </a:r>
            <a:r>
              <a:rPr lang="pt-BR" sz="2400" b="1" dirty="0">
                <a:latin typeface="Calibri" panose="020F0502020204030204" pitchFamily="34" charset="0"/>
                <a:cs typeface="Calibri" panose="020F0502020204030204" pitchFamily="34" charset="0"/>
              </a:rPr>
              <a:t>. </a:t>
            </a:r>
          </a:p>
          <a:p>
            <a:pPr marL="285750" indent="-285750" algn="just">
              <a:spcAft>
                <a:spcPts val="1200"/>
              </a:spcAft>
              <a:buFont typeface="Arial" pitchFamily="34" charset="0"/>
              <a:buChar char="•"/>
            </a:pPr>
            <a:r>
              <a:rPr lang="pt-BR" sz="2400" dirty="0">
                <a:latin typeface="Calibri" panose="020F0502020204030204" pitchFamily="34" charset="0"/>
                <a:cs typeface="Calibri" panose="020F0502020204030204" pitchFamily="34" charset="0"/>
              </a:rPr>
              <a:t>É uma técnica para localização de uma unidade operacional, dadas as localizações existentes de suas </a:t>
            </a:r>
            <a:r>
              <a:rPr lang="pt-BR" sz="2400" u="sng" dirty="0">
                <a:latin typeface="Calibri" panose="020F0502020204030204" pitchFamily="34" charset="0"/>
                <a:cs typeface="Calibri" panose="020F0502020204030204" pitchFamily="34" charset="0"/>
              </a:rPr>
              <a:t>principais fontes de insumos e clientes</a:t>
            </a:r>
            <a:r>
              <a:rPr lang="pt-BR" sz="2400" dirty="0">
                <a:latin typeface="Calibri" panose="020F0502020204030204" pitchFamily="34" charset="0"/>
                <a:cs typeface="Calibri" panose="020F0502020204030204" pitchFamily="34" charset="0"/>
              </a:rPr>
              <a:t>, além dos </a:t>
            </a:r>
            <a:r>
              <a:rPr lang="pt-BR" sz="2400" u="sng" dirty="0">
                <a:latin typeface="Calibri" panose="020F0502020204030204" pitchFamily="34" charset="0"/>
                <a:cs typeface="Calibri" panose="020F0502020204030204" pitchFamily="34" charset="0"/>
              </a:rPr>
              <a:t>volumes</a:t>
            </a:r>
            <a:r>
              <a:rPr lang="pt-BR" sz="2400" dirty="0">
                <a:latin typeface="Calibri" panose="020F0502020204030204" pitchFamily="34" charset="0"/>
                <a:cs typeface="Calibri" panose="020F0502020204030204" pitchFamily="34" charset="0"/>
              </a:rPr>
              <a:t> a serem transportados entre estes locais. </a:t>
            </a:r>
          </a:p>
          <a:p>
            <a:pPr marL="285750" indent="-285750" algn="just">
              <a:spcAft>
                <a:spcPts val="1200"/>
              </a:spcAft>
              <a:buFont typeface="Arial" pitchFamily="34" charset="0"/>
              <a:buChar char="•"/>
            </a:pPr>
            <a:r>
              <a:rPr lang="pt-BR" sz="2400" b="1" dirty="0">
                <a:latin typeface="Calibri" panose="020F0502020204030204" pitchFamily="34" charset="0"/>
                <a:cs typeface="Calibri" panose="020F0502020204030204" pitchFamily="34" charset="0"/>
              </a:rPr>
              <a:t>Essa técnica é muitas vezes utilizada para localizar </a:t>
            </a:r>
            <a:r>
              <a:rPr lang="pt-BR" sz="2400" b="1" u="sng" dirty="0">
                <a:latin typeface="Calibri" panose="020F0502020204030204" pitchFamily="34" charset="0"/>
                <a:cs typeface="Calibri" panose="020F0502020204030204" pitchFamily="34" charset="0"/>
              </a:rPr>
              <a:t>armazéns intermediários </a:t>
            </a:r>
            <a:r>
              <a:rPr lang="pt-BR" sz="2400" b="1" dirty="0">
                <a:latin typeface="Calibri" panose="020F0502020204030204" pitchFamily="34" charset="0"/>
                <a:cs typeface="Calibri" panose="020F0502020204030204" pitchFamily="34" charset="0"/>
              </a:rPr>
              <a:t>ou de </a:t>
            </a:r>
            <a:r>
              <a:rPr lang="pt-BR" sz="2400" b="1" u="sng" dirty="0">
                <a:latin typeface="Calibri" panose="020F0502020204030204" pitchFamily="34" charset="0"/>
                <a:cs typeface="Calibri" panose="020F0502020204030204" pitchFamily="34" charset="0"/>
              </a:rPr>
              <a:t>distribuição</a:t>
            </a:r>
            <a:r>
              <a:rPr lang="pt-BR" sz="2400" b="1" dirty="0">
                <a:latin typeface="Calibri" panose="020F0502020204030204" pitchFamily="34" charset="0"/>
                <a:cs typeface="Calibri" panose="020F0502020204030204" pitchFamily="34" charset="0"/>
              </a:rPr>
              <a:t>, dadas as localizações, por exemplo, das fábricas e dos clientes. </a:t>
            </a:r>
          </a:p>
          <a:p>
            <a:pPr marL="285750" indent="-285750" algn="just">
              <a:spcAft>
                <a:spcPts val="1200"/>
              </a:spcAft>
              <a:buFont typeface="Arial" pitchFamily="34" charset="0"/>
              <a:buChar char="•"/>
            </a:pPr>
            <a:r>
              <a:rPr lang="pt-BR" sz="2400" dirty="0">
                <a:latin typeface="Calibri" panose="020F0502020204030204" pitchFamily="34" charset="0"/>
                <a:cs typeface="Calibri" panose="020F0502020204030204" pitchFamily="34" charset="0"/>
              </a:rPr>
              <a:t>Em sua forma mais simples, </a:t>
            </a:r>
            <a:r>
              <a:rPr lang="pt-BR" sz="2400" u="sng" dirty="0">
                <a:latin typeface="Calibri" panose="020F0502020204030204" pitchFamily="34" charset="0"/>
                <a:cs typeface="Calibri" panose="020F0502020204030204" pitchFamily="34" charset="0"/>
              </a:rPr>
              <a:t>assume que os custos de transporte de material </a:t>
            </a:r>
            <a:r>
              <a:rPr lang="pt-BR" sz="2400" dirty="0">
                <a:latin typeface="Calibri" panose="020F0502020204030204" pitchFamily="34" charset="0"/>
                <a:cs typeface="Calibri" panose="020F0502020204030204" pitchFamily="34" charset="0"/>
              </a:rPr>
              <a:t>para a unidade a ser localizada, vinda das fontes de insumos e da unidade a ser localizada para seus destinos (clientes), </a:t>
            </a:r>
            <a:r>
              <a:rPr lang="pt-BR" sz="2400" u="sng" dirty="0">
                <a:latin typeface="Calibri" panose="020F0502020204030204" pitchFamily="34" charset="0"/>
                <a:cs typeface="Calibri" panose="020F0502020204030204" pitchFamily="34" charset="0"/>
              </a:rPr>
              <a:t>são iguais e proporcionais às quantidades transportadas </a:t>
            </a:r>
            <a:r>
              <a:rPr lang="pt-BR" sz="2400" dirty="0">
                <a:latin typeface="Calibri" panose="020F0502020204030204" pitchFamily="34" charset="0"/>
                <a:cs typeface="Calibri" panose="020F0502020204030204" pitchFamily="34" charset="0"/>
              </a:rPr>
              <a:t>(O método começa localizando num grid simplificado as unidades já existentes (fontes de insumos e clientes). </a:t>
            </a:r>
          </a:p>
          <a:p>
            <a:pPr marL="285750" indent="-285750" algn="just">
              <a:spcAft>
                <a:spcPts val="1200"/>
              </a:spcAft>
              <a:buFont typeface="Arial" pitchFamily="34" charset="0"/>
              <a:buChar char="•"/>
            </a:pPr>
            <a:r>
              <a:rPr lang="pt-BR" sz="2400" dirty="0">
                <a:latin typeface="Calibri" panose="020F0502020204030204" pitchFamily="34" charset="0"/>
                <a:cs typeface="Calibri" panose="020F0502020204030204" pitchFamily="34" charset="0"/>
              </a:rPr>
              <a:t>O </a:t>
            </a:r>
            <a:r>
              <a:rPr lang="pt-BR" sz="2400" u="sng" dirty="0">
                <a:latin typeface="Calibri" panose="020F0502020204030204" pitchFamily="34" charset="0"/>
                <a:cs typeface="Calibri" panose="020F0502020204030204" pitchFamily="34" charset="0"/>
              </a:rPr>
              <a:t>propósito</a:t>
            </a:r>
            <a:r>
              <a:rPr lang="pt-BR" sz="2400" dirty="0">
                <a:latin typeface="Calibri" panose="020F0502020204030204" pitchFamily="34" charset="0"/>
                <a:cs typeface="Calibri" panose="020F0502020204030204" pitchFamily="34" charset="0"/>
              </a:rPr>
              <a:t> disso é </a:t>
            </a:r>
            <a:r>
              <a:rPr lang="pt-BR" sz="2400" u="sng" dirty="0">
                <a:latin typeface="Calibri" panose="020F0502020204030204" pitchFamily="34" charset="0"/>
                <a:cs typeface="Calibri" panose="020F0502020204030204" pitchFamily="34" charset="0"/>
              </a:rPr>
              <a:t>estabelecer as distâncias entre os locais</a:t>
            </a:r>
            <a:r>
              <a:rPr lang="pt-BR"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348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23BD529B-58C2-4867-9D08-94E00A0D38D5}"/>
              </a:ext>
            </a:extLst>
          </p:cNvPr>
          <p:cNvSpPr>
            <a:spLocks noGrp="1"/>
          </p:cNvSpPr>
          <p:nvPr>
            <p:ph type="sldNum" sz="quarter" idx="12"/>
          </p:nvPr>
        </p:nvSpPr>
        <p:spPr/>
        <p:txBody>
          <a:bodyPr/>
          <a:lstStyle/>
          <a:p>
            <a:fld id="{4C4CD513-99E7-41DD-A7AC-5102E3AED338}" type="slidenum">
              <a:rPr lang="pt-BR" smtClean="0"/>
              <a:t>15</a:t>
            </a:fld>
            <a:endParaRPr lang="pt-BR"/>
          </a:p>
        </p:txBody>
      </p:sp>
      <p:sp>
        <p:nvSpPr>
          <p:cNvPr id="3" name="Retângulo 2">
            <a:extLst>
              <a:ext uri="{FF2B5EF4-FFF2-40B4-BE49-F238E27FC236}">
                <a16:creationId xmlns:a16="http://schemas.microsoft.com/office/drawing/2014/main" id="{CA58B4F9-662E-4C15-A13D-231E8DD3B79F}"/>
              </a:ext>
            </a:extLst>
          </p:cNvPr>
          <p:cNvSpPr/>
          <p:nvPr/>
        </p:nvSpPr>
        <p:spPr>
          <a:xfrm>
            <a:off x="983432" y="2151727"/>
            <a:ext cx="10441160" cy="2554545"/>
          </a:xfrm>
          <a:prstGeom prst="rect">
            <a:avLst/>
          </a:prstGeom>
        </p:spPr>
        <p:txBody>
          <a:bodyPr wrap="square">
            <a:spAutoFit/>
          </a:bodyPr>
          <a:lstStyle/>
          <a:p>
            <a:r>
              <a:rPr lang="pt-BR" sz="3200" dirty="0">
                <a:latin typeface="Times New Roman" panose="02020603050405020304" pitchFamily="18" charset="0"/>
              </a:rPr>
              <a:t>EXEMPLO</a:t>
            </a:r>
          </a:p>
          <a:p>
            <a:endParaRPr lang="pt-BR" sz="3200" dirty="0">
              <a:latin typeface="Times New Roman" panose="02020603050405020304" pitchFamily="18" charset="0"/>
            </a:endParaRPr>
          </a:p>
          <a:p>
            <a:r>
              <a:rPr lang="pt-BR" sz="3200">
                <a:latin typeface="Times New Roman" panose="02020603050405020304" pitchFamily="18" charset="0"/>
              </a:rPr>
              <a:t>Onde </a:t>
            </a:r>
            <a:r>
              <a:rPr lang="pt-BR" sz="3200" dirty="0">
                <a:latin typeface="Times New Roman" panose="02020603050405020304" pitchFamily="18" charset="0"/>
              </a:rPr>
              <a:t>localizar um armazém intermediário entre a fábrica e os distribuidores independentes para que os custos de transporte </a:t>
            </a:r>
            <a:r>
              <a:rPr lang="pt-BR" sz="3200">
                <a:latin typeface="Times New Roman" panose="02020603050405020304" pitchFamily="18" charset="0"/>
              </a:rPr>
              <a:t>sejam mínimos?</a:t>
            </a:r>
            <a:endParaRPr lang="pt-BR" sz="3200" dirty="0"/>
          </a:p>
        </p:txBody>
      </p:sp>
    </p:spTree>
    <p:extLst>
      <p:ext uri="{BB962C8B-B14F-4D97-AF65-F5344CB8AC3E}">
        <p14:creationId xmlns:p14="http://schemas.microsoft.com/office/powerpoint/2010/main" val="123779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4C4CD513-99E7-41DD-A7AC-5102E3AED338}" type="slidenum">
              <a:rPr lang="pt-BR" smtClean="0"/>
              <a:t>16</a:t>
            </a:fld>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740000">
            <a:off x="376372" y="335893"/>
            <a:ext cx="4644000" cy="4740274"/>
          </a:xfrm>
          <a:prstGeom prst="rect">
            <a:avLst/>
          </a:prstGeom>
        </p:spPr>
      </p:pic>
      <p:sp>
        <p:nvSpPr>
          <p:cNvPr id="7" name="Retângulo 6"/>
          <p:cNvSpPr/>
          <p:nvPr/>
        </p:nvSpPr>
        <p:spPr>
          <a:xfrm>
            <a:off x="5231904" y="404665"/>
            <a:ext cx="5544616" cy="3046988"/>
          </a:xfrm>
          <a:prstGeom prst="rect">
            <a:avLst/>
          </a:prstGeom>
        </p:spPr>
        <p:txBody>
          <a:bodyPr wrap="square">
            <a:spAutoFit/>
          </a:bodyPr>
          <a:lstStyle/>
          <a:p>
            <a:pPr>
              <a:spcAft>
                <a:spcPts val="600"/>
              </a:spcAft>
            </a:pPr>
            <a:r>
              <a:rPr lang="pt-BR" b="1" dirty="0"/>
              <a:t>Uma fábrica, localizada em:</a:t>
            </a:r>
            <a:endParaRPr lang="pt-BR" dirty="0"/>
          </a:p>
          <a:p>
            <a:pPr>
              <a:spcAft>
                <a:spcPts val="600"/>
              </a:spcAft>
            </a:pPr>
            <a:r>
              <a:rPr lang="pt-BR" dirty="0"/>
              <a:t>São Paulo - posição aproximada (630,330).</a:t>
            </a:r>
          </a:p>
          <a:p>
            <a:pPr>
              <a:spcAft>
                <a:spcPts val="600"/>
              </a:spcAft>
            </a:pPr>
            <a:r>
              <a:rPr lang="pt-BR" b="1" dirty="0"/>
              <a:t>Quatro distribuidores, localizados em:</a:t>
            </a:r>
            <a:endParaRPr lang="pt-BR" dirty="0"/>
          </a:p>
          <a:p>
            <a:pPr>
              <a:spcAft>
                <a:spcPts val="600"/>
              </a:spcAft>
            </a:pPr>
            <a:r>
              <a:rPr lang="pt-BR" dirty="0"/>
              <a:t>Presidente Venceslau - posição aproximada (120,510);</a:t>
            </a:r>
          </a:p>
          <a:p>
            <a:pPr>
              <a:spcAft>
                <a:spcPts val="600"/>
              </a:spcAft>
            </a:pPr>
            <a:r>
              <a:rPr lang="pt-BR" dirty="0"/>
              <a:t>Bauru - posição aproximada (410,470);</a:t>
            </a:r>
          </a:p>
          <a:p>
            <a:pPr>
              <a:spcAft>
                <a:spcPts val="600"/>
              </a:spcAft>
            </a:pPr>
            <a:r>
              <a:rPr lang="pt-BR" dirty="0"/>
              <a:t>Franca - posição aproximada (590,650)</a:t>
            </a:r>
          </a:p>
          <a:p>
            <a:pPr>
              <a:spcAft>
                <a:spcPts val="600"/>
              </a:spcAft>
            </a:pPr>
            <a:r>
              <a:rPr lang="pt-BR" dirty="0"/>
              <a:t>São José dos Campos - posição aproximada (720,350).</a:t>
            </a:r>
          </a:p>
        </p:txBody>
      </p:sp>
      <p:graphicFrame>
        <p:nvGraphicFramePr>
          <p:cNvPr id="8" name="Tabela 7"/>
          <p:cNvGraphicFramePr>
            <a:graphicFrameLocks noGrp="1"/>
          </p:cNvGraphicFramePr>
          <p:nvPr>
            <p:extLst>
              <p:ext uri="{D42A27DB-BD31-4B8C-83A1-F6EECF244321}">
                <p14:modId xmlns:p14="http://schemas.microsoft.com/office/powerpoint/2010/main" val="3689321366"/>
              </p:ext>
            </p:extLst>
          </p:nvPr>
        </p:nvGraphicFramePr>
        <p:xfrm>
          <a:off x="6456040" y="3948877"/>
          <a:ext cx="5256583" cy="2613394"/>
        </p:xfrm>
        <a:graphic>
          <a:graphicData uri="http://schemas.openxmlformats.org/drawingml/2006/table">
            <a:tbl>
              <a:tblPr>
                <a:tableStyleId>{5C22544A-7EE6-4342-B048-85BDC9FD1C3A}</a:tableStyleId>
              </a:tblPr>
              <a:tblGrid>
                <a:gridCol w="3084111">
                  <a:extLst>
                    <a:ext uri="{9D8B030D-6E8A-4147-A177-3AD203B41FA5}">
                      <a16:colId xmlns:a16="http://schemas.microsoft.com/office/drawing/2014/main" val="20000"/>
                    </a:ext>
                  </a:extLst>
                </a:gridCol>
                <a:gridCol w="2172472">
                  <a:extLst>
                    <a:ext uri="{9D8B030D-6E8A-4147-A177-3AD203B41FA5}">
                      <a16:colId xmlns:a16="http://schemas.microsoft.com/office/drawing/2014/main" val="20001"/>
                    </a:ext>
                  </a:extLst>
                </a:gridCol>
              </a:tblGrid>
              <a:tr h="855969">
                <a:tc>
                  <a:txBody>
                    <a:bodyPr/>
                    <a:lstStyle/>
                    <a:p>
                      <a:pPr>
                        <a:lnSpc>
                          <a:spcPct val="115000"/>
                        </a:lnSpc>
                        <a:spcAft>
                          <a:spcPts val="0"/>
                        </a:spcAft>
                      </a:pPr>
                      <a:r>
                        <a:rPr lang="pt-BR" sz="1600" b="1" dirty="0">
                          <a:effectLst/>
                        </a:rPr>
                        <a:t>Local existente</a:t>
                      </a:r>
                      <a:endParaRPr lang="pt-BR" sz="1600" b="1"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a:effectLst/>
                        </a:rPr>
                        <a:t>Toneladas x 1.000 despachadas de/ou para o local</a:t>
                      </a:r>
                      <a:endParaRPr lang="pt-BR" sz="1600" b="1"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1485">
                <a:tc>
                  <a:txBody>
                    <a:bodyPr/>
                    <a:lstStyle/>
                    <a:p>
                      <a:pPr>
                        <a:lnSpc>
                          <a:spcPct val="115000"/>
                        </a:lnSpc>
                        <a:spcAft>
                          <a:spcPts val="0"/>
                        </a:spcAft>
                      </a:pPr>
                      <a:r>
                        <a:rPr lang="pt-BR" sz="1600">
                          <a:effectLst/>
                        </a:rPr>
                        <a:t>São Paulo</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15,5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485">
                <a:tc>
                  <a:txBody>
                    <a:bodyPr/>
                    <a:lstStyle/>
                    <a:p>
                      <a:pPr>
                        <a:lnSpc>
                          <a:spcPct val="115000"/>
                        </a:lnSpc>
                        <a:spcAft>
                          <a:spcPts val="0"/>
                        </a:spcAft>
                      </a:pPr>
                      <a:r>
                        <a:rPr lang="pt-BR" sz="1600">
                          <a:effectLst/>
                        </a:rPr>
                        <a:t>Presidente Venceslau</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2,5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485">
                <a:tc>
                  <a:txBody>
                    <a:bodyPr/>
                    <a:lstStyle/>
                    <a:p>
                      <a:pPr>
                        <a:lnSpc>
                          <a:spcPct val="115000"/>
                        </a:lnSpc>
                        <a:spcAft>
                          <a:spcPts val="0"/>
                        </a:spcAft>
                      </a:pPr>
                      <a:r>
                        <a:rPr lang="pt-BR" sz="1600">
                          <a:effectLst/>
                        </a:rPr>
                        <a:t>Bauru</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5,5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485">
                <a:tc>
                  <a:txBody>
                    <a:bodyPr/>
                    <a:lstStyle/>
                    <a:p>
                      <a:pPr>
                        <a:lnSpc>
                          <a:spcPct val="115000"/>
                        </a:lnSpc>
                        <a:spcAft>
                          <a:spcPts val="0"/>
                        </a:spcAft>
                      </a:pPr>
                      <a:r>
                        <a:rPr lang="pt-BR" sz="1600">
                          <a:effectLst/>
                        </a:rPr>
                        <a:t>Franca</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3.0</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485">
                <a:tc>
                  <a:txBody>
                    <a:bodyPr/>
                    <a:lstStyle/>
                    <a:p>
                      <a:pPr>
                        <a:lnSpc>
                          <a:spcPct val="115000"/>
                        </a:lnSpc>
                        <a:spcAft>
                          <a:spcPts val="0"/>
                        </a:spcAft>
                      </a:pPr>
                      <a:r>
                        <a:rPr lang="pt-BR" sz="1600">
                          <a:effectLst/>
                        </a:rPr>
                        <a:t>São José dos Campos</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effectLst/>
                        </a:rPr>
                        <a:t>4,5</a:t>
                      </a:r>
                      <a:endParaRPr lang="pt-BR" sz="1600"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1338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17</a:t>
            </a:fld>
            <a:endParaRPr lang="pt-BR"/>
          </a:p>
        </p:txBody>
      </p:sp>
      <mc:AlternateContent xmlns:mc="http://schemas.openxmlformats.org/markup-compatibility/2006" xmlns:a14="http://schemas.microsoft.com/office/drawing/2010/main">
        <mc:Choice Requires="a14">
          <p:sp>
            <p:nvSpPr>
              <p:cNvPr id="3" name="Retângulo 2"/>
              <p:cNvSpPr/>
              <p:nvPr/>
            </p:nvSpPr>
            <p:spPr>
              <a:xfrm>
                <a:off x="263352" y="589612"/>
                <a:ext cx="11521280" cy="5647700"/>
              </a:xfrm>
              <a:prstGeom prst="rect">
                <a:avLst/>
              </a:prstGeom>
            </p:spPr>
            <p:txBody>
              <a:bodyPr wrap="square">
                <a:spAutoFit/>
              </a:bodyPr>
              <a:lstStyle/>
              <a:p>
                <a:pPr>
                  <a:spcAft>
                    <a:spcPts val="600"/>
                  </a:spcAft>
                </a:pPr>
                <a:r>
                  <a:rPr lang="pt-BR" b="1" dirty="0"/>
                  <a:t>Resolução: método do centro de gravidade</a:t>
                </a:r>
              </a:p>
              <a:p>
                <a:pPr algn="just">
                  <a:spcAft>
                    <a:spcPts val="600"/>
                  </a:spcAft>
                </a:pPr>
                <a:r>
                  <a:rPr lang="pt-BR" dirty="0"/>
                  <a:t>O método procura encontrar o centro de gravidade dos pontos que representam os locais existentes, levando em conta os "pesos", os volumes transportados, ou a partir do ponto considerado ou para o ponto considerado (quando nesse há um local que despacha material para outros locais e recebe material de outros locais, as quantidades de e para o local aparecem somadas). O método do centro de gravidade calcula as coordenadas do centro de gravidade da seguinte forma:</a:t>
                </a:r>
              </a:p>
              <a:p>
                <a:pPr>
                  <a:spcAft>
                    <a:spcPts val="600"/>
                  </a:spcAft>
                </a:pPr>
                <a:r>
                  <a:rPr lang="pt-BR" dirty="0"/>
                  <a:t> </a:t>
                </a:r>
              </a:p>
              <a:p>
                <a:pPr>
                  <a:spcAft>
                    <a:spcPts val="600"/>
                  </a:spcAft>
                </a:pPr>
                <a:r>
                  <a:rPr lang="pt-BR" dirty="0" err="1"/>
                  <a:t>Cx</a:t>
                </a:r>
                <a:r>
                  <a:rPr lang="pt-BR" dirty="0"/>
                  <a:t> =   </a:t>
                </a:r>
                <a14:m>
                  <m:oMath xmlns:m="http://schemas.openxmlformats.org/officeDocument/2006/math">
                    <m:r>
                      <a:rPr lang="pt-BR" b="1">
                        <a:latin typeface="Cambria Math"/>
                      </a:rPr>
                      <m:t>∑(</m:t>
                    </m:r>
                    <m:r>
                      <a:rPr lang="pt-BR" b="1" i="1">
                        <a:latin typeface="Cambria Math"/>
                      </a:rPr>
                      <m:t>𝐝𝐢𝐱𝐕𝐢</m:t>
                    </m:r>
                  </m:oMath>
                </a14:m>
                <a:r>
                  <a:rPr lang="pt-BR" dirty="0"/>
                  <a:t>) / </a:t>
                </a:r>
                <a14:m>
                  <m:oMath xmlns:m="http://schemas.openxmlformats.org/officeDocument/2006/math">
                    <m:r>
                      <a:rPr lang="pt-BR" b="1">
                        <a:latin typeface="Cambria Math"/>
                      </a:rPr>
                      <m:t>∑</m:t>
                    </m:r>
                  </m:oMath>
                </a14:m>
                <a:r>
                  <a:rPr lang="pt-BR" dirty="0"/>
                  <a:t>Vi</a:t>
                </a:r>
              </a:p>
              <a:p>
                <a:pPr>
                  <a:spcAft>
                    <a:spcPts val="600"/>
                  </a:spcAft>
                </a:pPr>
                <a:r>
                  <a:rPr lang="pt-BR" dirty="0"/>
                  <a:t>e</a:t>
                </a:r>
              </a:p>
              <a:p>
                <a:pPr>
                  <a:spcAft>
                    <a:spcPts val="600"/>
                  </a:spcAft>
                </a:pPr>
                <a:r>
                  <a:rPr lang="pt-BR" dirty="0"/>
                  <a:t>Cy =   </a:t>
                </a:r>
                <a14:m>
                  <m:oMath xmlns:m="http://schemas.openxmlformats.org/officeDocument/2006/math">
                    <m:r>
                      <a:rPr lang="pt-BR" b="1">
                        <a:latin typeface="Cambria Math"/>
                      </a:rPr>
                      <m:t>∑(</m:t>
                    </m:r>
                    <m:r>
                      <a:rPr lang="pt-BR" b="1" i="1">
                        <a:latin typeface="Cambria Math"/>
                      </a:rPr>
                      <m:t>𝐝𝐢𝐲𝐕𝐢</m:t>
                    </m:r>
                  </m:oMath>
                </a14:m>
                <a:r>
                  <a:rPr lang="pt-BR" dirty="0"/>
                  <a:t>) / </a:t>
                </a:r>
                <a14:m>
                  <m:oMath xmlns:m="http://schemas.openxmlformats.org/officeDocument/2006/math">
                    <m:r>
                      <a:rPr lang="pt-BR" b="1">
                        <a:latin typeface="Cambria Math"/>
                      </a:rPr>
                      <m:t>∑</m:t>
                    </m:r>
                  </m:oMath>
                </a14:m>
                <a:r>
                  <a:rPr lang="pt-BR" dirty="0"/>
                  <a:t>Vi</a:t>
                </a:r>
              </a:p>
              <a:p>
                <a:pPr>
                  <a:spcAft>
                    <a:spcPts val="600"/>
                  </a:spcAft>
                </a:pPr>
                <a:r>
                  <a:rPr lang="pt-BR" dirty="0"/>
                  <a:t>Onde:</a:t>
                </a:r>
              </a:p>
              <a:p>
                <a:pPr>
                  <a:spcAft>
                    <a:spcPts val="600"/>
                  </a:spcAft>
                </a:pPr>
                <a:r>
                  <a:rPr lang="pt-BR" dirty="0" err="1"/>
                  <a:t>Cx</a:t>
                </a:r>
                <a:r>
                  <a:rPr lang="pt-BR" dirty="0"/>
                  <a:t> = coordenada x (eixo horizontal) do centro de gravidade;</a:t>
                </a:r>
              </a:p>
              <a:p>
                <a:pPr>
                  <a:spcAft>
                    <a:spcPts val="600"/>
                  </a:spcAft>
                </a:pPr>
                <a:r>
                  <a:rPr lang="pt-BR" dirty="0"/>
                  <a:t>Cy = coordenada y (eixo vertical) do centro de gravidade;</a:t>
                </a:r>
              </a:p>
              <a:p>
                <a:pPr>
                  <a:spcAft>
                    <a:spcPts val="600"/>
                  </a:spcAft>
                </a:pPr>
                <a:r>
                  <a:rPr lang="pt-BR" dirty="0" err="1"/>
                  <a:t>dix</a:t>
                </a:r>
                <a:r>
                  <a:rPr lang="pt-BR" dirty="0"/>
                  <a:t> = coordenada x do </a:t>
                </a:r>
                <a:r>
                  <a:rPr lang="pt-BR" dirty="0" err="1"/>
                  <a:t>iésimo</a:t>
                </a:r>
                <a:r>
                  <a:rPr lang="pt-BR" dirty="0"/>
                  <a:t> local;</a:t>
                </a:r>
              </a:p>
              <a:p>
                <a:pPr>
                  <a:spcAft>
                    <a:spcPts val="600"/>
                  </a:spcAft>
                </a:pPr>
                <a:r>
                  <a:rPr lang="pt-BR" dirty="0" err="1"/>
                  <a:t>diy</a:t>
                </a:r>
                <a:r>
                  <a:rPr lang="pt-BR" dirty="0"/>
                  <a:t> = coordenada y do </a:t>
                </a:r>
                <a:r>
                  <a:rPr lang="pt-BR" dirty="0" err="1"/>
                  <a:t>iésimo</a:t>
                </a:r>
                <a:r>
                  <a:rPr lang="pt-BR" dirty="0"/>
                  <a:t> local;</a:t>
                </a:r>
              </a:p>
              <a:p>
                <a:pPr>
                  <a:spcAft>
                    <a:spcPts val="600"/>
                  </a:spcAft>
                </a:pPr>
                <a:r>
                  <a:rPr lang="pt-BR" dirty="0"/>
                  <a:t>Vi = volume de bens movimentados para ou do </a:t>
                </a:r>
                <a:r>
                  <a:rPr lang="pt-BR" dirty="0" err="1"/>
                  <a:t>iésimo</a:t>
                </a:r>
                <a:r>
                  <a:rPr lang="pt-BR" dirty="0"/>
                  <a:t> local.</a:t>
                </a:r>
              </a:p>
            </p:txBody>
          </p:sp>
        </mc:Choice>
        <mc:Fallback xmlns="">
          <p:sp>
            <p:nvSpPr>
              <p:cNvPr id="3" name="Retângulo 2"/>
              <p:cNvSpPr>
                <a:spLocks noRot="1" noChangeAspect="1" noMove="1" noResize="1" noEditPoints="1" noAdjustHandles="1" noChangeArrowheads="1" noChangeShapeType="1" noTextEdit="1"/>
              </p:cNvSpPr>
              <p:nvPr/>
            </p:nvSpPr>
            <p:spPr>
              <a:xfrm>
                <a:off x="263352" y="589612"/>
                <a:ext cx="11521280" cy="5647700"/>
              </a:xfrm>
              <a:prstGeom prst="rect">
                <a:avLst/>
              </a:prstGeom>
              <a:blipFill>
                <a:blip r:embed="rId2"/>
                <a:stretch>
                  <a:fillRect l="-423" t="-648" r="-476" b="-756"/>
                </a:stretch>
              </a:blipFill>
            </p:spPr>
            <p:txBody>
              <a:bodyPr/>
              <a:lstStyle/>
              <a:p>
                <a:r>
                  <a:rPr lang="pt-BR">
                    <a:noFill/>
                  </a:rPr>
                  <a:t> </a:t>
                </a:r>
              </a:p>
            </p:txBody>
          </p:sp>
        </mc:Fallback>
      </mc:AlternateContent>
    </p:spTree>
    <p:extLst>
      <p:ext uri="{BB962C8B-B14F-4D97-AF65-F5344CB8AC3E}">
        <p14:creationId xmlns:p14="http://schemas.microsoft.com/office/powerpoint/2010/main" val="322817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18</a:t>
            </a:fld>
            <a:endParaRPr lang="pt-BR" dirty="0"/>
          </a:p>
        </p:txBody>
      </p:sp>
      <p:sp>
        <p:nvSpPr>
          <p:cNvPr id="3" name="Retângulo 2"/>
          <p:cNvSpPr/>
          <p:nvPr/>
        </p:nvSpPr>
        <p:spPr>
          <a:xfrm>
            <a:off x="407368" y="2996953"/>
            <a:ext cx="11377263"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r>
              <a:rPr lang="pt-BR" dirty="0" err="1"/>
              <a:t>Cx</a:t>
            </a:r>
            <a:r>
              <a:rPr lang="pt-BR" dirty="0"/>
              <a:t> =</a:t>
            </a:r>
            <a:r>
              <a:rPr lang="pt-BR" u="sng" dirty="0"/>
              <a:t> (630 X 15,5) + (120 X 2,5) + (410 X 5,5) +(590 x 3,0) + (720 x 4,5) </a:t>
            </a:r>
            <a:r>
              <a:rPr lang="pt-BR" dirty="0"/>
              <a:t>= ~ 560                                                                 </a:t>
            </a:r>
          </a:p>
          <a:p>
            <a:r>
              <a:rPr lang="pt-BR" dirty="0"/>
              <a:t>                                              15,5+2,5+5,5+3,0 + 4,5</a:t>
            </a:r>
          </a:p>
          <a:p>
            <a:r>
              <a:rPr lang="pt-BR" dirty="0"/>
              <a:t> </a:t>
            </a:r>
          </a:p>
          <a:p>
            <a:endParaRPr lang="pt-BR" dirty="0"/>
          </a:p>
          <a:p>
            <a:r>
              <a:rPr lang="pt-BR" dirty="0"/>
              <a:t>Cy = </a:t>
            </a:r>
            <a:r>
              <a:rPr lang="pt-BR" u="sng" dirty="0"/>
              <a:t>(330 X 15,5) + (510 X 2,5)+ (470 X 5,5) + (650 x 3,0) + (350 x 4,5)</a:t>
            </a:r>
            <a:r>
              <a:rPr lang="pt-BR" dirty="0"/>
              <a:t> = ~ 403</a:t>
            </a:r>
          </a:p>
          <a:p>
            <a:r>
              <a:rPr lang="pt-BR" dirty="0"/>
              <a:t>                                             15,5+2,5+5,5+3,0+4,5</a:t>
            </a:r>
          </a:p>
          <a:p>
            <a:r>
              <a:rPr lang="pt-BR" dirty="0"/>
              <a:t> </a:t>
            </a:r>
          </a:p>
          <a:p>
            <a:endParaRPr lang="pt-BR" dirty="0"/>
          </a:p>
          <a:p>
            <a:pPr algn="just"/>
            <a:r>
              <a:rPr lang="pt-BR" i="1" dirty="0"/>
              <a:t>Isso dá ao analista as coordenadas x e y (560,403) do grid como um ponto de partida para decisão de macrolocalização do armazém intermediário. Isso no mapa leva a uma localização das proximidades de Piracicaba (veja Figura-mapa).</a:t>
            </a:r>
          </a:p>
        </p:txBody>
      </p:sp>
      <p:sp>
        <p:nvSpPr>
          <p:cNvPr id="4" name="Retângulo 3"/>
          <p:cNvSpPr/>
          <p:nvPr/>
        </p:nvSpPr>
        <p:spPr>
          <a:xfrm>
            <a:off x="407368" y="116632"/>
            <a:ext cx="4716016" cy="27699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pt-BR" sz="1600" b="1" dirty="0"/>
              <a:t>Uma fábrica, localizada em:</a:t>
            </a:r>
            <a:endParaRPr lang="pt-BR" sz="1600" dirty="0"/>
          </a:p>
          <a:p>
            <a:pPr>
              <a:spcAft>
                <a:spcPts val="600"/>
              </a:spcAft>
            </a:pPr>
            <a:r>
              <a:rPr lang="pt-BR" sz="1600" dirty="0"/>
              <a:t>São Paulo - posição aproximada (630,330).</a:t>
            </a:r>
          </a:p>
          <a:p>
            <a:pPr>
              <a:spcAft>
                <a:spcPts val="600"/>
              </a:spcAft>
            </a:pPr>
            <a:r>
              <a:rPr lang="pt-BR" sz="1600" b="1" dirty="0"/>
              <a:t>Quatro distribuidores, localizados em:</a:t>
            </a:r>
            <a:endParaRPr lang="pt-BR" sz="1600" dirty="0"/>
          </a:p>
          <a:p>
            <a:pPr>
              <a:spcAft>
                <a:spcPts val="600"/>
              </a:spcAft>
            </a:pPr>
            <a:r>
              <a:rPr lang="pt-BR" sz="1600" dirty="0"/>
              <a:t>Presidente Venceslau - posição aproximada (120,510);</a:t>
            </a:r>
          </a:p>
          <a:p>
            <a:pPr>
              <a:spcAft>
                <a:spcPts val="600"/>
              </a:spcAft>
            </a:pPr>
            <a:r>
              <a:rPr lang="pt-BR" sz="1600" dirty="0"/>
              <a:t>Bauru - posição aproximada (410,470);</a:t>
            </a:r>
          </a:p>
          <a:p>
            <a:pPr>
              <a:spcAft>
                <a:spcPts val="600"/>
              </a:spcAft>
            </a:pPr>
            <a:r>
              <a:rPr lang="pt-BR" sz="1600" dirty="0"/>
              <a:t>Franca - posição aproximada (590,650)</a:t>
            </a:r>
          </a:p>
          <a:p>
            <a:pPr>
              <a:spcAft>
                <a:spcPts val="600"/>
              </a:spcAft>
            </a:pPr>
            <a:r>
              <a:rPr lang="pt-BR" sz="1600" dirty="0"/>
              <a:t>São José dos Campos - posição aproximada (720,350).</a:t>
            </a:r>
          </a:p>
        </p:txBody>
      </p:sp>
      <p:graphicFrame>
        <p:nvGraphicFramePr>
          <p:cNvPr id="5" name="Tabela 4"/>
          <p:cNvGraphicFramePr>
            <a:graphicFrameLocks noGrp="1"/>
          </p:cNvGraphicFramePr>
          <p:nvPr>
            <p:extLst>
              <p:ext uri="{D42A27DB-BD31-4B8C-83A1-F6EECF244321}">
                <p14:modId xmlns:p14="http://schemas.microsoft.com/office/powerpoint/2010/main" val="2689128414"/>
              </p:ext>
            </p:extLst>
          </p:nvPr>
        </p:nvGraphicFramePr>
        <p:xfrm>
          <a:off x="6240016" y="188640"/>
          <a:ext cx="5256582" cy="2613394"/>
        </p:xfrm>
        <a:graphic>
          <a:graphicData uri="http://schemas.openxmlformats.org/drawingml/2006/table">
            <a:tbl>
              <a:tblPr>
                <a:tableStyleId>{5C22544A-7EE6-4342-B048-85BDC9FD1C3A}</a:tableStyleId>
              </a:tblPr>
              <a:tblGrid>
                <a:gridCol w="3084110">
                  <a:extLst>
                    <a:ext uri="{9D8B030D-6E8A-4147-A177-3AD203B41FA5}">
                      <a16:colId xmlns:a16="http://schemas.microsoft.com/office/drawing/2014/main" val="20000"/>
                    </a:ext>
                  </a:extLst>
                </a:gridCol>
                <a:gridCol w="2172472">
                  <a:extLst>
                    <a:ext uri="{9D8B030D-6E8A-4147-A177-3AD203B41FA5}">
                      <a16:colId xmlns:a16="http://schemas.microsoft.com/office/drawing/2014/main" val="20001"/>
                    </a:ext>
                  </a:extLst>
                </a:gridCol>
              </a:tblGrid>
              <a:tr h="855969">
                <a:tc>
                  <a:txBody>
                    <a:bodyPr/>
                    <a:lstStyle/>
                    <a:p>
                      <a:pPr>
                        <a:lnSpc>
                          <a:spcPct val="115000"/>
                        </a:lnSpc>
                        <a:spcAft>
                          <a:spcPts val="0"/>
                        </a:spcAft>
                      </a:pPr>
                      <a:r>
                        <a:rPr lang="pt-BR" sz="1600" b="1" dirty="0">
                          <a:effectLst/>
                        </a:rPr>
                        <a:t>Local existente</a:t>
                      </a:r>
                      <a:endParaRPr lang="pt-BR" sz="1600" b="1"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a:effectLst/>
                        </a:rPr>
                        <a:t>Toneladas x 1.000 despachadas de/ou para o local</a:t>
                      </a:r>
                      <a:endParaRPr lang="pt-BR" sz="1600" b="1"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1485">
                <a:tc>
                  <a:txBody>
                    <a:bodyPr/>
                    <a:lstStyle/>
                    <a:p>
                      <a:pPr>
                        <a:lnSpc>
                          <a:spcPct val="115000"/>
                        </a:lnSpc>
                        <a:spcAft>
                          <a:spcPts val="0"/>
                        </a:spcAft>
                      </a:pPr>
                      <a:r>
                        <a:rPr lang="pt-BR" sz="1600">
                          <a:effectLst/>
                        </a:rPr>
                        <a:t>São Paulo</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15,5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485">
                <a:tc>
                  <a:txBody>
                    <a:bodyPr/>
                    <a:lstStyle/>
                    <a:p>
                      <a:pPr>
                        <a:lnSpc>
                          <a:spcPct val="115000"/>
                        </a:lnSpc>
                        <a:spcAft>
                          <a:spcPts val="0"/>
                        </a:spcAft>
                      </a:pPr>
                      <a:r>
                        <a:rPr lang="pt-BR" sz="1600">
                          <a:effectLst/>
                        </a:rPr>
                        <a:t>Presidente Venceslau</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2,5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485">
                <a:tc>
                  <a:txBody>
                    <a:bodyPr/>
                    <a:lstStyle/>
                    <a:p>
                      <a:pPr>
                        <a:lnSpc>
                          <a:spcPct val="115000"/>
                        </a:lnSpc>
                        <a:spcAft>
                          <a:spcPts val="0"/>
                        </a:spcAft>
                      </a:pPr>
                      <a:r>
                        <a:rPr lang="pt-BR" sz="1600">
                          <a:effectLst/>
                        </a:rPr>
                        <a:t>Bauru</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5,5</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485">
                <a:tc>
                  <a:txBody>
                    <a:bodyPr/>
                    <a:lstStyle/>
                    <a:p>
                      <a:pPr>
                        <a:lnSpc>
                          <a:spcPct val="115000"/>
                        </a:lnSpc>
                        <a:spcAft>
                          <a:spcPts val="0"/>
                        </a:spcAft>
                      </a:pPr>
                      <a:r>
                        <a:rPr lang="pt-BR" sz="1600">
                          <a:effectLst/>
                        </a:rPr>
                        <a:t>Franca</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a:effectLst/>
                        </a:rPr>
                        <a:t>3.0</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485">
                <a:tc>
                  <a:txBody>
                    <a:bodyPr/>
                    <a:lstStyle/>
                    <a:p>
                      <a:pPr>
                        <a:lnSpc>
                          <a:spcPct val="115000"/>
                        </a:lnSpc>
                        <a:spcAft>
                          <a:spcPts val="0"/>
                        </a:spcAft>
                      </a:pPr>
                      <a:r>
                        <a:rPr lang="pt-BR" sz="1600">
                          <a:effectLst/>
                        </a:rPr>
                        <a:t>São José dos Campos</a:t>
                      </a:r>
                      <a:endParaRPr lang="pt-BR" sz="160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effectLst/>
                        </a:rPr>
                        <a:t>4,5</a:t>
                      </a:r>
                      <a:endParaRPr lang="pt-BR" sz="1600" dirty="0">
                        <a:effectLst/>
                        <a:latin typeface="Cambria"/>
                        <a:ea typeface="Times New Roman"/>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837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23A74F71-787C-4209-9324-3DF6AA83D168}"/>
              </a:ext>
            </a:extLst>
          </p:cNvPr>
          <p:cNvSpPr>
            <a:spLocks noGrp="1"/>
          </p:cNvSpPr>
          <p:nvPr>
            <p:ph type="sldNum" sz="quarter" idx="12"/>
          </p:nvPr>
        </p:nvSpPr>
        <p:spPr/>
        <p:txBody>
          <a:bodyPr/>
          <a:lstStyle/>
          <a:p>
            <a:fld id="{4C4CD513-99E7-41DD-A7AC-5102E3AED338}" type="slidenum">
              <a:rPr lang="pt-BR" smtClean="0"/>
              <a:t>19</a:t>
            </a:fld>
            <a:endParaRPr lang="pt-BR"/>
          </a:p>
        </p:txBody>
      </p:sp>
      <p:pic>
        <p:nvPicPr>
          <p:cNvPr id="3" name="Imagem 2">
            <a:extLst>
              <a:ext uri="{FF2B5EF4-FFF2-40B4-BE49-F238E27FC236}">
                <a16:creationId xmlns:a16="http://schemas.microsoft.com/office/drawing/2014/main" id="{BD6C5572-3CB7-4259-9390-280834D75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46094" y="351000"/>
            <a:ext cx="6030979" cy="6156000"/>
          </a:xfrm>
          <a:prstGeom prst="rect">
            <a:avLst/>
          </a:prstGeom>
        </p:spPr>
      </p:pic>
      <p:sp>
        <p:nvSpPr>
          <p:cNvPr id="5" name="Retângulo 4">
            <a:extLst>
              <a:ext uri="{FF2B5EF4-FFF2-40B4-BE49-F238E27FC236}">
                <a16:creationId xmlns:a16="http://schemas.microsoft.com/office/drawing/2014/main" id="{14C0B5F2-3933-4B80-9C96-AC8FF970DE73}"/>
              </a:ext>
            </a:extLst>
          </p:cNvPr>
          <p:cNvSpPr/>
          <p:nvPr/>
        </p:nvSpPr>
        <p:spPr>
          <a:xfrm>
            <a:off x="7789523" y="2551837"/>
            <a:ext cx="345638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r>
              <a:rPr lang="pt-BR" dirty="0" err="1"/>
              <a:t>Cx</a:t>
            </a:r>
            <a:r>
              <a:rPr lang="pt-BR" dirty="0"/>
              <a:t> ~ 560                                                                 </a:t>
            </a:r>
          </a:p>
          <a:p>
            <a:r>
              <a:rPr lang="pt-BR" dirty="0"/>
              <a:t> </a:t>
            </a:r>
          </a:p>
          <a:p>
            <a:r>
              <a:rPr lang="pt-BR" dirty="0"/>
              <a:t>Cy ~ 403</a:t>
            </a:r>
          </a:p>
          <a:p>
            <a:r>
              <a:rPr lang="pt-BR" dirty="0"/>
              <a:t>                                             </a:t>
            </a:r>
          </a:p>
          <a:p>
            <a:r>
              <a:rPr lang="pt-BR" i="1" dirty="0"/>
              <a:t>proximidades de Piracicaba</a:t>
            </a:r>
          </a:p>
        </p:txBody>
      </p:sp>
      <p:sp>
        <p:nvSpPr>
          <p:cNvPr id="4" name="Elipse 3">
            <a:extLst>
              <a:ext uri="{FF2B5EF4-FFF2-40B4-BE49-F238E27FC236}">
                <a16:creationId xmlns:a16="http://schemas.microsoft.com/office/drawing/2014/main" id="{A7769587-9B60-4BD1-B63A-27D7914CB04C}"/>
              </a:ext>
            </a:extLst>
          </p:cNvPr>
          <p:cNvSpPr/>
          <p:nvPr/>
        </p:nvSpPr>
        <p:spPr>
          <a:xfrm>
            <a:off x="4049296" y="3110136"/>
            <a:ext cx="18135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1708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87016"/>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1. INTRODUÇÃO</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2</a:t>
            </a:fld>
            <a:endParaRPr lang="pt-BR" dirty="0"/>
          </a:p>
        </p:txBody>
      </p:sp>
      <p:sp>
        <p:nvSpPr>
          <p:cNvPr id="4" name="CaixaDeTexto 3"/>
          <p:cNvSpPr txBox="1"/>
          <p:nvPr/>
        </p:nvSpPr>
        <p:spPr>
          <a:xfrm>
            <a:off x="407368" y="548680"/>
            <a:ext cx="11521280" cy="5847755"/>
          </a:xfrm>
          <a:prstGeom prst="rect">
            <a:avLst/>
          </a:prstGeom>
          <a:noFill/>
        </p:spPr>
        <p:txBody>
          <a:bodyPr wrap="square" rtlCol="0">
            <a:spAutoFit/>
          </a:bodyPr>
          <a:lstStyle/>
          <a:p>
            <a:pPr algn="just">
              <a:spcAft>
                <a:spcPts val="600"/>
              </a:spcAft>
            </a:pPr>
            <a:r>
              <a:rPr lang="pt-BR" b="1" dirty="0"/>
              <a:t>Por que análise de localização?</a:t>
            </a:r>
          </a:p>
          <a:p>
            <a:pPr marL="285750" indent="-285750" algn="just">
              <a:spcAft>
                <a:spcPts val="600"/>
              </a:spcAft>
              <a:buFont typeface="Wingdings" pitchFamily="2" charset="2"/>
              <a:buChar char="Ø"/>
            </a:pPr>
            <a:r>
              <a:rPr lang="pt-BR" dirty="0"/>
              <a:t>A localização de uma operação afeta tanto sua capacidade de competir quanto outros aspec­tos, internos e externos. </a:t>
            </a:r>
          </a:p>
          <a:p>
            <a:pPr marL="285750" indent="-285750" algn="just">
              <a:spcAft>
                <a:spcPts val="600"/>
              </a:spcAft>
              <a:buFont typeface="Wingdings" pitchFamily="2" charset="2"/>
              <a:buChar char="Ø"/>
            </a:pPr>
            <a:r>
              <a:rPr lang="pt-BR" dirty="0"/>
              <a:t>Em empresas manufatureiras: afeta custos diretos, como </a:t>
            </a:r>
          </a:p>
          <a:p>
            <a:pPr marL="742950" lvl="1" indent="-285750" algn="just">
              <a:spcAft>
                <a:spcPts val="600"/>
              </a:spcAft>
              <a:buFont typeface="Arial" pitchFamily="34" charset="0"/>
              <a:buChar char="•"/>
            </a:pPr>
            <a:r>
              <a:rPr lang="pt-BR" dirty="0"/>
              <a:t>custo de transporte (das matérias-primas e com­ponentes para a operação e dos produtos acaba­dos da operação para os clientes)</a:t>
            </a:r>
          </a:p>
          <a:p>
            <a:pPr marL="742950" lvl="1" indent="-285750" algn="just">
              <a:spcAft>
                <a:spcPts val="600"/>
              </a:spcAft>
              <a:buFont typeface="Arial" pitchFamily="34" charset="0"/>
              <a:buChar char="•"/>
            </a:pPr>
            <a:r>
              <a:rPr lang="pt-BR" dirty="0"/>
              <a:t>custo da mão-de-obra (diferentes locais têm diferentes ní­veis salariais e até legislações diferentes no que diz respeito a custos indiretos), </a:t>
            </a:r>
          </a:p>
          <a:p>
            <a:pPr marL="742950" lvl="1" indent="-285750" algn="just">
              <a:spcAft>
                <a:spcPts val="600"/>
              </a:spcAft>
              <a:buFont typeface="Arial" pitchFamily="34" charset="0"/>
              <a:buChar char="•"/>
            </a:pPr>
            <a:r>
              <a:rPr lang="pt-BR" dirty="0"/>
              <a:t>custo e disponi­bilidade de energia (pense, por exemplo, num fabricante de alumínio, que utiliza enormes quantidades de energia para a redução da pasta de alumina, no alumínio), água e outros. </a:t>
            </a:r>
          </a:p>
          <a:p>
            <a:pPr marL="285750" indent="-285750" algn="just">
              <a:spcAft>
                <a:spcPts val="600"/>
              </a:spcAft>
              <a:buFont typeface="Wingdings" pitchFamily="2" charset="2"/>
              <a:buChar char="Ø"/>
            </a:pPr>
            <a:r>
              <a:rPr lang="pt-BR" dirty="0"/>
              <a:t>Em operações de serviços pode afetar </a:t>
            </a:r>
          </a:p>
          <a:p>
            <a:pPr marL="742950" lvl="1" indent="-285750" algn="just">
              <a:spcAft>
                <a:spcPts val="600"/>
              </a:spcAft>
              <a:buFont typeface="Arial" pitchFamily="34" charset="0"/>
              <a:buChar char="•"/>
            </a:pPr>
            <a:r>
              <a:rPr lang="pt-BR" dirty="0"/>
              <a:t>a conveniência do cliente, o volume de tráfego resultante em torno da operação, a visibilidade da operação, entre outras coisas. </a:t>
            </a:r>
          </a:p>
          <a:p>
            <a:pPr marL="285750" indent="-285750" algn="just">
              <a:spcAft>
                <a:spcPts val="600"/>
              </a:spcAft>
              <a:buFont typeface="Wingdings" pitchFamily="2" charset="2"/>
              <a:buChar char="Ø"/>
            </a:pPr>
            <a:r>
              <a:rPr lang="pt-BR" dirty="0"/>
              <a:t>Consequências de Decisões erradas de localização</a:t>
            </a:r>
          </a:p>
          <a:p>
            <a:pPr marL="742950" lvl="1" indent="-285750" algn="just">
              <a:spcAft>
                <a:spcPts val="600"/>
              </a:spcAft>
              <a:buFont typeface="Arial" pitchFamily="34" charset="0"/>
              <a:buChar char="•"/>
            </a:pPr>
            <a:r>
              <a:rPr lang="pt-BR" dirty="0"/>
              <a:t>São caras e também são difíceis de serem revertidas, sendo seus efeitos bastante duradouros </a:t>
            </a:r>
          </a:p>
          <a:p>
            <a:pPr marL="742950" lvl="1" indent="-285750" algn="just">
              <a:spcAft>
                <a:spcPts val="600"/>
              </a:spcAft>
              <a:buFont typeface="Arial" pitchFamily="34" charset="0"/>
              <a:buChar char="•"/>
            </a:pPr>
            <a:r>
              <a:rPr lang="pt-BR" dirty="0"/>
              <a:t>em outras palavras: uma vez que a decisão de localização tomou efeito, a operação terá de conviver com e por um longo tempo.</a:t>
            </a:r>
          </a:p>
        </p:txBody>
      </p:sp>
    </p:spTree>
    <p:extLst>
      <p:ext uri="{BB962C8B-B14F-4D97-AF65-F5344CB8AC3E}">
        <p14:creationId xmlns:p14="http://schemas.microsoft.com/office/powerpoint/2010/main" val="188482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20</a:t>
            </a:fld>
            <a:endParaRPr lang="pt-BR"/>
          </a:p>
        </p:txBody>
      </p:sp>
      <p:sp>
        <p:nvSpPr>
          <p:cNvPr id="3" name="Retângulo 2"/>
          <p:cNvSpPr/>
          <p:nvPr/>
        </p:nvSpPr>
        <p:spPr>
          <a:xfrm>
            <a:off x="335360" y="908721"/>
            <a:ext cx="11521280" cy="2062103"/>
          </a:xfrm>
          <a:prstGeom prst="rect">
            <a:avLst/>
          </a:prstGeom>
        </p:spPr>
        <p:txBody>
          <a:bodyPr wrap="square">
            <a:spAutoFit/>
          </a:bodyPr>
          <a:lstStyle/>
          <a:p>
            <a:pPr marL="285750" indent="-285750" algn="just">
              <a:spcAft>
                <a:spcPts val="600"/>
              </a:spcAft>
              <a:buFont typeface="Wingdings" pitchFamily="2" charset="2"/>
              <a:buChar char="Ø"/>
            </a:pPr>
            <a:r>
              <a:rPr lang="pt-BR" dirty="0"/>
              <a:t>Serve ao mesmo propósito do modelo do centro de gravidade</a:t>
            </a:r>
          </a:p>
          <a:p>
            <a:pPr marL="285750" indent="-285750" algn="just">
              <a:spcAft>
                <a:spcPts val="600"/>
              </a:spcAft>
              <a:buFont typeface="Wingdings" pitchFamily="2" charset="2"/>
              <a:buChar char="Ø"/>
            </a:pPr>
            <a:r>
              <a:rPr lang="pt-BR" dirty="0"/>
              <a:t>Procura localizar uma nova instalação dentro de uma malha já existente, por meio da minimização dos custos de transporte. </a:t>
            </a:r>
          </a:p>
          <a:p>
            <a:pPr marL="285750" indent="-285750" algn="just">
              <a:spcAft>
                <a:spcPts val="600"/>
              </a:spcAft>
              <a:buFont typeface="Wingdings" pitchFamily="2" charset="2"/>
              <a:buChar char="Ø"/>
            </a:pPr>
            <a:r>
              <a:rPr lang="pt-BR" dirty="0"/>
              <a:t>São dados básicos do modelo:</a:t>
            </a:r>
          </a:p>
          <a:p>
            <a:pPr marL="742950" lvl="1" indent="-285750" algn="just">
              <a:spcAft>
                <a:spcPts val="600"/>
              </a:spcAft>
              <a:buFont typeface="Arial" pitchFamily="34" charset="0"/>
              <a:buChar char="•"/>
            </a:pPr>
            <a:r>
              <a:rPr lang="pt-BR" dirty="0"/>
              <a:t>as coordenadas horizontais e verticais das instalações ou mercados já existentes.</a:t>
            </a:r>
          </a:p>
          <a:p>
            <a:pPr marL="742950" lvl="1" indent="-285750" algn="just">
              <a:spcAft>
                <a:spcPts val="600"/>
              </a:spcAft>
              <a:buFont typeface="Arial" pitchFamily="34" charset="0"/>
              <a:buChar char="•"/>
            </a:pPr>
            <a:r>
              <a:rPr lang="pt-BR" dirty="0"/>
              <a:t>as cargas que devem ser movidas de/para cada uma dessas instalações ou mercados.</a:t>
            </a: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337320" y="544942"/>
            <a:ext cx="8424936" cy="400110"/>
          </a:xfrm>
          <a:prstGeom prst="rect">
            <a:avLst/>
          </a:prstGeom>
        </p:spPr>
        <p:txBody>
          <a:bodyPr wrap="square">
            <a:spAutoFit/>
          </a:bodyPr>
          <a:lstStyle/>
          <a:p>
            <a:pPr>
              <a:spcAft>
                <a:spcPts val="600"/>
              </a:spcAft>
            </a:pPr>
            <a:r>
              <a:rPr lang="pt-BR" sz="2000" b="1" dirty="0">
                <a:solidFill>
                  <a:srgbClr val="FFFF00"/>
                </a:solidFill>
              </a:rPr>
              <a:t>3. O Método da Mediana</a:t>
            </a:r>
          </a:p>
        </p:txBody>
      </p:sp>
      <p:pic>
        <p:nvPicPr>
          <p:cNvPr id="6" name="Imagem 5"/>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540000">
            <a:off x="2981987" y="3265197"/>
            <a:ext cx="6012000" cy="3168000"/>
          </a:xfrm>
          <a:prstGeom prst="rect">
            <a:avLst/>
          </a:prstGeom>
        </p:spPr>
      </p:pic>
    </p:spTree>
    <p:extLst>
      <p:ext uri="{BB962C8B-B14F-4D97-AF65-F5344CB8AC3E}">
        <p14:creationId xmlns:p14="http://schemas.microsoft.com/office/powerpoint/2010/main" val="103215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21</a:t>
            </a:fld>
            <a:endParaRPr lang="pt-B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407368" y="679572"/>
            <a:ext cx="8424936" cy="400110"/>
          </a:xfrm>
          <a:prstGeom prst="rect">
            <a:avLst/>
          </a:prstGeom>
        </p:spPr>
        <p:txBody>
          <a:bodyPr wrap="square">
            <a:spAutoFit/>
          </a:bodyPr>
          <a:lstStyle/>
          <a:p>
            <a:pPr>
              <a:spcAft>
                <a:spcPts val="600"/>
              </a:spcAft>
            </a:pPr>
            <a:r>
              <a:rPr lang="pt-BR" sz="2000" b="1" dirty="0">
                <a:solidFill>
                  <a:srgbClr val="FFFF00"/>
                </a:solidFill>
              </a:rPr>
              <a:t>3. O Método da Mediana: PASSOS PARA APLICAÇÃO DO MODELO</a:t>
            </a:r>
          </a:p>
        </p:txBody>
      </p:sp>
      <p:sp>
        <p:nvSpPr>
          <p:cNvPr id="7" name="Retângulo 6"/>
          <p:cNvSpPr/>
          <p:nvPr/>
        </p:nvSpPr>
        <p:spPr>
          <a:xfrm>
            <a:off x="407368" y="1236524"/>
            <a:ext cx="11377264" cy="5355312"/>
          </a:xfrm>
          <a:prstGeom prst="rect">
            <a:avLst/>
          </a:prstGeom>
        </p:spPr>
        <p:txBody>
          <a:bodyPr wrap="square">
            <a:spAutoFit/>
          </a:bodyPr>
          <a:lstStyle/>
          <a:p>
            <a:pPr>
              <a:spcAft>
                <a:spcPts val="600"/>
              </a:spcAft>
            </a:pPr>
            <a:r>
              <a:rPr lang="pt-BR" b="1" dirty="0"/>
              <a:t>1</a:t>
            </a:r>
            <a:r>
              <a:rPr lang="pt-BR" b="1" dirty="0">
                <a:cs typeface="Arial"/>
              </a:rPr>
              <a:t>º) </a:t>
            </a:r>
            <a:r>
              <a:rPr lang="pt-BR" b="1" dirty="0"/>
              <a:t>soma das cargas que devem ser deslocadas e  cálculo da mediana. </a:t>
            </a:r>
          </a:p>
          <a:p>
            <a:pPr marL="742950" lvl="1" indent="-285750">
              <a:spcAft>
                <a:spcPts val="600"/>
              </a:spcAft>
              <a:buFont typeface="Arial" pitchFamily="34" charset="0"/>
              <a:buChar char="•"/>
            </a:pPr>
            <a:r>
              <a:rPr lang="pt-BR" dirty="0"/>
              <a:t>Se a soma for ímpar: a mediana será exatamente a metade da soma.</a:t>
            </a:r>
          </a:p>
          <a:p>
            <a:pPr lvl="2">
              <a:spcAft>
                <a:spcPts val="600"/>
              </a:spcAft>
            </a:pPr>
            <a:r>
              <a:rPr lang="pt-BR" dirty="0"/>
              <a:t>Exemplo: 1.201 </a:t>
            </a:r>
            <a:r>
              <a:rPr lang="pt-BR" dirty="0">
                <a:sym typeface="Wingdings" pitchFamily="2" charset="2"/>
              </a:rPr>
              <a:t> </a:t>
            </a:r>
            <a:r>
              <a:rPr lang="pt-BR" dirty="0"/>
              <a:t>1.201/2 = 600,5; </a:t>
            </a:r>
          </a:p>
          <a:p>
            <a:pPr marL="742950" lvl="1" indent="-285750">
              <a:spcAft>
                <a:spcPts val="600"/>
              </a:spcAft>
              <a:buFont typeface="Arial" pitchFamily="34" charset="0"/>
              <a:buChar char="•"/>
            </a:pPr>
            <a:r>
              <a:rPr lang="pt-BR" dirty="0"/>
              <a:t>se a soma for par: a mediana será metade mais 1</a:t>
            </a:r>
          </a:p>
          <a:p>
            <a:pPr lvl="2">
              <a:spcAft>
                <a:spcPts val="600"/>
              </a:spcAft>
            </a:pPr>
            <a:r>
              <a:rPr lang="pt-BR" dirty="0"/>
              <a:t>Exemplo: 1.200 </a:t>
            </a:r>
            <a:r>
              <a:rPr lang="pt-BR" dirty="0">
                <a:sym typeface="Wingdings" pitchFamily="2" charset="2"/>
              </a:rPr>
              <a:t> mediana =</a:t>
            </a:r>
            <a:r>
              <a:rPr lang="pt-BR" dirty="0"/>
              <a:t>601</a:t>
            </a:r>
          </a:p>
          <a:p>
            <a:pPr>
              <a:spcBef>
                <a:spcPts val="1800"/>
              </a:spcBef>
              <a:spcAft>
                <a:spcPts val="1800"/>
              </a:spcAft>
            </a:pPr>
            <a:r>
              <a:rPr lang="pt-BR" b="1" dirty="0">
                <a:cs typeface="Arial"/>
              </a:rPr>
              <a:t>2º) Cálculo da coordenada horizontal</a:t>
            </a:r>
            <a:endParaRPr lang="pt-BR" b="1" dirty="0"/>
          </a:p>
          <a:p>
            <a:pPr lvl="1" algn="just">
              <a:spcAft>
                <a:spcPts val="600"/>
              </a:spcAft>
            </a:pPr>
            <a:r>
              <a:rPr lang="pt-BR" dirty="0"/>
              <a:t>caminha-se na direção horizontal (da esquerda para a direita ou vice-versa, é indiferente), somando as cargas das localidades à medida que vão sendo encontradas. Quando se chega a uma localidade tal que essa soma iguale ou ultrapasse a mediana, a coordenada horizontal da localidade será a coordenada horizontal procurada.  </a:t>
            </a:r>
          </a:p>
          <a:p>
            <a:pPr>
              <a:spcBef>
                <a:spcPts val="1800"/>
              </a:spcBef>
              <a:spcAft>
                <a:spcPts val="1800"/>
              </a:spcAft>
            </a:pPr>
            <a:r>
              <a:rPr lang="pt-BR" b="1" dirty="0">
                <a:cs typeface="Arial"/>
              </a:rPr>
              <a:t>3º) Cálculo da coordenada vertical</a:t>
            </a:r>
            <a:endParaRPr lang="pt-BR" b="1" dirty="0"/>
          </a:p>
          <a:p>
            <a:pPr lvl="1" algn="just">
              <a:spcAft>
                <a:spcPts val="600"/>
              </a:spcAft>
            </a:pPr>
            <a:r>
              <a:rPr lang="pt-BR" dirty="0"/>
              <a:t>procedimento idêntico à coordenada horizontal, caminhando-se agora de cima para baixo ou vice-versa. A coordenada vertical procurada será aquela da localidade onde a soma das cargas igualar ou exceder a mediana.</a:t>
            </a:r>
          </a:p>
        </p:txBody>
      </p:sp>
    </p:spTree>
    <p:extLst>
      <p:ext uri="{BB962C8B-B14F-4D97-AF65-F5344CB8AC3E}">
        <p14:creationId xmlns:p14="http://schemas.microsoft.com/office/powerpoint/2010/main" val="257204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22</a:t>
            </a:fld>
            <a:endParaRPr lang="pt-B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443216" y="863361"/>
            <a:ext cx="9541216" cy="400110"/>
          </a:xfrm>
          <a:prstGeom prst="rect">
            <a:avLst/>
          </a:prstGeom>
        </p:spPr>
        <p:txBody>
          <a:bodyPr wrap="square">
            <a:spAutoFit/>
          </a:bodyPr>
          <a:lstStyle/>
          <a:p>
            <a:pPr>
              <a:spcAft>
                <a:spcPts val="600"/>
              </a:spcAft>
            </a:pPr>
            <a:r>
              <a:rPr lang="pt-BR" sz="2000" b="1" dirty="0">
                <a:solidFill>
                  <a:srgbClr val="FFFF00"/>
                </a:solidFill>
              </a:rPr>
              <a:t>3. O Método da Mediana</a:t>
            </a:r>
          </a:p>
        </p:txBody>
      </p:sp>
      <p:sp>
        <p:nvSpPr>
          <p:cNvPr id="3" name="Retângulo 2"/>
          <p:cNvSpPr/>
          <p:nvPr/>
        </p:nvSpPr>
        <p:spPr>
          <a:xfrm>
            <a:off x="407368" y="1297792"/>
            <a:ext cx="11377264" cy="4170372"/>
          </a:xfrm>
          <a:prstGeom prst="rect">
            <a:avLst/>
          </a:prstGeom>
        </p:spPr>
        <p:txBody>
          <a:bodyPr wrap="square">
            <a:spAutoFit/>
          </a:bodyPr>
          <a:lstStyle/>
          <a:p>
            <a:pPr>
              <a:spcAft>
                <a:spcPts val="600"/>
              </a:spcAft>
            </a:pPr>
            <a:r>
              <a:rPr lang="pt-BR" sz="2000" b="1" dirty="0"/>
              <a:t>Custo Total de transporte associado (CT)</a:t>
            </a:r>
          </a:p>
          <a:p>
            <a:pPr>
              <a:spcAft>
                <a:spcPts val="600"/>
              </a:spcAft>
            </a:pPr>
            <a:r>
              <a:rPr lang="pt-BR" dirty="0"/>
              <a:t>n = número de instalações e mercados originais na malha</a:t>
            </a:r>
          </a:p>
          <a:p>
            <a:pPr>
              <a:spcAft>
                <a:spcPts val="600"/>
              </a:spcAft>
            </a:pPr>
            <a:r>
              <a:rPr lang="pt-BR" dirty="0" err="1"/>
              <a:t>C</a:t>
            </a:r>
            <a:r>
              <a:rPr lang="pt-BR" baseline="-25000" dirty="0" err="1"/>
              <a:t>i</a:t>
            </a:r>
            <a:r>
              <a:rPr lang="pt-BR" dirty="0"/>
              <a:t> - carga movida de/para a localidade ou mercado i</a:t>
            </a:r>
          </a:p>
          <a:p>
            <a:pPr>
              <a:spcAft>
                <a:spcPts val="600"/>
              </a:spcAft>
            </a:pPr>
            <a:r>
              <a:rPr lang="pt-BR" dirty="0" err="1"/>
              <a:t>p</a:t>
            </a:r>
            <a:r>
              <a:rPr lang="pt-BR" baseline="-25000" dirty="0" err="1"/>
              <a:t>i</a:t>
            </a:r>
            <a:r>
              <a:rPr lang="pt-BR" dirty="0"/>
              <a:t> = custo de transporte (direção da localidade/mercado /)</a:t>
            </a:r>
          </a:p>
          <a:p>
            <a:pPr>
              <a:spcAft>
                <a:spcPts val="600"/>
              </a:spcAft>
            </a:pPr>
            <a:r>
              <a:rPr lang="pt-BR" dirty="0" err="1"/>
              <a:t>d</a:t>
            </a:r>
            <a:r>
              <a:rPr lang="pt-BR" baseline="-25000" dirty="0" err="1"/>
              <a:t>ix</a:t>
            </a:r>
            <a:r>
              <a:rPr lang="pt-BR" dirty="0"/>
              <a:t> = distância horizontal da localidade/mercado i em relação ao local encontrado</a:t>
            </a:r>
          </a:p>
          <a:p>
            <a:pPr>
              <a:spcAft>
                <a:spcPts val="600"/>
              </a:spcAft>
            </a:pPr>
            <a:r>
              <a:rPr lang="pt-BR" dirty="0" err="1"/>
              <a:t>d</a:t>
            </a:r>
            <a:r>
              <a:rPr lang="pt-BR" baseline="-25000" dirty="0" err="1"/>
              <a:t>iy</a:t>
            </a:r>
            <a:r>
              <a:rPr lang="pt-BR" dirty="0"/>
              <a:t> = distância vertical da localidade/mercado i em relação ao local encontrado</a:t>
            </a:r>
          </a:p>
          <a:p>
            <a:pPr>
              <a:spcAft>
                <a:spcPts val="600"/>
              </a:spcAft>
            </a:pPr>
            <a:r>
              <a:rPr lang="pt-BR" dirty="0"/>
              <a:t>O custo total CT será:</a:t>
            </a:r>
          </a:p>
          <a:p>
            <a:pPr>
              <a:spcAft>
                <a:spcPts val="600"/>
              </a:spcAft>
            </a:pPr>
            <a:r>
              <a:rPr lang="pt-BR" sz="2800" dirty="0"/>
              <a:t>CT= ∑ </a:t>
            </a:r>
            <a:r>
              <a:rPr lang="pt-BR" sz="2800" dirty="0" err="1"/>
              <a:t>C</a:t>
            </a:r>
            <a:r>
              <a:rPr lang="pt-BR" sz="2800" baseline="-25000" dirty="0" err="1"/>
              <a:t>i</a:t>
            </a:r>
            <a:r>
              <a:rPr lang="pt-BR" sz="2800" dirty="0"/>
              <a:t>, </a:t>
            </a:r>
            <a:r>
              <a:rPr lang="pt-BR" sz="2800" dirty="0" err="1"/>
              <a:t>p</a:t>
            </a:r>
            <a:r>
              <a:rPr lang="pt-BR" sz="2800" baseline="-25000" dirty="0" err="1"/>
              <a:t>i</a:t>
            </a:r>
            <a:r>
              <a:rPr lang="pt-BR" sz="2800" dirty="0"/>
              <a:t> (</a:t>
            </a:r>
            <a:r>
              <a:rPr lang="pt-BR" sz="2800" dirty="0" err="1"/>
              <a:t>d</a:t>
            </a:r>
            <a:r>
              <a:rPr lang="pt-BR" sz="2800" baseline="-25000" dirty="0" err="1"/>
              <a:t>ix</a:t>
            </a:r>
            <a:r>
              <a:rPr lang="pt-BR" sz="2800" dirty="0"/>
              <a:t>, + </a:t>
            </a:r>
            <a:r>
              <a:rPr lang="pt-BR" sz="2800" dirty="0" err="1"/>
              <a:t>d</a:t>
            </a:r>
            <a:r>
              <a:rPr lang="pt-BR" sz="2800" baseline="-25000" dirty="0" err="1"/>
              <a:t>iy</a:t>
            </a:r>
            <a:r>
              <a:rPr lang="pt-BR" sz="2800" dirty="0"/>
              <a:t>)        (Equação 3)</a:t>
            </a:r>
          </a:p>
          <a:p>
            <a:pPr>
              <a:spcAft>
                <a:spcPts val="600"/>
              </a:spcAft>
            </a:pPr>
            <a:r>
              <a:rPr lang="pt-BR" dirty="0"/>
              <a:t>Tal como acontecia no modelo do centro de gravidade, se os custos p, forem idênticos em todas as direções, eles podem cair fora da Equação 3, que se transforma em:</a:t>
            </a:r>
          </a:p>
          <a:p>
            <a:pPr>
              <a:spcAft>
                <a:spcPts val="600"/>
              </a:spcAft>
            </a:pPr>
            <a:r>
              <a:rPr lang="pt-BR" sz="2800" dirty="0"/>
              <a:t>CT = ∑ </a:t>
            </a:r>
            <a:r>
              <a:rPr lang="pt-BR" sz="2800" dirty="0" err="1"/>
              <a:t>C</a:t>
            </a:r>
            <a:r>
              <a:rPr lang="pt-BR" sz="2800" baseline="-25000" dirty="0" err="1"/>
              <a:t>i</a:t>
            </a:r>
            <a:r>
              <a:rPr lang="pt-BR" sz="2800" dirty="0"/>
              <a:t> (</a:t>
            </a:r>
            <a:r>
              <a:rPr lang="pt-BR" sz="2800" dirty="0" err="1"/>
              <a:t>d</a:t>
            </a:r>
            <a:r>
              <a:rPr lang="pt-BR" sz="2800" baseline="-25000" dirty="0" err="1"/>
              <a:t>ix</a:t>
            </a:r>
            <a:r>
              <a:rPr lang="pt-BR" sz="2800" dirty="0"/>
              <a:t>, + </a:t>
            </a:r>
            <a:r>
              <a:rPr lang="pt-BR" sz="2800" dirty="0" err="1"/>
              <a:t>d</a:t>
            </a:r>
            <a:r>
              <a:rPr lang="pt-BR" sz="2800" baseline="-25000" dirty="0" err="1"/>
              <a:t>iy</a:t>
            </a:r>
            <a:r>
              <a:rPr lang="pt-BR" sz="2800" dirty="0"/>
              <a:t>)   )	(Equação 3.a)</a:t>
            </a:r>
          </a:p>
        </p:txBody>
      </p:sp>
    </p:spTree>
    <p:extLst>
      <p:ext uri="{BB962C8B-B14F-4D97-AF65-F5344CB8AC3E}">
        <p14:creationId xmlns:p14="http://schemas.microsoft.com/office/powerpoint/2010/main" val="419867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23</a:t>
            </a:fld>
            <a:endParaRPr lang="pt-B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1775520" y="692696"/>
            <a:ext cx="8424936" cy="400110"/>
          </a:xfrm>
          <a:prstGeom prst="rect">
            <a:avLst/>
          </a:prstGeom>
        </p:spPr>
        <p:txBody>
          <a:bodyPr wrap="square">
            <a:spAutoFit/>
          </a:bodyPr>
          <a:lstStyle/>
          <a:p>
            <a:pPr>
              <a:spcAft>
                <a:spcPts val="600"/>
              </a:spcAft>
            </a:pPr>
            <a:r>
              <a:rPr lang="pt-BR" sz="2000" b="1" dirty="0">
                <a:solidFill>
                  <a:srgbClr val="FFFF00"/>
                </a:solidFill>
              </a:rPr>
              <a:t>3. O Método da Mediana: EXEMPLO</a:t>
            </a:r>
          </a:p>
        </p:txBody>
      </p:sp>
      <p:sp>
        <p:nvSpPr>
          <p:cNvPr id="6" name="Retângulo 5"/>
          <p:cNvSpPr/>
          <p:nvPr/>
        </p:nvSpPr>
        <p:spPr>
          <a:xfrm>
            <a:off x="335360" y="1092807"/>
            <a:ext cx="11521280" cy="923330"/>
          </a:xfrm>
          <a:prstGeom prst="rect">
            <a:avLst/>
          </a:prstGeom>
        </p:spPr>
        <p:txBody>
          <a:bodyPr wrap="square">
            <a:spAutoFit/>
          </a:bodyPr>
          <a:lstStyle/>
          <a:p>
            <a:pPr algn="just"/>
            <a:r>
              <a:rPr lang="pt-BR" dirty="0"/>
              <a:t>Consideremos uma cooperativa avícola que deseja construir uma fábrica de ração, cuja localização deve ser determinada, para atender a depósitos distribuidores situados em quatro regiões R1, R2, R3 e R4, conforme mostrado na Figura abaixo.</a:t>
            </a:r>
          </a:p>
        </p:txBody>
      </p:sp>
      <p:pic>
        <p:nvPicPr>
          <p:cNvPr id="7" name="Imagem 6"/>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2964336" y="2061103"/>
            <a:ext cx="6156000" cy="2304000"/>
          </a:xfrm>
          <a:prstGeom prst="rect">
            <a:avLst/>
          </a:prstGeom>
        </p:spPr>
      </p:pic>
      <p:pic>
        <p:nvPicPr>
          <p:cNvPr id="8" name="Imagem 7"/>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2779742" y="4976065"/>
            <a:ext cx="6484610" cy="1693295"/>
          </a:xfrm>
          <a:prstGeom prst="rect">
            <a:avLst/>
          </a:prstGeom>
        </p:spPr>
      </p:pic>
      <p:sp>
        <p:nvSpPr>
          <p:cNvPr id="9" name="Retângulo 8"/>
          <p:cNvSpPr/>
          <p:nvPr/>
        </p:nvSpPr>
        <p:spPr>
          <a:xfrm>
            <a:off x="335360" y="4331390"/>
            <a:ext cx="11521280" cy="646331"/>
          </a:xfrm>
          <a:prstGeom prst="rect">
            <a:avLst/>
          </a:prstGeom>
        </p:spPr>
        <p:txBody>
          <a:bodyPr wrap="square">
            <a:spAutoFit/>
          </a:bodyPr>
          <a:lstStyle/>
          <a:p>
            <a:pPr algn="just"/>
            <a:r>
              <a:rPr lang="pt-BR" dirty="0"/>
              <a:t>As cargas mensais previstas que serão enviadas da fábrica a cada um dos armazéns e os custos associados são os seguintes:</a:t>
            </a:r>
          </a:p>
        </p:txBody>
      </p:sp>
      <p:sp>
        <p:nvSpPr>
          <p:cNvPr id="10" name="Retângulo 9">
            <a:extLst>
              <a:ext uri="{FF2B5EF4-FFF2-40B4-BE49-F238E27FC236}">
                <a16:creationId xmlns:a16="http://schemas.microsoft.com/office/drawing/2014/main" id="{DB149C20-1E74-4E9D-9CCE-70DC02A55ADB}"/>
              </a:ext>
            </a:extLst>
          </p:cNvPr>
          <p:cNvSpPr/>
          <p:nvPr/>
        </p:nvSpPr>
        <p:spPr>
          <a:xfrm>
            <a:off x="7716128" y="3558549"/>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a:t>
            </a:r>
          </a:p>
        </p:txBody>
      </p:sp>
      <p:sp>
        <p:nvSpPr>
          <p:cNvPr id="11" name="Retângulo 10">
            <a:extLst>
              <a:ext uri="{FF2B5EF4-FFF2-40B4-BE49-F238E27FC236}">
                <a16:creationId xmlns:a16="http://schemas.microsoft.com/office/drawing/2014/main" id="{17E530D7-EBC9-4108-BF02-1CE831BDCA72}"/>
              </a:ext>
            </a:extLst>
          </p:cNvPr>
          <p:cNvSpPr/>
          <p:nvPr/>
        </p:nvSpPr>
        <p:spPr>
          <a:xfrm>
            <a:off x="6384032" y="2238578"/>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50</a:t>
            </a:r>
          </a:p>
        </p:txBody>
      </p:sp>
      <p:sp>
        <p:nvSpPr>
          <p:cNvPr id="12" name="Retângulo 11">
            <a:extLst>
              <a:ext uri="{FF2B5EF4-FFF2-40B4-BE49-F238E27FC236}">
                <a16:creationId xmlns:a16="http://schemas.microsoft.com/office/drawing/2014/main" id="{D5CD4203-6739-422F-B1EA-86182972AB3E}"/>
              </a:ext>
            </a:extLst>
          </p:cNvPr>
          <p:cNvSpPr/>
          <p:nvPr/>
        </p:nvSpPr>
        <p:spPr>
          <a:xfrm>
            <a:off x="4871864" y="2790765"/>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80</a:t>
            </a:r>
          </a:p>
        </p:txBody>
      </p:sp>
      <p:sp>
        <p:nvSpPr>
          <p:cNvPr id="13" name="Retângulo 12">
            <a:extLst>
              <a:ext uri="{FF2B5EF4-FFF2-40B4-BE49-F238E27FC236}">
                <a16:creationId xmlns:a16="http://schemas.microsoft.com/office/drawing/2014/main" id="{4D109825-38EF-44E3-A3F3-5824A0D6A24E}"/>
              </a:ext>
            </a:extLst>
          </p:cNvPr>
          <p:cNvSpPr/>
          <p:nvPr/>
        </p:nvSpPr>
        <p:spPr>
          <a:xfrm>
            <a:off x="4871864" y="3401727"/>
            <a:ext cx="576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130</a:t>
            </a:r>
          </a:p>
        </p:txBody>
      </p:sp>
    </p:spTree>
    <p:extLst>
      <p:ext uri="{BB962C8B-B14F-4D97-AF65-F5344CB8AC3E}">
        <p14:creationId xmlns:p14="http://schemas.microsoft.com/office/powerpoint/2010/main" val="146424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24</a:t>
            </a:fld>
            <a:endParaRPr lang="pt-B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1775520" y="548680"/>
            <a:ext cx="8424936" cy="400110"/>
          </a:xfrm>
          <a:prstGeom prst="rect">
            <a:avLst/>
          </a:prstGeom>
        </p:spPr>
        <p:txBody>
          <a:bodyPr wrap="square">
            <a:spAutoFit/>
          </a:bodyPr>
          <a:lstStyle/>
          <a:p>
            <a:pPr>
              <a:spcAft>
                <a:spcPts val="600"/>
              </a:spcAft>
            </a:pPr>
            <a:r>
              <a:rPr lang="pt-BR" sz="2000" b="1" dirty="0">
                <a:solidFill>
                  <a:srgbClr val="FFFF00"/>
                </a:solidFill>
              </a:rPr>
              <a:t>3. O Método da Mediana: EXEMPLO</a:t>
            </a:r>
          </a:p>
        </p:txBody>
      </p:sp>
      <p:sp>
        <p:nvSpPr>
          <p:cNvPr id="3" name="Retângulo 2"/>
          <p:cNvSpPr/>
          <p:nvPr/>
        </p:nvSpPr>
        <p:spPr>
          <a:xfrm>
            <a:off x="407368" y="908720"/>
            <a:ext cx="11521280" cy="5955476"/>
          </a:xfrm>
          <a:prstGeom prst="rect">
            <a:avLst/>
          </a:prstGeom>
        </p:spPr>
        <p:txBody>
          <a:bodyPr wrap="square">
            <a:spAutoFit/>
          </a:bodyPr>
          <a:lstStyle/>
          <a:p>
            <a:pPr>
              <a:spcAft>
                <a:spcPts val="1200"/>
              </a:spcAft>
            </a:pPr>
            <a:r>
              <a:rPr lang="pt-BR" sz="2000" b="1" dirty="0">
                <a:solidFill>
                  <a:srgbClr val="FFFF00"/>
                </a:solidFill>
              </a:rPr>
              <a:t>Solução</a:t>
            </a:r>
          </a:p>
          <a:p>
            <a:pPr>
              <a:spcAft>
                <a:spcPts val="600"/>
              </a:spcAft>
            </a:pPr>
            <a:r>
              <a:rPr lang="pt-BR" dirty="0"/>
              <a:t> </a:t>
            </a:r>
            <a:r>
              <a:rPr lang="pt-BR" b="1" dirty="0"/>
              <a:t>Cálculo da mediana das cargas</a:t>
            </a:r>
          </a:p>
          <a:p>
            <a:pPr>
              <a:spcAft>
                <a:spcPts val="600"/>
              </a:spcAft>
            </a:pPr>
            <a:r>
              <a:rPr lang="pt-BR" dirty="0"/>
              <a:t>Soma das cargas = 80 + 50 + 20 + 130 = 280</a:t>
            </a:r>
          </a:p>
          <a:p>
            <a:pPr>
              <a:spcAft>
                <a:spcPts val="600"/>
              </a:spcAft>
            </a:pPr>
            <a:r>
              <a:rPr lang="pt-BR" dirty="0"/>
              <a:t>Mediana = 280/2 + 1 = 141</a:t>
            </a:r>
          </a:p>
          <a:p>
            <a:pPr>
              <a:spcAft>
                <a:spcPts val="600"/>
              </a:spcAft>
            </a:pPr>
            <a:endParaRPr lang="pt-BR" b="1" dirty="0"/>
          </a:p>
          <a:p>
            <a:pPr>
              <a:spcAft>
                <a:spcPts val="600"/>
              </a:spcAft>
            </a:pPr>
            <a:endParaRPr lang="pt-BR" sz="2000" b="1" dirty="0"/>
          </a:p>
          <a:p>
            <a:pPr>
              <a:spcAft>
                <a:spcPts val="600"/>
              </a:spcAft>
            </a:pPr>
            <a:endParaRPr lang="pt-BR" sz="2000" b="1" dirty="0"/>
          </a:p>
          <a:p>
            <a:pPr>
              <a:spcAft>
                <a:spcPts val="600"/>
              </a:spcAft>
            </a:pPr>
            <a:endParaRPr lang="pt-BR" sz="2000" b="1" dirty="0"/>
          </a:p>
          <a:p>
            <a:pPr>
              <a:spcAft>
                <a:spcPts val="600"/>
              </a:spcAft>
            </a:pPr>
            <a:r>
              <a:rPr lang="pt-BR" sz="2000" b="1" dirty="0"/>
              <a:t>CÁLCULO DA COORDENADA HORIZONTAL</a:t>
            </a:r>
          </a:p>
          <a:p>
            <a:pPr algn="just">
              <a:spcAft>
                <a:spcPts val="600"/>
              </a:spcAft>
            </a:pPr>
            <a:r>
              <a:rPr lang="pt-BR" dirty="0"/>
              <a:t>Caminhando na direção horizontal, da direita para a esquerda (leste para oeste), o primeiro armazém a ser encontrado é o correspondente a R3, cuja carga é 20; continuando nessa direção, vem em seguida R2, cuja carga é 50. Em termos acumulados, temos uma carga até o momento de 20 + 50 = 70, inferior, portanto à mediana. Caminhando ainda na direção </a:t>
            </a:r>
            <a:r>
              <a:rPr lang="pt-BR" dirty="0" err="1"/>
              <a:t>leste-oeste</a:t>
            </a:r>
            <a:r>
              <a:rPr lang="pt-BR" dirty="0"/>
              <a:t>, chega-se, simultaneamente, aos armazéns em R1 e R4, e a carga acumulada total será 20 + 50 + 80 + 130 = 280, superior à mediana. A coordenada horizontal de R1 ou R4 será a coordenada horizontal da fábrica, ou seja, </a:t>
            </a:r>
            <a:r>
              <a:rPr lang="pt-BR" sz="2800" b="1" dirty="0">
                <a:solidFill>
                  <a:srgbClr val="FFFF00"/>
                </a:solidFill>
              </a:rPr>
              <a:t>10. </a:t>
            </a:r>
            <a:endParaRPr lang="pt-BR" b="1" dirty="0">
              <a:solidFill>
                <a:srgbClr val="FFFF00"/>
              </a:solidFill>
            </a:endParaRPr>
          </a:p>
          <a:p>
            <a:pPr>
              <a:spcAft>
                <a:spcPts val="600"/>
              </a:spcAft>
            </a:pPr>
            <a:endParaRPr lang="pt-BR" dirty="0">
              <a:solidFill>
                <a:srgbClr val="FFFF00"/>
              </a:solidFill>
            </a:endParaRPr>
          </a:p>
        </p:txBody>
      </p:sp>
      <p:pic>
        <p:nvPicPr>
          <p:cNvPr id="6" name="Imagem 5">
            <a:extLst>
              <a:ext uri="{FF2B5EF4-FFF2-40B4-BE49-F238E27FC236}">
                <a16:creationId xmlns:a16="http://schemas.microsoft.com/office/drawing/2014/main" id="{6A1842D3-8A91-4DE6-BE0D-59A47607DFE1}"/>
              </a:ext>
            </a:extLst>
          </p:cNvPr>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5735960" y="1484785"/>
            <a:ext cx="6156000" cy="2304000"/>
          </a:xfrm>
          <a:prstGeom prst="rect">
            <a:avLst/>
          </a:prstGeom>
        </p:spPr>
      </p:pic>
      <p:sp>
        <p:nvSpPr>
          <p:cNvPr id="7" name="Retângulo 6">
            <a:extLst>
              <a:ext uri="{FF2B5EF4-FFF2-40B4-BE49-F238E27FC236}">
                <a16:creationId xmlns:a16="http://schemas.microsoft.com/office/drawing/2014/main" id="{9CF7EFAB-7F98-461F-A0A2-4100D4433C10}"/>
              </a:ext>
            </a:extLst>
          </p:cNvPr>
          <p:cNvSpPr/>
          <p:nvPr/>
        </p:nvSpPr>
        <p:spPr>
          <a:xfrm>
            <a:off x="10487752" y="2982231"/>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a:t>
            </a:r>
          </a:p>
        </p:txBody>
      </p:sp>
      <p:sp>
        <p:nvSpPr>
          <p:cNvPr id="8" name="Retângulo 7">
            <a:extLst>
              <a:ext uri="{FF2B5EF4-FFF2-40B4-BE49-F238E27FC236}">
                <a16:creationId xmlns:a16="http://schemas.microsoft.com/office/drawing/2014/main" id="{52952B8A-D2D3-4518-B1CD-262B5AFAB71B}"/>
              </a:ext>
            </a:extLst>
          </p:cNvPr>
          <p:cNvSpPr/>
          <p:nvPr/>
        </p:nvSpPr>
        <p:spPr>
          <a:xfrm>
            <a:off x="9155656" y="1662260"/>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50</a:t>
            </a:r>
          </a:p>
        </p:txBody>
      </p:sp>
      <p:sp>
        <p:nvSpPr>
          <p:cNvPr id="9" name="Retângulo 8">
            <a:extLst>
              <a:ext uri="{FF2B5EF4-FFF2-40B4-BE49-F238E27FC236}">
                <a16:creationId xmlns:a16="http://schemas.microsoft.com/office/drawing/2014/main" id="{7DADBF77-E88B-4633-BC49-5C8D86B8FE07}"/>
              </a:ext>
            </a:extLst>
          </p:cNvPr>
          <p:cNvSpPr/>
          <p:nvPr/>
        </p:nvSpPr>
        <p:spPr>
          <a:xfrm>
            <a:off x="7643488" y="2214447"/>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80</a:t>
            </a:r>
          </a:p>
        </p:txBody>
      </p:sp>
      <p:sp>
        <p:nvSpPr>
          <p:cNvPr id="10" name="Retângulo 9">
            <a:extLst>
              <a:ext uri="{FF2B5EF4-FFF2-40B4-BE49-F238E27FC236}">
                <a16:creationId xmlns:a16="http://schemas.microsoft.com/office/drawing/2014/main" id="{2F6EDA4A-625A-40FA-836C-6B2200F67D2F}"/>
              </a:ext>
            </a:extLst>
          </p:cNvPr>
          <p:cNvSpPr/>
          <p:nvPr/>
        </p:nvSpPr>
        <p:spPr>
          <a:xfrm>
            <a:off x="7643488" y="2825409"/>
            <a:ext cx="576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130</a:t>
            </a:r>
          </a:p>
        </p:txBody>
      </p:sp>
      <p:sp>
        <p:nvSpPr>
          <p:cNvPr id="11" name="Retângulo 10">
            <a:extLst>
              <a:ext uri="{FF2B5EF4-FFF2-40B4-BE49-F238E27FC236}">
                <a16:creationId xmlns:a16="http://schemas.microsoft.com/office/drawing/2014/main" id="{97AAB4C8-46A6-4E8F-9634-28B89359033C}"/>
              </a:ext>
            </a:extLst>
          </p:cNvPr>
          <p:cNvSpPr/>
          <p:nvPr/>
        </p:nvSpPr>
        <p:spPr>
          <a:xfrm>
            <a:off x="9752776" y="2332543"/>
            <a:ext cx="1995168" cy="3043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b="1" dirty="0"/>
              <a:t>H = R3-R2-R4-R1 </a:t>
            </a:r>
          </a:p>
        </p:txBody>
      </p:sp>
    </p:spTree>
    <p:extLst>
      <p:ext uri="{BB962C8B-B14F-4D97-AF65-F5344CB8AC3E}">
        <p14:creationId xmlns:p14="http://schemas.microsoft.com/office/powerpoint/2010/main" val="54050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25</a:t>
            </a:fld>
            <a:endParaRPr lang="pt-BR"/>
          </a:p>
        </p:txBody>
      </p:sp>
      <p:sp>
        <p:nvSpPr>
          <p:cNvPr id="4" name="CaixaDeTexto 3"/>
          <p:cNvSpPr txBox="1"/>
          <p:nvPr/>
        </p:nvSpPr>
        <p:spPr>
          <a:xfrm>
            <a:off x="1847528" y="44625"/>
            <a:ext cx="8496944" cy="430887"/>
          </a:xfrm>
          <a:prstGeom prst="rect">
            <a:avLst/>
          </a:prstGeom>
          <a:noFill/>
        </p:spPr>
        <p:txBody>
          <a:bodyPr wrap="square" rtlCol="0">
            <a:spAutoFit/>
          </a:bodyPr>
          <a:lstStyle/>
          <a:p>
            <a:pPr algn="ctr"/>
            <a:r>
              <a:rPr lang="pt-BR" sz="22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1775520" y="548680"/>
            <a:ext cx="8424936" cy="400110"/>
          </a:xfrm>
          <a:prstGeom prst="rect">
            <a:avLst/>
          </a:prstGeom>
        </p:spPr>
        <p:txBody>
          <a:bodyPr wrap="square">
            <a:spAutoFit/>
          </a:bodyPr>
          <a:lstStyle/>
          <a:p>
            <a:pPr>
              <a:spcAft>
                <a:spcPts val="600"/>
              </a:spcAft>
            </a:pPr>
            <a:r>
              <a:rPr lang="pt-BR" sz="2000" b="1" dirty="0">
                <a:solidFill>
                  <a:srgbClr val="FFFF00"/>
                </a:solidFill>
              </a:rPr>
              <a:t>3. O Método da Mediana: EXEMPLO</a:t>
            </a:r>
          </a:p>
        </p:txBody>
      </p:sp>
      <p:sp>
        <p:nvSpPr>
          <p:cNvPr id="3" name="Retângulo 2"/>
          <p:cNvSpPr/>
          <p:nvPr/>
        </p:nvSpPr>
        <p:spPr>
          <a:xfrm>
            <a:off x="407368" y="908720"/>
            <a:ext cx="11521280" cy="5647700"/>
          </a:xfrm>
          <a:prstGeom prst="rect">
            <a:avLst/>
          </a:prstGeom>
        </p:spPr>
        <p:txBody>
          <a:bodyPr wrap="square">
            <a:spAutoFit/>
          </a:bodyPr>
          <a:lstStyle/>
          <a:p>
            <a:pPr>
              <a:spcAft>
                <a:spcPts val="1200"/>
              </a:spcAft>
            </a:pPr>
            <a:r>
              <a:rPr lang="pt-BR" sz="2400" b="1" dirty="0">
                <a:solidFill>
                  <a:srgbClr val="FFFF00"/>
                </a:solidFill>
              </a:rPr>
              <a:t>Solução</a:t>
            </a:r>
          </a:p>
          <a:p>
            <a:pPr>
              <a:spcAft>
                <a:spcPts val="600"/>
              </a:spcAft>
            </a:pPr>
            <a:r>
              <a:rPr lang="pt-BR" sz="2000" dirty="0"/>
              <a:t> </a:t>
            </a:r>
            <a:r>
              <a:rPr lang="pt-BR" sz="2000" b="1" dirty="0"/>
              <a:t>Cálculo da mediana das cargas</a:t>
            </a:r>
          </a:p>
          <a:p>
            <a:pPr>
              <a:spcAft>
                <a:spcPts val="600"/>
              </a:spcAft>
            </a:pPr>
            <a:r>
              <a:rPr lang="pt-BR" dirty="0"/>
              <a:t>Soma das cargas = 80 + 50 + 20 + 130 = 280</a:t>
            </a:r>
          </a:p>
          <a:p>
            <a:pPr>
              <a:spcAft>
                <a:spcPts val="600"/>
              </a:spcAft>
            </a:pPr>
            <a:r>
              <a:rPr lang="pt-BR" dirty="0"/>
              <a:t>Mediana = 280/2 + 1 = 141</a:t>
            </a:r>
          </a:p>
          <a:p>
            <a:pPr>
              <a:spcAft>
                <a:spcPts val="600"/>
              </a:spcAft>
            </a:pPr>
            <a:endParaRPr lang="pt-BR" dirty="0"/>
          </a:p>
          <a:p>
            <a:pPr>
              <a:spcAft>
                <a:spcPts val="600"/>
              </a:spcAft>
            </a:pPr>
            <a:endParaRPr lang="pt-BR" sz="2000" b="1" dirty="0"/>
          </a:p>
          <a:p>
            <a:pPr>
              <a:spcAft>
                <a:spcPts val="600"/>
              </a:spcAft>
            </a:pPr>
            <a:endParaRPr lang="pt-BR" sz="2000" b="1" dirty="0"/>
          </a:p>
          <a:p>
            <a:pPr>
              <a:spcAft>
                <a:spcPts val="600"/>
              </a:spcAft>
            </a:pPr>
            <a:r>
              <a:rPr lang="pt-BR" sz="2000" b="1" dirty="0"/>
              <a:t>CÁLCULO DA COORDENADA VERTICAL</a:t>
            </a:r>
          </a:p>
          <a:p>
            <a:pPr algn="just">
              <a:spcAft>
                <a:spcPts val="600"/>
              </a:spcAft>
            </a:pPr>
            <a:r>
              <a:rPr lang="pt-BR" dirty="0"/>
              <a:t>Caminhando agora no sentido sul para norte (ou de baixo para cima), encontramos inicialmente o armazém em R3 (carga de 20) e, em seguida, o armazém localizado em R4 (carga de 130) o que fornece uma carga acumulada de 150, superior à mediana. A coordenada vertical da fábrica será então de </a:t>
            </a:r>
            <a:r>
              <a:rPr lang="pt-BR" sz="2800" b="1" dirty="0">
                <a:solidFill>
                  <a:srgbClr val="FFFF00"/>
                </a:solidFill>
              </a:rPr>
              <a:t>20</a:t>
            </a:r>
            <a:r>
              <a:rPr lang="pt-BR" dirty="0"/>
              <a:t>.</a:t>
            </a:r>
          </a:p>
          <a:p>
            <a:pPr algn="just">
              <a:spcAft>
                <a:spcPts val="600"/>
              </a:spcAft>
            </a:pPr>
            <a:endParaRPr lang="pt-BR" b="1" dirty="0">
              <a:solidFill>
                <a:srgbClr val="FFFF00"/>
              </a:solidFill>
            </a:endParaRPr>
          </a:p>
          <a:p>
            <a:pPr algn="ctr">
              <a:spcAft>
                <a:spcPts val="600"/>
              </a:spcAft>
            </a:pPr>
            <a:r>
              <a:rPr lang="pt-BR" sz="2400" b="1" dirty="0">
                <a:solidFill>
                  <a:srgbClr val="FFFF00"/>
                </a:solidFill>
              </a:rPr>
              <a:t>A fábrica, portanto, ficará localizada em R4, junto ao armazém aí estabelecido</a:t>
            </a:r>
            <a:endParaRPr lang="pt-BR" sz="2400" dirty="0">
              <a:solidFill>
                <a:srgbClr val="FFFF00"/>
              </a:solidFill>
            </a:endParaRPr>
          </a:p>
        </p:txBody>
      </p:sp>
      <p:pic>
        <p:nvPicPr>
          <p:cNvPr id="6" name="Imagem 5">
            <a:extLst>
              <a:ext uri="{FF2B5EF4-FFF2-40B4-BE49-F238E27FC236}">
                <a16:creationId xmlns:a16="http://schemas.microsoft.com/office/drawing/2014/main" id="{53440C5E-8772-4C4D-A02B-20DE33CCD096}"/>
              </a:ext>
            </a:extLst>
          </p:cNvPr>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0800000">
            <a:off x="5700640" y="1340769"/>
            <a:ext cx="6156000" cy="2304000"/>
          </a:xfrm>
          <a:prstGeom prst="rect">
            <a:avLst/>
          </a:prstGeom>
        </p:spPr>
      </p:pic>
      <p:sp>
        <p:nvSpPr>
          <p:cNvPr id="7" name="Retângulo 6">
            <a:extLst>
              <a:ext uri="{FF2B5EF4-FFF2-40B4-BE49-F238E27FC236}">
                <a16:creationId xmlns:a16="http://schemas.microsoft.com/office/drawing/2014/main" id="{B50F0CFA-CD4C-4427-AA95-8D1AB8197933}"/>
              </a:ext>
            </a:extLst>
          </p:cNvPr>
          <p:cNvSpPr/>
          <p:nvPr/>
        </p:nvSpPr>
        <p:spPr>
          <a:xfrm>
            <a:off x="10452432" y="2838215"/>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a:t>
            </a:r>
          </a:p>
        </p:txBody>
      </p:sp>
      <p:sp>
        <p:nvSpPr>
          <p:cNvPr id="8" name="Retângulo 7">
            <a:extLst>
              <a:ext uri="{FF2B5EF4-FFF2-40B4-BE49-F238E27FC236}">
                <a16:creationId xmlns:a16="http://schemas.microsoft.com/office/drawing/2014/main" id="{E78888C8-1B7E-48FE-BA2C-95F2E5BF0F2F}"/>
              </a:ext>
            </a:extLst>
          </p:cNvPr>
          <p:cNvSpPr/>
          <p:nvPr/>
        </p:nvSpPr>
        <p:spPr>
          <a:xfrm>
            <a:off x="9120336" y="1518244"/>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50</a:t>
            </a:r>
          </a:p>
        </p:txBody>
      </p:sp>
      <p:sp>
        <p:nvSpPr>
          <p:cNvPr id="9" name="Retângulo 8">
            <a:extLst>
              <a:ext uri="{FF2B5EF4-FFF2-40B4-BE49-F238E27FC236}">
                <a16:creationId xmlns:a16="http://schemas.microsoft.com/office/drawing/2014/main" id="{B36F7D76-7277-464C-A789-8FA5C685771E}"/>
              </a:ext>
            </a:extLst>
          </p:cNvPr>
          <p:cNvSpPr/>
          <p:nvPr/>
        </p:nvSpPr>
        <p:spPr>
          <a:xfrm>
            <a:off x="7608168" y="2070431"/>
            <a:ext cx="468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80</a:t>
            </a:r>
          </a:p>
        </p:txBody>
      </p:sp>
      <p:sp>
        <p:nvSpPr>
          <p:cNvPr id="10" name="Retângulo 9">
            <a:extLst>
              <a:ext uri="{FF2B5EF4-FFF2-40B4-BE49-F238E27FC236}">
                <a16:creationId xmlns:a16="http://schemas.microsoft.com/office/drawing/2014/main" id="{D34642B3-79B1-42F3-BA99-2B70438C93F0}"/>
              </a:ext>
            </a:extLst>
          </p:cNvPr>
          <p:cNvSpPr/>
          <p:nvPr/>
        </p:nvSpPr>
        <p:spPr>
          <a:xfrm>
            <a:off x="7608168" y="2681393"/>
            <a:ext cx="576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130</a:t>
            </a:r>
          </a:p>
        </p:txBody>
      </p:sp>
      <p:sp>
        <p:nvSpPr>
          <p:cNvPr id="12" name="Retângulo 11">
            <a:extLst>
              <a:ext uri="{FF2B5EF4-FFF2-40B4-BE49-F238E27FC236}">
                <a16:creationId xmlns:a16="http://schemas.microsoft.com/office/drawing/2014/main" id="{633B7B40-7875-419A-AF03-D3A5A1086D19}"/>
              </a:ext>
            </a:extLst>
          </p:cNvPr>
          <p:cNvSpPr/>
          <p:nvPr/>
        </p:nvSpPr>
        <p:spPr>
          <a:xfrm>
            <a:off x="9696400" y="2164449"/>
            <a:ext cx="1995168" cy="3043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b="1" dirty="0"/>
              <a:t>V = R3-R4-R1-R2 </a:t>
            </a:r>
          </a:p>
        </p:txBody>
      </p:sp>
    </p:spTree>
    <p:extLst>
      <p:ext uri="{BB962C8B-B14F-4D97-AF65-F5344CB8AC3E}">
        <p14:creationId xmlns:p14="http://schemas.microsoft.com/office/powerpoint/2010/main" val="197002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C4CD513-99E7-41DD-A7AC-5102E3AED338}" type="slidenum">
              <a:rPr lang="pt-BR" smtClean="0"/>
              <a:t>26</a:t>
            </a:fld>
            <a:endParaRPr lang="pt-BR"/>
          </a:p>
        </p:txBody>
      </p:sp>
      <p:sp>
        <p:nvSpPr>
          <p:cNvPr id="4" name="CaixaDeTexto 3"/>
          <p:cNvSpPr txBox="1"/>
          <p:nvPr/>
        </p:nvSpPr>
        <p:spPr>
          <a:xfrm>
            <a:off x="47328" y="44625"/>
            <a:ext cx="10585176" cy="523220"/>
          </a:xfrm>
          <a:prstGeom prst="rect">
            <a:avLst/>
          </a:prstGeom>
          <a:noFill/>
        </p:spPr>
        <p:txBody>
          <a:bodyPr wrap="square" rtlCol="0">
            <a:spAutoFit/>
          </a:bodyPr>
          <a:lstStyle/>
          <a:p>
            <a:pPr algn="ctr"/>
            <a:r>
              <a:rPr lang="pt-BR" sz="2800" b="1" dirty="0">
                <a:solidFill>
                  <a:srgbClr val="FFFF00"/>
                </a:solidFill>
                <a:latin typeface="Arial" pitchFamily="34" charset="0"/>
                <a:cs typeface="Arial" pitchFamily="34" charset="0"/>
              </a:rPr>
              <a:t>2. Métodos para localização de instalações de manufatura</a:t>
            </a:r>
          </a:p>
        </p:txBody>
      </p:sp>
      <p:sp>
        <p:nvSpPr>
          <p:cNvPr id="5" name="Retângulo 4"/>
          <p:cNvSpPr/>
          <p:nvPr/>
        </p:nvSpPr>
        <p:spPr>
          <a:xfrm>
            <a:off x="407368" y="580618"/>
            <a:ext cx="8424936" cy="400110"/>
          </a:xfrm>
          <a:prstGeom prst="rect">
            <a:avLst/>
          </a:prstGeom>
        </p:spPr>
        <p:txBody>
          <a:bodyPr wrap="square">
            <a:spAutoFit/>
          </a:bodyPr>
          <a:lstStyle/>
          <a:p>
            <a:pPr>
              <a:spcAft>
                <a:spcPts val="600"/>
              </a:spcAft>
            </a:pPr>
            <a:r>
              <a:rPr lang="pt-BR" sz="2000" b="1" dirty="0">
                <a:solidFill>
                  <a:srgbClr val="FFFF00"/>
                </a:solidFill>
              </a:rPr>
              <a:t>3. O Método da Mediana</a:t>
            </a:r>
          </a:p>
        </p:txBody>
      </p:sp>
      <p:graphicFrame>
        <p:nvGraphicFramePr>
          <p:cNvPr id="6" name="Tabela 5"/>
          <p:cNvGraphicFramePr>
            <a:graphicFrameLocks noGrp="1"/>
          </p:cNvGraphicFramePr>
          <p:nvPr>
            <p:extLst>
              <p:ext uri="{D42A27DB-BD31-4B8C-83A1-F6EECF244321}">
                <p14:modId xmlns:p14="http://schemas.microsoft.com/office/powerpoint/2010/main" val="1069952704"/>
              </p:ext>
            </p:extLst>
          </p:nvPr>
        </p:nvGraphicFramePr>
        <p:xfrm>
          <a:off x="263352" y="1729442"/>
          <a:ext cx="11557285" cy="3767611"/>
        </p:xfrm>
        <a:graphic>
          <a:graphicData uri="http://schemas.openxmlformats.org/drawingml/2006/table">
            <a:tbl>
              <a:tblPr>
                <a:tableStyleId>{5C22544A-7EE6-4342-B048-85BDC9FD1C3A}</a:tableStyleId>
              </a:tblPr>
              <a:tblGrid>
                <a:gridCol w="1495905">
                  <a:extLst>
                    <a:ext uri="{9D8B030D-6E8A-4147-A177-3AD203B41FA5}">
                      <a16:colId xmlns:a16="http://schemas.microsoft.com/office/drawing/2014/main" val="20000"/>
                    </a:ext>
                  </a:extLst>
                </a:gridCol>
                <a:gridCol w="1600439">
                  <a:extLst>
                    <a:ext uri="{9D8B030D-6E8A-4147-A177-3AD203B41FA5}">
                      <a16:colId xmlns:a16="http://schemas.microsoft.com/office/drawing/2014/main" val="20001"/>
                    </a:ext>
                  </a:extLst>
                </a:gridCol>
                <a:gridCol w="1130787">
                  <a:extLst>
                    <a:ext uri="{9D8B030D-6E8A-4147-A177-3AD203B41FA5}">
                      <a16:colId xmlns:a16="http://schemas.microsoft.com/office/drawing/2014/main" val="20002"/>
                    </a:ext>
                  </a:extLst>
                </a:gridCol>
                <a:gridCol w="1535157">
                  <a:extLst>
                    <a:ext uri="{9D8B030D-6E8A-4147-A177-3AD203B41FA5}">
                      <a16:colId xmlns:a16="http://schemas.microsoft.com/office/drawing/2014/main" val="20003"/>
                    </a:ext>
                  </a:extLst>
                </a:gridCol>
                <a:gridCol w="1535157">
                  <a:extLst>
                    <a:ext uri="{9D8B030D-6E8A-4147-A177-3AD203B41FA5}">
                      <a16:colId xmlns:a16="http://schemas.microsoft.com/office/drawing/2014/main" val="1538596675"/>
                    </a:ext>
                  </a:extLst>
                </a:gridCol>
                <a:gridCol w="1727051">
                  <a:extLst>
                    <a:ext uri="{9D8B030D-6E8A-4147-A177-3AD203B41FA5}">
                      <a16:colId xmlns:a16="http://schemas.microsoft.com/office/drawing/2014/main" val="20004"/>
                    </a:ext>
                  </a:extLst>
                </a:gridCol>
                <a:gridCol w="1235321">
                  <a:extLst>
                    <a:ext uri="{9D8B030D-6E8A-4147-A177-3AD203B41FA5}">
                      <a16:colId xmlns:a16="http://schemas.microsoft.com/office/drawing/2014/main" val="20005"/>
                    </a:ext>
                  </a:extLst>
                </a:gridCol>
                <a:gridCol w="1297468">
                  <a:extLst>
                    <a:ext uri="{9D8B030D-6E8A-4147-A177-3AD203B41FA5}">
                      <a16:colId xmlns:a16="http://schemas.microsoft.com/office/drawing/2014/main" val="20006"/>
                    </a:ext>
                  </a:extLst>
                </a:gridCol>
              </a:tblGrid>
              <a:tr h="686490">
                <a:tc rowSpan="2">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Região</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Distância para a fábrica</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rowSpan="2">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Distância Total</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ct val="115000"/>
                        </a:lnSpc>
                        <a:spcAft>
                          <a:spcPts val="0"/>
                        </a:spcAft>
                      </a:pPr>
                      <a:r>
                        <a:rPr lang="pt-BR" sz="2400" b="1" dirty="0">
                          <a:effectLst/>
                          <a:latin typeface="Calibri" panose="020F0502020204030204" pitchFamily="34" charset="0"/>
                          <a:ea typeface="Times New Roman"/>
                          <a:cs typeface="Calibri" panose="020F0502020204030204" pitchFamily="34" charset="0"/>
                        </a:rPr>
                        <a:t>Custo por distância</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ts val="1345"/>
                        </a:lnSpc>
                        <a:spcAft>
                          <a:spcPts val="0"/>
                        </a:spcAft>
                      </a:pPr>
                      <a:r>
                        <a:rPr lang="pt-BR" sz="2400" b="1" dirty="0">
                          <a:effectLst/>
                          <a:latin typeface="Calibri" panose="020F0502020204030204" pitchFamily="34" charset="0"/>
                          <a:cs typeface="Calibri" panose="020F0502020204030204" pitchFamily="34" charset="0"/>
                        </a:rPr>
                        <a:t>Custo x</a:t>
                      </a:r>
                    </a:p>
                    <a:p>
                      <a:pPr algn="ctr">
                        <a:lnSpc>
                          <a:spcPts val="1345"/>
                        </a:lnSpc>
                        <a:spcAft>
                          <a:spcPts val="0"/>
                        </a:spcAft>
                      </a:pPr>
                      <a:endParaRPr lang="pt-BR" sz="2400" b="1" dirty="0">
                        <a:effectLst/>
                        <a:latin typeface="Calibri" panose="020F0502020204030204" pitchFamily="34" charset="0"/>
                        <a:cs typeface="Calibri" panose="020F0502020204030204" pitchFamily="34" charset="0"/>
                      </a:endParaRPr>
                    </a:p>
                    <a:p>
                      <a:pPr algn="ctr">
                        <a:lnSpc>
                          <a:spcPts val="1345"/>
                        </a:lnSpc>
                        <a:spcAft>
                          <a:spcPts val="0"/>
                        </a:spcAft>
                      </a:pPr>
                      <a:r>
                        <a:rPr lang="pt-BR" sz="2400" b="1" dirty="0">
                          <a:effectLst/>
                          <a:latin typeface="Calibri" panose="020F0502020204030204" pitchFamily="34" charset="0"/>
                          <a:cs typeface="Calibri" panose="020F0502020204030204" pitchFamily="34" charset="0"/>
                        </a:rPr>
                        <a:t> Distância (1)</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ts val="1270"/>
                        </a:lnSpc>
                        <a:spcAft>
                          <a:spcPts val="0"/>
                        </a:spcAft>
                      </a:pPr>
                      <a:r>
                        <a:rPr lang="pt-BR" sz="2400" b="1" dirty="0">
                          <a:effectLst/>
                          <a:latin typeface="Calibri" panose="020F0502020204030204" pitchFamily="34" charset="0"/>
                          <a:cs typeface="Calibri" panose="020F0502020204030204" pitchFamily="34" charset="0"/>
                        </a:rPr>
                        <a:t>Carga (2)</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ts val="1150"/>
                        </a:lnSpc>
                        <a:spcAft>
                          <a:spcPts val="0"/>
                        </a:spcAft>
                      </a:pPr>
                      <a:r>
                        <a:rPr lang="pt-BR" sz="2400" b="1" dirty="0">
                          <a:effectLst/>
                          <a:latin typeface="Calibri" panose="020F0502020204030204" pitchFamily="34" charset="0"/>
                          <a:cs typeface="Calibri" panose="020F0502020204030204" pitchFamily="34" charset="0"/>
                        </a:rPr>
                        <a:t>Custo </a:t>
                      </a:r>
                    </a:p>
                    <a:p>
                      <a:pPr algn="ctr">
                        <a:lnSpc>
                          <a:spcPts val="1150"/>
                        </a:lnSpc>
                        <a:spcAft>
                          <a:spcPts val="0"/>
                        </a:spcAft>
                      </a:pPr>
                      <a:endParaRPr lang="pt-BR" sz="2400" b="1" dirty="0">
                        <a:effectLst/>
                        <a:latin typeface="Calibri" panose="020F0502020204030204" pitchFamily="34" charset="0"/>
                        <a:cs typeface="Calibri" panose="020F0502020204030204" pitchFamily="34" charset="0"/>
                      </a:endParaRPr>
                    </a:p>
                    <a:p>
                      <a:pPr algn="ctr">
                        <a:lnSpc>
                          <a:spcPts val="1150"/>
                        </a:lnSpc>
                        <a:spcAft>
                          <a:spcPts val="0"/>
                        </a:spcAft>
                      </a:pPr>
                      <a:r>
                        <a:rPr lang="pt-BR" sz="2400" b="1" dirty="0">
                          <a:effectLst/>
                          <a:latin typeface="Calibri" panose="020F0502020204030204" pitchFamily="34" charset="0"/>
                          <a:cs typeface="Calibri" panose="020F0502020204030204" pitchFamily="34" charset="0"/>
                        </a:rPr>
                        <a:t>Total </a:t>
                      </a:r>
                    </a:p>
                    <a:p>
                      <a:pPr algn="ctr">
                        <a:lnSpc>
                          <a:spcPts val="1150"/>
                        </a:lnSpc>
                        <a:spcAft>
                          <a:spcPts val="0"/>
                        </a:spcAft>
                      </a:pPr>
                      <a:endParaRPr lang="pt-BR" sz="2400" b="1" dirty="0">
                        <a:effectLst/>
                        <a:latin typeface="Calibri" panose="020F0502020204030204" pitchFamily="34" charset="0"/>
                        <a:cs typeface="Calibri" panose="020F0502020204030204" pitchFamily="34" charset="0"/>
                      </a:endParaRPr>
                    </a:p>
                    <a:p>
                      <a:pPr algn="ctr">
                        <a:lnSpc>
                          <a:spcPts val="1150"/>
                        </a:lnSpc>
                        <a:spcAft>
                          <a:spcPts val="0"/>
                        </a:spcAft>
                      </a:pPr>
                      <a:r>
                        <a:rPr lang="pt-BR" sz="2400" b="1" dirty="0">
                          <a:effectLst/>
                          <a:latin typeface="Calibri" panose="020F0502020204030204" pitchFamily="34" charset="0"/>
                          <a:cs typeface="Calibri" panose="020F0502020204030204" pitchFamily="34" charset="0"/>
                        </a:rPr>
                        <a:t>(1) x (2)</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91844">
                <a:tc vMerge="1">
                  <a:txBody>
                    <a:bodyPr/>
                    <a:lstStyle/>
                    <a:p>
                      <a:endParaRPr lang="pt-BR"/>
                    </a:p>
                  </a:txBody>
                  <a:tcPr/>
                </a:tc>
                <a:tc>
                  <a:txBody>
                    <a:bodyPr/>
                    <a:lstStyle/>
                    <a:p>
                      <a:pPr marR="213360" algn="ctr">
                        <a:lnSpc>
                          <a:spcPct val="115000"/>
                        </a:lnSpc>
                        <a:spcAft>
                          <a:spcPts val="0"/>
                        </a:spcAft>
                      </a:pPr>
                      <a:r>
                        <a:rPr lang="pt-BR" sz="2400" b="1">
                          <a:effectLst/>
                          <a:latin typeface="Calibri" panose="020F0502020204030204" pitchFamily="34" charset="0"/>
                          <a:cs typeface="Calibri" panose="020F0502020204030204" pitchFamily="34" charset="0"/>
                        </a:rPr>
                        <a:t>Horizontal</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Vertical</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491844">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R1</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20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20</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ea typeface="Times New Roman"/>
                          <a:cs typeface="Calibri" panose="020F0502020204030204" pitchFamily="34" charset="0"/>
                        </a:rPr>
                        <a:t>10</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200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80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16.000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91844">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R2</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40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40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80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ea typeface="Times New Roman"/>
                          <a:cs typeface="Calibri" panose="020F0502020204030204" pitchFamily="34" charset="0"/>
                        </a:rPr>
                        <a:t>10</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800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50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40.000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91844">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R3</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60</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10</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70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ea typeface="Times New Roman"/>
                          <a:cs typeface="Calibri" panose="020F0502020204030204" pitchFamily="34" charset="0"/>
                        </a:rPr>
                        <a:t>10</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700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20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14.000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91844">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R4</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0</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dirty="0">
                          <a:effectLst/>
                          <a:latin typeface="Calibri" panose="020F0502020204030204" pitchFamily="34" charset="0"/>
                          <a:ea typeface="Times New Roman"/>
                          <a:cs typeface="Calibri" panose="020F0502020204030204" pitchFamily="34" charset="0"/>
                        </a:rPr>
                        <a:t>10</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pt-BR" sz="2400" b="1">
                          <a:effectLst/>
                          <a:latin typeface="Calibri" panose="020F0502020204030204" pitchFamily="34" charset="0"/>
                          <a:cs typeface="Calibri" panose="020F0502020204030204" pitchFamily="34" charset="0"/>
                        </a:rPr>
                        <a:t>130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17830" algn="l">
                        <a:lnSpc>
                          <a:spcPct val="115000"/>
                        </a:lnSpc>
                        <a:spcAft>
                          <a:spcPts val="0"/>
                        </a:spcAft>
                      </a:pPr>
                      <a:r>
                        <a:rPr lang="pt-BR" sz="2400" b="1">
                          <a:effectLst/>
                          <a:latin typeface="Calibri" panose="020F0502020204030204" pitchFamily="34" charset="0"/>
                          <a:cs typeface="Calibri" panose="020F0502020204030204" pitchFamily="34" charset="0"/>
                        </a:rPr>
                        <a:t>0</a:t>
                      </a:r>
                      <a:endParaRPr lang="pt-BR" sz="2400" b="1">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91844">
                <a:tc gridSpan="7">
                  <a:txBody>
                    <a:bodyPr/>
                    <a:lstStyle/>
                    <a:p>
                      <a:pPr marR="213360" algn="r">
                        <a:lnSpc>
                          <a:spcPct val="115000"/>
                        </a:lnSpc>
                        <a:spcAft>
                          <a:spcPts val="0"/>
                        </a:spcAft>
                      </a:pPr>
                      <a:r>
                        <a:rPr lang="pt-BR" sz="2400" b="1" dirty="0">
                          <a:effectLst/>
                          <a:latin typeface="Calibri" panose="020F0502020204030204" pitchFamily="34" charset="0"/>
                          <a:cs typeface="Calibri" panose="020F0502020204030204" pitchFamily="34" charset="0"/>
                        </a:rPr>
                        <a:t>CT</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15000"/>
                        </a:lnSpc>
                        <a:spcAft>
                          <a:spcPts val="0"/>
                        </a:spcAft>
                      </a:pPr>
                      <a:r>
                        <a:rPr lang="pt-BR" sz="2400" b="1" dirty="0">
                          <a:effectLst/>
                          <a:latin typeface="Calibri" panose="020F0502020204030204" pitchFamily="34" charset="0"/>
                          <a:cs typeface="Calibri" panose="020F0502020204030204" pitchFamily="34" charset="0"/>
                        </a:rPr>
                        <a:t>70.000</a:t>
                      </a:r>
                      <a:endParaRPr lang="pt-BR" sz="2400" b="1" dirty="0">
                        <a:effectLst/>
                        <a:latin typeface="Calibri" panose="020F0502020204030204" pitchFamily="34" charset="0"/>
                        <a:ea typeface="Times New Roman"/>
                        <a:cs typeface="Calibri" panose="020F0502020204030204" pitchFamily="34" charset="0"/>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tângulo 8"/>
          <p:cNvSpPr/>
          <p:nvPr/>
        </p:nvSpPr>
        <p:spPr>
          <a:xfrm>
            <a:off x="299356" y="5661248"/>
            <a:ext cx="11377264" cy="954107"/>
          </a:xfrm>
          <a:prstGeom prst="rect">
            <a:avLst/>
          </a:prstGeom>
        </p:spPr>
        <p:txBody>
          <a:bodyPr wrap="square">
            <a:spAutoFit/>
          </a:bodyPr>
          <a:lstStyle/>
          <a:p>
            <a:pPr algn="ctr"/>
            <a:r>
              <a:rPr lang="pt-BR" sz="2800" dirty="0">
                <a:latin typeface="Calibri" panose="020F0502020204030204" pitchFamily="34" charset="0"/>
                <a:cs typeface="Calibri" panose="020F0502020204030204" pitchFamily="34" charset="0"/>
              </a:rPr>
              <a:t>Localizando-se a fábrica junto à região R4, portanto, o custo total mensal de transporte será igual a </a:t>
            </a:r>
            <a:r>
              <a:rPr lang="pt-BR" sz="2800" b="1" dirty="0">
                <a:solidFill>
                  <a:srgbClr val="FFFF00"/>
                </a:solidFill>
                <a:latin typeface="Calibri" panose="020F0502020204030204" pitchFamily="34" charset="0"/>
                <a:cs typeface="Calibri" panose="020F0502020204030204" pitchFamily="34" charset="0"/>
              </a:rPr>
              <a:t>R$ 70.000,00. </a:t>
            </a:r>
          </a:p>
        </p:txBody>
      </p:sp>
      <p:sp>
        <p:nvSpPr>
          <p:cNvPr id="10" name="Retângulo 9"/>
          <p:cNvSpPr/>
          <p:nvPr/>
        </p:nvSpPr>
        <p:spPr>
          <a:xfrm>
            <a:off x="911424" y="1071700"/>
            <a:ext cx="8982998" cy="461665"/>
          </a:xfrm>
          <a:prstGeom prst="rect">
            <a:avLst/>
          </a:prstGeom>
        </p:spPr>
        <p:txBody>
          <a:bodyPr wrap="square">
            <a:spAutoFit/>
          </a:bodyPr>
          <a:lstStyle/>
          <a:p>
            <a:pPr algn="ctr"/>
            <a:r>
              <a:rPr lang="pt-BR" sz="2400" b="1" dirty="0">
                <a:solidFill>
                  <a:schemeClr val="accent5">
                    <a:lumMod val="20000"/>
                    <a:lumOff val="80000"/>
                  </a:schemeClr>
                </a:solidFill>
              </a:rPr>
              <a:t>Cálculo dos Custos de Transporte: Fábrica para Armazéns</a:t>
            </a:r>
            <a:endParaRPr lang="pt-BR" sz="2400" dirty="0">
              <a:solidFill>
                <a:schemeClr val="accent5">
                  <a:lumMod val="20000"/>
                  <a:lumOff val="80000"/>
                </a:schemeClr>
              </a:solidFill>
            </a:endParaRPr>
          </a:p>
        </p:txBody>
      </p:sp>
    </p:spTree>
    <p:extLst>
      <p:ext uri="{BB962C8B-B14F-4D97-AF65-F5344CB8AC3E}">
        <p14:creationId xmlns:p14="http://schemas.microsoft.com/office/powerpoint/2010/main" val="22384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1. INTRODUÇÃO</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3</a:t>
            </a:fld>
            <a:endParaRPr lang="pt-BR" dirty="0"/>
          </a:p>
        </p:txBody>
      </p:sp>
      <p:sp>
        <p:nvSpPr>
          <p:cNvPr id="4" name="CaixaDeTexto 3"/>
          <p:cNvSpPr txBox="1"/>
          <p:nvPr/>
        </p:nvSpPr>
        <p:spPr>
          <a:xfrm>
            <a:off x="479376" y="672653"/>
            <a:ext cx="11377264" cy="5924699"/>
          </a:xfrm>
          <a:prstGeom prst="rect">
            <a:avLst/>
          </a:prstGeom>
          <a:noFill/>
        </p:spPr>
        <p:txBody>
          <a:bodyPr wrap="square" rtlCol="0">
            <a:spAutoFit/>
          </a:bodyPr>
          <a:lstStyle/>
          <a:p>
            <a:pPr algn="just">
              <a:spcAft>
                <a:spcPts val="600"/>
              </a:spcAft>
            </a:pPr>
            <a:r>
              <a:rPr lang="pt-BR" b="1" dirty="0"/>
              <a:t>Por que análise de localização?</a:t>
            </a:r>
          </a:p>
          <a:p>
            <a:pPr marL="285750" indent="-285750" algn="just">
              <a:spcAft>
                <a:spcPts val="600"/>
              </a:spcAft>
              <a:buFont typeface="Wingdings" pitchFamily="2" charset="2"/>
              <a:buChar char="Ø"/>
            </a:pPr>
            <a:r>
              <a:rPr lang="pt-BR" b="1" dirty="0"/>
              <a:t>Exemplos:</a:t>
            </a:r>
          </a:p>
          <a:p>
            <a:pPr algn="just">
              <a:spcAft>
                <a:spcPts val="600"/>
              </a:spcAft>
            </a:pPr>
            <a:r>
              <a:rPr lang="pt-BR" u="sng" dirty="0"/>
              <a:t>Operações como mineração: </a:t>
            </a:r>
            <a:r>
              <a:rPr lang="pt-BR" dirty="0"/>
              <a:t>localização deve ser próxima à fonte de matérias-primas. Uma localização mais próxima da fonte de matérias-primas faz com que os cust</a:t>
            </a:r>
            <a:r>
              <a:rPr lang="pt-BR" i="1" dirty="0"/>
              <a:t>o</a:t>
            </a:r>
            <a:r>
              <a:rPr lang="pt-BR" dirty="0"/>
              <a:t>s logísticos fiquem menores.</a:t>
            </a:r>
          </a:p>
          <a:p>
            <a:pPr algn="just">
              <a:spcAft>
                <a:spcPts val="600"/>
              </a:spcAft>
            </a:pPr>
            <a:r>
              <a:rPr lang="pt-BR" u="sng" dirty="0"/>
              <a:t>Fabricante de embalagens plásticas PET para refrigerantes: </a:t>
            </a:r>
            <a:r>
              <a:rPr lang="pt-BR" dirty="0"/>
              <a:t>Já para operações nas quais ocorrem expansões volumétricas, faz mais sentido que a operação de transformação localize-se mais próxima do ponto de uso do produto. </a:t>
            </a:r>
          </a:p>
          <a:p>
            <a:pPr marL="285750" indent="-285750" algn="just">
              <a:spcAft>
                <a:spcPts val="600"/>
              </a:spcAft>
              <a:buFont typeface="Wingdings" pitchFamily="2" charset="2"/>
              <a:buChar char="Ø"/>
            </a:pPr>
            <a:r>
              <a:rPr lang="pt-BR" dirty="0"/>
              <a:t>As análises de localização vão de simples análises superficiais até longos estudos, levando em conta numerosas variáveis. </a:t>
            </a:r>
          </a:p>
          <a:p>
            <a:pPr marL="742950" lvl="1" indent="-285750" algn="just">
              <a:spcAft>
                <a:spcPts val="600"/>
              </a:spcAft>
              <a:buFont typeface="Arial" pitchFamily="34" charset="0"/>
              <a:buChar char="•"/>
            </a:pPr>
            <a:r>
              <a:rPr lang="pt-BR" dirty="0"/>
              <a:t>Oportunidade de compra de um terreno por menor preço;</a:t>
            </a:r>
          </a:p>
          <a:p>
            <a:pPr marL="742950" lvl="1" indent="-285750" algn="just">
              <a:spcAft>
                <a:spcPts val="600"/>
              </a:spcAft>
              <a:buFont typeface="Arial" pitchFamily="34" charset="0"/>
              <a:buChar char="•"/>
            </a:pPr>
            <a:r>
              <a:rPr lang="pt-BR" dirty="0"/>
              <a:t>oferta de certos incentivos fiscais para optar por determinado local;</a:t>
            </a:r>
          </a:p>
          <a:p>
            <a:pPr marL="742950" lvl="1" indent="-285750" algn="just">
              <a:spcAft>
                <a:spcPts val="600"/>
              </a:spcAft>
              <a:buFont typeface="Arial" pitchFamily="34" charset="0"/>
              <a:buChar char="•"/>
            </a:pPr>
            <a:r>
              <a:rPr lang="pt-BR" dirty="0"/>
              <a:t>Numa multinacional: determinada localização pode ter sido decidida porque:</a:t>
            </a:r>
          </a:p>
          <a:p>
            <a:pPr marL="1200150" lvl="2" indent="-285750" algn="just">
              <a:spcAft>
                <a:spcPts val="600"/>
              </a:spcAft>
              <a:buFont typeface="Wingdings" pitchFamily="2" charset="2"/>
              <a:buChar char="ü"/>
            </a:pPr>
            <a:r>
              <a:rPr lang="pt-BR" dirty="0"/>
              <a:t>um parceiro mundial sugeriu (ou impôs)</a:t>
            </a:r>
          </a:p>
          <a:p>
            <a:pPr marL="1200150" lvl="2" indent="-285750" algn="just">
              <a:spcAft>
                <a:spcPts val="600"/>
              </a:spcAft>
              <a:buFont typeface="Wingdings" pitchFamily="2" charset="2"/>
              <a:buChar char="ü"/>
            </a:pPr>
            <a:r>
              <a:rPr lang="pt-BR" dirty="0"/>
              <a:t>porque a subsidiária local sugeriu</a:t>
            </a:r>
          </a:p>
          <a:p>
            <a:pPr marL="1200150" lvl="2" indent="-285750" algn="just">
              <a:spcAft>
                <a:spcPts val="600"/>
              </a:spcAft>
              <a:buFont typeface="Wingdings" pitchFamily="2" charset="2"/>
              <a:buChar char="ü"/>
            </a:pPr>
            <a:r>
              <a:rPr lang="pt-BR" dirty="0"/>
              <a:t>porque a presença naquela determinada região era importante para brecar o crescimento de um concorrente importante na região</a:t>
            </a:r>
          </a:p>
          <a:p>
            <a:pPr marL="1200150" lvl="2" indent="-285750" algn="just">
              <a:spcAft>
                <a:spcPts val="600"/>
              </a:spcAft>
              <a:buFont typeface="Wingdings" pitchFamily="2" charset="2"/>
              <a:buChar char="ü"/>
            </a:pPr>
            <a:r>
              <a:rPr lang="pt-BR" dirty="0"/>
              <a:t>porque havia importante oportunidade a ser explorada.</a:t>
            </a:r>
          </a:p>
        </p:txBody>
      </p:sp>
    </p:spTree>
    <p:extLst>
      <p:ext uri="{BB962C8B-B14F-4D97-AF65-F5344CB8AC3E}">
        <p14:creationId xmlns:p14="http://schemas.microsoft.com/office/powerpoint/2010/main" val="5325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FF00"/>
                </a:solidFill>
                <a:latin typeface="Arial" pitchFamily="34" charset="0"/>
                <a:cs typeface="Arial" pitchFamily="34" charset="0"/>
              </a:rPr>
              <a:t>1. INTRODUÇÃO</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4</a:t>
            </a:fld>
            <a:endParaRPr lang="pt-BR" dirty="0"/>
          </a:p>
        </p:txBody>
      </p:sp>
      <p:sp>
        <p:nvSpPr>
          <p:cNvPr id="4" name="CaixaDeTexto 3"/>
          <p:cNvSpPr txBox="1"/>
          <p:nvPr/>
        </p:nvSpPr>
        <p:spPr>
          <a:xfrm>
            <a:off x="407368" y="672653"/>
            <a:ext cx="11305256" cy="5493812"/>
          </a:xfrm>
          <a:prstGeom prst="rect">
            <a:avLst/>
          </a:prstGeom>
          <a:noFill/>
        </p:spPr>
        <p:txBody>
          <a:bodyPr wrap="square" rtlCol="0">
            <a:spAutoFit/>
          </a:bodyPr>
          <a:lstStyle/>
          <a:p>
            <a:pPr algn="just">
              <a:spcAft>
                <a:spcPts val="600"/>
              </a:spcAft>
            </a:pPr>
            <a:r>
              <a:rPr lang="pt-BR" b="1" dirty="0"/>
              <a:t>Por que análise de localização?</a:t>
            </a:r>
          </a:p>
          <a:p>
            <a:pPr marL="285750" indent="-285750">
              <a:spcAft>
                <a:spcPts val="600"/>
              </a:spcAft>
              <a:buFont typeface="Wingdings" pitchFamily="2" charset="2"/>
              <a:buChar char="Ø"/>
            </a:pPr>
            <a:r>
              <a:rPr lang="pt-BR" dirty="0"/>
              <a:t>Quando decidindo sobre localização, uma abordagem sistêmica deve ser a adotada. </a:t>
            </a:r>
          </a:p>
          <a:p>
            <a:pPr marL="285750" indent="-285750">
              <a:spcAft>
                <a:spcPts val="600"/>
              </a:spcAft>
              <a:buFont typeface="Wingdings" pitchFamily="2" charset="2"/>
              <a:buChar char="Ø"/>
            </a:pPr>
            <a:r>
              <a:rPr lang="pt-BR" dirty="0"/>
              <a:t>O problema pode envolver uma grande quantidade de fatores inter-relacionados, alguns mais quantitativos e outros mais qualitativos em natureza. </a:t>
            </a:r>
          </a:p>
          <a:p>
            <a:pPr marL="285750" indent="-285750">
              <a:spcAft>
                <a:spcPts val="600"/>
              </a:spcAft>
              <a:buFont typeface="Wingdings" pitchFamily="2" charset="2"/>
              <a:buChar char="Ø"/>
            </a:pPr>
            <a:r>
              <a:rPr lang="pt-BR" dirty="0"/>
              <a:t>A equipe estabelecida deve sempre procurar garantir que os principais fatores estejam sendo levados em conta em suas análises. </a:t>
            </a:r>
          </a:p>
          <a:p>
            <a:pPr marL="285750" indent="-285750">
              <a:spcAft>
                <a:spcPts val="600"/>
              </a:spcAft>
              <a:buFont typeface="Wingdings" pitchFamily="2" charset="2"/>
              <a:buChar char="Ø"/>
            </a:pPr>
            <a:r>
              <a:rPr lang="pt-BR" dirty="0"/>
              <a:t>Empresas manufatureiras:</a:t>
            </a:r>
          </a:p>
          <a:p>
            <a:pPr marL="742950" lvl="1" indent="-285750" algn="just">
              <a:spcAft>
                <a:spcPts val="600"/>
              </a:spcAft>
              <a:buFont typeface="Arial" pitchFamily="34" charset="0"/>
              <a:buChar char="•"/>
            </a:pPr>
            <a:r>
              <a:rPr lang="pt-BR" dirty="0"/>
              <a:t>dependem de fornecimento de matérias-primas e componentes, cujos fornecedores estão localizados em determinadas localidades, assim como devem também considerar que o produto de sua operação deverá atender e chegar a clientes que, por sua vez, estão localizados em determinadas localidades. </a:t>
            </a:r>
          </a:p>
          <a:p>
            <a:pPr marL="285750" indent="-285750">
              <a:spcAft>
                <a:spcPts val="600"/>
              </a:spcAft>
              <a:buFont typeface="Wingdings" pitchFamily="2" charset="2"/>
              <a:buChar char="Ø"/>
            </a:pPr>
            <a:r>
              <a:rPr lang="pt-BR" dirty="0"/>
              <a:t>Empresas de serviços</a:t>
            </a:r>
          </a:p>
          <a:p>
            <a:pPr marL="742950" lvl="1" indent="-285750">
              <a:spcAft>
                <a:spcPts val="600"/>
              </a:spcAft>
              <a:buFont typeface="Arial" pitchFamily="34" charset="0"/>
              <a:buChar char="•"/>
            </a:pPr>
            <a:r>
              <a:rPr lang="pt-BR" dirty="0"/>
              <a:t>Devem considerarem as fontes de insumos e a localização de sua demanda.</a:t>
            </a:r>
          </a:p>
          <a:p>
            <a:pPr marL="742950" lvl="1" indent="-285750">
              <a:spcAft>
                <a:spcPts val="600"/>
              </a:spcAft>
              <a:buFont typeface="Arial" pitchFamily="34" charset="0"/>
              <a:buChar char="•"/>
            </a:pPr>
            <a:r>
              <a:rPr lang="pt-BR" dirty="0"/>
              <a:t>A localização da demanda é especialmente importante em operações que requerem a presença do cliente para ocorrerem.</a:t>
            </a:r>
          </a:p>
          <a:p>
            <a:pPr marL="285750" indent="-285750">
              <a:spcAft>
                <a:spcPts val="600"/>
              </a:spcAft>
              <a:buFont typeface="Wingdings" pitchFamily="2" charset="2"/>
              <a:buChar char="Ø"/>
            </a:pPr>
            <a:r>
              <a:rPr lang="pt-BR" dirty="0"/>
              <a:t>Pesando, portanto, as vantagens e as desvantagens de locais alternativos, a análise deve incluir uma avaliação tanto dos fatores </a:t>
            </a:r>
            <a:r>
              <a:rPr lang="pt-BR" u="sng" dirty="0"/>
              <a:t>quantitativos</a:t>
            </a:r>
            <a:r>
              <a:rPr lang="pt-BR" dirty="0"/>
              <a:t> como </a:t>
            </a:r>
            <a:r>
              <a:rPr lang="pt-BR" u="sng" dirty="0"/>
              <a:t>qualitativos</a:t>
            </a:r>
            <a:r>
              <a:rPr lang="pt-BR" dirty="0"/>
              <a:t>.</a:t>
            </a:r>
          </a:p>
        </p:txBody>
      </p:sp>
    </p:spTree>
    <p:extLst>
      <p:ext uri="{BB962C8B-B14F-4D97-AF65-F5344CB8AC3E}">
        <p14:creationId xmlns:p14="http://schemas.microsoft.com/office/powerpoint/2010/main" val="319881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2. Fatores que afetam a localização: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5</a:t>
            </a:fld>
            <a:endParaRPr lang="pt-BR" dirty="0"/>
          </a:p>
        </p:txBody>
      </p:sp>
      <p:sp>
        <p:nvSpPr>
          <p:cNvPr id="4" name="Retângulo 3"/>
          <p:cNvSpPr/>
          <p:nvPr/>
        </p:nvSpPr>
        <p:spPr>
          <a:xfrm>
            <a:off x="263352" y="669147"/>
            <a:ext cx="11521280" cy="5909310"/>
          </a:xfrm>
          <a:prstGeom prst="rect">
            <a:avLst/>
          </a:prstGeom>
        </p:spPr>
        <p:txBody>
          <a:bodyPr wrap="square">
            <a:spAutoFit/>
          </a:bodyPr>
          <a:lstStyle/>
          <a:p>
            <a:r>
              <a:rPr lang="pt-BR" b="1" dirty="0"/>
              <a:t>Muitos fatores podem afetar a decisão de localização: </a:t>
            </a:r>
          </a:p>
          <a:p>
            <a:pPr algn="just"/>
            <a:r>
              <a:rPr lang="pt-BR" dirty="0"/>
              <a:t>A natureza do negócio em que a operação atua: Se há predomínio de produtos físicos estocáveis ou não estocáveis, o foco será diferente, por exemplo. É importante identificar fatores que tenham impacto nos objetivos estratégicos do negócio. </a:t>
            </a:r>
          </a:p>
          <a:p>
            <a:endParaRPr lang="pt-BR" b="1" dirty="0"/>
          </a:p>
          <a:p>
            <a:r>
              <a:rPr lang="pt-BR" b="1" dirty="0"/>
              <a:t>Fatores Qualitativos</a:t>
            </a:r>
            <a:r>
              <a:rPr lang="pt-BR" dirty="0"/>
              <a:t>: </a:t>
            </a:r>
            <a:r>
              <a:rPr lang="pt-BR" b="1" dirty="0"/>
              <a:t>incluem: </a:t>
            </a:r>
          </a:p>
          <a:p>
            <a:r>
              <a:rPr lang="pt-BR" dirty="0"/>
              <a:t>(a) infraestrutura local, (b) educação e qualificação dos trabalhadores, (c) exigências de conteúdo do produto e (d) estabilidade política/econômica.</a:t>
            </a:r>
          </a:p>
          <a:p>
            <a:pPr lvl="0"/>
            <a:r>
              <a:rPr lang="pt-BR" i="1" u="sng" dirty="0"/>
              <a:t>1) Infraestrutura Local</a:t>
            </a:r>
          </a:p>
          <a:p>
            <a:pPr algn="just"/>
            <a:r>
              <a:rPr lang="pt-BR" dirty="0"/>
              <a:t>pode ser dividida em duas amplas categorias: a institucional e a de transporte.</a:t>
            </a:r>
          </a:p>
          <a:p>
            <a:pPr algn="just"/>
            <a:r>
              <a:rPr lang="pt-BR" dirty="0"/>
              <a:t>A) </a:t>
            </a:r>
            <a:r>
              <a:rPr lang="pt-BR" i="1" dirty="0"/>
              <a:t>Institucional</a:t>
            </a:r>
            <a:r>
              <a:rPr lang="pt-BR" dirty="0"/>
              <a:t>: operações  de manufatura  são mais flexíveis e sensíveis às exigências dos consumidores gerou uma crescente dependência dos fornecedores locais para que sejam flexíveis e sensíveis. Por exemplo, os casos em que pode haver perecibilidade do insumo (Plantas de produtos laticínios : necessário processar a matéria-prima em apenas algumas horas, sob pena de deterioração.  </a:t>
            </a:r>
          </a:p>
          <a:p>
            <a:r>
              <a:rPr lang="pt-BR" i="1" dirty="0"/>
              <a:t>B) Rede de transporte local que liga os fornecedores ao fabricante</a:t>
            </a:r>
          </a:p>
          <a:p>
            <a:pPr marL="742950" lvl="1" indent="-285750" algn="just">
              <a:buFont typeface="Arial" pitchFamily="34" charset="0"/>
              <a:buChar char="•"/>
            </a:pPr>
            <a:r>
              <a:rPr lang="pt-BR" dirty="0"/>
              <a:t>devem ser eficientes e confiáveis. Por exemplo, a falta de infraestrutura de transportes na antiga União Soviética ou na República Popular da China impossibilitaria que uma empresa utilizasse conceitos de </a:t>
            </a:r>
            <a:r>
              <a:rPr lang="pt-BR" i="1" dirty="0"/>
              <a:t>Just-In-Time</a:t>
            </a:r>
            <a:r>
              <a:rPr lang="pt-BR" dirty="0"/>
              <a:t> (</a:t>
            </a:r>
            <a:r>
              <a:rPr lang="pt-BR" i="1" dirty="0"/>
              <a:t>JIT</a:t>
            </a:r>
            <a:r>
              <a:rPr lang="pt-BR" dirty="0"/>
              <a:t>) na localização de instalações nessas áreas. </a:t>
            </a:r>
          </a:p>
          <a:p>
            <a:pPr marL="742950" lvl="1" indent="-285750" algn="just">
              <a:buFont typeface="Arial" pitchFamily="34" charset="0"/>
              <a:buChar char="•"/>
            </a:pPr>
            <a:r>
              <a:rPr lang="pt-BR" dirty="0"/>
              <a:t>Outra situação é quando as matérias-primas são muito mais volumosas, caras ou difíceis de transportar que os produtos.</a:t>
            </a:r>
          </a:p>
        </p:txBody>
      </p:sp>
    </p:spTree>
    <p:extLst>
      <p:ext uri="{BB962C8B-B14F-4D97-AF65-F5344CB8AC3E}">
        <p14:creationId xmlns:p14="http://schemas.microsoft.com/office/powerpoint/2010/main" val="95598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2. Fatores que afetam a localização: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6</a:t>
            </a:fld>
            <a:endParaRPr lang="pt-BR" dirty="0"/>
          </a:p>
        </p:txBody>
      </p:sp>
      <p:sp>
        <p:nvSpPr>
          <p:cNvPr id="5" name="Retângulo 4"/>
          <p:cNvSpPr/>
          <p:nvPr/>
        </p:nvSpPr>
        <p:spPr>
          <a:xfrm>
            <a:off x="335360" y="764705"/>
            <a:ext cx="11449272" cy="4324261"/>
          </a:xfrm>
          <a:prstGeom prst="rect">
            <a:avLst/>
          </a:prstGeom>
        </p:spPr>
        <p:txBody>
          <a:bodyPr wrap="square">
            <a:spAutoFit/>
          </a:bodyPr>
          <a:lstStyle/>
          <a:p>
            <a:pPr>
              <a:spcAft>
                <a:spcPts val="600"/>
              </a:spcAft>
            </a:pPr>
            <a:r>
              <a:rPr lang="pt-BR" i="1" u="sng" dirty="0"/>
              <a:t>2) Educação e Qualificações do Trabalhador</a:t>
            </a:r>
            <a:endParaRPr lang="pt-BR" u="sng" dirty="0"/>
          </a:p>
          <a:p>
            <a:pPr marL="742950" lvl="1" indent="-285750" algn="just">
              <a:buFont typeface="Arial" pitchFamily="34" charset="0"/>
              <a:buChar char="•"/>
            </a:pPr>
            <a:r>
              <a:rPr lang="pt-BR" dirty="0"/>
              <a:t>A maior sofisticação dos processos atuais de manufatura requer que a força de trabalho seja altamente educada e equipada com uma grande variedade de qualificações. </a:t>
            </a:r>
          </a:p>
          <a:p>
            <a:pPr marL="742950" lvl="1" indent="-285750" algn="just">
              <a:buFont typeface="Arial" pitchFamily="34" charset="0"/>
              <a:buChar char="•"/>
            </a:pPr>
            <a:r>
              <a:rPr lang="pt-BR" dirty="0"/>
              <a:t>É PRECISO analisar as quantidades e as habilidades de diferentes categorias de mão-de-obra que são necessárias para sua operação.  Exemplo: Embraer: apesar de a maioria dos componentes aeronáuticos e de a maioria de seus clientes localizarem-se nos Estados Unidos e na Europa, mantém suas operações intensivas em mão-de obra no Brasil (menor custo do que nos Estados Unidos e na Europa.</a:t>
            </a:r>
          </a:p>
          <a:p>
            <a:pPr marL="742950" lvl="1" indent="-285750" algn="just">
              <a:buFont typeface="Arial" pitchFamily="34" charset="0"/>
              <a:buChar char="•"/>
            </a:pPr>
            <a:r>
              <a:rPr lang="pt-BR" dirty="0"/>
              <a:t>Outros fatores:</a:t>
            </a:r>
          </a:p>
          <a:p>
            <a:pPr marL="1200150" lvl="2" indent="-285750" algn="just">
              <a:buFont typeface="Arial" pitchFamily="34" charset="0"/>
              <a:buChar char="•"/>
            </a:pPr>
            <a:r>
              <a:rPr lang="pt-BR" dirty="0"/>
              <a:t>nível geral salarial, a atitude da mão-de-obra (pontualidade, absenteísmo, rotatividade), a presença de sindicatos mais ou me nos combativos ou resistentes a mudanças. </a:t>
            </a:r>
          </a:p>
          <a:p>
            <a:pPr marL="742950" lvl="1" indent="-285750" algn="just">
              <a:buFont typeface="Arial" pitchFamily="34" charset="0"/>
              <a:buChar char="•"/>
            </a:pPr>
            <a:r>
              <a:rPr lang="pt-BR" dirty="0"/>
              <a:t>Em operações em que serviços podem ser prestados de forma remota, às vezes a localização é decidida quase exclusivamente com base na disponibilidade ou no custo de mão-de-obra. Exemplo: serviços de </a:t>
            </a:r>
            <a:r>
              <a:rPr lang="pt-BR" i="1" dirty="0" err="1"/>
              <a:t>call</a:t>
            </a:r>
            <a:r>
              <a:rPr lang="pt-BR" i="1" dirty="0"/>
              <a:t> center</a:t>
            </a:r>
            <a:r>
              <a:rPr lang="pt-BR" dirty="0"/>
              <a:t> terceirizados para a índia - disponibilidade de mão-de-obra barata, qualificada e proficiente em inglês.</a:t>
            </a:r>
          </a:p>
        </p:txBody>
      </p:sp>
    </p:spTree>
    <p:extLst>
      <p:ext uri="{BB962C8B-B14F-4D97-AF65-F5344CB8AC3E}">
        <p14:creationId xmlns:p14="http://schemas.microsoft.com/office/powerpoint/2010/main" val="274200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2. Fatores que afetam a localização: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7</a:t>
            </a:fld>
            <a:endParaRPr lang="pt-BR" dirty="0"/>
          </a:p>
        </p:txBody>
      </p:sp>
      <p:sp>
        <p:nvSpPr>
          <p:cNvPr id="4" name="Retângulo 3"/>
          <p:cNvSpPr/>
          <p:nvPr/>
        </p:nvSpPr>
        <p:spPr>
          <a:xfrm>
            <a:off x="191344" y="692697"/>
            <a:ext cx="11593288" cy="5170646"/>
          </a:xfrm>
          <a:prstGeom prst="rect">
            <a:avLst/>
          </a:prstGeom>
        </p:spPr>
        <p:txBody>
          <a:bodyPr wrap="square">
            <a:spAutoFit/>
          </a:bodyPr>
          <a:lstStyle/>
          <a:p>
            <a:pPr algn="just">
              <a:spcAft>
                <a:spcPts val="600"/>
              </a:spcAft>
            </a:pPr>
            <a:r>
              <a:rPr lang="pt-BR" sz="2000" i="1" u="sng" dirty="0"/>
              <a:t>3) Exigências de Conteúdo do Produto</a:t>
            </a:r>
            <a:endParaRPr lang="pt-BR" sz="2000" u="sng" dirty="0"/>
          </a:p>
          <a:p>
            <a:pPr algn="just">
              <a:spcAft>
                <a:spcPts val="600"/>
              </a:spcAft>
            </a:pPr>
            <a:r>
              <a:rPr lang="pt-BR" sz="2000" dirty="0"/>
              <a:t>Indicam qual percentual mínimo do produto deve ser produzido dentro dos limites de um país, a fim de que o produto seja vendido no mesmo.  Isso garante empregos na comunidade local, enquanto reduz a diferença entre importações e exportações. Exemplo: venda de automóveis</a:t>
            </a:r>
          </a:p>
          <a:p>
            <a:pPr algn="just">
              <a:spcAft>
                <a:spcPts val="600"/>
              </a:spcAft>
            </a:pPr>
            <a:r>
              <a:rPr lang="pt-BR" sz="2000" i="1" u="sng" dirty="0"/>
              <a:t>4) Proximidade dos clientes</a:t>
            </a:r>
            <a:endParaRPr lang="pt-BR" sz="2000" u="sng" dirty="0"/>
          </a:p>
          <a:p>
            <a:pPr algn="just">
              <a:spcAft>
                <a:spcPts val="600"/>
              </a:spcAft>
            </a:pPr>
            <a:r>
              <a:rPr lang="pt-BR" sz="2000" dirty="0"/>
              <a:t>Uma situação em que isso ocorre é aquela em que o transporte do produto é mais volumoso, caro ou difícil que o transporte dos insumos da operação, como por exemplo as operações que produzem embalagens plásticas para refrigerantes.</a:t>
            </a:r>
          </a:p>
          <a:p>
            <a:pPr algn="just">
              <a:spcAft>
                <a:spcPts val="600"/>
              </a:spcAft>
            </a:pPr>
            <a:r>
              <a:rPr lang="pt-BR" sz="2000" dirty="0"/>
              <a:t>Outra razão para operações localizarem-se próximas dos clientes é a possível perecibilidade os produtos que comercializa. Um exemplo são as floriculturas. </a:t>
            </a:r>
          </a:p>
          <a:p>
            <a:pPr algn="just">
              <a:spcAft>
                <a:spcPts val="600"/>
              </a:spcAft>
            </a:pPr>
            <a:r>
              <a:rPr lang="pt-BR" sz="2000" i="1" u="sng" dirty="0"/>
              <a:t>5) Estabilidade Política/Econômica</a:t>
            </a:r>
            <a:endParaRPr lang="pt-BR" sz="2000" u="sng" dirty="0"/>
          </a:p>
          <a:p>
            <a:pPr algn="just"/>
            <a:r>
              <a:rPr lang="pt-BR" sz="2000" dirty="0"/>
              <a:t>A estabilidade de uma região refere-se ao número e à intensidade de flutuações políticas e econômicas que podem lá ocorrer. A dissolução da antiga União Soviética oferece ampla evidência dos problemas associados à localização de um negócio em economias instáveis.</a:t>
            </a:r>
          </a:p>
        </p:txBody>
      </p:sp>
    </p:spTree>
    <p:extLst>
      <p:ext uri="{BB962C8B-B14F-4D97-AF65-F5344CB8AC3E}">
        <p14:creationId xmlns:p14="http://schemas.microsoft.com/office/powerpoint/2010/main" val="312360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2. Fatores que afetam a localização: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8</a:t>
            </a:fld>
            <a:endParaRPr lang="pt-BR" dirty="0"/>
          </a:p>
        </p:txBody>
      </p:sp>
      <p:sp>
        <p:nvSpPr>
          <p:cNvPr id="5" name="Retângulo 4"/>
          <p:cNvSpPr/>
          <p:nvPr/>
        </p:nvSpPr>
        <p:spPr>
          <a:xfrm>
            <a:off x="191344" y="692697"/>
            <a:ext cx="11665296" cy="5109091"/>
          </a:xfrm>
          <a:prstGeom prst="rect">
            <a:avLst/>
          </a:prstGeom>
        </p:spPr>
        <p:txBody>
          <a:bodyPr wrap="square">
            <a:spAutoFit/>
          </a:bodyPr>
          <a:lstStyle/>
          <a:p>
            <a:pPr algn="just"/>
            <a:r>
              <a:rPr lang="pt-BR" sz="2000" b="1" dirty="0"/>
              <a:t>Fatores Quantitativos</a:t>
            </a:r>
          </a:p>
          <a:p>
            <a:pPr algn="just"/>
            <a:r>
              <a:rPr lang="pt-BR" dirty="0"/>
              <a:t>Os fatores quantitativos incluem: (a) custos de mão-de-obra, (b) custos de distribuição, (c) custos de instalação e (d) taxas de câmbio.</a:t>
            </a:r>
          </a:p>
          <a:p>
            <a:pPr lvl="0" algn="just"/>
            <a:r>
              <a:rPr lang="pt-BR" i="1" u="sng" dirty="0"/>
              <a:t>Custos de Mão-de-Obra</a:t>
            </a:r>
            <a:endParaRPr lang="pt-BR" u="sng" dirty="0"/>
          </a:p>
          <a:p>
            <a:pPr marL="285750" indent="-285750" algn="just">
              <a:buFont typeface="Arial" pitchFamily="34" charset="0"/>
              <a:buChar char="•"/>
            </a:pPr>
            <a:r>
              <a:rPr lang="pt-BR" dirty="0"/>
              <a:t>podem variar drasticamente, dependendo da localização. Na Europa Ocidental, nos Estados Unidos e no Japão, o custo da mão-de-obra pode exceder US$ 20,00 por hora, em comparação a países na Ásia, onde o custo pode chegar a três ou quatro dólares por dia. </a:t>
            </a:r>
          </a:p>
          <a:p>
            <a:pPr marL="285750" indent="-285750" algn="just">
              <a:buFont typeface="Arial" pitchFamily="34" charset="0"/>
              <a:buChar char="•"/>
            </a:pPr>
            <a:r>
              <a:rPr lang="pt-BR" dirty="0"/>
              <a:t>Um importante fator a ser considerado é a exigência de qualificações dos trabalhadores. Embora o custo de mão-de-obra em muitas áreas seja muito baixo, os trabalhadores dessas mesmas regiões não têm, frequentemente, qualificações e educação - adequadas.</a:t>
            </a:r>
          </a:p>
          <a:p>
            <a:pPr lvl="0" algn="just"/>
            <a:r>
              <a:rPr lang="pt-BR" i="1" u="sng" dirty="0"/>
              <a:t>Custos de Distribuição</a:t>
            </a:r>
            <a:endParaRPr lang="pt-BR" u="sng" dirty="0"/>
          </a:p>
          <a:p>
            <a:pPr marL="285750" indent="-285750" algn="just">
              <a:buFont typeface="Arial" pitchFamily="34" charset="0"/>
              <a:buChar char="•"/>
            </a:pPr>
            <a:r>
              <a:rPr lang="pt-BR" dirty="0"/>
              <a:t>Na medida em que nos tornamos mais globais, os custos de distribuição e transporte assumem maior importância. </a:t>
            </a:r>
          </a:p>
          <a:p>
            <a:pPr marL="285750" indent="-285750" algn="just">
              <a:buFont typeface="Arial" pitchFamily="34" charset="0"/>
              <a:buChar char="•"/>
            </a:pPr>
            <a:r>
              <a:rPr lang="pt-BR" dirty="0"/>
              <a:t>Além do custo de transporte, o tempo necessário para entregar os produtos deve ser também levado em consideração. </a:t>
            </a:r>
          </a:p>
          <a:p>
            <a:pPr marL="285750" indent="-285750" algn="just">
              <a:buFont typeface="Arial" pitchFamily="34" charset="0"/>
              <a:buChar char="•"/>
            </a:pPr>
            <a:r>
              <a:rPr lang="pt-BR" dirty="0"/>
              <a:t>Importante lembrar: baixos custos associados com a manufatura de produtos na Ásia são contrabalançados pelos longos tempos de passagem e os altos custos de entrega aos mercados da América do Norte e da Europa.</a:t>
            </a:r>
          </a:p>
        </p:txBody>
      </p:sp>
    </p:spTree>
    <p:extLst>
      <p:ext uri="{BB962C8B-B14F-4D97-AF65-F5344CB8AC3E}">
        <p14:creationId xmlns:p14="http://schemas.microsoft.com/office/powerpoint/2010/main" val="390854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47528" y="188641"/>
            <a:ext cx="8496944" cy="461665"/>
          </a:xfrm>
          <a:prstGeom prst="rect">
            <a:avLst/>
          </a:prstGeom>
          <a:noFill/>
        </p:spPr>
        <p:txBody>
          <a:bodyPr wrap="square" rtlCol="0">
            <a:spAutoFit/>
          </a:bodyPr>
          <a:lstStyle/>
          <a:p>
            <a:pPr algn="ctr"/>
            <a:r>
              <a:rPr lang="pt-BR" sz="2400" b="1" dirty="0">
                <a:solidFill>
                  <a:srgbClr val="FF0000"/>
                </a:solidFill>
                <a:latin typeface="Arial" pitchFamily="34" charset="0"/>
                <a:cs typeface="Arial" pitchFamily="34" charset="0"/>
              </a:rPr>
              <a:t>2. Fatores que afetam a localização: manufatura</a:t>
            </a:r>
          </a:p>
        </p:txBody>
      </p:sp>
      <p:sp>
        <p:nvSpPr>
          <p:cNvPr id="3" name="Espaço Reservado para Número de Slide 2"/>
          <p:cNvSpPr>
            <a:spLocks noGrp="1"/>
          </p:cNvSpPr>
          <p:nvPr>
            <p:ph type="sldNum" sz="quarter" idx="12"/>
          </p:nvPr>
        </p:nvSpPr>
        <p:spPr/>
        <p:txBody>
          <a:bodyPr/>
          <a:lstStyle/>
          <a:p>
            <a:fld id="{4C4CD513-99E7-41DD-A7AC-5102E3AED338}" type="slidenum">
              <a:rPr lang="pt-BR" smtClean="0"/>
              <a:t>9</a:t>
            </a:fld>
            <a:endParaRPr lang="pt-BR" dirty="0"/>
          </a:p>
        </p:txBody>
      </p:sp>
      <p:sp>
        <p:nvSpPr>
          <p:cNvPr id="5" name="Retângulo 4"/>
          <p:cNvSpPr/>
          <p:nvPr/>
        </p:nvSpPr>
        <p:spPr>
          <a:xfrm>
            <a:off x="479376" y="692696"/>
            <a:ext cx="11305256" cy="4708981"/>
          </a:xfrm>
          <a:prstGeom prst="rect">
            <a:avLst/>
          </a:prstGeom>
        </p:spPr>
        <p:txBody>
          <a:bodyPr wrap="square">
            <a:spAutoFit/>
          </a:bodyPr>
          <a:lstStyle/>
          <a:p>
            <a:pPr algn="just">
              <a:spcAft>
                <a:spcPts val="600"/>
              </a:spcAft>
            </a:pPr>
            <a:r>
              <a:rPr lang="pt-BR" sz="2000" b="1" dirty="0"/>
              <a:t>Fatores Quantitativos</a:t>
            </a:r>
          </a:p>
          <a:p>
            <a:pPr algn="just">
              <a:spcAft>
                <a:spcPts val="600"/>
              </a:spcAft>
            </a:pPr>
            <a:r>
              <a:rPr lang="pt-BR" sz="2000" i="1" u="sng" dirty="0"/>
              <a:t>Custos de Instalação</a:t>
            </a:r>
            <a:endParaRPr lang="pt-BR" sz="2000" u="sng" dirty="0"/>
          </a:p>
          <a:p>
            <a:pPr algn="just">
              <a:spcAft>
                <a:spcPts val="600"/>
              </a:spcAft>
            </a:pPr>
            <a:r>
              <a:rPr lang="pt-BR" sz="2000" dirty="0"/>
              <a:t>Países subdesenvolvidos ou de terceiro mundo oferecem, frequentemente, incentivos na forma de instalações de manufatura de baixo custo para atrair empresas. Por exemplo, na República Popular da China, foram estabelecidas muitas zonas econômicas especiais, as quais são isentas de tarifas e impostos - desde que os produtos ali feitos sejam vendidos fora do país. Em alguns países, o governo local fará uma parceria com uma firma, com o governo oferecendo a área, o prédio e, talvez, o treinamento da força de trabalho.</a:t>
            </a:r>
          </a:p>
          <a:p>
            <a:pPr algn="just">
              <a:spcAft>
                <a:spcPts val="600"/>
              </a:spcAft>
            </a:pPr>
            <a:r>
              <a:rPr lang="pt-BR" sz="2000" i="1" u="sng" dirty="0"/>
              <a:t>Taxas de Câmbio</a:t>
            </a:r>
            <a:endParaRPr lang="pt-BR" sz="2000" u="sng" dirty="0"/>
          </a:p>
          <a:p>
            <a:pPr algn="just">
              <a:spcAft>
                <a:spcPts val="600"/>
              </a:spcAft>
            </a:pPr>
            <a:r>
              <a:rPr lang="pt-BR" sz="2000" dirty="0"/>
              <a:t>A volatilidade das taxas de câmbio entre países pode ter um impacto significativo nas vendas e nos lucros. Por exemplo, a mudança nas taxas entre o iene japonês e o dólar americano de menos de 90 ienes por dólar para mais de 120 ienes por dólar, entre 1996 e 1997, aumentou a competitividade dos produtos japoneses nos Estados Unidos, ao passo que diminuiu a capacidade dos produtos americanos de competir no Japão.</a:t>
            </a:r>
          </a:p>
        </p:txBody>
      </p:sp>
    </p:spTree>
    <p:extLst>
      <p:ext uri="{BB962C8B-B14F-4D97-AF65-F5344CB8AC3E}">
        <p14:creationId xmlns:p14="http://schemas.microsoft.com/office/powerpoint/2010/main" val="4172575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rda com Tiras">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2706</TotalTime>
  <Words>3564</Words>
  <Application>Microsoft Office PowerPoint</Application>
  <PresentationFormat>Widescreen</PresentationFormat>
  <Paragraphs>419</Paragraphs>
  <Slides>26</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26</vt:i4>
      </vt:variant>
    </vt:vector>
  </HeadingPairs>
  <TitlesOfParts>
    <vt:vector size="36" baseType="lpstr">
      <vt:lpstr>Angsana New</vt:lpstr>
      <vt:lpstr>Arial</vt:lpstr>
      <vt:lpstr>Calibri</vt:lpstr>
      <vt:lpstr>Cambria</vt:lpstr>
      <vt:lpstr>Cambria Math</vt:lpstr>
      <vt:lpstr>Century Gothic</vt:lpstr>
      <vt:lpstr>Times New Roman</vt:lpstr>
      <vt:lpstr>Wingdings</vt:lpstr>
      <vt:lpstr>Wingdings 3</vt:lpstr>
      <vt:lpstr>Íon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DA PRODUÇÃO I</dc:title>
  <dc:creator>EE25</dc:creator>
  <cp:lastModifiedBy>antonio iacono</cp:lastModifiedBy>
  <cp:revision>230</cp:revision>
  <cp:lastPrinted>2020-03-06T18:35:52Z</cp:lastPrinted>
  <dcterms:created xsi:type="dcterms:W3CDTF">2012-02-14T22:52:48Z</dcterms:created>
  <dcterms:modified xsi:type="dcterms:W3CDTF">2020-03-12T18:25:17Z</dcterms:modified>
</cp:coreProperties>
</file>