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0"/>
  </p:notesMasterIdLst>
  <p:handoutMasterIdLst>
    <p:handoutMasterId r:id="rId41"/>
  </p:handoutMasterIdLst>
  <p:sldIdLst>
    <p:sldId id="275" r:id="rId2"/>
    <p:sldId id="290" r:id="rId3"/>
    <p:sldId id="292" r:id="rId4"/>
    <p:sldId id="297" r:id="rId5"/>
    <p:sldId id="291" r:id="rId6"/>
    <p:sldId id="298" r:id="rId7"/>
    <p:sldId id="296" r:id="rId8"/>
    <p:sldId id="256" r:id="rId9"/>
    <p:sldId id="276" r:id="rId10"/>
    <p:sldId id="258" r:id="rId11"/>
    <p:sldId id="295" r:id="rId12"/>
    <p:sldId id="294" r:id="rId13"/>
    <p:sldId id="259" r:id="rId14"/>
    <p:sldId id="260" r:id="rId15"/>
    <p:sldId id="261" r:id="rId16"/>
    <p:sldId id="262" r:id="rId17"/>
    <p:sldId id="286" r:id="rId18"/>
    <p:sldId id="263" r:id="rId19"/>
    <p:sldId id="287" r:id="rId20"/>
    <p:sldId id="264" r:id="rId21"/>
    <p:sldId id="288" r:id="rId22"/>
    <p:sldId id="265" r:id="rId23"/>
    <p:sldId id="277" r:id="rId24"/>
    <p:sldId id="272" r:id="rId25"/>
    <p:sldId id="273" r:id="rId26"/>
    <p:sldId id="266" r:id="rId27"/>
    <p:sldId id="285" r:id="rId28"/>
    <p:sldId id="289" r:id="rId29"/>
    <p:sldId id="280" r:id="rId30"/>
    <p:sldId id="281" r:id="rId31"/>
    <p:sldId id="282" r:id="rId32"/>
    <p:sldId id="283" r:id="rId33"/>
    <p:sldId id="284" r:id="rId34"/>
    <p:sldId id="267" r:id="rId35"/>
    <p:sldId id="278" r:id="rId36"/>
    <p:sldId id="269" r:id="rId37"/>
    <p:sldId id="293" r:id="rId38"/>
    <p:sldId id="279" r:id="rId39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3300"/>
    <a:srgbClr val="00CC99"/>
    <a:srgbClr val="9234DB"/>
    <a:srgbClr val="FFCC00"/>
    <a:srgbClr val="008080"/>
    <a:srgbClr val="FF0066"/>
    <a:srgbClr val="B90319"/>
    <a:srgbClr val="001E8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70" d="100"/>
          <a:sy n="70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515938"/>
            <a:ext cx="3425825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pt-BR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0109C-A7A0-44F9-9AAE-689E1A9A997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20C41-495C-4AA4-BE75-A98F0C7C89A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A3905-A2F5-4F39-8DC5-E54B49FD5A9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B2BAE8-EF97-4A77-ACBD-B85599524AD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1B18A4-F069-4BAE-8948-ACDC533FB8F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9530-0551-4A11-A536-F4F6D9A708D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F49D3-80F3-4F79-B46B-EF925E1DDAB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92992-EDC2-4DD1-B062-D50A12BDBB1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CA05E-EFDF-4A4F-AFA2-CD6F562FAC8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1D82-B7AF-4A5B-A8CB-5EE30CCD759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210A2-8D7E-49DF-B929-CE1644B348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A881-8E4C-4D2A-AAF9-488CCD2A269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2DE78-7548-4C00-8961-39DD3EA83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C22585-9BFF-4AA5-8842-BC151DF44E91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1674813" y="4795838"/>
            <a:ext cx="5921375" cy="1873250"/>
          </a:xfrm>
          <a:ln/>
        </p:spPr>
        <p:txBody>
          <a:bodyPr/>
          <a:lstStyle/>
          <a:p>
            <a:r>
              <a:rPr lang="pt-BR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AFOGAMENTOS</a:t>
            </a:r>
            <a:br>
              <a:rPr lang="pt-BR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Prof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ª</a:t>
            </a: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. Dra. Taís Tinucci</a:t>
            </a:r>
            <a:b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Socorros de Urgência</a:t>
            </a:r>
          </a:p>
        </p:txBody>
      </p:sp>
      <p:pic>
        <p:nvPicPr>
          <p:cNvPr id="97284" name="Picture 4" descr="800px-Wassilij_Grigorjewitsch_Perow_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60350"/>
            <a:ext cx="6481762" cy="4148138"/>
          </a:xfrm>
          <a:prstGeom prst="rect">
            <a:avLst/>
          </a:prstGeom>
          <a:noFill/>
          <a:ln w="28575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103938" y="4022725"/>
            <a:ext cx="1781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Monotype Corsiva" pitchFamily="66" charset="0"/>
              </a:rPr>
              <a:t>Vasily Perov, 1867</a:t>
            </a:r>
            <a:r>
              <a:rPr lang="pt-B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0175" y="209550"/>
            <a:ext cx="8882063" cy="11054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pt-BR" sz="6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afogamento secundário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388" y="1052513"/>
            <a:ext cx="8713787" cy="53527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90000"/>
              </a:lnSpc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Morte que ocorre nas primeiras 24-72 horas após submersão inicial devida a complicações:</a:t>
            </a:r>
          </a:p>
          <a:p>
            <a:pPr lvl="4" eaLnBrk="0" hangingPunct="0">
              <a:lnSpc>
                <a:spcPct val="19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Insuficiência Respiratória (SARA)</a:t>
            </a:r>
          </a:p>
          <a:p>
            <a:pPr lvl="4" eaLnBrk="0" hangingPunct="0">
              <a:lnSpc>
                <a:spcPct val="19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Encefalopatia Anóxica</a:t>
            </a:r>
          </a:p>
          <a:p>
            <a:pPr lvl="4" eaLnBrk="0" hangingPunct="0">
              <a:lnSpc>
                <a:spcPct val="19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Broncopneumonia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sz="66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causas de afogamento</a:t>
            </a:r>
            <a:endParaRPr lang="pt-BR" sz="6600" b="1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040560"/>
          </a:xfrm>
        </p:spPr>
        <p:txBody>
          <a:bodyPr/>
          <a:lstStyle/>
          <a:p>
            <a:r>
              <a:rPr lang="pt-BR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Mais comum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 fator incidental ou patológico como desencadeante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sz="66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causas de afogamento</a:t>
            </a:r>
            <a:endParaRPr lang="pt-BR" sz="6600" b="1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Secundário</a:t>
            </a:r>
          </a:p>
          <a:p>
            <a:pPr lvl="1"/>
            <a:r>
              <a: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13% dos afogamentos</a:t>
            </a:r>
          </a:p>
          <a:p>
            <a:pPr lvl="1"/>
            <a:r>
              <a: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Causado por patologia ou incidente precipitante</a:t>
            </a:r>
          </a:p>
          <a:p>
            <a:pPr lvl="2"/>
            <a:r>
              <a:rPr lang="pt-B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Drogas : quase sempre álcool (36%)</a:t>
            </a:r>
          </a:p>
          <a:p>
            <a:pPr lvl="2"/>
            <a:r>
              <a:rPr lang="pt-B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Crise convulsiva (18%)</a:t>
            </a:r>
          </a:p>
          <a:p>
            <a:pPr lvl="2"/>
            <a:r>
              <a:rPr lang="pt-B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Traumas (16%)</a:t>
            </a:r>
          </a:p>
          <a:p>
            <a:pPr lvl="2"/>
            <a:r>
              <a:rPr lang="pt-B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Doenças cardio-pulmonares (14%)</a:t>
            </a:r>
          </a:p>
          <a:p>
            <a:pPr lvl="2"/>
            <a:r>
              <a:rPr lang="pt-B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Mergulho livre ou autônomo (4%)</a:t>
            </a:r>
          </a:p>
          <a:p>
            <a:pPr lvl="2"/>
            <a:r>
              <a:rPr lang="pt-B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Outras (12%)</a:t>
            </a:r>
            <a:endParaRPr lang="pt-BR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3825" y="209550"/>
            <a:ext cx="8896350" cy="11054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6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afogamento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7950" y="1400894"/>
            <a:ext cx="8964613" cy="527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Sequência de eventos:</a:t>
            </a:r>
          </a:p>
          <a:p>
            <a:pPr marL="717550" lvl="4" eaLnBrk="0" hangingPunct="0">
              <a:lnSpc>
                <a:spcPct val="17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Pânico ou luta seguido de </a:t>
            </a:r>
            <a:r>
              <a:rPr lang="pt-B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apneia 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voluntária</a:t>
            </a:r>
          </a:p>
          <a:p>
            <a:pPr marL="717550" lvl="4" eaLnBrk="0" hangingPunct="0">
              <a:lnSpc>
                <a:spcPct val="17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Aspiração de líquido</a:t>
            </a:r>
          </a:p>
          <a:p>
            <a:pPr marL="717550" lvl="4" eaLnBrk="0" hangingPunct="0">
              <a:lnSpc>
                <a:spcPct val="17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Aspiração ou laringoespasmo</a:t>
            </a:r>
          </a:p>
          <a:p>
            <a:pPr marL="717550" lvl="4" eaLnBrk="0" hangingPunct="0">
              <a:lnSpc>
                <a:spcPct val="17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Inconsciência*</a:t>
            </a:r>
          </a:p>
          <a:p>
            <a:pPr marL="717550" lvl="4" eaLnBrk="0" hangingPunct="0">
              <a:lnSpc>
                <a:spcPct val="17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Morte</a:t>
            </a:r>
          </a:p>
          <a:p>
            <a:pPr marL="717550" lvl="4" eaLnBrk="0" hangingPunct="0">
              <a:lnSpc>
                <a:spcPct val="170000"/>
              </a:lnSpc>
              <a:buClr>
                <a:srgbClr val="00B050"/>
              </a:buClr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pt-BR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Breath-hold</a:t>
            </a:r>
            <a:r>
              <a:rPr lang="pt-BR" sz="2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breakpoint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pCO</a:t>
            </a:r>
            <a:r>
              <a:rPr lang="pt-BR" sz="28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&gt; 55 </a:t>
            </a:r>
            <a:r>
              <a:rPr lang="pt-B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mmHg</a:t>
            </a:r>
            <a:r>
              <a:rPr lang="pt-BR" sz="28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85720" y="1093155"/>
            <a:ext cx="8443913" cy="564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Fatores predisponentes:</a:t>
            </a:r>
          </a:p>
          <a:p>
            <a:pPr marL="801688" lvl="4" eaLnBrk="0" hangingPunct="0">
              <a:lnSpc>
                <a:spcPct val="19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4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Incapacidade de nadar, fadiga, exaustão</a:t>
            </a:r>
          </a:p>
          <a:p>
            <a:pPr marL="801688" lvl="4" eaLnBrk="0" hangingPunct="0">
              <a:lnSpc>
                <a:spcPct val="19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Supervisão inadequada (crianças)</a:t>
            </a:r>
          </a:p>
          <a:p>
            <a:pPr marL="801688" lvl="4" eaLnBrk="0" hangingPunct="0">
              <a:lnSpc>
                <a:spcPct val="19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Intoxicação álcool/medicamento (40-50%)</a:t>
            </a:r>
          </a:p>
          <a:p>
            <a:pPr marL="801688" lvl="4" eaLnBrk="0" hangingPunct="0">
              <a:lnSpc>
                <a:spcPct val="19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Doenças agudas (crise convulsiva,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infarto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miocárdio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hipotermia)</a:t>
            </a:r>
          </a:p>
          <a:p>
            <a:pPr marL="801688" lvl="4" eaLnBrk="0" hangingPunct="0">
              <a:lnSpc>
                <a:spcPct val="19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Traumatismo Craniano, Trauma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Raqui-medular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1688" lvl="4" eaLnBrk="0" hangingPunct="0">
              <a:lnSpc>
                <a:spcPct val="19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Acidentes  (esportes aquáticos)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23825" y="115888"/>
            <a:ext cx="8896350" cy="11054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6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afogamento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282" y="1196752"/>
            <a:ext cx="8715436" cy="5137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pt-B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Classificação</a:t>
            </a:r>
          </a:p>
          <a:p>
            <a:pPr marL="717550" lvl="4" eaLnBrk="0" hangingPunct="0">
              <a:lnSpc>
                <a:spcPct val="200000"/>
              </a:lnSpc>
              <a:buClr>
                <a:srgbClr val="00B050"/>
              </a:buClr>
              <a:buFontTx/>
              <a:buChar char="•"/>
            </a:pPr>
            <a:r>
              <a:rPr lang="pt-BR" sz="3200" b="1" dirty="0">
                <a:solidFill>
                  <a:srgbClr val="00CC99"/>
                </a:solidFill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Molhado (80-90%) - Aspiração de líquido</a:t>
            </a:r>
          </a:p>
          <a:p>
            <a:pPr marL="717550" lvl="4" eaLnBrk="0" hangingPunct="0">
              <a:lnSpc>
                <a:spcPct val="200000"/>
              </a:lnSpc>
              <a:buClr>
                <a:srgbClr val="00B050"/>
              </a:buClr>
              <a:buFontTx/>
              <a:buChar char="•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Seco (10-20%) - Espasmo de laringe</a:t>
            </a:r>
          </a:p>
          <a:p>
            <a:pPr marL="717550" lvl="4" eaLnBrk="0" hangingPunct="0">
              <a:lnSpc>
                <a:spcPct val="200000"/>
              </a:lnSpc>
              <a:buClr>
                <a:srgbClr val="00B050"/>
              </a:buClr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Ambos aspiram pouco líquido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23825" y="209550"/>
            <a:ext cx="8896350" cy="11054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6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afogamento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5288" y="1341438"/>
            <a:ext cx="8362950" cy="521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pt-B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Fisiopatologia</a:t>
            </a:r>
          </a:p>
          <a:p>
            <a:pPr marL="717550" lvl="4" indent="3175" eaLnBrk="0" hangingPunct="0">
              <a:lnSpc>
                <a:spcPct val="20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3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Submersão</a:t>
            </a:r>
          </a:p>
          <a:p>
            <a:pPr marL="717550" lvl="4" indent="3175" eaLnBrk="0" hangingPunct="0">
              <a:lnSpc>
                <a:spcPct val="20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Aspiração</a:t>
            </a:r>
          </a:p>
          <a:p>
            <a:pPr marL="717550" lvl="4" indent="3175" eaLnBrk="0" hangingPunct="0">
              <a:lnSpc>
                <a:spcPct val="20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Asfixia</a:t>
            </a:r>
          </a:p>
          <a:p>
            <a:pPr marL="717550" lvl="4" indent="3175" eaLnBrk="0" hangingPunct="0">
              <a:lnSpc>
                <a:spcPct val="20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Hipóxia (Edema pulmonar)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3825" y="209550"/>
            <a:ext cx="8896350" cy="11054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6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afogamento</a:t>
            </a:r>
          </a:p>
        </p:txBody>
      </p:sp>
      <p:pic>
        <p:nvPicPr>
          <p:cNvPr id="4" name="Imagem 3" descr="afog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9" y="1988840"/>
            <a:ext cx="4530080" cy="3397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pt-BR" sz="60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afogamento em água doce</a:t>
            </a:r>
          </a:p>
        </p:txBody>
      </p:sp>
      <p:pic>
        <p:nvPicPr>
          <p:cNvPr id="110596" name="Picture 4" descr="afogado caravaggio"/>
          <p:cNvPicPr>
            <a:picLocks noChangeAspect="1" noChangeArrowheads="1"/>
          </p:cNvPicPr>
          <p:nvPr/>
        </p:nvPicPr>
        <p:blipFill>
          <a:blip r:embed="rId2" cstate="print"/>
          <a:srcRect t="12222" b="9666"/>
          <a:stretch>
            <a:fillRect/>
          </a:stretch>
        </p:blipFill>
        <p:spPr bwMode="auto">
          <a:xfrm>
            <a:off x="1547813" y="1784350"/>
            <a:ext cx="5976937" cy="4668838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3850" y="1124744"/>
            <a:ext cx="84296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HIPOTÔNICO - 90% DOS CASOS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1520" y="1700808"/>
            <a:ext cx="8640960" cy="4521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Clr>
                <a:srgbClr val="00B050"/>
              </a:buClr>
              <a:buFontTx/>
              <a:buAutoNum type="arabicPeriod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Aspiração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0B050"/>
              </a:buClr>
              <a:buFontTx/>
              <a:buAutoNum type="arabicPeriod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Absorção rápida pelos alvéolos para a circulação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0B050"/>
              </a:buClr>
              <a:buFontTx/>
              <a:buAutoNum type="arabicPeriod"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Alteração qualitativa e quantitativa do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surfactante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0B050"/>
              </a:buClr>
              <a:buFontTx/>
              <a:buAutoNum type="arabicPeriod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Colapso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alveolar (maior grau de atelectasia)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0B050"/>
              </a:buClr>
              <a:buFontTx/>
              <a:buAutoNum type="arabicPeriod"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Alveolite e edema pulmonar não cardiogênico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hangingPunct="0">
              <a:lnSpc>
                <a:spcPct val="150000"/>
              </a:lnSpc>
              <a:buClr>
                <a:srgbClr val="00B050"/>
              </a:buClr>
              <a:buFontTx/>
              <a:buAutoNum type="arabicPeriod"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Hipóxia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00B050"/>
              </a:buClr>
              <a:buFontTx/>
              <a:buAutoNum type="arabicPeriod"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Insuficiência respiratória, alterações na troca alveolo-capilar e distúrbios do equilíbrio acido-básico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23825" y="44624"/>
            <a:ext cx="889635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60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afogamento em água doce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6099" y="6237312"/>
            <a:ext cx="8556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REVERSIBILIDADE TOTAL DAS LESÕES COM TERAPIA ADEQUADA</a:t>
            </a:r>
            <a:endParaRPr lang="pt-BR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893175" cy="1143000"/>
          </a:xfrm>
        </p:spPr>
        <p:txBody>
          <a:bodyPr/>
          <a:lstStyle/>
          <a:p>
            <a:r>
              <a:rPr lang="pt-BR" sz="54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afogamento em água salgada</a:t>
            </a:r>
          </a:p>
        </p:txBody>
      </p:sp>
      <p:pic>
        <p:nvPicPr>
          <p:cNvPr id="111620" name="Picture 4" descr="afogament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698625"/>
            <a:ext cx="6624637" cy="4421188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82" y="72008"/>
            <a:ext cx="8493998" cy="666936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516890" y="623731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(D </a:t>
            </a:r>
            <a:r>
              <a:rPr lang="pt-BR" b="1" dirty="0" err="1" smtClean="0"/>
              <a:t>Szpilman</a:t>
            </a:r>
            <a:r>
              <a:rPr lang="pt-BR" b="1" dirty="0" smtClean="0"/>
              <a:t>, 1998)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6838" y="980728"/>
            <a:ext cx="895032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HIPERTÔNICO - 10% DOS CASOS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3850" y="1148087"/>
            <a:ext cx="8532813" cy="53527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eaLnBrk="0" hangingPunct="0">
              <a:lnSpc>
                <a:spcPct val="190000"/>
              </a:lnSpc>
              <a:buClr>
                <a:srgbClr val="00B050"/>
              </a:buClr>
              <a:buFontTx/>
              <a:buAutoNum type="arabicPeriod"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Aspiração</a:t>
            </a:r>
          </a:p>
          <a:p>
            <a:pPr marL="342900" indent="-342900" eaLnBrk="0" hangingPunct="0">
              <a:lnSpc>
                <a:spcPct val="190000"/>
              </a:lnSpc>
              <a:buClr>
                <a:srgbClr val="00B050"/>
              </a:buClr>
              <a:buFontTx/>
              <a:buAutoNum type="arabicPeriod"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Retirada de líquido da circulação para os alvéolos</a:t>
            </a:r>
          </a:p>
          <a:p>
            <a:pPr marL="342900" indent="-342900" eaLnBrk="0" hangingPunct="0">
              <a:lnSpc>
                <a:spcPct val="190000"/>
              </a:lnSpc>
              <a:buClr>
                <a:srgbClr val="00B050"/>
              </a:buClr>
              <a:buFontTx/>
              <a:buAutoNum type="arabicPeriod"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Alvéolos perfundidos mas cheios de </a:t>
            </a: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líquido</a:t>
            </a:r>
          </a:p>
          <a:p>
            <a:pPr marL="342900" indent="-342900" eaLnBrk="0" hangingPunct="0">
              <a:lnSpc>
                <a:spcPct val="190000"/>
              </a:lnSpc>
              <a:buClr>
                <a:srgbClr val="00B050"/>
              </a:buClr>
              <a:buFontTx/>
              <a:buAutoNum type="arabicPeriod"/>
            </a:pP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Comprometimento quantitativo do surfactante</a:t>
            </a: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hangingPunct="0">
              <a:lnSpc>
                <a:spcPct val="190000"/>
              </a:lnSpc>
              <a:buClr>
                <a:srgbClr val="00B050"/>
              </a:buClr>
              <a:buFontTx/>
              <a:buAutoNum type="arabicPeriod"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Lesão da membrana </a:t>
            </a: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alvéolo-capilar</a:t>
            </a:r>
          </a:p>
          <a:p>
            <a:pPr marL="342900" indent="-342900" eaLnBrk="0" hangingPunct="0">
              <a:lnSpc>
                <a:spcPct val="190000"/>
              </a:lnSpc>
              <a:buClr>
                <a:srgbClr val="00B050"/>
              </a:buClr>
              <a:buFontTx/>
              <a:buAutoNum type="arabicPeriod"/>
            </a:pP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Alveolite e edema pulmonar não cardiogênico</a:t>
            </a: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hangingPunct="0">
              <a:lnSpc>
                <a:spcPct val="190000"/>
              </a:lnSpc>
              <a:buClr>
                <a:srgbClr val="00B050"/>
              </a:buClr>
              <a:buFontTx/>
              <a:buAutoNum type="arabicPeriod"/>
            </a:pP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Hipóxia</a:t>
            </a:r>
          </a:p>
          <a:p>
            <a:pPr marL="342900" indent="-342900" eaLnBrk="0" hangingPunct="0">
              <a:lnSpc>
                <a:spcPct val="190000"/>
              </a:lnSpc>
              <a:buClr>
                <a:srgbClr val="00B050"/>
              </a:buClr>
              <a:buFontTx/>
              <a:buAutoNum type="arabicPeriod"/>
            </a:pP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Insuficiência respiratória, alterações na troca alveolo-capilar e distúrbios do equilíbrio acido-básico</a:t>
            </a: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3825" y="44624"/>
            <a:ext cx="8896350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54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afogamento em água salgada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41725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REVERSIBILIDADE TOTAL DAS LESÕES COM TERAPIA ADEQUADA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tabela afogamento"/>
          <p:cNvPicPr>
            <a:picLocks noChangeAspect="1" noChangeArrowheads="1"/>
          </p:cNvPicPr>
          <p:nvPr/>
        </p:nvPicPr>
        <p:blipFill>
          <a:blip r:embed="rId2" cstate="print"/>
          <a:srcRect b="2028"/>
          <a:stretch>
            <a:fillRect/>
          </a:stretch>
        </p:blipFill>
        <p:spPr bwMode="auto">
          <a:xfrm>
            <a:off x="1879600" y="144463"/>
            <a:ext cx="5356225" cy="6597650"/>
          </a:xfrm>
          <a:prstGeom prst="rect">
            <a:avLst/>
          </a:prstGeom>
          <a:noFill/>
          <a:ln w="19050"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0825" y="1484313"/>
            <a:ext cx="8642350" cy="423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2900" indent="-342900" eaLnBrk="0" hangingPunct="0">
              <a:lnSpc>
                <a:spcPct val="170000"/>
              </a:lnSpc>
              <a:buClr>
                <a:srgbClr val="00B050"/>
              </a:buClr>
              <a:buFontTx/>
              <a:buAutoNum type="arabicPeriod"/>
            </a:pPr>
            <a:r>
              <a: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Retirada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água</a:t>
            </a:r>
          </a:p>
          <a:p>
            <a:pPr marL="342900" indent="-342900" eaLnBrk="0" hangingPunct="0">
              <a:lnSpc>
                <a:spcPct val="170000"/>
              </a:lnSpc>
              <a:buClr>
                <a:srgbClr val="00B050"/>
              </a:buClr>
              <a:buFontTx/>
              <a:buAutoNum type="arabicPeriod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Respiração</a:t>
            </a:r>
          </a:p>
          <a:p>
            <a:pPr marL="342900" indent="-342900" eaLnBrk="0" hangingPunct="0">
              <a:lnSpc>
                <a:spcPct val="170000"/>
              </a:lnSpc>
              <a:buClr>
                <a:srgbClr val="00B050"/>
              </a:buClr>
              <a:buFontTx/>
              <a:buAutoNum type="arabicPeriod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Impacto contra a água</a:t>
            </a:r>
          </a:p>
          <a:p>
            <a:pPr marL="342900" indent="-342900" eaLnBrk="0" hangingPunct="0">
              <a:lnSpc>
                <a:spcPct val="170000"/>
              </a:lnSpc>
              <a:buClr>
                <a:srgbClr val="00B050"/>
              </a:buClr>
              <a:buFontTx/>
              <a:buAutoNum type="arabicPeriod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Circulação</a:t>
            </a:r>
          </a:p>
          <a:p>
            <a:pPr marL="342900" indent="-342900" eaLnBrk="0" hangingPunct="0">
              <a:lnSpc>
                <a:spcPct val="170000"/>
              </a:lnSpc>
              <a:buClr>
                <a:srgbClr val="00B050"/>
              </a:buClr>
              <a:buFontTx/>
              <a:buAutoNum type="arabicPeriod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Hipotermia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3825" y="209550"/>
            <a:ext cx="889635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condutas no quase afogamento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28600" y="981075"/>
            <a:ext cx="8763000" cy="554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60000"/>
              </a:lnSpc>
              <a:buClr>
                <a:srgbClr val="00B050"/>
              </a:buClr>
              <a:buFontTx/>
              <a:buChar char="•"/>
            </a:pPr>
            <a:r>
              <a: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Rápida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aproximação (barco, balsa, prancha)</a:t>
            </a:r>
          </a:p>
          <a:p>
            <a:pPr eaLnBrk="0" hangingPunct="0">
              <a:lnSpc>
                <a:spcPct val="160000"/>
              </a:lnSpc>
              <a:buClr>
                <a:srgbClr val="00B050"/>
              </a:buClr>
              <a:buFontTx/>
              <a:buChar char="•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Cautela para minimizar risco para o socorrista</a:t>
            </a:r>
          </a:p>
          <a:p>
            <a:pPr eaLnBrk="0" hangingPunct="0">
              <a:lnSpc>
                <a:spcPct val="160000"/>
              </a:lnSpc>
              <a:buClr>
                <a:srgbClr val="00B050"/>
              </a:buClr>
              <a:buFontTx/>
              <a:buChar char="•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Manter a vítima em posição horizontal</a:t>
            </a:r>
          </a:p>
          <a:p>
            <a:pPr eaLnBrk="0" hangingPunct="0">
              <a:lnSpc>
                <a:spcPct val="160000"/>
              </a:lnSpc>
              <a:buClr>
                <a:srgbClr val="00B050"/>
              </a:buClr>
              <a:buFontTx/>
              <a:buChar char="•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Posição vertical pode reduzir fluxo cerebral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23825" y="44624"/>
            <a:ext cx="8896350" cy="11054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6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retirada da água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14" descr="afogamentos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13040" t="1820" r="12195"/>
          <a:stretch>
            <a:fillRect/>
          </a:stretch>
        </p:blipFill>
        <p:spPr>
          <a:xfrm>
            <a:off x="3048000" y="228600"/>
            <a:ext cx="2992438" cy="6477000"/>
          </a:xfrm>
          <a:noFill/>
          <a:ln w="38100">
            <a:solidFill>
              <a:srgbClr val="00CC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afogamentos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12000"/>
          </a:blip>
          <a:srcRect l="3839" t="16158" r="4251" b="6944"/>
          <a:stretch>
            <a:fillRect/>
          </a:stretch>
        </p:blipFill>
        <p:spPr>
          <a:xfrm>
            <a:off x="2052638" y="71438"/>
            <a:ext cx="5040312" cy="6786562"/>
          </a:xfrm>
          <a:noFill/>
          <a:ln w="38100">
            <a:solidFill>
              <a:srgbClr val="00CC99"/>
            </a:solidFill>
          </a:ln>
        </p:spPr>
      </p:pic>
      <p:sp useBgFill="1">
        <p:nvSpPr>
          <p:cNvPr id="25605" name="Rectangle 5"/>
          <p:cNvSpPr>
            <a:spLocks noChangeArrowheads="1"/>
          </p:cNvSpPr>
          <p:nvPr/>
        </p:nvSpPr>
        <p:spPr bwMode="auto">
          <a:xfrm>
            <a:off x="1258888" y="4437063"/>
            <a:ext cx="6481762" cy="144462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 useBgFill="1">
        <p:nvSpPr>
          <p:cNvPr id="25606" name="Rectangle 6"/>
          <p:cNvSpPr>
            <a:spLocks noChangeArrowheads="1"/>
          </p:cNvSpPr>
          <p:nvPr/>
        </p:nvSpPr>
        <p:spPr bwMode="auto">
          <a:xfrm>
            <a:off x="1476375" y="2133600"/>
            <a:ext cx="6481763" cy="144463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 useBgFill="1">
        <p:nvSpPr>
          <p:cNvPr id="25607" name="Rectangle 7"/>
          <p:cNvSpPr>
            <a:spLocks noChangeArrowheads="1"/>
          </p:cNvSpPr>
          <p:nvPr/>
        </p:nvSpPr>
        <p:spPr bwMode="auto">
          <a:xfrm>
            <a:off x="4572000" y="0"/>
            <a:ext cx="144463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17488" y="1052513"/>
            <a:ext cx="8675687" cy="5703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190000"/>
              </a:lnSpc>
              <a:buClr>
                <a:srgbClr val="00B050"/>
              </a:buClr>
              <a:buFontTx/>
              <a:buChar char="•"/>
            </a:pPr>
            <a:r>
              <a:rPr lang="pt-BR" sz="2800" dirty="0">
                <a:solidFill>
                  <a:srgbClr val="00CC99"/>
                </a:solidFill>
                <a:latin typeface="Arial Rounded MT Bold" pitchFamily="34" charset="0"/>
              </a:rPr>
              <a:t>  </a:t>
            </a:r>
            <a:r>
              <a: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Boca a boca 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(água rasa ou fora da água)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0" hangingPunct="0">
              <a:lnSpc>
                <a:spcPct val="190000"/>
              </a:lnSpc>
              <a:buClr>
                <a:srgbClr val="00B050"/>
              </a:buClr>
              <a:buFontTx/>
              <a:buChar char="•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pt-BR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Snorkel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(águas profundas, socorrista treinado)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0" hangingPunct="0">
              <a:lnSpc>
                <a:spcPct val="190000"/>
              </a:lnSpc>
              <a:buClr>
                <a:srgbClr val="00B050"/>
              </a:buClr>
              <a:buFontTx/>
              <a:buChar char="•"/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Iniciar de imediato respiração </a:t>
            </a:r>
            <a:r>
              <a:rPr lang="pt-B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boca a boca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0" hangingPunct="0">
              <a:lnSpc>
                <a:spcPct val="190000"/>
              </a:lnSpc>
              <a:buClr>
                <a:srgbClr val="FFCC00"/>
              </a:buClr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Não é necessário remover a água dos pulmões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3825" y="116632"/>
            <a:ext cx="8896350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72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respiração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pt-BR" sz="60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ventilação dentro da água</a:t>
            </a:r>
          </a:p>
        </p:txBody>
      </p:sp>
      <p:pic>
        <p:nvPicPr>
          <p:cNvPr id="109572" name="Picture 4" descr="figur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557338"/>
            <a:ext cx="2555875" cy="2406650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  <p:pic>
        <p:nvPicPr>
          <p:cNvPr id="109573" name="Picture 5" descr="figure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985963"/>
            <a:ext cx="3744913" cy="2306637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  <p:pic>
        <p:nvPicPr>
          <p:cNvPr id="109574" name="Picture 6" descr="BLSna_AguaPe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540250"/>
            <a:ext cx="3527425" cy="2201863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gurino" pitchFamily="2" charset="0"/>
              </a:rPr>
              <a:t>retirada da água</a:t>
            </a:r>
          </a:p>
        </p:txBody>
      </p:sp>
      <p:pic>
        <p:nvPicPr>
          <p:cNvPr id="113668" name="Picture 4" descr="transporte australi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1522413"/>
            <a:ext cx="6481763" cy="4570412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188913"/>
            <a:ext cx="8820150" cy="1143000"/>
          </a:xfrm>
        </p:spPr>
        <p:txBody>
          <a:bodyPr/>
          <a:lstStyle/>
          <a:p>
            <a:r>
              <a:rPr lang="pt-BR" sz="48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abordagem da vítima fora da água</a:t>
            </a:r>
          </a:p>
        </p:txBody>
      </p:sp>
      <p:pic>
        <p:nvPicPr>
          <p:cNvPr id="104452" name="Picture 4" descr="afog Figur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84313"/>
            <a:ext cx="3871912" cy="5040312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840759" cy="647992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148064" y="630932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(D </a:t>
            </a:r>
            <a:r>
              <a:rPr lang="pt-BR" sz="1400" b="1" dirty="0" err="1" smtClean="0"/>
              <a:t>Szpilman</a:t>
            </a:r>
            <a:r>
              <a:rPr lang="pt-BR" sz="1400" b="1" dirty="0" smtClean="0"/>
              <a:t>, 1998)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ativar o resgate</a:t>
            </a:r>
          </a:p>
        </p:txBody>
      </p:sp>
      <p:pic>
        <p:nvPicPr>
          <p:cNvPr id="105476" name="Picture 4" descr="afog Figur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763" y="1628775"/>
            <a:ext cx="4114800" cy="4679950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54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abrir via aérea e verificar respiração</a:t>
            </a:r>
          </a:p>
        </p:txBody>
      </p:sp>
      <p:pic>
        <p:nvPicPr>
          <p:cNvPr id="106500" name="Picture 4" descr="afog Figur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63688"/>
            <a:ext cx="4105275" cy="3878262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  <p:pic>
        <p:nvPicPr>
          <p:cNvPr id="106501" name="Picture 5" descr="afog Figur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52588"/>
            <a:ext cx="4464050" cy="3792537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pt-BR" sz="60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ventilação boca a boca</a:t>
            </a:r>
          </a:p>
        </p:txBody>
      </p:sp>
      <p:pic>
        <p:nvPicPr>
          <p:cNvPr id="107524" name="Picture 4" descr="afog Figur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630363"/>
            <a:ext cx="5400675" cy="4606925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pt-BR" sz="6000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compressões torácicas </a:t>
            </a:r>
            <a:endParaRPr lang="pt-BR" sz="6000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08548" name="Picture 4" descr="Figura1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1628775"/>
            <a:ext cx="3441700" cy="2222500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  <p:pic>
        <p:nvPicPr>
          <p:cNvPr id="108549" name="Picture 5" descr="Figura1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587500"/>
            <a:ext cx="3960812" cy="2476500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  <p:pic>
        <p:nvPicPr>
          <p:cNvPr id="108550" name="Picture 6" descr="Figura13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073525"/>
            <a:ext cx="3167062" cy="2673350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  <p:pic>
        <p:nvPicPr>
          <p:cNvPr id="108551" name="Picture 7" descr="Figura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246563"/>
            <a:ext cx="2951163" cy="2638425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303213" y="2716213"/>
            <a:ext cx="4381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4479925" y="2716213"/>
            <a:ext cx="4381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519113" y="4941888"/>
            <a:ext cx="4381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4787900" y="4941888"/>
            <a:ext cx="4381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600" dirty="0">
                <a:solidFill>
                  <a:srgbClr val="CC33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1520" y="1341438"/>
            <a:ext cx="8135937" cy="5285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619125" eaLnBrk="0" hangingPunct="0">
              <a:lnSpc>
                <a:spcPct val="140000"/>
              </a:lnSpc>
            </a:pPr>
            <a:r>
              <a:rPr lang="pt-BR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Pensar em  trauma cervical</a:t>
            </a:r>
          </a:p>
          <a:p>
            <a:pPr defTabSz="619125" eaLnBrk="0" hangingPunct="0">
              <a:lnSpc>
                <a:spcPct val="160000"/>
              </a:lnSpc>
              <a:buClr>
                <a:srgbClr val="00B050"/>
              </a:buClr>
              <a:buSzPct val="100000"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</a:t>
            </a:r>
          </a:p>
          <a:p>
            <a:pPr defTabSz="619125" eaLnBrk="0" hangingPunct="0">
              <a:lnSpc>
                <a:spcPct val="160000"/>
              </a:lnSpc>
              <a:buClr>
                <a:srgbClr val="00B050"/>
              </a:buClr>
              <a:buSzPct val="100000"/>
              <a:buFontTx/>
              <a:buChar char="•"/>
            </a:pPr>
            <a:endParaRPr lang="pt-BR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  <a:p>
            <a:pPr defTabSz="619125" eaLnBrk="0" hangingPunct="0">
              <a:lnSpc>
                <a:spcPct val="160000"/>
              </a:lnSpc>
              <a:buClr>
                <a:srgbClr val="00B050"/>
              </a:buClr>
              <a:buSzPct val="100000"/>
              <a:buFontTx/>
              <a:buChar char="•"/>
            </a:pPr>
            <a:endParaRPr lang="pt-BR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  <a:p>
            <a:pPr defTabSz="619125" eaLnBrk="0" hangingPunct="0">
              <a:lnSpc>
                <a:spcPct val="16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Manter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pescoço em posição neutra</a:t>
            </a:r>
          </a:p>
          <a:p>
            <a:pPr defTabSz="619125" eaLnBrk="0" hangingPunct="0">
              <a:lnSpc>
                <a:spcPct val="16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Vítima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colocada para boiar antes de removê-la da água</a:t>
            </a:r>
          </a:p>
          <a:p>
            <a:pPr defTabSz="619125" eaLnBrk="0" hangingPunct="0">
              <a:lnSpc>
                <a:spcPct val="160000"/>
              </a:lnSpc>
              <a:buClr>
                <a:srgbClr val="00B050"/>
              </a:buClr>
              <a:buSzPct val="100000"/>
              <a:buFontTx/>
              <a:buChar char="•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precisar virá-la, fazê-lo em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monobloco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3825" y="209550"/>
            <a:ext cx="889635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60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impacto contra a água</a:t>
            </a:r>
          </a:p>
        </p:txBody>
      </p:sp>
      <p:pic>
        <p:nvPicPr>
          <p:cNvPr id="4" name="Imagem 3" descr="afogad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204864"/>
            <a:ext cx="2543175" cy="1800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03" name="Rectangle 3"/>
          <p:cNvSpPr>
            <a:spLocks noChangeArrowheads="1"/>
          </p:cNvSpPr>
          <p:nvPr/>
        </p:nvSpPr>
        <p:spPr bwMode="auto">
          <a:xfrm>
            <a:off x="1258888" y="4437063"/>
            <a:ext cx="6481762" cy="144462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 useBgFill="1">
        <p:nvSpPr>
          <p:cNvPr id="102404" name="Rectangle 4"/>
          <p:cNvSpPr>
            <a:spLocks noChangeArrowheads="1"/>
          </p:cNvSpPr>
          <p:nvPr/>
        </p:nvSpPr>
        <p:spPr bwMode="auto">
          <a:xfrm>
            <a:off x="1476375" y="2133600"/>
            <a:ext cx="6481763" cy="144463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 useBgFill="1">
        <p:nvSpPr>
          <p:cNvPr id="102405" name="Rectangle 5"/>
          <p:cNvSpPr>
            <a:spLocks noChangeArrowheads="1"/>
          </p:cNvSpPr>
          <p:nvPr/>
        </p:nvSpPr>
        <p:spPr bwMode="auto">
          <a:xfrm>
            <a:off x="4572000" y="0"/>
            <a:ext cx="144463" cy="68580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102407" name="Picture 7" descr="afogamento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9938" y="76200"/>
            <a:ext cx="5122862" cy="6705600"/>
          </a:xfrm>
          <a:noFill/>
          <a:ln w="12700">
            <a:solidFill>
              <a:srgbClr val="00CC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31800" y="1628775"/>
            <a:ext cx="8280400" cy="16796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  <a:buClr>
                <a:srgbClr val="00B050"/>
              </a:buClr>
              <a:buFontTx/>
              <a:buChar char="•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 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Todos apresentam algum grau de hipotermia</a:t>
            </a:r>
          </a:p>
          <a:p>
            <a:pPr eaLnBrk="0" hangingPunct="0">
              <a:lnSpc>
                <a:spcPct val="200000"/>
              </a:lnSpc>
              <a:buClr>
                <a:srgbClr val="00B050"/>
              </a:buClr>
              <a:buFontTx/>
              <a:buChar char="•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Aquecimento corporal externo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3825" y="209550"/>
            <a:ext cx="8896350" cy="11054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6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hipotermia</a:t>
            </a:r>
          </a:p>
        </p:txBody>
      </p:sp>
      <p:pic>
        <p:nvPicPr>
          <p:cNvPr id="16392" name="Picture 8" descr="fr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7550" y="3644900"/>
            <a:ext cx="2609850" cy="3168650"/>
          </a:xfrm>
          <a:prstGeom prst="rect">
            <a:avLst/>
          </a:prstGeom>
          <a:noFill/>
          <a:ln w="12700">
            <a:solidFill>
              <a:srgbClr val="00CC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88012"/>
            <a:ext cx="8719610" cy="613733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posição rec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1288"/>
            <a:ext cx="8642350" cy="4826000"/>
          </a:xfrm>
          <a:prstGeom prst="rect">
            <a:avLst/>
          </a:prstGeom>
          <a:noFill/>
          <a:ln w="38100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50825" y="260648"/>
            <a:ext cx="864235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60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posição de recuperação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548680"/>
            <a:ext cx="75608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800" b="1" dirty="0" smtClean="0"/>
              <a:t>Em 2009, o afogamento foi: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400" dirty="0" smtClean="0"/>
              <a:t> 2ª causa geral de óbito entre 1 e 9 anos,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400" dirty="0" smtClean="0"/>
              <a:t> 3ª causa nas faixas de 10 a 19 anos,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400" dirty="0" smtClean="0"/>
              <a:t> 4ª na faixa de 20 a 24,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400" dirty="0" smtClean="0"/>
              <a:t> 6ª entre 25 e 29 anos, e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400" dirty="0" smtClean="0"/>
              <a:t>7.152 brasileiros (3.7/100.000 habitantes) morreram afogados.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14795" y="630002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 </a:t>
            </a:r>
            <a:r>
              <a:rPr lang="pt-BR" dirty="0" err="1" smtClean="0"/>
              <a:t>Szpilman</a:t>
            </a:r>
            <a:r>
              <a:rPr lang="pt-BR" dirty="0" smtClean="0"/>
              <a:t>, 2012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48462"/>
            <a:ext cx="6696743" cy="652089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57808"/>
            <a:ext cx="8568952" cy="1143000"/>
          </a:xfrm>
        </p:spPr>
        <p:txBody>
          <a:bodyPr/>
          <a:lstStyle/>
          <a:p>
            <a:r>
              <a:rPr lang="pt-BR" sz="3600" b="1" dirty="0" smtClean="0">
                <a:latin typeface="Ligurino" pitchFamily="2" charset="0"/>
              </a:rPr>
              <a:t>MORTALIDADE POR AFOGAMENTO</a:t>
            </a:r>
            <a:br>
              <a:rPr lang="pt-BR" sz="3600" b="1" dirty="0" smtClean="0">
                <a:latin typeface="Ligurino" pitchFamily="2" charset="0"/>
              </a:rPr>
            </a:br>
            <a:r>
              <a:rPr lang="pt-BR" sz="3600" b="1" dirty="0" smtClean="0">
                <a:latin typeface="Ligurino" pitchFamily="2" charset="0"/>
              </a:rPr>
              <a:t>BRASIL - 1976 a 2007</a:t>
            </a:r>
            <a:endParaRPr lang="pt-BR" sz="3600" b="1" dirty="0">
              <a:latin typeface="Ligurino" pitchFamily="2" charset="0"/>
            </a:endParaRPr>
          </a:p>
        </p:txBody>
      </p:sp>
      <p:pic>
        <p:nvPicPr>
          <p:cNvPr id="4" name="Espaço Reservado para Conteúdo 3" descr="d szpilman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328" y="2348880"/>
            <a:ext cx="8767160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724128" y="620688"/>
            <a:ext cx="2016224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Elipse 5"/>
          <p:cNvSpPr/>
          <p:nvPr/>
        </p:nvSpPr>
        <p:spPr bwMode="auto">
          <a:xfrm>
            <a:off x="5796136" y="332656"/>
            <a:ext cx="2160240" cy="9144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3150"/>
            <a:ext cx="7200800" cy="65317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1004970" y="6361583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/>
              <a:t>(D </a:t>
            </a:r>
            <a:r>
              <a:rPr lang="pt-BR" sz="1400" b="1" dirty="0" err="1" smtClean="0"/>
              <a:t>Szpilman</a:t>
            </a:r>
            <a:r>
              <a:rPr lang="pt-BR" sz="1400" b="1" dirty="0" smtClean="0"/>
              <a:t>, 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512" y="1196752"/>
            <a:ext cx="8568951" cy="4592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pt-BR" sz="40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Morte por asfixia consequente à aspiração pela submersão </a:t>
            </a:r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 imersão em </a:t>
            </a:r>
            <a:r>
              <a:rPr lang="pt-B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meio líquido. Refere-se a entrada de líquido na via aérea.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5100" y="260648"/>
            <a:ext cx="8813800" cy="11054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6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afogamento</a:t>
            </a:r>
          </a:p>
        </p:txBody>
      </p:sp>
      <p:pic>
        <p:nvPicPr>
          <p:cNvPr id="7" name="Picture 4" descr="cogumel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869160"/>
            <a:ext cx="2232248" cy="16744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614363" y="2204864"/>
            <a:ext cx="7915275" cy="23609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pt-BR" sz="40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Sobrevida inicial após submersão em meio </a:t>
            </a:r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líquido</a:t>
            </a:r>
            <a:endParaRPr lang="pt-B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765175" y="3001963"/>
            <a:ext cx="77216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65100" y="347995"/>
            <a:ext cx="8813800" cy="11054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pt-BR" sz="6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quase  afogamento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Texturizado</Template>
  <TotalTime>679</TotalTime>
  <Pages>14</Pages>
  <Words>627</Words>
  <Application>Microsoft Office PowerPoint</Application>
  <PresentationFormat>Apresentação na tela (4:3)</PresentationFormat>
  <Paragraphs>125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Design padrão</vt:lpstr>
      <vt:lpstr>AFOGAMENTOS Prof ª. Dra. Taís Tinucci Socorros de Urgência</vt:lpstr>
      <vt:lpstr>Slide 2</vt:lpstr>
      <vt:lpstr>Slide 3</vt:lpstr>
      <vt:lpstr>Slide 4</vt:lpstr>
      <vt:lpstr>Slide 5</vt:lpstr>
      <vt:lpstr>MORTALIDADE POR AFOGAMENTO BRASIL - 1976 a 2007</vt:lpstr>
      <vt:lpstr>Slide 7</vt:lpstr>
      <vt:lpstr>Slide 8</vt:lpstr>
      <vt:lpstr>Slide 9</vt:lpstr>
      <vt:lpstr>Slide 10</vt:lpstr>
      <vt:lpstr>causas de afogamento</vt:lpstr>
      <vt:lpstr>causas de afogamento</vt:lpstr>
      <vt:lpstr>Slide 13</vt:lpstr>
      <vt:lpstr>Slide 14</vt:lpstr>
      <vt:lpstr>Slide 15</vt:lpstr>
      <vt:lpstr>Slide 16</vt:lpstr>
      <vt:lpstr>afogamento em água doce</vt:lpstr>
      <vt:lpstr>Slide 18</vt:lpstr>
      <vt:lpstr>afogamento em água salgada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ventilação dentro da água</vt:lpstr>
      <vt:lpstr>retirada da água</vt:lpstr>
      <vt:lpstr>abordagem da vítima fora da água</vt:lpstr>
      <vt:lpstr>ativar o resgate</vt:lpstr>
      <vt:lpstr>abrir via aérea e verificar respiração</vt:lpstr>
      <vt:lpstr>ventilação boca a boca</vt:lpstr>
      <vt:lpstr>compressões torácicas 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AFOGAMENTO</dc:title>
  <dc:subject>AULA GRADUAÇÃO</dc:subject>
  <dc:creator>ESCOLA DE EDUCAÇÃO FÍSICA</dc:creator>
  <cp:lastModifiedBy>Usuário</cp:lastModifiedBy>
  <cp:revision>43</cp:revision>
  <cp:lastPrinted>1601-01-01T00:00:00Z</cp:lastPrinted>
  <dcterms:created xsi:type="dcterms:W3CDTF">1999-03-17T15:06:12Z</dcterms:created>
  <dcterms:modified xsi:type="dcterms:W3CDTF">2014-03-24T15:15:09Z</dcterms:modified>
</cp:coreProperties>
</file>