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AC2CC7-EDC9-4406-9C77-BA0506DAA108}" type="datetimeFigureOut">
              <a:rPr lang="pt-BR" smtClean="0"/>
              <a:t>26/10/2017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39264-2D3E-4155-B628-52EDF3103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4505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39264-2D3E-4155-B628-52EDF3103FEC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0194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39264-2D3E-4155-B628-52EDF3103FEC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9378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A6F1-E590-489F-A676-70217235F524}" type="datetimeFigureOut">
              <a:rPr lang="pt-BR" smtClean="0"/>
              <a:t>26/10/2017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3062-092F-49DA-8E58-20AE5AF74B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4969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A6F1-E590-489F-A676-70217235F524}" type="datetimeFigureOut">
              <a:rPr lang="pt-BR" smtClean="0"/>
              <a:t>26/10/2017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3062-092F-49DA-8E58-20AE5AF74B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38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A6F1-E590-489F-A676-70217235F524}" type="datetimeFigureOut">
              <a:rPr lang="pt-BR" smtClean="0"/>
              <a:t>26/10/2017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3062-092F-49DA-8E58-20AE5AF74B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544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A6F1-E590-489F-A676-70217235F524}" type="datetimeFigureOut">
              <a:rPr lang="pt-BR" smtClean="0"/>
              <a:t>26/10/2017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3062-092F-49DA-8E58-20AE5AF74B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8966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A6F1-E590-489F-A676-70217235F524}" type="datetimeFigureOut">
              <a:rPr lang="pt-BR" smtClean="0"/>
              <a:t>26/10/2017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3062-092F-49DA-8E58-20AE5AF74B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745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A6F1-E590-489F-A676-70217235F524}" type="datetimeFigureOut">
              <a:rPr lang="pt-BR" smtClean="0"/>
              <a:t>26/10/2017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3062-092F-49DA-8E58-20AE5AF74B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9152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A6F1-E590-489F-A676-70217235F524}" type="datetimeFigureOut">
              <a:rPr lang="pt-BR" smtClean="0"/>
              <a:t>26/10/2017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3062-092F-49DA-8E58-20AE5AF74B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719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A6F1-E590-489F-A676-70217235F524}" type="datetimeFigureOut">
              <a:rPr lang="pt-BR" smtClean="0"/>
              <a:t>26/10/2017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3062-092F-49DA-8E58-20AE5AF74B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952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A6F1-E590-489F-A676-70217235F524}" type="datetimeFigureOut">
              <a:rPr lang="pt-BR" smtClean="0"/>
              <a:t>26/10/2017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3062-092F-49DA-8E58-20AE5AF74B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861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A6F1-E590-489F-A676-70217235F524}" type="datetimeFigureOut">
              <a:rPr lang="pt-BR" smtClean="0"/>
              <a:t>26/10/2017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3062-092F-49DA-8E58-20AE5AF74B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7877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A6F1-E590-489F-A676-70217235F524}" type="datetimeFigureOut">
              <a:rPr lang="pt-BR" smtClean="0"/>
              <a:t>26/10/2017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D3062-092F-49DA-8E58-20AE5AF74B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9422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8A6F1-E590-489F-A676-70217235F524}" type="datetimeFigureOut">
              <a:rPr lang="pt-BR" smtClean="0"/>
              <a:t>26/10/2017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D3062-092F-49DA-8E58-20AE5AF74B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4123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06687"/>
          </a:xfrm>
        </p:spPr>
        <p:txBody>
          <a:bodyPr/>
          <a:lstStyle/>
          <a:p>
            <a:r>
              <a:rPr lang="pt-BR" b="1" cap="small" dirty="0"/>
              <a:t>Ética na pesquisa </a:t>
            </a:r>
            <a:r>
              <a:rPr lang="pt-BR" b="1" cap="small" dirty="0" smtClean="0"/>
              <a:t>sociológica</a:t>
            </a:r>
            <a:endParaRPr lang="pt-BR" cap="small" dirty="0"/>
          </a:p>
        </p:txBody>
      </p:sp>
    </p:spTree>
    <p:extLst>
      <p:ext uri="{BB962C8B-B14F-4D97-AF65-F5344CB8AC3E}">
        <p14:creationId xmlns:p14="http://schemas.microsoft.com/office/powerpoint/2010/main" val="1257814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cap="small" dirty="0" smtClean="0"/>
              <a:t>2. E o que dizem os códigos de ética?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pt-BR" sz="2400" b="1" dirty="0"/>
              <a:t>Conflito de interesses:</a:t>
            </a:r>
            <a:endParaRPr lang="pt-BR" sz="2400" dirty="0"/>
          </a:p>
          <a:p>
            <a:pPr lvl="0" algn="just"/>
            <a:r>
              <a:rPr lang="pt-BR" sz="2400" dirty="0" smtClean="0"/>
              <a:t>Evitar situações </a:t>
            </a:r>
            <a:r>
              <a:rPr lang="pt-BR" sz="2400" dirty="0"/>
              <a:t>nas quais o interesse pessoal ou financeiro possa interferir nas atividades de pesquisa</a:t>
            </a:r>
            <a:r>
              <a:rPr lang="pt-BR" sz="2400" dirty="0" smtClean="0"/>
              <a:t>.</a:t>
            </a:r>
          </a:p>
          <a:p>
            <a:pPr marL="0" lvl="0" indent="0" algn="just">
              <a:buNone/>
            </a:pPr>
            <a:endParaRPr lang="pt-BR" sz="2400" dirty="0"/>
          </a:p>
          <a:p>
            <a:pPr marL="0" lvl="0" indent="0" algn="just">
              <a:buNone/>
            </a:pPr>
            <a:r>
              <a:rPr lang="pt-BR" sz="2400" b="1" dirty="0"/>
              <a:t>Plágio:</a:t>
            </a:r>
            <a:endParaRPr lang="pt-BR" sz="2400" dirty="0"/>
          </a:p>
          <a:p>
            <a:pPr lvl="0" algn="just"/>
            <a:r>
              <a:rPr lang="pt-BR" sz="2400" dirty="0" smtClean="0"/>
              <a:t>Dever de </a:t>
            </a:r>
            <a:r>
              <a:rPr lang="pt-BR" sz="2400" b="1" dirty="0" smtClean="0"/>
              <a:t>fornecer explicitamente </a:t>
            </a:r>
            <a:r>
              <a:rPr lang="pt-BR" sz="2400" b="1" dirty="0"/>
              <a:t>créditos</a:t>
            </a:r>
            <a:r>
              <a:rPr lang="pt-BR" sz="2400" dirty="0"/>
              <a:t> e referências autorais quando </a:t>
            </a:r>
            <a:r>
              <a:rPr lang="pt-BR" sz="2400" dirty="0" smtClean="0"/>
              <a:t>utilizados dados </a:t>
            </a:r>
            <a:r>
              <a:rPr lang="pt-BR" sz="2400" dirty="0"/>
              <a:t>ou materiais de trabalhos escritos por outras pessoas, </a:t>
            </a:r>
            <a:r>
              <a:rPr lang="pt-BR" sz="2400" u="sng" dirty="0"/>
              <a:t>tenham estes sido publicados ou não</a:t>
            </a:r>
            <a:r>
              <a:rPr lang="pt-BR" sz="2400" dirty="0"/>
              <a:t>, estejam </a:t>
            </a:r>
            <a:r>
              <a:rPr lang="pt-BR" sz="2400" u="sng" dirty="0"/>
              <a:t>impressos ou em meios eletrônicos</a:t>
            </a:r>
            <a:r>
              <a:rPr lang="pt-BR" sz="2400" dirty="0"/>
              <a:t>.</a:t>
            </a:r>
          </a:p>
          <a:p>
            <a:pPr marL="0" indent="0" algn="just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212859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cap="small" dirty="0" smtClean="0"/>
              <a:t>2. E o que dizem os códigos de ética?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412776"/>
            <a:ext cx="8568952" cy="5328592"/>
          </a:xfrm>
        </p:spPr>
        <p:txBody>
          <a:bodyPr>
            <a:normAutofit fontScale="62500" lnSpcReduction="20000"/>
          </a:bodyPr>
          <a:lstStyle/>
          <a:p>
            <a:pPr marL="0" lvl="0" indent="0" algn="just">
              <a:buNone/>
            </a:pPr>
            <a:r>
              <a:rPr lang="pt-BR" b="1" dirty="0"/>
              <a:t>Consentimento informado</a:t>
            </a:r>
            <a:r>
              <a:rPr lang="pt-BR" b="1" dirty="0" smtClean="0"/>
              <a:t>:</a:t>
            </a:r>
          </a:p>
          <a:p>
            <a:pPr marL="0" lvl="0" indent="0" algn="just">
              <a:buNone/>
            </a:pPr>
            <a:endParaRPr lang="pt-BR" dirty="0"/>
          </a:p>
          <a:p>
            <a:pPr lvl="0" algn="just"/>
            <a:r>
              <a:rPr lang="pt-BR" dirty="0" smtClean="0"/>
              <a:t>Dever de informar a </a:t>
            </a:r>
            <a:r>
              <a:rPr lang="pt-BR" b="1" dirty="0"/>
              <a:t>natureza da pesquisa</a:t>
            </a:r>
            <a:r>
              <a:rPr lang="pt-BR" dirty="0"/>
              <a:t> que está sendo efetuada, a responsabilidade sobre a mesma, fontes de patrocínio e de apoio institucional</a:t>
            </a:r>
            <a:r>
              <a:rPr lang="pt-BR" dirty="0" smtClean="0"/>
              <a:t>.</a:t>
            </a:r>
          </a:p>
          <a:p>
            <a:pPr lvl="0" algn="just"/>
            <a:endParaRPr lang="pt-BR" dirty="0"/>
          </a:p>
          <a:p>
            <a:pPr lvl="0" algn="just"/>
            <a:r>
              <a:rPr lang="pt-BR" dirty="0"/>
              <a:t>Dever de informar aos participantes em pesquisa sobre o </a:t>
            </a:r>
            <a:r>
              <a:rPr lang="pt-BR" b="1" dirty="0"/>
              <a:t>caráter voluntário dessa participação</a:t>
            </a:r>
            <a:r>
              <a:rPr lang="pt-BR" dirty="0"/>
              <a:t>, garantindo-lhes a </a:t>
            </a:r>
            <a:r>
              <a:rPr lang="pt-BR" b="1" dirty="0"/>
              <a:t>confidencialidade das informações </a:t>
            </a:r>
            <a:r>
              <a:rPr lang="pt-BR" dirty="0"/>
              <a:t>e possibilitando que efetuem perguntas e esclareçam dúvidas sobre a investigação e recebendo os esclarecimentos solicitados sobre a mesma</a:t>
            </a:r>
            <a:r>
              <a:rPr lang="pt-BR" dirty="0" smtClean="0"/>
              <a:t>.</a:t>
            </a:r>
          </a:p>
          <a:p>
            <a:pPr lvl="0" algn="just"/>
            <a:endParaRPr lang="pt-BR" dirty="0"/>
          </a:p>
          <a:p>
            <a:pPr lvl="0" algn="just"/>
            <a:r>
              <a:rPr lang="pt-BR" dirty="0"/>
              <a:t>Necessidade de obter o </a:t>
            </a:r>
            <a:r>
              <a:rPr lang="pt-BR" b="1" dirty="0"/>
              <a:t>consentimento</a:t>
            </a:r>
            <a:r>
              <a:rPr lang="pt-BR" dirty="0"/>
              <a:t> de participantes na investigação </a:t>
            </a:r>
            <a:r>
              <a:rPr lang="pt-BR" dirty="0" smtClean="0"/>
              <a:t>quando os dados </a:t>
            </a:r>
            <a:r>
              <a:rPr lang="pt-BR" dirty="0"/>
              <a:t>forem coletados por meio de qualquer instrumento de comunicação, interação ou intervenção</a:t>
            </a:r>
            <a:r>
              <a:rPr lang="pt-BR" dirty="0" smtClean="0"/>
              <a:t>.</a:t>
            </a:r>
          </a:p>
          <a:p>
            <a:pPr lvl="0" algn="just"/>
            <a:endParaRPr lang="pt-BR" dirty="0"/>
          </a:p>
          <a:p>
            <a:pPr lvl="0" algn="just"/>
            <a:r>
              <a:rPr lang="pt-BR" dirty="0"/>
              <a:t>O </a:t>
            </a:r>
            <a:r>
              <a:rPr lang="pt-BR" b="1" dirty="0"/>
              <a:t>consentimento</a:t>
            </a:r>
            <a:r>
              <a:rPr lang="pt-BR" dirty="0"/>
              <a:t> </a:t>
            </a:r>
            <a:r>
              <a:rPr lang="pt-BR" b="1" dirty="0"/>
              <a:t>de participantes</a:t>
            </a:r>
            <a:r>
              <a:rPr lang="pt-BR" dirty="0"/>
              <a:t> deve ser obtido </a:t>
            </a:r>
            <a:r>
              <a:rPr lang="pt-BR" b="1" dirty="0"/>
              <a:t>todas as vezes</a:t>
            </a:r>
            <a:r>
              <a:rPr lang="pt-BR" dirty="0"/>
              <a:t> nas quais o comportamento dos mesmos seja apreendido em </a:t>
            </a:r>
            <a:r>
              <a:rPr lang="pt-BR" u="sng" dirty="0"/>
              <a:t>âmbito privado</a:t>
            </a:r>
            <a:r>
              <a:rPr lang="pt-BR" dirty="0"/>
              <a:t>, e quando estes </a:t>
            </a:r>
            <a:r>
              <a:rPr lang="pt-BR" u="sng" dirty="0"/>
              <a:t>não tenham conhecimento de que seu comportamento esteja sendo observado ou relatado</a:t>
            </a:r>
            <a:r>
              <a:rPr lang="pt-BR" dirty="0"/>
              <a:t>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2813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cap="small" dirty="0" smtClean="0"/>
              <a:t>2. E o que dizem os códigos de ética?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4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600" b="1" dirty="0" smtClean="0"/>
              <a:t>Consentimento informado:</a:t>
            </a:r>
          </a:p>
          <a:p>
            <a:pPr marL="0" indent="0" algn="just">
              <a:buNone/>
            </a:pPr>
            <a:endParaRPr lang="pt-BR" sz="1600" b="1" dirty="0" smtClean="0"/>
          </a:p>
          <a:p>
            <a:pPr lvl="0" algn="just"/>
            <a:r>
              <a:rPr lang="pt-BR" sz="1600" b="1" dirty="0" smtClean="0"/>
              <a:t>Não há necessidade</a:t>
            </a:r>
            <a:r>
              <a:rPr lang="pt-BR" sz="1600" dirty="0" smtClean="0"/>
              <a:t> de solicitar o </a:t>
            </a:r>
            <a:r>
              <a:rPr lang="pt-BR" sz="1600" b="1" dirty="0" smtClean="0"/>
              <a:t>consentimento</a:t>
            </a:r>
            <a:r>
              <a:rPr lang="pt-BR" sz="1600" dirty="0" smtClean="0"/>
              <a:t> prévio de participantes quando as pesquisas são conduzidas em </a:t>
            </a:r>
            <a:r>
              <a:rPr lang="pt-BR" sz="1600" u="sng" dirty="0" smtClean="0"/>
              <a:t>locais públicos</a:t>
            </a:r>
            <a:r>
              <a:rPr lang="pt-BR" sz="1600" dirty="0" smtClean="0"/>
              <a:t> ou as </a:t>
            </a:r>
            <a:r>
              <a:rPr lang="pt-BR" sz="1600" u="sng" dirty="0" smtClean="0"/>
              <a:t>informações são públicas</a:t>
            </a:r>
            <a:r>
              <a:rPr lang="pt-BR" sz="1600" dirty="0" smtClean="0"/>
              <a:t>.</a:t>
            </a:r>
          </a:p>
          <a:p>
            <a:pPr lvl="0" algn="just"/>
            <a:endParaRPr lang="pt-BR" sz="1600" dirty="0" smtClean="0"/>
          </a:p>
          <a:p>
            <a:pPr lvl="0" algn="just"/>
            <a:r>
              <a:rPr lang="pt-BR" sz="1600" dirty="0" smtClean="0"/>
              <a:t>Quando for necessário </a:t>
            </a:r>
            <a:r>
              <a:rPr lang="pt-BR" sz="1600" b="1" dirty="0" smtClean="0"/>
              <a:t>solicitar consentimento </a:t>
            </a:r>
            <a:r>
              <a:rPr lang="pt-BR" sz="1600" dirty="0" smtClean="0"/>
              <a:t>informado para conduzir a pesquisa, isto será feito </a:t>
            </a:r>
            <a:r>
              <a:rPr lang="pt-BR" sz="1600" u="sng" dirty="0" smtClean="0"/>
              <a:t>oralmente e/ou por escrito</a:t>
            </a:r>
            <a:r>
              <a:rPr lang="pt-BR" sz="1600" dirty="0" smtClean="0"/>
              <a:t>.</a:t>
            </a:r>
          </a:p>
          <a:p>
            <a:pPr lvl="0" algn="just"/>
            <a:endParaRPr lang="pt-BR" sz="1600" dirty="0" smtClean="0"/>
          </a:p>
          <a:p>
            <a:pPr lvl="0" algn="just"/>
            <a:r>
              <a:rPr lang="pt-BR" sz="1600" dirty="0" smtClean="0"/>
              <a:t>Ao informar sobre o </a:t>
            </a:r>
            <a:r>
              <a:rPr lang="pt-BR" sz="1600" u="sng" dirty="0" smtClean="0"/>
              <a:t>caráter voluntário da participação</a:t>
            </a:r>
            <a:r>
              <a:rPr lang="pt-BR" sz="1600" dirty="0" smtClean="0"/>
              <a:t> na pesquisa, sociólogos (as) devem informar aos participantes que </a:t>
            </a:r>
            <a:r>
              <a:rPr lang="pt-BR" sz="1600" u="sng" dirty="0" smtClean="0"/>
              <a:t>nenhuma penalidade ou sanção adversa resultará da recusa em participar da investigação</a:t>
            </a:r>
            <a:r>
              <a:rPr lang="pt-BR" sz="1600" dirty="0" smtClean="0"/>
              <a:t>.</a:t>
            </a:r>
          </a:p>
          <a:p>
            <a:pPr lvl="0" algn="just"/>
            <a:endParaRPr lang="pt-BR" sz="1600" dirty="0" smtClean="0"/>
          </a:p>
          <a:p>
            <a:pPr lvl="0" algn="just"/>
            <a:r>
              <a:rPr lang="pt-BR" sz="1600" dirty="0" smtClean="0"/>
              <a:t>Sociólogos (as) informarão aos participantes que, uma vez tenham começado a participar da pesquisa, </a:t>
            </a:r>
            <a:r>
              <a:rPr lang="pt-BR" sz="1600" u="sng" dirty="0" smtClean="0"/>
              <a:t>poderão desistir a qualquer momento</a:t>
            </a:r>
            <a:r>
              <a:rPr lang="pt-BR" sz="1600" dirty="0" smtClean="0"/>
              <a:t> dessa participação.</a:t>
            </a:r>
          </a:p>
          <a:p>
            <a:pPr lvl="0" algn="just"/>
            <a:endParaRPr lang="pt-BR" sz="1600" dirty="0" smtClean="0"/>
          </a:p>
          <a:p>
            <a:pPr lvl="0" algn="just"/>
            <a:r>
              <a:rPr lang="pt-BR" sz="1600" dirty="0" smtClean="0"/>
              <a:t>Sociólogos (as) </a:t>
            </a:r>
            <a:r>
              <a:rPr lang="pt-BR" sz="1600" u="sng" dirty="0" smtClean="0"/>
              <a:t>não empregarão </a:t>
            </a:r>
            <a:r>
              <a:rPr lang="pt-BR" sz="1600" b="1" u="sng" dirty="0" smtClean="0"/>
              <a:t>métodos enganosos</a:t>
            </a:r>
            <a:r>
              <a:rPr lang="pt-BR" sz="1600" u="sng" dirty="0" smtClean="0"/>
              <a:t> </a:t>
            </a:r>
            <a:r>
              <a:rPr lang="pt-BR" sz="1600" dirty="0" smtClean="0"/>
              <a:t>para engajar a participação em pesquisas.</a:t>
            </a:r>
          </a:p>
          <a:p>
            <a:pPr lvl="0" algn="just"/>
            <a:endParaRPr lang="pt-BR" sz="1600" dirty="0" smtClean="0"/>
          </a:p>
          <a:p>
            <a:pPr lvl="0" algn="just"/>
            <a:r>
              <a:rPr lang="pt-BR" sz="1600" dirty="0" smtClean="0"/>
              <a:t>Sociólogos (as) </a:t>
            </a:r>
            <a:r>
              <a:rPr lang="pt-BR" sz="1600" u="sng" dirty="0" smtClean="0"/>
              <a:t>esclarecerão</a:t>
            </a:r>
            <a:r>
              <a:rPr lang="pt-BR" sz="1600" dirty="0" smtClean="0"/>
              <a:t> aos participantes, antes de solicitar seu </a:t>
            </a:r>
            <a:r>
              <a:rPr lang="pt-BR" sz="1600" dirty="0" err="1" smtClean="0"/>
              <a:t>acedimento</a:t>
            </a:r>
            <a:r>
              <a:rPr lang="pt-BR" sz="1600" dirty="0" smtClean="0"/>
              <a:t> em participar da pesquisa, </a:t>
            </a:r>
            <a:r>
              <a:rPr lang="pt-BR" sz="1600" u="sng" dirty="0" smtClean="0"/>
              <a:t>quando houver </a:t>
            </a:r>
            <a:r>
              <a:rPr lang="pt-BR" sz="1600" b="1" u="sng" dirty="0" smtClean="0"/>
              <a:t>riscos </a:t>
            </a:r>
            <a:r>
              <a:rPr lang="pt-BR" sz="1600" u="sng" dirty="0" smtClean="0"/>
              <a:t>de saúde física ou emocional </a:t>
            </a:r>
            <a:r>
              <a:rPr lang="pt-BR" sz="1600" dirty="0" smtClean="0"/>
              <a:t>decorrentes dessa participação.</a:t>
            </a:r>
          </a:p>
          <a:p>
            <a:pPr marL="0" indent="0" algn="just">
              <a:buNone/>
            </a:pPr>
            <a:endParaRPr lang="pt-BR" sz="1600" b="1" dirty="0"/>
          </a:p>
        </p:txBody>
      </p:sp>
    </p:spTree>
    <p:extLst>
      <p:ext uri="{BB962C8B-B14F-4D97-AF65-F5344CB8AC3E}">
        <p14:creationId xmlns:p14="http://schemas.microsoft.com/office/powerpoint/2010/main" val="2061959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cap="small" dirty="0" smtClean="0"/>
              <a:t>2. E o que dizem os códigos de ética?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12975"/>
          </a:xfrm>
        </p:spPr>
        <p:txBody>
          <a:bodyPr>
            <a:normAutofit fontScale="70000" lnSpcReduction="20000"/>
          </a:bodyPr>
          <a:lstStyle/>
          <a:p>
            <a:pPr marL="0" lvl="0" indent="0" algn="just">
              <a:buNone/>
            </a:pPr>
            <a:r>
              <a:rPr lang="pt-BR" b="1" dirty="0"/>
              <a:t>Uso de Equipamentos para Registro da Informação:</a:t>
            </a:r>
            <a:endParaRPr lang="pt-BR" dirty="0"/>
          </a:p>
          <a:p>
            <a:pPr lvl="0" algn="just"/>
            <a:r>
              <a:rPr lang="pt-BR" dirty="0"/>
              <a:t>Emprego de </a:t>
            </a:r>
            <a:r>
              <a:rPr lang="pt-BR" u="sng" dirty="0"/>
              <a:t>equipamentos para registrar informações </a:t>
            </a:r>
            <a:r>
              <a:rPr lang="pt-BR" dirty="0"/>
              <a:t>de pesquisa</a:t>
            </a:r>
            <a:r>
              <a:rPr lang="pt-BR" u="sng" dirty="0"/>
              <a:t>,</a:t>
            </a:r>
            <a:r>
              <a:rPr lang="pt-BR" dirty="0"/>
              <a:t> tais como gravadores, filmadoras, câmeras, vídeo-câmeras ou outras formas de registro de voz e/ou imagem, requer o </a:t>
            </a:r>
            <a:r>
              <a:rPr lang="pt-BR" b="1" dirty="0"/>
              <a:t>consentimento informado</a:t>
            </a:r>
            <a:r>
              <a:rPr lang="pt-BR" dirty="0"/>
              <a:t> dos participantes na investigação.</a:t>
            </a:r>
          </a:p>
          <a:p>
            <a:pPr marL="0" lvl="0" indent="0" algn="just">
              <a:buNone/>
            </a:pPr>
            <a:endParaRPr lang="pt-BR" b="1" dirty="0" smtClean="0"/>
          </a:p>
          <a:p>
            <a:pPr marL="0" lvl="0" indent="0" algn="just">
              <a:buNone/>
            </a:pPr>
            <a:r>
              <a:rPr lang="pt-BR" b="1" dirty="0" smtClean="0"/>
              <a:t>Uso </a:t>
            </a:r>
            <a:r>
              <a:rPr lang="pt-BR" b="1" dirty="0"/>
              <a:t>de Incentivos:</a:t>
            </a:r>
            <a:endParaRPr lang="pt-BR" dirty="0"/>
          </a:p>
          <a:p>
            <a:pPr lvl="0" algn="just"/>
            <a:r>
              <a:rPr lang="pt-BR" dirty="0"/>
              <a:t>Sociólogos </a:t>
            </a:r>
            <a:r>
              <a:rPr lang="pt-BR" u="sng" dirty="0"/>
              <a:t>não empregarão incentivos </a:t>
            </a:r>
            <a:r>
              <a:rPr lang="pt-BR" dirty="0"/>
              <a:t>que possam </a:t>
            </a:r>
            <a:r>
              <a:rPr lang="pt-BR" b="1" u="sng" dirty="0"/>
              <a:t>coagir</a:t>
            </a:r>
            <a:r>
              <a:rPr lang="pt-BR" u="sng" dirty="0"/>
              <a:t> participantes a colaborarem</a:t>
            </a:r>
            <a:r>
              <a:rPr lang="pt-BR" dirty="0"/>
              <a:t> com essas investigações, </a:t>
            </a:r>
            <a:r>
              <a:rPr lang="pt-BR" u="sng" dirty="0"/>
              <a:t>afetando a confiabilidade</a:t>
            </a:r>
            <a:r>
              <a:rPr lang="pt-BR" dirty="0"/>
              <a:t> dos dados.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192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cap="small" dirty="0" smtClean="0"/>
              <a:t>2. E o que dizem os códigos de ética?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0" indent="0" algn="just">
              <a:buNone/>
            </a:pPr>
            <a:r>
              <a:rPr lang="pt-BR" b="1" dirty="0"/>
              <a:t>Confidencialidade</a:t>
            </a:r>
            <a:r>
              <a:rPr lang="pt-BR" b="1" dirty="0" smtClean="0"/>
              <a:t>:</a:t>
            </a:r>
          </a:p>
          <a:p>
            <a:pPr marL="0" lvl="0" indent="0" algn="just">
              <a:buNone/>
            </a:pPr>
            <a:endParaRPr lang="pt-BR" dirty="0"/>
          </a:p>
          <a:p>
            <a:pPr lvl="0" algn="just"/>
            <a:r>
              <a:rPr lang="pt-BR" dirty="0"/>
              <a:t>A </a:t>
            </a:r>
            <a:r>
              <a:rPr lang="pt-BR" b="1" dirty="0"/>
              <a:t>segurança, anonimato e privacidade</a:t>
            </a:r>
            <a:r>
              <a:rPr lang="pt-BR" dirty="0"/>
              <a:t> de participantes em pesquisas deverão ser </a:t>
            </a:r>
            <a:r>
              <a:rPr lang="pt-BR" u="sng" dirty="0"/>
              <a:t>rigorosamente respeitadas</a:t>
            </a:r>
            <a:r>
              <a:rPr lang="pt-BR" dirty="0"/>
              <a:t> tanto em pesquisas qualitativas quanto quantitativas. A </a:t>
            </a:r>
            <a:r>
              <a:rPr lang="pt-BR" u="sng" dirty="0"/>
              <a:t>fonte da pesquisa deve ser </a:t>
            </a:r>
            <a:r>
              <a:rPr lang="pt-BR" b="1" u="sng" dirty="0"/>
              <a:t>confidencial</a:t>
            </a:r>
            <a:r>
              <a:rPr lang="pt-BR" dirty="0"/>
              <a:t>, a não ser que informantes concordem ou tenham solicitado para serem citados. Caso informantes possam ser facilmente identificados, há o </a:t>
            </a:r>
            <a:r>
              <a:rPr lang="pt-BR" u="sng" dirty="0"/>
              <a:t>dever de alertá-los para </a:t>
            </a:r>
            <a:r>
              <a:rPr lang="pt-BR" b="1" u="sng" dirty="0"/>
              <a:t>consequências</a:t>
            </a:r>
            <a:r>
              <a:rPr lang="pt-BR" dirty="0"/>
              <a:t> que possam advir para os (as) informantes, da divulgação dos resultados da pesquisa</a:t>
            </a:r>
            <a:r>
              <a:rPr lang="pt-BR" dirty="0" smtClean="0"/>
              <a:t>.</a:t>
            </a:r>
          </a:p>
          <a:p>
            <a:pPr lvl="0" algn="just"/>
            <a:endParaRPr lang="pt-BR" dirty="0"/>
          </a:p>
          <a:p>
            <a:pPr lvl="0" algn="just"/>
            <a:r>
              <a:rPr lang="pt-BR" dirty="0"/>
              <a:t>Quando for garantida a </a:t>
            </a:r>
            <a:r>
              <a:rPr lang="pt-BR" b="1" dirty="0"/>
              <a:t>confidencialidade</a:t>
            </a:r>
            <a:r>
              <a:rPr lang="pt-BR" dirty="0"/>
              <a:t> das informações, há do dever </a:t>
            </a:r>
            <a:r>
              <a:rPr lang="pt-BR" u="sng" dirty="0"/>
              <a:t>protegê-la inclusive de outros pesquisadores</a:t>
            </a:r>
            <a:r>
              <a:rPr lang="pt-BR" dirty="0"/>
              <a:t>. Cuidados especiais devem ser tomados na disponibilização dos dados de pesquisas em arquivos públicos, </a:t>
            </a:r>
            <a:r>
              <a:rPr lang="pt-BR" b="1" dirty="0"/>
              <a:t>protegendo a identidade</a:t>
            </a:r>
            <a:r>
              <a:rPr lang="pt-BR" dirty="0"/>
              <a:t> daqueles que forneceram as informações que constituíram objeto da investigação.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090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t-BR" b="1" cap="small" dirty="0" smtClean="0"/>
              <a:t>3. Sobre </a:t>
            </a:r>
            <a:r>
              <a:rPr lang="pt-BR" b="1" cap="small" dirty="0"/>
              <a:t>citação e </a:t>
            </a:r>
            <a:r>
              <a:rPr lang="pt-BR" b="1" cap="small" dirty="0" smtClean="0"/>
              <a:t>referência</a:t>
            </a:r>
            <a:endParaRPr lang="pt-BR" cap="small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lvl="0" algn="just">
              <a:buAutoNum type="alphaLcPeriod"/>
            </a:pPr>
            <a:r>
              <a:rPr lang="pt-BR" sz="1700" b="1" dirty="0" smtClean="0"/>
              <a:t>Citação </a:t>
            </a:r>
            <a:r>
              <a:rPr lang="pt-BR" sz="1700" b="1" dirty="0"/>
              <a:t>bibliográfica (ABNT NBR 10520):</a:t>
            </a:r>
            <a:r>
              <a:rPr lang="pt-BR" sz="1700" dirty="0"/>
              <a:t> é a menção de uma informação extraída de outra fonte</a:t>
            </a:r>
            <a:r>
              <a:rPr lang="pt-BR" sz="1700" dirty="0" smtClean="0"/>
              <a:t>.</a:t>
            </a:r>
          </a:p>
          <a:p>
            <a:pPr marL="0" lvl="0" indent="0" algn="just">
              <a:buNone/>
            </a:pPr>
            <a:endParaRPr lang="pt-BR" sz="1700" dirty="0" smtClean="0"/>
          </a:p>
          <a:p>
            <a:pPr lvl="0" algn="just"/>
            <a:r>
              <a:rPr lang="pt-BR" sz="1700" b="1" dirty="0" smtClean="0"/>
              <a:t>Tipos</a:t>
            </a:r>
            <a:r>
              <a:rPr lang="pt-BR" sz="1700" b="1" dirty="0"/>
              <a:t>:</a:t>
            </a:r>
            <a:endParaRPr lang="pt-BR" sz="1700" dirty="0"/>
          </a:p>
          <a:p>
            <a:pPr marL="0" lvl="0" indent="0" algn="just">
              <a:buNone/>
            </a:pPr>
            <a:r>
              <a:rPr lang="pt-BR" sz="1700" b="1" dirty="0" smtClean="0"/>
              <a:t>1. Direta</a:t>
            </a:r>
            <a:r>
              <a:rPr lang="pt-BR" sz="1700" b="1" dirty="0"/>
              <a:t>, literal ou textual: </a:t>
            </a:r>
            <a:r>
              <a:rPr lang="pt-BR" sz="1700" dirty="0"/>
              <a:t>transcrição do trecho do texto de parte da obra do autor consultado.</a:t>
            </a:r>
            <a:r>
              <a:rPr lang="pt-BR" sz="1700" b="1" dirty="0"/>
              <a:t> </a:t>
            </a:r>
            <a:endParaRPr lang="pt-BR" sz="1700" dirty="0"/>
          </a:p>
          <a:p>
            <a:pPr lvl="0" algn="just"/>
            <a:r>
              <a:rPr lang="pt-BR" sz="1700" dirty="0"/>
              <a:t>Deve-se especificar no texto a(s) página(s), volume(s), tomo(s) ou seção(</a:t>
            </a:r>
            <a:r>
              <a:rPr lang="pt-BR" sz="1700" dirty="0" err="1"/>
              <a:t>ões</a:t>
            </a:r>
            <a:r>
              <a:rPr lang="pt-BR" sz="1700" dirty="0"/>
              <a:t>) da fonte consultada</a:t>
            </a:r>
            <a:r>
              <a:rPr lang="pt-BR" sz="1700" dirty="0" smtClean="0"/>
              <a:t>.</a:t>
            </a:r>
          </a:p>
          <a:p>
            <a:pPr marL="0" indent="0" algn="just">
              <a:buNone/>
            </a:pPr>
            <a:r>
              <a:rPr lang="pt-BR" sz="1700" b="1" dirty="0"/>
              <a:t>Exemplos: </a:t>
            </a:r>
          </a:p>
          <a:p>
            <a:pPr marL="0" indent="0" algn="just">
              <a:buNone/>
            </a:pPr>
            <a:endParaRPr lang="pt-BR" sz="1700" dirty="0"/>
          </a:p>
          <a:p>
            <a:pPr marL="0" lvl="0" indent="0" algn="just">
              <a:buNone/>
            </a:pPr>
            <a:endParaRPr lang="pt-BR" sz="1700" dirty="0"/>
          </a:p>
          <a:p>
            <a:pPr algn="just"/>
            <a:endParaRPr lang="pt-BR" sz="1700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630182"/>
              </p:ext>
            </p:extLst>
          </p:nvPr>
        </p:nvGraphicFramePr>
        <p:xfrm>
          <a:off x="539553" y="4077072"/>
          <a:ext cx="8280920" cy="2458446"/>
        </p:xfrm>
        <a:graphic>
          <a:graphicData uri="http://schemas.openxmlformats.org/drawingml/2006/table">
            <a:tbl>
              <a:tblPr firstRow="1" firstCol="1" bandRow="1"/>
              <a:tblGrid>
                <a:gridCol w="8280920"/>
              </a:tblGrid>
              <a:tr h="6995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 produção de lítio começa em </a:t>
                      </a:r>
                      <a:r>
                        <a:rPr lang="pt-BR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Searles</a:t>
                      </a: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Lake, Califórnia, em 1928 (MUMFORD, 1949, p. 513).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5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Oliveira e Leonardos (1943, p. 146) dizem que a "[...] relação da série São Roque com os granitos porfiróides pequenos é muito clara."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926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Meyer parte de uma passagem da crônica de “14 de maio”, de A Semana: “Houve sol, e grande sol, naquele domingo de 1888, em que o Senado votou a lei, que a regente sancionou [...] (ASSIS, 1994, v. 3, p. 583).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128838" y="29035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8588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cap="small" dirty="0" smtClean="0"/>
              <a:t>3. Sobre citação e referência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lvl="0" algn="just"/>
            <a:r>
              <a:rPr lang="pt-BR" sz="1700" u="sng" dirty="0" smtClean="0"/>
              <a:t>Citações</a:t>
            </a:r>
            <a:r>
              <a:rPr lang="pt-BR" sz="1700" dirty="0" smtClean="0"/>
              <a:t> </a:t>
            </a:r>
            <a:r>
              <a:rPr lang="pt-BR" sz="1700" dirty="0"/>
              <a:t>diretas, no texto, </a:t>
            </a:r>
            <a:r>
              <a:rPr lang="pt-BR" sz="1700" u="sng" dirty="0"/>
              <a:t>de até três linhas, devem estar contidas entre aspas duplas</a:t>
            </a:r>
            <a:r>
              <a:rPr lang="pt-BR" sz="1700" dirty="0"/>
              <a:t>. As aspas simples são utilizadas para indicar citação no interior da citação.</a:t>
            </a:r>
          </a:p>
          <a:p>
            <a:pPr marL="0" indent="0" algn="just">
              <a:buNone/>
            </a:pPr>
            <a:r>
              <a:rPr lang="pt-BR" sz="1700" b="1" dirty="0" smtClean="0"/>
              <a:t>Exemplo</a:t>
            </a:r>
            <a:r>
              <a:rPr lang="pt-BR" sz="1700" b="1" dirty="0"/>
              <a:t>:</a:t>
            </a:r>
            <a:endParaRPr lang="pt-BR" sz="1700" dirty="0"/>
          </a:p>
          <a:p>
            <a:pPr marL="0" indent="0" algn="just">
              <a:buNone/>
            </a:pPr>
            <a:endParaRPr lang="pt-BR" sz="1700" dirty="0" smtClean="0"/>
          </a:p>
          <a:p>
            <a:pPr marL="0" indent="0" algn="just">
              <a:buNone/>
            </a:pPr>
            <a:endParaRPr lang="pt-BR" sz="1700" dirty="0"/>
          </a:p>
          <a:p>
            <a:pPr marL="0" indent="0" algn="just">
              <a:buNone/>
            </a:pPr>
            <a:endParaRPr lang="pt-BR" sz="1700" dirty="0" smtClean="0"/>
          </a:p>
          <a:p>
            <a:pPr marL="0" indent="0" algn="just">
              <a:buNone/>
            </a:pPr>
            <a:endParaRPr lang="pt-BR" sz="1700" dirty="0"/>
          </a:p>
          <a:p>
            <a:pPr lvl="0" algn="just"/>
            <a:r>
              <a:rPr lang="pt-BR" sz="1700" dirty="0"/>
              <a:t>Citações diretas, no texto, com mais de três linhas, devem ser destacadas com </a:t>
            </a:r>
            <a:r>
              <a:rPr lang="pt-BR" sz="1700" u="sng" dirty="0"/>
              <a:t>recuo de 4 cm da margem esquerda</a:t>
            </a:r>
            <a:r>
              <a:rPr lang="pt-BR" sz="1700" dirty="0"/>
              <a:t>, com </a:t>
            </a:r>
            <a:r>
              <a:rPr lang="pt-BR" sz="1700" u="sng" dirty="0"/>
              <a:t>letra menor</a:t>
            </a:r>
            <a:r>
              <a:rPr lang="pt-BR" sz="1700" dirty="0"/>
              <a:t> que a do texto utilizado e </a:t>
            </a:r>
            <a:r>
              <a:rPr lang="pt-BR" sz="1700" u="sng" dirty="0"/>
              <a:t>sem as aspas</a:t>
            </a:r>
            <a:r>
              <a:rPr lang="pt-BR" sz="1700" dirty="0"/>
              <a:t>. </a:t>
            </a:r>
          </a:p>
          <a:p>
            <a:pPr marL="0" indent="0" algn="just">
              <a:buNone/>
            </a:pPr>
            <a:r>
              <a:rPr lang="pt-BR" sz="1700" b="1" dirty="0"/>
              <a:t>Exemplo: </a:t>
            </a:r>
            <a:endParaRPr lang="pt-BR" sz="1700" dirty="0"/>
          </a:p>
          <a:p>
            <a:pPr algn="just"/>
            <a:endParaRPr lang="pt-BR" sz="1700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036367"/>
              </p:ext>
            </p:extLst>
          </p:nvPr>
        </p:nvGraphicFramePr>
        <p:xfrm>
          <a:off x="1259632" y="2276872"/>
          <a:ext cx="7416824" cy="731520"/>
        </p:xfrm>
        <a:graphic>
          <a:graphicData uri="http://schemas.openxmlformats.org/drawingml/2006/table">
            <a:tbl>
              <a:tblPr firstRow="1" firstCol="1" bandRow="1"/>
              <a:tblGrid>
                <a:gridCol w="7416824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Segundo Sá (1995, p. 27): “[...] por meio da mesma ‘arte de conversação’ que abrange tão extensa e significativa parte da nossa existência cotidiana [...]”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329389"/>
              </p:ext>
            </p:extLst>
          </p:nvPr>
        </p:nvGraphicFramePr>
        <p:xfrm>
          <a:off x="1403648" y="4509120"/>
          <a:ext cx="7200800" cy="2208272"/>
        </p:xfrm>
        <a:graphic>
          <a:graphicData uri="http://schemas.openxmlformats.org/drawingml/2006/table">
            <a:tbl>
              <a:tblPr firstRow="1" firstCol="1" bandRow="1"/>
              <a:tblGrid>
                <a:gridCol w="7200800"/>
              </a:tblGrid>
              <a:tr h="2208272">
                <a:tc>
                  <a:txBody>
                    <a:bodyPr/>
                    <a:lstStyle/>
                    <a:p>
                      <a:pPr marL="1371600"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 teleconferência permite ao indivíduo participar de um encontro nacional ou regional sem a necessidade de deixar seu local de origem. Tipos comuns de teleconferência incluem o uso da televisão, telefone, e computador. Através de áudio-conferência, utilizando a companhia local de telefone, um sinal de áudio pode ser emitido em um salão de qualquer dimensão. (NICHOLS, 1993, p. 181).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8496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cap="small" dirty="0" smtClean="0"/>
              <a:t>3. Sobre citação e referência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pt-BR" sz="1800" dirty="0"/>
              <a:t>Indicação de:</a:t>
            </a:r>
          </a:p>
          <a:p>
            <a:pPr lvl="0" algn="just"/>
            <a:r>
              <a:rPr lang="pt-BR" sz="1800" b="1" dirty="0"/>
              <a:t>Supressões:</a:t>
            </a:r>
            <a:r>
              <a:rPr lang="pt-BR" sz="1800" dirty="0"/>
              <a:t> [...]</a:t>
            </a:r>
          </a:p>
          <a:p>
            <a:pPr lvl="0" algn="just"/>
            <a:r>
              <a:rPr lang="pt-BR" sz="1800" b="1" dirty="0"/>
              <a:t>Acréscimos:</a:t>
            </a:r>
            <a:r>
              <a:rPr lang="pt-BR" sz="1800" dirty="0"/>
              <a:t> [  ]</a:t>
            </a:r>
          </a:p>
          <a:p>
            <a:pPr lvl="0" algn="just"/>
            <a:r>
              <a:rPr lang="pt-BR" sz="1800" b="1" dirty="0"/>
              <a:t>Ênfase ou destaque: </a:t>
            </a:r>
            <a:r>
              <a:rPr lang="pt-BR" sz="1800" dirty="0"/>
              <a:t>grifo, negrito ou itálico</a:t>
            </a:r>
          </a:p>
          <a:p>
            <a:pPr marL="0" indent="0" algn="just">
              <a:buNone/>
            </a:pPr>
            <a:endParaRPr lang="pt-BR" sz="1800" dirty="0" smtClean="0"/>
          </a:p>
          <a:p>
            <a:pPr marL="0" lvl="0" indent="0" algn="just">
              <a:buNone/>
            </a:pPr>
            <a:r>
              <a:rPr lang="pt-BR" sz="1800" b="1" dirty="0" smtClean="0"/>
              <a:t>2. Citação </a:t>
            </a:r>
            <a:r>
              <a:rPr lang="pt-BR" sz="1800" b="1" dirty="0"/>
              <a:t>indireta ou livre: </a:t>
            </a:r>
            <a:r>
              <a:rPr lang="pt-BR" sz="1800" dirty="0"/>
              <a:t>é o texto baseado na obra do autor consultado (paráfrase).</a:t>
            </a:r>
          </a:p>
          <a:p>
            <a:pPr lvl="0" algn="just"/>
            <a:r>
              <a:rPr lang="pt-BR" sz="1800" dirty="0"/>
              <a:t>As chamadas pelo sobrenome do autor, pela instituição responsável ou título incluído na sentença devem ser em letras maiúsculas e minúsculas</a:t>
            </a:r>
            <a:r>
              <a:rPr lang="pt-BR" sz="1800" dirty="0" smtClean="0"/>
              <a:t>;</a:t>
            </a:r>
          </a:p>
          <a:p>
            <a:pPr marL="0" indent="0" algn="just">
              <a:buNone/>
            </a:pPr>
            <a:r>
              <a:rPr lang="pt-BR" sz="1800" b="1" dirty="0"/>
              <a:t>Exemplo:</a:t>
            </a:r>
            <a:r>
              <a:rPr lang="pt-BR" sz="1800" dirty="0"/>
              <a:t> </a:t>
            </a:r>
          </a:p>
          <a:p>
            <a:pPr marL="0" lvl="0" indent="0" algn="just">
              <a:buNone/>
            </a:pPr>
            <a:endParaRPr lang="pt-BR" sz="1800" dirty="0"/>
          </a:p>
          <a:p>
            <a:pPr marL="0" indent="0" algn="just">
              <a:buNone/>
            </a:pPr>
            <a:endParaRPr lang="pt-BR" sz="18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481681"/>
              </p:ext>
            </p:extLst>
          </p:nvPr>
        </p:nvGraphicFramePr>
        <p:xfrm>
          <a:off x="683568" y="4725144"/>
          <a:ext cx="7632848" cy="1512168"/>
        </p:xfrm>
        <a:graphic>
          <a:graphicData uri="http://schemas.openxmlformats.org/drawingml/2006/table">
            <a:tbl>
              <a:tblPr firstRow="1" firstCol="1" bandRow="1"/>
              <a:tblGrid>
                <a:gridCol w="7632848"/>
              </a:tblGrid>
              <a:tr h="151216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Sorj</a:t>
                      </a: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e Fontes (2010), por sua vez, defendem que, ao atribuir às mulheres protagonismo à luz de seu papel de cuidado com a família, o Programa Bolsa Família delegaria às mulheres obrigações cuja natureza iria à contramão de sua inclusão no mundo dos direitos.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5820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cap="small" dirty="0" smtClean="0"/>
              <a:t>3. Sobre citação e referência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sz="1800" dirty="0"/>
              <a:t>Quando estiverem entre parênteses, devem ser em letras maiúsculas.</a:t>
            </a:r>
          </a:p>
          <a:p>
            <a:pPr marL="0" indent="0" algn="just">
              <a:buNone/>
            </a:pPr>
            <a:r>
              <a:rPr lang="pt-BR" sz="1800" b="1" dirty="0"/>
              <a:t>Exemplo:</a:t>
            </a:r>
            <a:endParaRPr lang="pt-BR" sz="1800" dirty="0"/>
          </a:p>
          <a:p>
            <a:pPr marL="0" indent="0" algn="just">
              <a:buNone/>
            </a:pPr>
            <a:endParaRPr lang="pt-BR" sz="18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622669"/>
              </p:ext>
            </p:extLst>
          </p:nvPr>
        </p:nvGraphicFramePr>
        <p:xfrm>
          <a:off x="899593" y="2564904"/>
          <a:ext cx="7128792" cy="1790954"/>
        </p:xfrm>
        <a:graphic>
          <a:graphicData uri="http://schemas.openxmlformats.org/drawingml/2006/table">
            <a:tbl>
              <a:tblPr firstRow="1" firstCol="1" bandRow="1"/>
              <a:tblGrid>
                <a:gridCol w="7128792"/>
              </a:tblGrid>
              <a:tr h="165618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E, como produto da relação assimétrica determinada pelo gênero, estabelece-se uma estrutura dotada de certas características de classe, que abarca meios de exploração e marginalização determinados pelo gênero e que restringe a vocalização das demandas pelas mulheres nas esferas econômica e política (FRASER, 1999).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6843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cap="small" dirty="0" smtClean="0"/>
              <a:t>3. Sobre citação e referência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sz="1800" dirty="0"/>
              <a:t>Citações indiretas de diversos documentos da </a:t>
            </a:r>
            <a:r>
              <a:rPr lang="pt-BR" sz="1800" b="1" dirty="0"/>
              <a:t>mesma autoria</a:t>
            </a:r>
            <a:r>
              <a:rPr lang="pt-BR" sz="1800" dirty="0"/>
              <a:t>, publicados em anos diferentes e mencionados simultaneamente, têm as suas datas separadas por vírgula.</a:t>
            </a:r>
          </a:p>
          <a:p>
            <a:pPr marL="0" indent="0" algn="just">
              <a:buNone/>
            </a:pPr>
            <a:r>
              <a:rPr lang="pt-BR" sz="1800" b="1" dirty="0"/>
              <a:t>Exemplos: </a:t>
            </a:r>
            <a:endParaRPr lang="pt-BR" sz="1800" dirty="0"/>
          </a:p>
          <a:p>
            <a:pPr marL="0" indent="0" algn="just">
              <a:buNone/>
            </a:pPr>
            <a:endParaRPr lang="pt-BR" sz="1800" dirty="0" smtClean="0"/>
          </a:p>
          <a:p>
            <a:pPr marL="0" indent="0" algn="just">
              <a:buNone/>
            </a:pPr>
            <a:endParaRPr lang="pt-BR" sz="1800" dirty="0"/>
          </a:p>
          <a:p>
            <a:pPr marL="0" indent="0" algn="just">
              <a:buNone/>
            </a:pPr>
            <a:endParaRPr lang="pt-BR" sz="1800" dirty="0" smtClean="0"/>
          </a:p>
          <a:p>
            <a:pPr marL="0" indent="0" algn="just">
              <a:buNone/>
            </a:pPr>
            <a:endParaRPr lang="pt-BR" sz="1800" dirty="0"/>
          </a:p>
          <a:p>
            <a:pPr lvl="0" algn="just"/>
            <a:r>
              <a:rPr lang="pt-BR" sz="1800" dirty="0"/>
              <a:t>Citações indiretas de diversos documentos de </a:t>
            </a:r>
            <a:r>
              <a:rPr lang="pt-BR" sz="1800" b="1" dirty="0"/>
              <a:t>vários autores</a:t>
            </a:r>
            <a:r>
              <a:rPr lang="pt-BR" sz="1800" dirty="0"/>
              <a:t>, mencionados simultaneamente, devem ser separadas por ponto-e-vírgula, em ordem alfabética.</a:t>
            </a:r>
          </a:p>
          <a:p>
            <a:pPr marL="0" indent="0" algn="just">
              <a:buNone/>
            </a:pPr>
            <a:r>
              <a:rPr lang="pt-BR" sz="1800" b="1" dirty="0"/>
              <a:t>Exemplo:</a:t>
            </a:r>
            <a:endParaRPr lang="pt-BR" sz="1800" dirty="0"/>
          </a:p>
          <a:p>
            <a:pPr marL="0" indent="0" algn="just">
              <a:buNone/>
            </a:pPr>
            <a:endParaRPr lang="pt-BR" sz="18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626090"/>
              </p:ext>
            </p:extLst>
          </p:nvPr>
        </p:nvGraphicFramePr>
        <p:xfrm>
          <a:off x="971600" y="2924944"/>
          <a:ext cx="7416823" cy="924526"/>
        </p:xfrm>
        <a:graphic>
          <a:graphicData uri="http://schemas.openxmlformats.org/drawingml/2006/table">
            <a:tbl>
              <a:tblPr firstRow="1" firstCol="1" bandRow="1"/>
              <a:tblGrid>
                <a:gridCol w="7416823"/>
              </a:tblGrid>
              <a:tr h="46226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(DREYFUSS, 1989, 1991, 1995)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26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(CRUZ; CORREA; COSTA, 1998, 1999, 2000)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573932"/>
              </p:ext>
            </p:extLst>
          </p:nvPr>
        </p:nvGraphicFramePr>
        <p:xfrm>
          <a:off x="971600" y="5157193"/>
          <a:ext cx="7416823" cy="936104"/>
        </p:xfrm>
        <a:graphic>
          <a:graphicData uri="http://schemas.openxmlformats.org/drawingml/2006/table">
            <a:tbl>
              <a:tblPr firstRow="1" firstCol="1" bandRow="1"/>
              <a:tblGrid>
                <a:gridCol w="7416823"/>
              </a:tblGrid>
              <a:tr h="9361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Ela polariza e encaminha, sob a forma de “demanda coletiva”, as necessidades de todos (FONSECA, 1997; PAIVA, 1997; SILVA, 1997).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8169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t-BR" b="1" cap="small" dirty="0" smtClean="0"/>
              <a:t>1. </a:t>
            </a:r>
            <a:r>
              <a:rPr lang="pt-BR" b="1" cap="small" dirty="0"/>
              <a:t>Pesquisa sociológica e </a:t>
            </a:r>
            <a:r>
              <a:rPr lang="pt-BR" b="1" cap="small" dirty="0" smtClean="0"/>
              <a:t>ética</a:t>
            </a:r>
            <a:endParaRPr lang="pt-BR" b="1" cap="small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 algn="just">
              <a:buNone/>
            </a:pPr>
            <a:r>
              <a:rPr lang="pt-BR" b="1" dirty="0" smtClean="0"/>
              <a:t>a. Limites </a:t>
            </a:r>
            <a:r>
              <a:rPr lang="pt-BR" b="1" dirty="0"/>
              <a:t>da objetividade científica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b="1" dirty="0" smtClean="0"/>
              <a:t>Durkheim:</a:t>
            </a:r>
          </a:p>
          <a:p>
            <a:pPr marL="0" indent="0" algn="just">
              <a:buNone/>
            </a:pPr>
            <a:endParaRPr lang="pt-BR" dirty="0" smtClean="0"/>
          </a:p>
          <a:p>
            <a:pPr lvl="0" algn="just"/>
            <a:r>
              <a:rPr lang="pt-BR" dirty="0" smtClean="0"/>
              <a:t>Preocupado </a:t>
            </a:r>
            <a:r>
              <a:rPr lang="pt-BR" dirty="0"/>
              <a:t>com a consolidação </a:t>
            </a:r>
            <a:r>
              <a:rPr lang="pt-BR" dirty="0" smtClean="0"/>
              <a:t>da </a:t>
            </a:r>
            <a:r>
              <a:rPr lang="pt-BR" dirty="0"/>
              <a:t>Sociologia como ciência;</a:t>
            </a:r>
          </a:p>
          <a:p>
            <a:pPr lvl="0" algn="just"/>
            <a:r>
              <a:rPr lang="pt-BR" dirty="0" smtClean="0"/>
              <a:t>Defende </a:t>
            </a:r>
            <a:r>
              <a:rPr lang="pt-BR" dirty="0"/>
              <a:t>um </a:t>
            </a:r>
            <a:r>
              <a:rPr lang="pt-BR" b="1" dirty="0"/>
              <a:t>afastamento das </a:t>
            </a:r>
            <a:r>
              <a:rPr lang="pt-BR" b="1" dirty="0" err="1"/>
              <a:t>prenoções</a:t>
            </a:r>
            <a:r>
              <a:rPr lang="pt-BR" b="1" dirty="0"/>
              <a:t> </a:t>
            </a:r>
            <a:r>
              <a:rPr lang="pt-BR" dirty="0"/>
              <a:t>(morais, </a:t>
            </a:r>
            <a:r>
              <a:rPr lang="pt-BR" dirty="0" smtClean="0"/>
              <a:t>subjetivas), a </a:t>
            </a:r>
            <a:r>
              <a:rPr lang="pt-BR" dirty="0"/>
              <a:t>rígida separação entre fatos e valores;</a:t>
            </a:r>
          </a:p>
          <a:p>
            <a:pPr lvl="0" algn="just"/>
            <a:r>
              <a:rPr lang="pt-BR" b="1" dirty="0" smtClean="0"/>
              <a:t>Fatos sociais </a:t>
            </a:r>
            <a:r>
              <a:rPr lang="pt-BR" dirty="0"/>
              <a:t>deveriam ser analisados como </a:t>
            </a:r>
            <a:r>
              <a:rPr lang="pt-BR" b="1" dirty="0"/>
              <a:t>coisa externa aos indivíduos</a:t>
            </a:r>
            <a:r>
              <a:rPr lang="pt-BR" dirty="0" smtClean="0"/>
              <a:t>, </a:t>
            </a:r>
            <a:r>
              <a:rPr lang="pt-BR" dirty="0"/>
              <a:t>exigindo a </a:t>
            </a:r>
            <a:r>
              <a:rPr lang="pt-BR" b="1" dirty="0"/>
              <a:t>neutralidade</a:t>
            </a:r>
            <a:r>
              <a:rPr lang="pt-BR" dirty="0"/>
              <a:t> do pesquisador;</a:t>
            </a:r>
          </a:p>
          <a:p>
            <a:pPr lvl="0" algn="just"/>
            <a:r>
              <a:rPr lang="pt-BR" dirty="0" smtClean="0"/>
              <a:t>O </a:t>
            </a:r>
            <a:r>
              <a:rPr lang="pt-BR" i="1" dirty="0"/>
              <a:t>julgamento de realidade é objetivo</a:t>
            </a:r>
            <a:r>
              <a:rPr lang="pt-BR" dirty="0"/>
              <a:t>, fundado em fatos verificáveis, e o </a:t>
            </a:r>
            <a:r>
              <a:rPr lang="pt-BR" i="1" dirty="0"/>
              <a:t>julgamento de valor é subjetivo</a:t>
            </a:r>
            <a:r>
              <a:rPr lang="pt-BR" dirty="0"/>
              <a:t>, no qual cada pessoa avalia uma situação a partir dos seus valores pessoais.</a:t>
            </a:r>
          </a:p>
          <a:p>
            <a:pPr lvl="0" algn="just"/>
            <a:r>
              <a:rPr lang="pt-BR" dirty="0"/>
              <a:t> O sociólogo deve se afastar dos julgamentos de valor como forma de conhecimento objetivo dos fatos sociais.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14074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cap="small" dirty="0" smtClean="0"/>
              <a:t>3. Sobre citação e referência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pt-BR" sz="1800" b="1" dirty="0" smtClean="0"/>
              <a:t>3. Citação </a:t>
            </a:r>
            <a:r>
              <a:rPr lang="pt-BR" sz="1800" b="1" dirty="0"/>
              <a:t>da citação: </a:t>
            </a:r>
            <a:r>
              <a:rPr lang="pt-BR" sz="1800" dirty="0"/>
              <a:t>citação direta ou indireta de um texto em que não se teve acesso ao original. Utiliza-se a expressão </a:t>
            </a:r>
            <a:r>
              <a:rPr lang="pt-BR" sz="1800" b="1" dirty="0"/>
              <a:t>apud</a:t>
            </a:r>
            <a:r>
              <a:rPr lang="pt-BR" sz="1800" dirty="0"/>
              <a:t> – citado por, conforme, segundo.</a:t>
            </a:r>
          </a:p>
          <a:p>
            <a:pPr marL="0" indent="0" algn="just">
              <a:buNone/>
            </a:pPr>
            <a:r>
              <a:rPr lang="pt-BR" sz="1800" b="1" dirty="0"/>
              <a:t>Exemplos: </a:t>
            </a:r>
            <a:endParaRPr lang="pt-BR" sz="1800" dirty="0"/>
          </a:p>
          <a:p>
            <a:pPr lvl="0" algn="just"/>
            <a:r>
              <a:rPr lang="pt-BR" sz="1800" dirty="0"/>
              <a:t>No texto:</a:t>
            </a:r>
          </a:p>
          <a:p>
            <a:pPr marL="0" indent="0" algn="just">
              <a:buNone/>
            </a:pPr>
            <a:endParaRPr lang="pt-BR" sz="1800" dirty="0" smtClean="0"/>
          </a:p>
          <a:p>
            <a:pPr marL="0" indent="0" algn="just">
              <a:buNone/>
            </a:pPr>
            <a:endParaRPr lang="pt-BR" sz="1800" dirty="0"/>
          </a:p>
          <a:p>
            <a:pPr marL="0" indent="0" algn="just">
              <a:buNone/>
            </a:pPr>
            <a:endParaRPr lang="pt-BR" sz="1800" dirty="0" smtClean="0"/>
          </a:p>
          <a:p>
            <a:pPr marL="0" indent="0" algn="just">
              <a:buNone/>
            </a:pPr>
            <a:endParaRPr lang="pt-BR" sz="1800" dirty="0"/>
          </a:p>
          <a:p>
            <a:pPr marL="0" indent="0" algn="just">
              <a:buNone/>
            </a:pPr>
            <a:endParaRPr lang="pt-BR" sz="1800" dirty="0" smtClean="0"/>
          </a:p>
          <a:p>
            <a:pPr lvl="0" algn="just"/>
            <a:r>
              <a:rPr lang="pt-BR" sz="1800" dirty="0"/>
              <a:t>No rodapé da página:</a:t>
            </a:r>
          </a:p>
          <a:p>
            <a:pPr marL="0" indent="0" algn="just">
              <a:buNone/>
            </a:pPr>
            <a:endParaRPr lang="pt-BR" sz="18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518289"/>
              </p:ext>
            </p:extLst>
          </p:nvPr>
        </p:nvGraphicFramePr>
        <p:xfrm>
          <a:off x="683568" y="2924944"/>
          <a:ext cx="7920880" cy="1501466"/>
        </p:xfrm>
        <a:graphic>
          <a:graphicData uri="http://schemas.openxmlformats.org/drawingml/2006/table">
            <a:tbl>
              <a:tblPr firstRow="1" firstCol="1" bandRow="1"/>
              <a:tblGrid>
                <a:gridCol w="7920880"/>
              </a:tblGrid>
              <a:tr h="4041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Segundo Silva (1983 apud ABREU, 1999, p. 3) diz ser [...]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3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“[...] o viés organicista da burocracia estatal e o </a:t>
                      </a:r>
                      <a:r>
                        <a:rPr lang="pt-BR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antiliberalismo</a:t>
                      </a: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da cultura política de 1937, preservado de modo encapuçado na Carta de 1946.” </a:t>
                      </a:r>
                      <a:r>
                        <a:rPr lang="es-ES_tradnl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(VIANNA, 1986, p. 172 </a:t>
                      </a:r>
                      <a:r>
                        <a:rPr lang="es-ES_tradnl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apud</a:t>
                      </a:r>
                      <a:r>
                        <a:rPr lang="es-ES_tradnl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SEGATTO, 1995, p. 214-215).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998123"/>
              </p:ext>
            </p:extLst>
          </p:nvPr>
        </p:nvGraphicFramePr>
        <p:xfrm>
          <a:off x="755576" y="5013176"/>
          <a:ext cx="7776864" cy="864096"/>
        </p:xfrm>
        <a:graphic>
          <a:graphicData uri="http://schemas.openxmlformats.org/drawingml/2006/table">
            <a:tbl>
              <a:tblPr firstRow="1" firstCol="1" bandRow="1"/>
              <a:tblGrid>
                <a:gridCol w="7776864"/>
              </a:tblGrid>
              <a:tr h="86409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__________________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EVANS, 1987 apud SAGE, 1992, p. 2-3.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2636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cap="small" dirty="0" smtClean="0"/>
              <a:t>3. Sobre citação e referência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pt-BR" sz="2200" b="1" dirty="0" smtClean="0"/>
              <a:t>b. Referências </a:t>
            </a:r>
            <a:r>
              <a:rPr lang="pt-BR" sz="2200" b="1" dirty="0"/>
              <a:t>bibliográficas (ABNT NBR 6023): </a:t>
            </a:r>
            <a:r>
              <a:rPr lang="pt-BR" sz="2200" dirty="0"/>
              <a:t>Conjunto padronizado de </a:t>
            </a:r>
            <a:r>
              <a:rPr lang="pt-BR" sz="2200" b="1" dirty="0"/>
              <a:t>elementos descritivos</a:t>
            </a:r>
            <a:r>
              <a:rPr lang="pt-BR" sz="2200" dirty="0"/>
              <a:t>, retirados de um documento, que permite sua identificação </a:t>
            </a:r>
            <a:r>
              <a:rPr lang="pt-BR" sz="2200" b="1" dirty="0"/>
              <a:t>individual</a:t>
            </a:r>
            <a:r>
              <a:rPr lang="pt-BR" sz="2200" dirty="0"/>
              <a:t>. Pode aparecer ao fim do texto, no rodapé e lista de referências</a:t>
            </a:r>
            <a:r>
              <a:rPr lang="pt-BR" sz="2200" dirty="0" smtClean="0"/>
              <a:t>.</a:t>
            </a:r>
          </a:p>
          <a:p>
            <a:pPr marL="0" lvl="0" indent="0" algn="just">
              <a:buNone/>
            </a:pPr>
            <a:endParaRPr lang="pt-BR" sz="2200" dirty="0"/>
          </a:p>
          <a:p>
            <a:pPr lvl="0" algn="just"/>
            <a:r>
              <a:rPr lang="pt-BR" sz="2200" dirty="0"/>
              <a:t>A referência é constituída de </a:t>
            </a:r>
            <a:r>
              <a:rPr lang="pt-BR" sz="2200" b="1" dirty="0"/>
              <a:t>elementos essenciais</a:t>
            </a:r>
            <a:r>
              <a:rPr lang="pt-BR" sz="2200" dirty="0"/>
              <a:t> e, quando necessário, acrescida de </a:t>
            </a:r>
            <a:r>
              <a:rPr lang="pt-BR" sz="2200" b="1" dirty="0"/>
              <a:t>elementos complementares.</a:t>
            </a:r>
            <a:endParaRPr lang="pt-BR" sz="2200" dirty="0"/>
          </a:p>
          <a:p>
            <a:pPr marL="514350" lvl="0" indent="-514350" algn="just">
              <a:buFont typeface="+mj-lt"/>
              <a:buAutoNum type="arabicPeriod"/>
            </a:pPr>
            <a:r>
              <a:rPr lang="pt-BR" sz="2200" b="1" dirty="0" smtClean="0"/>
              <a:t>Elementos </a:t>
            </a:r>
            <a:r>
              <a:rPr lang="pt-BR" sz="2200" b="1" dirty="0"/>
              <a:t>essenciais</a:t>
            </a:r>
            <a:r>
              <a:rPr lang="pt-BR" sz="2200" dirty="0"/>
              <a:t>: São as informações indispensáveis à identificação do documento;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pt-BR" sz="2200" b="1" dirty="0"/>
              <a:t>Elementos complementares: </a:t>
            </a:r>
            <a:r>
              <a:rPr lang="pt-BR" sz="2200" dirty="0"/>
              <a:t>São as informações que, acrescentadas aos elementos essenciais, permitem melhor caracterizar os documentos.</a:t>
            </a:r>
          </a:p>
          <a:p>
            <a:pPr marL="0" indent="0" algn="just">
              <a:buNone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3747222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cap="small" dirty="0" smtClean="0"/>
              <a:t>3. Sobre citação e referência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rmAutofit/>
          </a:bodyPr>
          <a:lstStyle/>
          <a:p>
            <a:pPr lvl="0" algn="just"/>
            <a:r>
              <a:rPr lang="pt-BR" sz="1800" b="1" dirty="0"/>
              <a:t>Modelos de referência:</a:t>
            </a:r>
            <a:endParaRPr lang="pt-BR" sz="1800" dirty="0"/>
          </a:p>
          <a:p>
            <a:pPr marL="514350" lvl="0" indent="-514350" algn="just">
              <a:buFont typeface="+mj-lt"/>
              <a:buAutoNum type="arabicPeriod"/>
            </a:pPr>
            <a:r>
              <a:rPr lang="pt-BR" sz="1800" b="1" dirty="0" smtClean="0"/>
              <a:t>Monografia </a:t>
            </a:r>
            <a:r>
              <a:rPr lang="pt-BR" sz="1800" b="1" dirty="0"/>
              <a:t>no todo: </a:t>
            </a:r>
            <a:r>
              <a:rPr lang="pt-BR" sz="1800" dirty="0"/>
              <a:t>Inclui livro e/ou folheto (manual, guia, catálogo, enciclopédia, dicionário etc.) e trabalhos acadêmicos (teses, dissertações, entre outros</a:t>
            </a:r>
            <a:r>
              <a:rPr lang="pt-BR" sz="1800" dirty="0" smtClean="0"/>
              <a:t>).</a:t>
            </a:r>
          </a:p>
          <a:p>
            <a:pPr marL="514350" lvl="0" indent="-514350" algn="just">
              <a:buFont typeface="+mj-lt"/>
              <a:buAutoNum type="arabicPeriod"/>
            </a:pPr>
            <a:endParaRPr lang="pt-BR" sz="1800" dirty="0" smtClean="0"/>
          </a:p>
          <a:p>
            <a:pPr marL="514350" lvl="0" indent="-514350" algn="just">
              <a:buFont typeface="+mj-lt"/>
              <a:buAutoNum type="arabicPeriod"/>
            </a:pPr>
            <a:endParaRPr lang="pt-BR" sz="1800" dirty="0"/>
          </a:p>
          <a:p>
            <a:pPr marL="514350" lvl="0" indent="-514350" algn="just">
              <a:buFont typeface="+mj-lt"/>
              <a:buAutoNum type="arabicPeriod"/>
            </a:pPr>
            <a:endParaRPr lang="pt-BR" sz="1800" dirty="0" smtClean="0"/>
          </a:p>
          <a:p>
            <a:pPr marL="514350" lvl="0" indent="-514350" algn="just">
              <a:buFont typeface="+mj-lt"/>
              <a:buAutoNum type="arabicPeriod"/>
            </a:pPr>
            <a:endParaRPr lang="pt-BR" sz="1800" dirty="0"/>
          </a:p>
          <a:p>
            <a:pPr marL="514350" lvl="0" indent="-514350" algn="just">
              <a:buFont typeface="+mj-lt"/>
              <a:buAutoNum type="arabicPeriod"/>
            </a:pPr>
            <a:endParaRPr lang="pt-BR" sz="1800" dirty="0" smtClean="0"/>
          </a:p>
          <a:p>
            <a:pPr marL="514350" lvl="0" indent="-514350" algn="just">
              <a:buFont typeface="+mj-lt"/>
              <a:buAutoNum type="arabicPeriod"/>
            </a:pPr>
            <a:endParaRPr lang="pt-BR" sz="1800" dirty="0"/>
          </a:p>
          <a:p>
            <a:pPr marL="514350" indent="-514350" algn="just">
              <a:buFont typeface="+mj-lt"/>
              <a:buAutoNum type="arabicPeriod"/>
            </a:pPr>
            <a:r>
              <a:rPr lang="pt-BR" sz="1800" b="1" dirty="0"/>
              <a:t>Monografia em meio eletrônico:</a:t>
            </a:r>
            <a:endParaRPr lang="pt-BR" sz="1800" dirty="0"/>
          </a:p>
          <a:p>
            <a:pPr marL="514350" lvl="0" indent="-514350" algn="just">
              <a:buFont typeface="+mj-lt"/>
              <a:buAutoNum type="arabicPeriod"/>
            </a:pPr>
            <a:endParaRPr lang="pt-BR" sz="18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20266"/>
              </p:ext>
            </p:extLst>
          </p:nvPr>
        </p:nvGraphicFramePr>
        <p:xfrm>
          <a:off x="827584" y="2924945"/>
          <a:ext cx="7776864" cy="1467480"/>
        </p:xfrm>
        <a:graphic>
          <a:graphicData uri="http://schemas.openxmlformats.org/drawingml/2006/table">
            <a:tbl>
              <a:tblPr firstRow="1" firstCol="1" bandRow="1"/>
              <a:tblGrid>
                <a:gridCol w="7776864"/>
              </a:tblGrid>
              <a:tr h="4080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GOMES, L. G. F. F. </a:t>
                      </a:r>
                      <a:r>
                        <a:rPr lang="pt-B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Novela e sociedade no Brasil. </a:t>
                      </a: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Niterói: </a:t>
                      </a:r>
                      <a:r>
                        <a:rPr lang="pt-BR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EdUFF</a:t>
                      </a: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1998.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07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GOMES, L. G. F. F. </a:t>
                      </a:r>
                      <a:r>
                        <a:rPr lang="pt-B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Novela e sociedade no Brasil. </a:t>
                      </a: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Niterói: </a:t>
                      </a:r>
                      <a:r>
                        <a:rPr lang="pt-BR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EdUFF</a:t>
                      </a: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1998. 137 p., 21 cm. (Coleção Antropologia e Ciência Política, 15). Bibliografia: p. 131-132. ISBN 85-228-0268-8.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288123"/>
              </p:ext>
            </p:extLst>
          </p:nvPr>
        </p:nvGraphicFramePr>
        <p:xfrm>
          <a:off x="899592" y="5013176"/>
          <a:ext cx="7632848" cy="1152128"/>
        </p:xfrm>
        <a:graphic>
          <a:graphicData uri="http://schemas.openxmlformats.org/drawingml/2006/table">
            <a:tbl>
              <a:tblPr firstRow="1" firstCol="1" bandRow="1"/>
              <a:tblGrid>
                <a:gridCol w="7632848"/>
              </a:tblGrid>
              <a:tr h="115212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ALVES, Castro. </a:t>
                      </a:r>
                      <a:r>
                        <a:rPr lang="pt-B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Navio negreiro.</a:t>
                      </a: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Virtual Books, 2000. Disponível em: &lt;http://www.terra.com.br/virtualbooks/freebook/port/Lport2/ navionegreiro.htm&gt;. Acesso em: 10 jan. 2002.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06503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cap="small" dirty="0" smtClean="0"/>
              <a:t>3. Sobre citação e referência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t-BR" sz="1800" b="1" dirty="0" smtClean="0"/>
              <a:t>3. Parte </a:t>
            </a:r>
            <a:r>
              <a:rPr lang="pt-BR" sz="1800" b="1" dirty="0"/>
              <a:t>de monografia: </a:t>
            </a:r>
            <a:endParaRPr lang="pt-BR" sz="1800" b="1" dirty="0" smtClean="0"/>
          </a:p>
          <a:p>
            <a:pPr marL="0" lvl="0" indent="0">
              <a:buNone/>
            </a:pPr>
            <a:endParaRPr lang="pt-BR" sz="1800" b="1" dirty="0"/>
          </a:p>
          <a:p>
            <a:pPr marL="0" lvl="0" indent="0">
              <a:buNone/>
            </a:pPr>
            <a:endParaRPr lang="pt-BR" sz="1800" b="1" dirty="0" smtClean="0"/>
          </a:p>
          <a:p>
            <a:pPr marL="0" lvl="0" indent="0">
              <a:buNone/>
            </a:pPr>
            <a:endParaRPr lang="pt-BR" sz="1800" b="1" dirty="0"/>
          </a:p>
          <a:p>
            <a:pPr marL="0" lvl="0" indent="0">
              <a:buNone/>
            </a:pPr>
            <a:endParaRPr lang="pt-BR" sz="1800" b="1" dirty="0" smtClean="0"/>
          </a:p>
          <a:p>
            <a:pPr marL="0" indent="0">
              <a:buNone/>
            </a:pPr>
            <a:r>
              <a:rPr lang="pt-BR" sz="1800" b="1" dirty="0" smtClean="0"/>
              <a:t>4. Periódico</a:t>
            </a:r>
          </a:p>
          <a:p>
            <a:pPr marL="0" indent="0">
              <a:buNone/>
            </a:pPr>
            <a:endParaRPr lang="pt-BR" sz="1800" b="1" dirty="0" smtClean="0"/>
          </a:p>
          <a:p>
            <a:pPr marL="0" indent="0">
              <a:buNone/>
            </a:pPr>
            <a:endParaRPr lang="pt-BR" sz="1800" b="1" dirty="0" smtClean="0"/>
          </a:p>
          <a:p>
            <a:pPr marL="0" indent="0">
              <a:buNone/>
            </a:pPr>
            <a:endParaRPr lang="pt-BR" sz="1800" b="1" dirty="0"/>
          </a:p>
          <a:p>
            <a:pPr marL="0" indent="0">
              <a:buNone/>
            </a:pPr>
            <a:endParaRPr lang="pt-BR" sz="1800" b="1" dirty="0"/>
          </a:p>
          <a:p>
            <a:pPr marL="0" indent="0">
              <a:buNone/>
            </a:pPr>
            <a:endParaRPr lang="pt-BR" sz="1800" b="1" dirty="0" smtClean="0"/>
          </a:p>
          <a:p>
            <a:pPr marL="0" lvl="0" indent="0">
              <a:buNone/>
            </a:pPr>
            <a:r>
              <a:rPr lang="pt-BR" sz="1800" b="1" dirty="0" smtClean="0"/>
              <a:t>5. Artigo </a:t>
            </a:r>
            <a:r>
              <a:rPr lang="pt-BR" sz="1800" b="1" dirty="0"/>
              <a:t>de revista</a:t>
            </a:r>
            <a:endParaRPr lang="pt-BR" sz="1800" dirty="0"/>
          </a:p>
          <a:p>
            <a:pPr marL="0" indent="0">
              <a:buNone/>
            </a:pPr>
            <a:endParaRPr lang="pt-BR" sz="1800" dirty="0"/>
          </a:p>
          <a:p>
            <a:endParaRPr lang="pt-BR" sz="18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869224"/>
              </p:ext>
            </p:extLst>
          </p:nvPr>
        </p:nvGraphicFramePr>
        <p:xfrm>
          <a:off x="827584" y="1844824"/>
          <a:ext cx="7344816" cy="1059434"/>
        </p:xfrm>
        <a:graphic>
          <a:graphicData uri="http://schemas.openxmlformats.org/drawingml/2006/table">
            <a:tbl>
              <a:tblPr firstRow="1" firstCol="1" bandRow="1"/>
              <a:tblGrid>
                <a:gridCol w="7344816"/>
              </a:tblGrid>
              <a:tr h="8640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ROMANO, Giovanni. Imagens da juventude na era moderna. </a:t>
                      </a:r>
                      <a:r>
                        <a:rPr lang="de-DE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In: LEVI, G.; SCHMIDT, J. (Org.). </a:t>
                      </a:r>
                      <a:r>
                        <a:rPr lang="pt-B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História dos jovens 2.</a:t>
                      </a: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São Paulo: Companhia das Letras, 1996. p. 7- 16.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963654"/>
              </p:ext>
            </p:extLst>
          </p:nvPr>
        </p:nvGraphicFramePr>
        <p:xfrm>
          <a:off x="611560" y="3485989"/>
          <a:ext cx="7632847" cy="1205239"/>
        </p:xfrm>
        <a:graphic>
          <a:graphicData uri="http://schemas.openxmlformats.org/drawingml/2006/table">
            <a:tbl>
              <a:tblPr firstRow="1" firstCol="1" bandRow="1"/>
              <a:tblGrid>
                <a:gridCol w="7632847"/>
              </a:tblGrid>
              <a:tr h="51156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REVISTA BRASILEIRA DE GEOGRAFIA. Rio de Janeiro: IBGE, 1939-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56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SÃO PAULO MEDICAL JOURNAL. São Paulo: Associação Paulista de Medicina, 1941. Bimensal. ISSN 0035-0362.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534177"/>
              </p:ext>
            </p:extLst>
          </p:nvPr>
        </p:nvGraphicFramePr>
        <p:xfrm>
          <a:off x="683568" y="5589240"/>
          <a:ext cx="7560840" cy="792088"/>
        </p:xfrm>
        <a:graphic>
          <a:graphicData uri="http://schemas.openxmlformats.org/drawingml/2006/table">
            <a:tbl>
              <a:tblPr firstRow="1" firstCol="1" bandRow="1"/>
              <a:tblGrid>
                <a:gridCol w="7560840"/>
              </a:tblGrid>
              <a:tr h="79208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RAMOS, Baltazar. Gestão na organização de unidades de informação. </a:t>
                      </a:r>
                      <a:r>
                        <a:rPr lang="pt-B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Ciência da Informação</a:t>
                      </a: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Brasília, v.25, n.1, p.15-25, jan./abr. 1996.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71645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cap="small" dirty="0" smtClean="0"/>
              <a:t>3. Sobre citação e referência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800" b="1" dirty="0" smtClean="0"/>
              <a:t>6. Evento</a:t>
            </a:r>
          </a:p>
          <a:p>
            <a:pPr marL="0" indent="0" algn="just">
              <a:buNone/>
            </a:pPr>
            <a:endParaRPr lang="pt-BR" sz="1800" b="1" dirty="0" smtClean="0"/>
          </a:p>
          <a:p>
            <a:pPr marL="0" indent="0" algn="just">
              <a:buNone/>
            </a:pPr>
            <a:endParaRPr lang="pt-BR" sz="1800" b="1" dirty="0"/>
          </a:p>
          <a:p>
            <a:pPr marL="0" indent="0" algn="just">
              <a:buNone/>
            </a:pPr>
            <a:endParaRPr lang="pt-BR" sz="1800" b="1" dirty="0"/>
          </a:p>
          <a:p>
            <a:pPr marL="0" indent="0" algn="just">
              <a:buNone/>
            </a:pPr>
            <a:endParaRPr lang="pt-BR" sz="1800" b="1" dirty="0" smtClean="0"/>
          </a:p>
          <a:p>
            <a:pPr marL="0" indent="0" algn="just">
              <a:buNone/>
            </a:pPr>
            <a:r>
              <a:rPr lang="pt-BR" sz="1800" b="1" dirty="0" smtClean="0"/>
              <a:t>7. Trabalho apresentado em evento</a:t>
            </a:r>
          </a:p>
          <a:p>
            <a:pPr marL="0" indent="0" algn="just">
              <a:buNone/>
            </a:pPr>
            <a:endParaRPr lang="pt-BR" sz="1800" b="1" dirty="0" smtClean="0"/>
          </a:p>
          <a:p>
            <a:pPr marL="0" indent="0" algn="just">
              <a:buNone/>
            </a:pPr>
            <a:endParaRPr lang="pt-BR" sz="1800" b="1" dirty="0" smtClean="0"/>
          </a:p>
          <a:p>
            <a:pPr marL="0" indent="0" algn="just">
              <a:buNone/>
            </a:pPr>
            <a:endParaRPr lang="pt-BR" sz="1800" b="1" dirty="0"/>
          </a:p>
          <a:p>
            <a:pPr marL="0" indent="0" algn="just">
              <a:buNone/>
            </a:pPr>
            <a:endParaRPr lang="pt-BR" sz="1800" b="1" dirty="0"/>
          </a:p>
          <a:p>
            <a:pPr marL="0" indent="0" algn="just">
              <a:buNone/>
            </a:pPr>
            <a:r>
              <a:rPr lang="pt-BR" sz="1800" b="1" dirty="0" smtClean="0"/>
              <a:t>8. Legislação</a:t>
            </a:r>
          </a:p>
          <a:p>
            <a:pPr marL="0" indent="0" algn="just">
              <a:buNone/>
            </a:pPr>
            <a:endParaRPr lang="pt-BR" sz="1800" b="1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403617"/>
              </p:ext>
            </p:extLst>
          </p:nvPr>
        </p:nvGraphicFramePr>
        <p:xfrm>
          <a:off x="827584" y="1772817"/>
          <a:ext cx="7560840" cy="1275458"/>
        </p:xfrm>
        <a:graphic>
          <a:graphicData uri="http://schemas.openxmlformats.org/drawingml/2006/table">
            <a:tbl>
              <a:tblPr firstRow="1" firstCol="1" bandRow="1"/>
              <a:tblGrid>
                <a:gridCol w="7560840"/>
              </a:tblGrid>
              <a:tr h="127545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REUNIÃO ANUAL DA SOCIEDADE BRASILEIRA DE UÍMICA, 20., 1997, Poços de Caldas. </a:t>
                      </a:r>
                      <a:r>
                        <a:rPr lang="pt-B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Química</a:t>
                      </a: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: academia, indústria, sociedade: livro de resumos. São Paulo: Sociedade Brasileira de Química, 1997.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694034"/>
              </p:ext>
            </p:extLst>
          </p:nvPr>
        </p:nvGraphicFramePr>
        <p:xfrm>
          <a:off x="827584" y="3485990"/>
          <a:ext cx="7560840" cy="1059434"/>
        </p:xfrm>
        <a:graphic>
          <a:graphicData uri="http://schemas.openxmlformats.org/drawingml/2006/table">
            <a:tbl>
              <a:tblPr firstRow="1" firstCol="1" bandRow="1"/>
              <a:tblGrid>
                <a:gridCol w="7560840"/>
              </a:tblGrid>
              <a:tr h="87911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GATTI, </a:t>
                      </a:r>
                      <a:r>
                        <a:rPr lang="pt-BR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B.A.etal</a:t>
                      </a: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 Características de professores de 1º grau: perfil e expectativas. In: CONGRESSO ESTADUAL PAULISTA SOBRE A FORMAÇÃO DE PROFESSORES, 3., 1997, São Paulo. </a:t>
                      </a:r>
                      <a:r>
                        <a:rPr lang="pt-B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Anais...</a:t>
                      </a: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São Paulo: UNESP, 1997. p. 25-34.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042448"/>
              </p:ext>
            </p:extLst>
          </p:nvPr>
        </p:nvGraphicFramePr>
        <p:xfrm>
          <a:off x="755576" y="5229200"/>
          <a:ext cx="7632848" cy="864096"/>
        </p:xfrm>
        <a:graphic>
          <a:graphicData uri="http://schemas.openxmlformats.org/drawingml/2006/table">
            <a:tbl>
              <a:tblPr firstRow="1" firstCol="1" bandRow="1"/>
              <a:tblGrid>
                <a:gridCol w="7632848"/>
              </a:tblGrid>
              <a:tr h="8640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BRASIL. Lei nº 9.887, de 7 de dezembro de 1999. Altera a legislação tributária federal. </a:t>
                      </a:r>
                      <a:r>
                        <a:rPr lang="pt-BR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Diário Oficial [da] República Federativa do Brasil</a:t>
                      </a:r>
                      <a:r>
                        <a:rPr lang="pt-BR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, Brasília, 8 dez. 1999. Disponível em: &lt;http://www.in.gov.br&gt;. Acesso em: 20 dez. 1999.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9927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cap="small" dirty="0" smtClean="0"/>
              <a:t>3. Sobre citação e referência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800" b="1" dirty="0" smtClean="0"/>
              <a:t>9. Homepage</a:t>
            </a:r>
          </a:p>
          <a:p>
            <a:pPr marL="0" indent="0" algn="just">
              <a:buNone/>
            </a:pPr>
            <a:endParaRPr lang="pt-BR" sz="1800" b="1" dirty="0" smtClean="0"/>
          </a:p>
          <a:p>
            <a:pPr marL="0" indent="0" algn="just">
              <a:buNone/>
            </a:pPr>
            <a:endParaRPr lang="pt-BR" sz="1800" b="1" dirty="0"/>
          </a:p>
          <a:p>
            <a:pPr marL="0" indent="0" algn="just">
              <a:buNone/>
            </a:pPr>
            <a:endParaRPr lang="pt-BR" sz="1800" b="1" dirty="0"/>
          </a:p>
          <a:p>
            <a:pPr marL="0" indent="0" algn="just">
              <a:buNone/>
            </a:pPr>
            <a:endParaRPr lang="pt-BR" sz="1800" b="1" dirty="0" smtClean="0"/>
          </a:p>
          <a:p>
            <a:pPr marL="0" indent="0" algn="just">
              <a:buNone/>
            </a:pPr>
            <a:r>
              <a:rPr lang="pt-BR" sz="1800" b="1" dirty="0" smtClean="0"/>
              <a:t>10. Trabalho acadêmico</a:t>
            </a:r>
          </a:p>
          <a:p>
            <a:pPr marL="0" indent="0" algn="just">
              <a:buNone/>
            </a:pPr>
            <a:endParaRPr lang="pt-BR" sz="1800" b="1" dirty="0"/>
          </a:p>
          <a:p>
            <a:pPr marL="0" indent="0" algn="just">
              <a:buNone/>
            </a:pPr>
            <a:endParaRPr lang="pt-BR" sz="1800" b="1" dirty="0" smtClean="0"/>
          </a:p>
          <a:p>
            <a:pPr marL="0" indent="0" algn="just">
              <a:buNone/>
            </a:pPr>
            <a:endParaRPr lang="pt-BR" sz="1800" b="1" dirty="0"/>
          </a:p>
          <a:p>
            <a:pPr marL="0" indent="0" algn="just">
              <a:buNone/>
            </a:pPr>
            <a:endParaRPr lang="pt-BR" sz="1800" b="1" dirty="0" smtClean="0"/>
          </a:p>
          <a:p>
            <a:pPr marL="0" indent="0" algn="just">
              <a:buNone/>
            </a:pPr>
            <a:r>
              <a:rPr lang="pt-BR" sz="1800" b="1" dirty="0" smtClean="0"/>
              <a:t>11. Verbete de dicionário</a:t>
            </a:r>
            <a:endParaRPr lang="pt-BR" sz="1800" b="1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366888"/>
              </p:ext>
            </p:extLst>
          </p:nvPr>
        </p:nvGraphicFramePr>
        <p:xfrm>
          <a:off x="611560" y="2060848"/>
          <a:ext cx="7632848" cy="1080120"/>
        </p:xfrm>
        <a:graphic>
          <a:graphicData uri="http://schemas.openxmlformats.org/drawingml/2006/table">
            <a:tbl>
              <a:tblPr firstRow="1" firstCol="1" bandRow="1"/>
              <a:tblGrid>
                <a:gridCol w="7632848"/>
              </a:tblGrid>
              <a:tr h="108012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MISSÃO e perfil da instituição. Coordenação de Pedro Lima Soares. Desenvolvido pela Universidade de Espírito Santo. Disponível em: &lt;http://www.ues.br&gt;. Acesso em: 19 jul. 1999.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982926"/>
              </p:ext>
            </p:extLst>
          </p:nvPr>
        </p:nvGraphicFramePr>
        <p:xfrm>
          <a:off x="611560" y="3645024"/>
          <a:ext cx="7632848" cy="842991"/>
        </p:xfrm>
        <a:graphic>
          <a:graphicData uri="http://schemas.openxmlformats.org/drawingml/2006/table">
            <a:tbl>
              <a:tblPr firstRow="1" firstCol="1" bandRow="1"/>
              <a:tblGrid>
                <a:gridCol w="7632848"/>
              </a:tblGrid>
              <a:tr h="842991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MORGADO, </a:t>
                      </a:r>
                      <a:r>
                        <a:rPr lang="pt-BR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M.L.C.</a:t>
                      </a:r>
                      <a:r>
                        <a:rPr lang="pt-BR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Reimplante</a:t>
                      </a:r>
                      <a:r>
                        <a:rPr lang="pt-B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dentário</a:t>
                      </a: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 1990. 51 f. Trabalho de Conclusão de Curso (Graduação em Odontologia)-Faculdade de Odontologia, Universidade Camilo Castelo Branco, São Paulo, 1990.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128154"/>
              </p:ext>
            </p:extLst>
          </p:nvPr>
        </p:nvGraphicFramePr>
        <p:xfrm>
          <a:off x="611560" y="5373216"/>
          <a:ext cx="7632848" cy="432048"/>
        </p:xfrm>
        <a:graphic>
          <a:graphicData uri="http://schemas.openxmlformats.org/drawingml/2006/table">
            <a:tbl>
              <a:tblPr firstRow="1" firstCol="1" bandRow="1"/>
              <a:tblGrid>
                <a:gridCol w="7632848"/>
              </a:tblGrid>
              <a:tr h="43204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ECONOMIA. In: </a:t>
                      </a:r>
                      <a:r>
                        <a:rPr lang="pt-B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DICIONÁRIO da língua portuguesa</a:t>
                      </a:r>
                      <a:r>
                        <a:rPr lang="pt-B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 Lisboa: Primor Informa, 1999.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0718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cap="small" dirty="0" smtClean="0"/>
              <a:t>3. Sobre citação e referência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0" indent="0" algn="just">
              <a:buNone/>
            </a:pPr>
            <a:r>
              <a:rPr lang="pt-BR" b="1" dirty="0"/>
              <a:t>Regras gerais:</a:t>
            </a:r>
            <a:endParaRPr lang="pt-BR" dirty="0"/>
          </a:p>
          <a:p>
            <a:pPr lvl="0" algn="just"/>
            <a:r>
              <a:rPr lang="pt-BR" b="1" dirty="0"/>
              <a:t>Espaçamento:</a:t>
            </a:r>
            <a:r>
              <a:rPr lang="pt-BR" dirty="0"/>
              <a:t> espaço simples e separado entre si por espaço </a:t>
            </a:r>
            <a:r>
              <a:rPr lang="pt-BR" dirty="0" smtClean="0"/>
              <a:t>duplo</a:t>
            </a:r>
          </a:p>
          <a:p>
            <a:pPr lvl="0" algn="just"/>
            <a:endParaRPr lang="pt-BR" dirty="0"/>
          </a:p>
          <a:p>
            <a:pPr lvl="0" algn="just"/>
            <a:r>
              <a:rPr lang="pt-BR" b="1" dirty="0"/>
              <a:t>Margem:</a:t>
            </a:r>
            <a:r>
              <a:rPr lang="pt-BR" dirty="0"/>
              <a:t> As referências são alinhadas somente à margem esquerda do texto e de forma a se identificar individualmente cada </a:t>
            </a:r>
            <a:r>
              <a:rPr lang="pt-BR" dirty="0" smtClean="0"/>
              <a:t>documento</a:t>
            </a:r>
          </a:p>
          <a:p>
            <a:pPr lvl="0" algn="just"/>
            <a:endParaRPr lang="pt-BR" dirty="0"/>
          </a:p>
          <a:p>
            <a:pPr lvl="0" algn="just"/>
            <a:r>
              <a:rPr lang="pt-BR" b="1" dirty="0"/>
              <a:t>Maiúsculas:</a:t>
            </a:r>
            <a:r>
              <a:rPr lang="pt-BR" dirty="0"/>
              <a:t> Usam-se para sobrenome do autor, primeira palavra do título quando esta inicia a referência, entidades coletivas, nomes geográficos, títulos de eventos. </a:t>
            </a:r>
            <a:endParaRPr lang="pt-BR" dirty="0" smtClean="0"/>
          </a:p>
          <a:p>
            <a:pPr lvl="0" algn="just"/>
            <a:endParaRPr lang="pt-BR" dirty="0"/>
          </a:p>
          <a:p>
            <a:pPr lvl="0" algn="just"/>
            <a:r>
              <a:rPr lang="pt-BR" b="1" dirty="0"/>
              <a:t>Grifo, itálico ou negrito:</a:t>
            </a:r>
            <a:r>
              <a:rPr lang="pt-BR" dirty="0"/>
              <a:t> para destacar o elemento título deve ser uniforme em todas as referências de um mesmo documento. Isto não se aplica às obras sem indicação de autoria, ou de responsabilidade, cujo elemento de entrada é o próprio título, já destacado pelo uso de letras maiúsculas na primeira palavra.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9528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r>
              <a:rPr lang="pt-BR" b="1" cap="small" dirty="0" smtClean="0"/>
              <a:t>3. Sobre citação e referência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616624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pt-BR" sz="1600" b="1" dirty="0"/>
              <a:t>Autoria: </a:t>
            </a:r>
            <a:r>
              <a:rPr lang="pt-BR" sz="1600" dirty="0"/>
              <a:t>é feita pelo último sobrenome do autor em letras maiúsculas, seguido dos prenomes e outros sobrenomes, abreviados ou não. </a:t>
            </a:r>
          </a:p>
          <a:p>
            <a:pPr lvl="0" algn="just"/>
            <a:r>
              <a:rPr lang="pt-BR" sz="1600" b="1" dirty="0"/>
              <a:t>Até 3 autores:</a:t>
            </a:r>
            <a:r>
              <a:rPr lang="pt-BR" sz="1600" dirty="0"/>
              <a:t> Os nomes de um e outro autor (até no máximo 3) devem ser separados por (;), seguido de espaço. </a:t>
            </a:r>
            <a:endParaRPr lang="pt-BR" sz="1600" dirty="0" smtClean="0"/>
          </a:p>
          <a:p>
            <a:pPr lvl="0" algn="just"/>
            <a:endParaRPr lang="pt-BR" sz="1600" dirty="0" smtClean="0"/>
          </a:p>
          <a:p>
            <a:pPr lvl="0" algn="just"/>
            <a:endParaRPr lang="pt-BR" sz="1600" dirty="0"/>
          </a:p>
          <a:p>
            <a:pPr lvl="0" algn="just"/>
            <a:endParaRPr lang="pt-BR" sz="1600" dirty="0" smtClean="0"/>
          </a:p>
          <a:p>
            <a:pPr algn="just"/>
            <a:r>
              <a:rPr lang="pt-BR" sz="1600" b="1" dirty="0"/>
              <a:t>Mais de 3 autores:</a:t>
            </a:r>
            <a:r>
              <a:rPr lang="pt-BR" sz="1600" dirty="0"/>
              <a:t> Menciona-se o primeiro seguido da expressão “et al.” </a:t>
            </a:r>
            <a:endParaRPr lang="pt-BR" sz="1600" dirty="0" smtClean="0"/>
          </a:p>
          <a:p>
            <a:pPr algn="just"/>
            <a:endParaRPr lang="pt-BR" sz="1600" dirty="0" smtClean="0"/>
          </a:p>
          <a:p>
            <a:pPr algn="just"/>
            <a:endParaRPr lang="pt-BR" sz="1600" dirty="0"/>
          </a:p>
          <a:p>
            <a:pPr algn="just"/>
            <a:r>
              <a:rPr lang="pt-BR" sz="1600" b="1" dirty="0" smtClean="0"/>
              <a:t>Organizador, Compilador, Coordenador: </a:t>
            </a:r>
            <a:r>
              <a:rPr lang="pt-BR" sz="1600" dirty="0" smtClean="0"/>
              <a:t>Quando não há autor e sim um responsável intelectual, entra-se por este responsável seguido das abreviações (Org., Comp. ou Coord.), o que caracteriza o tipo de responsabilidade entre parênteses. </a:t>
            </a:r>
          </a:p>
          <a:p>
            <a:pPr algn="just"/>
            <a:endParaRPr lang="pt-BR" sz="1600" dirty="0"/>
          </a:p>
          <a:p>
            <a:pPr algn="just"/>
            <a:endParaRPr lang="pt-BR" sz="1600" dirty="0" smtClean="0"/>
          </a:p>
          <a:p>
            <a:pPr lvl="0" algn="just"/>
            <a:r>
              <a:rPr lang="pt-BR" sz="1600" b="1" dirty="0" smtClean="0"/>
              <a:t>Autor </a:t>
            </a:r>
            <a:r>
              <a:rPr lang="pt-BR" sz="1600" b="1" dirty="0"/>
              <a:t>entidade:</a:t>
            </a:r>
            <a:r>
              <a:rPr lang="pt-BR" sz="1600" dirty="0"/>
              <a:t> As obras de responsabilidade de entidade (órgãos governamentais, empresas, associações, congressos, seminários) têm entrada pelo seu próprio nome, por extenso.</a:t>
            </a:r>
          </a:p>
          <a:p>
            <a:pPr algn="just"/>
            <a:endParaRPr lang="pt-BR" sz="1600" dirty="0"/>
          </a:p>
          <a:p>
            <a:pPr marL="0" indent="0" algn="just">
              <a:buNone/>
            </a:pPr>
            <a:endParaRPr lang="pt-BR" sz="16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718674"/>
              </p:ext>
            </p:extLst>
          </p:nvPr>
        </p:nvGraphicFramePr>
        <p:xfrm>
          <a:off x="755576" y="2276872"/>
          <a:ext cx="7776864" cy="648072"/>
        </p:xfrm>
        <a:graphic>
          <a:graphicData uri="http://schemas.openxmlformats.org/drawingml/2006/table">
            <a:tbl>
              <a:tblPr firstRow="1" firstCol="1" bandRow="1"/>
              <a:tblGrid>
                <a:gridCol w="7776864"/>
              </a:tblGrid>
              <a:tr h="6480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SOMMER, </a:t>
                      </a:r>
                      <a:r>
                        <a:rPr lang="pt-BR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Bobbe</a:t>
                      </a: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; FALSTEIN, Mark. </a:t>
                      </a:r>
                      <a:r>
                        <a:rPr lang="pt-BR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Renove sua vida: </a:t>
                      </a: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 valorização da auto imagem para uma vida melhor no século 21. São Paulo: </a:t>
                      </a:r>
                      <a:r>
                        <a:rPr lang="pt-BR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Summus</a:t>
                      </a: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1997. 332 p.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539423"/>
              </p:ext>
            </p:extLst>
          </p:nvPr>
        </p:nvGraphicFramePr>
        <p:xfrm>
          <a:off x="755576" y="3429000"/>
          <a:ext cx="7776864" cy="432048"/>
        </p:xfrm>
        <a:graphic>
          <a:graphicData uri="http://schemas.openxmlformats.org/drawingml/2006/table">
            <a:tbl>
              <a:tblPr firstRow="1" firstCol="1" bandRow="1"/>
              <a:tblGrid>
                <a:gridCol w="7776864"/>
              </a:tblGrid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URANI, A. et al. </a:t>
                      </a:r>
                      <a:r>
                        <a:rPr lang="pt-BR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Constituição de uma matriz de contabilidade social para o Brasil.</a:t>
                      </a: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Brasília, DF: IPEA, 1994.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322521"/>
              </p:ext>
            </p:extLst>
          </p:nvPr>
        </p:nvGraphicFramePr>
        <p:xfrm>
          <a:off x="755576" y="4797152"/>
          <a:ext cx="7848872" cy="432048"/>
        </p:xfrm>
        <a:graphic>
          <a:graphicData uri="http://schemas.openxmlformats.org/drawingml/2006/table">
            <a:tbl>
              <a:tblPr firstRow="1" firstCol="1" bandRow="1"/>
              <a:tblGrid>
                <a:gridCol w="7848872"/>
              </a:tblGrid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CARVALHO, A.M.P.(Org.). </a:t>
                      </a:r>
                      <a:r>
                        <a:rPr lang="pt-BR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 formação do professor e a prática de ensino.</a:t>
                      </a: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São Paulo: Pioneira, 1988. 136p.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03048"/>
              </p:ext>
            </p:extLst>
          </p:nvPr>
        </p:nvGraphicFramePr>
        <p:xfrm>
          <a:off x="755576" y="5949280"/>
          <a:ext cx="7848872" cy="648072"/>
        </p:xfrm>
        <a:graphic>
          <a:graphicData uri="http://schemas.openxmlformats.org/drawingml/2006/table">
            <a:tbl>
              <a:tblPr firstRow="1" firstCol="1" bandRow="1"/>
              <a:tblGrid>
                <a:gridCol w="7848872"/>
              </a:tblGrid>
              <a:tr h="648072">
                <a:tc>
                  <a:txBody>
                    <a:bodyPr/>
                    <a:lstStyle/>
                    <a:p>
                      <a:pPr marL="990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ASSOCIAÇÃO BRASILEIRA DE NORMAS TÉCNICAS. NBR6023: informação e documentação: referências: elaboração. Rio de Janeiro, 2002.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54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cap="small" dirty="0" smtClean="0"/>
              <a:t>1. Pesquisa sociológica e ética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40768"/>
            <a:ext cx="8363272" cy="5184576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pt-BR" sz="1850" b="1" dirty="0" smtClean="0"/>
              <a:t>a. Limites da objetividade científica</a:t>
            </a:r>
            <a:endParaRPr lang="pt-BR" sz="1850" dirty="0" smtClean="0"/>
          </a:p>
          <a:p>
            <a:pPr marL="0" indent="0" algn="just">
              <a:buNone/>
            </a:pPr>
            <a:endParaRPr lang="pt-BR" sz="1850" dirty="0" smtClean="0"/>
          </a:p>
          <a:p>
            <a:pPr marL="0" indent="0" algn="just">
              <a:buNone/>
            </a:pPr>
            <a:r>
              <a:rPr lang="pt-BR" sz="1850" b="1" dirty="0" smtClean="0"/>
              <a:t>Weber:</a:t>
            </a:r>
          </a:p>
          <a:p>
            <a:pPr marL="0" indent="0" algn="just">
              <a:buNone/>
            </a:pPr>
            <a:endParaRPr lang="pt-BR" sz="1850" dirty="0" smtClean="0"/>
          </a:p>
          <a:p>
            <a:pPr lvl="0" algn="just"/>
            <a:r>
              <a:rPr lang="pt-BR" sz="1850" dirty="0"/>
              <a:t>A ciência não tem por base </a:t>
            </a:r>
            <a:r>
              <a:rPr lang="pt-BR" sz="1850" dirty="0" smtClean="0"/>
              <a:t>uma </a:t>
            </a:r>
            <a:r>
              <a:rPr lang="pt-BR" sz="1850" i="1" dirty="0"/>
              <a:t>conexão objetiva entre coisas</a:t>
            </a:r>
            <a:r>
              <a:rPr lang="pt-BR" sz="1850" dirty="0" smtClean="0"/>
              <a:t>, </a:t>
            </a:r>
            <a:r>
              <a:rPr lang="pt-BR" sz="1850" dirty="0"/>
              <a:t>mas, sim, </a:t>
            </a:r>
            <a:r>
              <a:rPr lang="pt-BR" sz="1850" i="1" dirty="0"/>
              <a:t>uma conexão conceitual entre problemas</a:t>
            </a:r>
            <a:r>
              <a:rPr lang="pt-BR" sz="1850" dirty="0"/>
              <a:t>;</a:t>
            </a:r>
          </a:p>
          <a:p>
            <a:pPr lvl="0" algn="just"/>
            <a:r>
              <a:rPr lang="pt-BR" sz="1850" dirty="0"/>
              <a:t>Não existe nenhuma análise puramente objetiva, ou seja, isenta de valor, independente de determinadas perspectivas;</a:t>
            </a:r>
          </a:p>
          <a:p>
            <a:pPr lvl="0" algn="just"/>
            <a:r>
              <a:rPr lang="pt-BR" sz="1850" b="1" dirty="0"/>
              <a:t>Ciência como reiteração do juízo de existente entre os indivíduos </a:t>
            </a:r>
            <a:r>
              <a:rPr lang="pt-BR" sz="1850" dirty="0"/>
              <a:t>de uma determinada cultura. Cultura que funciona como um filtro de aspectos da realidade em relação a qual os sujeitos conferem significado, validade;</a:t>
            </a:r>
          </a:p>
          <a:p>
            <a:pPr lvl="0" algn="just"/>
            <a:r>
              <a:rPr lang="pt-BR" sz="1850" dirty="0" smtClean="0"/>
              <a:t>Todo </a:t>
            </a:r>
            <a:r>
              <a:rPr lang="pt-BR" sz="1850" i="1" dirty="0"/>
              <a:t>conhecimento da realidade cultural</a:t>
            </a:r>
            <a:r>
              <a:rPr lang="pt-BR" sz="1850" dirty="0"/>
              <a:t> é sempre um conhecimento </a:t>
            </a:r>
            <a:r>
              <a:rPr lang="pt-BR" sz="1850" i="1" dirty="0"/>
              <a:t>subordinado aos pontos de vista</a:t>
            </a:r>
            <a:r>
              <a:rPr lang="pt-BR" sz="1850" dirty="0"/>
              <a:t> especificamente particulares;</a:t>
            </a:r>
          </a:p>
          <a:p>
            <a:pPr lvl="0" algn="just"/>
            <a:r>
              <a:rPr lang="pt-BR" sz="1850" b="1" dirty="0" smtClean="0"/>
              <a:t>Não </a:t>
            </a:r>
            <a:r>
              <a:rPr lang="pt-BR" sz="1850" b="1" dirty="0"/>
              <a:t>há neutralidade valorativa</a:t>
            </a:r>
            <a:r>
              <a:rPr lang="pt-BR" sz="1850" dirty="0"/>
              <a:t>, a escolha do nosso objeto de estudo tem íntima relação ao juízo de valor do pesquisador – as premissas são subjetivas. Entretanto, há que haver rigor no uso do método analítico na condução das pesquisas.</a:t>
            </a:r>
          </a:p>
        </p:txBody>
      </p:sp>
    </p:spTree>
    <p:extLst>
      <p:ext uri="{BB962C8B-B14F-4D97-AF65-F5344CB8AC3E}">
        <p14:creationId xmlns:p14="http://schemas.microsoft.com/office/powerpoint/2010/main" val="3137759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cap="small" dirty="0" smtClean="0"/>
              <a:t>1. Pesquisa sociológica e ética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pt-BR" sz="1850" b="1" dirty="0" smtClean="0"/>
              <a:t>a. Limites da objetividade científica</a:t>
            </a:r>
            <a:endParaRPr lang="pt-BR" sz="1850" dirty="0" smtClean="0"/>
          </a:p>
          <a:p>
            <a:pPr marL="0" indent="0" algn="just">
              <a:buNone/>
            </a:pPr>
            <a:endParaRPr lang="pt-BR" sz="1850" dirty="0" smtClean="0"/>
          </a:p>
          <a:p>
            <a:pPr marL="0" indent="0" algn="just">
              <a:buNone/>
            </a:pPr>
            <a:r>
              <a:rPr lang="pt-BR" sz="1850" b="1" dirty="0" smtClean="0"/>
              <a:t>Raymond Aron:</a:t>
            </a:r>
          </a:p>
          <a:p>
            <a:pPr marL="0" indent="0" algn="just">
              <a:buNone/>
            </a:pPr>
            <a:endParaRPr lang="pt-BR" sz="1850" dirty="0" smtClean="0"/>
          </a:p>
          <a:p>
            <a:pPr lvl="0" algn="just"/>
            <a:r>
              <a:rPr lang="pt-BR" sz="1850" dirty="0"/>
              <a:t>Mesmo quando o </a:t>
            </a:r>
            <a:r>
              <a:rPr lang="pt-BR" sz="1850" b="1" dirty="0"/>
              <a:t>sociólogo</a:t>
            </a:r>
            <a:r>
              <a:rPr lang="pt-BR" sz="1850" dirty="0"/>
              <a:t> constrói seu objeto de estudos tentando se distanciar das </a:t>
            </a:r>
            <a:r>
              <a:rPr lang="pt-BR" sz="1850" dirty="0" err="1" smtClean="0"/>
              <a:t>prenoções</a:t>
            </a:r>
            <a:r>
              <a:rPr lang="pt-BR" sz="1850" dirty="0" smtClean="0"/>
              <a:t>, ele </a:t>
            </a:r>
            <a:r>
              <a:rPr lang="pt-BR" sz="1850" b="1" dirty="0"/>
              <a:t>não deixa de ter preferências </a:t>
            </a:r>
            <a:r>
              <a:rPr lang="pt-BR" sz="1850" dirty="0"/>
              <a:t>e, as vezes de modo inconsciente, ele integra em seus esquemas de análise as hipóteses socialmente construídas aquilo que geralmente induz a resultados de objetividade parcial;</a:t>
            </a:r>
          </a:p>
          <a:p>
            <a:pPr lvl="0" algn="just"/>
            <a:r>
              <a:rPr lang="pt-BR" sz="1850" dirty="0"/>
              <a:t>Crítica ao fato de muitas vezes os sociólogos não tomarem consciência suficiente de suas preferências e das </a:t>
            </a:r>
            <a:r>
              <a:rPr lang="pt-BR" sz="1850" b="1" dirty="0"/>
              <a:t>implicações sociais e políticas de seus trabalhos</a:t>
            </a:r>
            <a:r>
              <a:rPr lang="pt-BR" sz="1850" dirty="0"/>
              <a:t>;</a:t>
            </a:r>
          </a:p>
          <a:p>
            <a:pPr lvl="0" algn="just"/>
            <a:r>
              <a:rPr lang="pt-BR" sz="1850" u="sng" dirty="0"/>
              <a:t>O sociólogo não deve evitar os julgamentos de valor, mas deve esclarecê-los</a:t>
            </a:r>
            <a:r>
              <a:rPr lang="pt-BR" sz="1850" dirty="0"/>
              <a:t> e precisar os valores que assume enquanto pesquisado.</a:t>
            </a:r>
          </a:p>
          <a:p>
            <a:pPr lvl="0" algn="just"/>
            <a:r>
              <a:rPr lang="pt-BR" sz="1850" u="sng" dirty="0"/>
              <a:t>Não pode o pesquisador dissimular uma neutralidade completa</a:t>
            </a:r>
            <a:r>
              <a:rPr lang="pt-BR" sz="1850" dirty="0"/>
              <a:t>: a </a:t>
            </a:r>
            <a:r>
              <a:rPr lang="pt-BR" sz="1850" b="1" dirty="0"/>
              <a:t>objetividade é um horizonte </a:t>
            </a:r>
            <a:r>
              <a:rPr lang="pt-BR" sz="1850" dirty="0"/>
              <a:t>ao qual se aspira, sem jamais ter a certeza de atingi-o inteiramente.</a:t>
            </a:r>
          </a:p>
        </p:txBody>
      </p:sp>
    </p:spTree>
    <p:extLst>
      <p:ext uri="{BB962C8B-B14F-4D97-AF65-F5344CB8AC3E}">
        <p14:creationId xmlns:p14="http://schemas.microsoft.com/office/powerpoint/2010/main" val="4285328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cap="small" dirty="0" smtClean="0"/>
              <a:t>1. Pesquisa sociológica e ética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256584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pt-BR" sz="1850" b="1" dirty="0" smtClean="0"/>
              <a:t>b. A </a:t>
            </a:r>
            <a:r>
              <a:rPr lang="pt-BR" sz="1850" b="1" dirty="0"/>
              <a:t>ética na </a:t>
            </a:r>
            <a:r>
              <a:rPr lang="pt-BR" sz="1850" b="1" dirty="0" smtClean="0"/>
              <a:t>pesquisa</a:t>
            </a:r>
          </a:p>
          <a:p>
            <a:pPr marL="0" lvl="0" indent="0" algn="just">
              <a:buNone/>
            </a:pPr>
            <a:endParaRPr lang="pt-BR" sz="1850" dirty="0"/>
          </a:p>
          <a:p>
            <a:pPr marL="0" lvl="0" indent="0" algn="just">
              <a:buNone/>
            </a:pPr>
            <a:r>
              <a:rPr lang="pt-BR" sz="1850" b="1" dirty="0"/>
              <a:t>Jacob Carlos Lima:</a:t>
            </a:r>
          </a:p>
          <a:p>
            <a:pPr lvl="0" algn="just"/>
            <a:r>
              <a:rPr lang="pt-BR" sz="1850" dirty="0" smtClean="0"/>
              <a:t>Uso da </a:t>
            </a:r>
            <a:r>
              <a:rPr lang="pt-BR" sz="1850" dirty="0"/>
              <a:t>ciência para fins políticos e econômicos em nome de um conhecimento “desinteressado”. </a:t>
            </a:r>
            <a:r>
              <a:rPr lang="pt-BR" sz="1850" b="1" dirty="0"/>
              <a:t>Exemplo:</a:t>
            </a:r>
            <a:r>
              <a:rPr lang="pt-BR" sz="1850" dirty="0"/>
              <a:t> a polêmica sobre as pesquisas do antropólogo </a:t>
            </a:r>
            <a:r>
              <a:rPr lang="pt-BR" sz="1850" dirty="0" err="1"/>
              <a:t>Napoleon</a:t>
            </a:r>
            <a:r>
              <a:rPr lang="pt-BR" sz="1850" dirty="0"/>
              <a:t> </a:t>
            </a:r>
            <a:r>
              <a:rPr lang="pt-BR" sz="1850" dirty="0" err="1"/>
              <a:t>Chagnon</a:t>
            </a:r>
            <a:r>
              <a:rPr lang="pt-BR" sz="1850" dirty="0"/>
              <a:t> e do geneticista James </a:t>
            </a:r>
            <a:r>
              <a:rPr lang="pt-BR" sz="1850" dirty="0" err="1"/>
              <a:t>Neel</a:t>
            </a:r>
            <a:r>
              <a:rPr lang="pt-BR" sz="1850" dirty="0"/>
              <a:t> junto aos Ianomâmis do norte do Brasil e fronteira com a Venezuela, nos anos 1970, na busca do gene que explicaria a violência, com a propagação do sarampo e a morte de milhares de índios (DINIZ, 2007);</a:t>
            </a:r>
          </a:p>
          <a:p>
            <a:pPr lvl="0" algn="just"/>
            <a:r>
              <a:rPr lang="pt-BR" sz="1850" dirty="0" smtClean="0"/>
              <a:t>Quais </a:t>
            </a:r>
            <a:r>
              <a:rPr lang="pt-BR" sz="1850" dirty="0"/>
              <a:t>são os </a:t>
            </a:r>
            <a:r>
              <a:rPr lang="pt-BR" sz="1850" b="1" dirty="0"/>
              <a:t>limites da ética </a:t>
            </a:r>
            <a:r>
              <a:rPr lang="pt-BR" sz="1850" dirty="0"/>
              <a:t>na pesquisa sociológica? </a:t>
            </a:r>
            <a:r>
              <a:rPr lang="pt-BR" sz="1850" b="1" dirty="0" smtClean="0"/>
              <a:t>Intervenção de fatores </a:t>
            </a:r>
            <a:r>
              <a:rPr lang="pt-BR" sz="1850" b="1" dirty="0"/>
              <a:t>subjetivos </a:t>
            </a:r>
            <a:r>
              <a:rPr lang="pt-BR" sz="1850" dirty="0" smtClean="0"/>
              <a:t>que fogem às </a:t>
            </a:r>
            <a:r>
              <a:rPr lang="pt-BR" sz="1850" dirty="0"/>
              <a:t>prescrições metodológicas estritas;</a:t>
            </a:r>
          </a:p>
          <a:p>
            <a:pPr lvl="0" algn="just"/>
            <a:r>
              <a:rPr lang="pt-BR" sz="1850" u="sng" dirty="0" smtClean="0"/>
              <a:t>Códigos </a:t>
            </a:r>
            <a:r>
              <a:rPr lang="pt-BR" sz="1850" u="sng" dirty="0"/>
              <a:t>de </a:t>
            </a:r>
            <a:r>
              <a:rPr lang="pt-BR" sz="1850" u="sng" dirty="0" smtClean="0"/>
              <a:t>ética</a:t>
            </a:r>
            <a:r>
              <a:rPr lang="pt-BR" sz="1850" dirty="0" smtClean="0"/>
              <a:t> profissionais</a:t>
            </a:r>
            <a:r>
              <a:rPr lang="pt-BR" sz="1850" dirty="0"/>
              <a:t>, em geral, terminam por tecer </a:t>
            </a:r>
            <a:r>
              <a:rPr lang="pt-BR" sz="1850" b="1" dirty="0"/>
              <a:t>considerações gerais</a:t>
            </a:r>
            <a:r>
              <a:rPr lang="pt-BR" sz="1850" dirty="0"/>
              <a:t>, </a:t>
            </a:r>
            <a:r>
              <a:rPr lang="pt-BR" sz="1850" dirty="0" smtClean="0"/>
              <a:t>evitando </a:t>
            </a:r>
            <a:r>
              <a:rPr lang="pt-BR" sz="1850" dirty="0"/>
              <a:t>particularizar ou especificar situações.</a:t>
            </a:r>
          </a:p>
          <a:p>
            <a:pPr lvl="0" algn="just"/>
            <a:r>
              <a:rPr lang="pt-BR" sz="1850" dirty="0" smtClean="0"/>
              <a:t>As </a:t>
            </a:r>
            <a:r>
              <a:rPr lang="pt-BR" sz="1850" dirty="0"/>
              <a:t>prescrições não podem ser apenas rígidas e generalizantes, precisam considerar as especificidades das pesquisas.</a:t>
            </a:r>
          </a:p>
          <a:p>
            <a:pPr marL="0" indent="0" algn="just">
              <a:buNone/>
            </a:pPr>
            <a:endParaRPr lang="pt-BR" sz="1850" dirty="0"/>
          </a:p>
        </p:txBody>
      </p:sp>
    </p:spTree>
    <p:extLst>
      <p:ext uri="{BB962C8B-B14F-4D97-AF65-F5344CB8AC3E}">
        <p14:creationId xmlns:p14="http://schemas.microsoft.com/office/powerpoint/2010/main" val="72907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cap="small" dirty="0" smtClean="0"/>
              <a:t>1. Pesquisa sociológica e ética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Autofit/>
          </a:bodyPr>
          <a:lstStyle/>
          <a:p>
            <a:pPr lvl="0" algn="just"/>
            <a:r>
              <a:rPr lang="pt-BR" sz="1800" b="1" dirty="0" smtClean="0"/>
              <a:t>Casos polêmicos: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pt-BR" sz="1800" dirty="0" smtClean="0"/>
              <a:t>“A transação da Sala de Chá” (</a:t>
            </a:r>
            <a:r>
              <a:rPr lang="pt-BR" sz="1800" dirty="0" err="1" smtClean="0"/>
              <a:t>Tearoom</a:t>
            </a:r>
            <a:r>
              <a:rPr lang="pt-BR" sz="1800" dirty="0" smtClean="0"/>
              <a:t> Trade) de </a:t>
            </a:r>
            <a:r>
              <a:rPr lang="pt-BR" sz="1800" dirty="0" err="1" smtClean="0"/>
              <a:t>Laud</a:t>
            </a:r>
            <a:r>
              <a:rPr lang="pt-BR" sz="1800" dirty="0" smtClean="0"/>
              <a:t> </a:t>
            </a:r>
            <a:r>
              <a:rPr lang="pt-BR" sz="1800" dirty="0" err="1" smtClean="0"/>
              <a:t>Humphreys</a:t>
            </a:r>
            <a:r>
              <a:rPr lang="pt-BR" sz="1800" dirty="0" smtClean="0"/>
              <a:t> (1975). Estudou homens americanos em situações de sexo impessoal homoerótico, presentes num banheiro público num parque da cidade. A ética não foi observada no caráter voluntário da participação da pesquisa, uma vez que os </a:t>
            </a:r>
            <a:r>
              <a:rPr lang="pt-BR" sz="1800" u="sng" dirty="0" smtClean="0"/>
              <a:t>participantes não foram informados de sua realização e não autorizara</a:t>
            </a:r>
            <a:r>
              <a:rPr lang="pt-BR" sz="1800" dirty="0" smtClean="0"/>
              <a:t>m; na identificação de seus nomes e endereços, tornando-os vulneráveis.</a:t>
            </a:r>
          </a:p>
          <a:p>
            <a:pPr marL="514350" lvl="0" indent="-514350" algn="just">
              <a:buFont typeface="+mj-lt"/>
              <a:buAutoNum type="arabicPeriod"/>
            </a:pPr>
            <a:endParaRPr lang="pt-BR" sz="1800" u="sng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pt-BR" sz="1800" dirty="0" smtClean="0"/>
              <a:t>Pesquisador que estudava uma reserva indígena e revelou que </a:t>
            </a:r>
            <a:r>
              <a:rPr lang="pt-BR" sz="1800" u="sng" dirty="0" smtClean="0"/>
              <a:t>levava “alguns presentes”</a:t>
            </a:r>
            <a:r>
              <a:rPr lang="pt-BR" sz="1800" dirty="0" smtClean="0"/>
              <a:t> para eles ficarem mais acessíveis e poder então fazer sua observação participante. A </a:t>
            </a:r>
            <a:r>
              <a:rPr lang="pt-BR" sz="1800" u="sng" dirty="0" smtClean="0"/>
              <a:t>utilização de incentivos termina por coagir os participantes a colaborar</a:t>
            </a:r>
            <a:r>
              <a:rPr lang="pt-BR" sz="1800" dirty="0" smtClean="0"/>
              <a:t>, colocando em questão a confiabilidade das informações obtidas. </a:t>
            </a:r>
          </a:p>
          <a:p>
            <a:pPr marL="514350" lvl="0" indent="-514350" algn="just">
              <a:buFont typeface="+mj-lt"/>
              <a:buAutoNum type="arabicPeriod"/>
            </a:pPr>
            <a:endParaRPr lang="pt-BR" sz="1800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pt-BR" sz="1800" dirty="0" smtClean="0"/>
              <a:t>Pesquisadora que descreveu a opção política pela </a:t>
            </a:r>
            <a:r>
              <a:rPr lang="pt-BR" sz="1800" u="sng" dirty="0" smtClean="0"/>
              <a:t>pesquisa-ação e o envolvimento com os trabalhadores rurais.</a:t>
            </a:r>
            <a:r>
              <a:rPr lang="pt-BR" sz="1800" dirty="0" smtClean="0"/>
              <a:t> Acompanhou a ocupação e a organização do assentamento, além de ajudar nas atividades do dia a dia. Destacou também suas </a:t>
            </a:r>
            <a:r>
              <a:rPr lang="pt-BR" sz="1800" u="sng" dirty="0" smtClean="0"/>
              <a:t>dificuldades</a:t>
            </a:r>
            <a:r>
              <a:rPr lang="pt-BR" sz="1800" dirty="0" smtClean="0"/>
              <a:t>, principalmente quanto à </a:t>
            </a:r>
            <a:r>
              <a:rPr lang="pt-BR" sz="1800" u="sng" dirty="0" smtClean="0"/>
              <a:t>objetividade</a:t>
            </a:r>
            <a:r>
              <a:rPr lang="pt-BR" sz="1800" dirty="0" smtClean="0"/>
              <a:t> frente ao que estava sendo estudado, dado o grau de envolvimento com os assentados. 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545457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cap="small" dirty="0" smtClean="0"/>
              <a:t>1. Pesquisa sociológica e ética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sz="2400" b="1" dirty="0" smtClean="0"/>
              <a:t>E o plágio?</a:t>
            </a:r>
            <a:r>
              <a:rPr lang="pt-BR" sz="2400" dirty="0" smtClean="0"/>
              <a:t> </a:t>
            </a:r>
          </a:p>
          <a:p>
            <a:pPr lvl="0" algn="just"/>
            <a:r>
              <a:rPr lang="pt-BR" sz="2400" dirty="0" smtClean="0"/>
              <a:t>Muita gente acaba cometendo plágio e tendo seus títulos acadêmicos invalidados por desconhecerem a norma ou por “não ver nada demais” em utilizar fragmentos de outros autores</a:t>
            </a:r>
          </a:p>
          <a:p>
            <a:pPr marL="0" indent="0" algn="just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468649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t-BR" b="1" cap="small" dirty="0" smtClean="0"/>
              <a:t>2. E </a:t>
            </a:r>
            <a:r>
              <a:rPr lang="pt-BR" b="1" cap="small" dirty="0"/>
              <a:t>o que dizem os códigos de ética</a:t>
            </a:r>
            <a:r>
              <a:rPr lang="pt-BR" b="1" cap="small" dirty="0" smtClean="0"/>
              <a:t>?</a:t>
            </a:r>
            <a:endParaRPr lang="pt-BR" cap="small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 algn="just">
              <a:buNone/>
            </a:pPr>
            <a:r>
              <a:rPr lang="pt-BR" b="1" dirty="0" smtClean="0"/>
              <a:t>Código </a:t>
            </a:r>
            <a:r>
              <a:rPr lang="pt-BR" b="1" dirty="0"/>
              <a:t>de Ética da Sociedade Brasileira de Sociologia (SBS)</a:t>
            </a:r>
            <a:endParaRPr lang="pt-BR" dirty="0"/>
          </a:p>
          <a:p>
            <a:pPr lvl="0" algn="just"/>
            <a:r>
              <a:rPr lang="pt-BR" u="sng" dirty="0" smtClean="0"/>
              <a:t>Não </a:t>
            </a:r>
            <a:r>
              <a:rPr lang="pt-BR" u="sng" dirty="0"/>
              <a:t>é um código exaustivo, nem </a:t>
            </a:r>
            <a:r>
              <a:rPr lang="pt-BR" u="sng" dirty="0" smtClean="0"/>
              <a:t>rígido</a:t>
            </a:r>
            <a:r>
              <a:rPr lang="pt-BR" dirty="0" smtClean="0"/>
              <a:t>: o </a:t>
            </a:r>
            <a:r>
              <a:rPr lang="pt-BR" dirty="0"/>
              <a:t>fato de um determinado comportamento não ter sido previsto pelo código de ética da SBS não significa que ele seja ético ou destituído de ética</a:t>
            </a:r>
            <a:r>
              <a:rPr lang="pt-BR" dirty="0" smtClean="0"/>
              <a:t>.</a:t>
            </a:r>
          </a:p>
          <a:p>
            <a:pPr lvl="0" algn="just"/>
            <a:endParaRPr lang="pt-BR" dirty="0"/>
          </a:p>
          <a:p>
            <a:pPr lvl="0" algn="just"/>
            <a:r>
              <a:rPr lang="pt-BR" b="1" dirty="0"/>
              <a:t>Finalidades</a:t>
            </a:r>
            <a:r>
              <a:rPr lang="pt-BR" dirty="0"/>
              <a:t>: 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pt-BR" dirty="0"/>
              <a:t>proteger o bem-estar de grupos e indivíduos com quem sociólogos (as) trabalham e que tomam parte no processo de pesquisa; 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pt-BR" dirty="0" smtClean="0"/>
              <a:t>fornecer </a:t>
            </a:r>
            <a:r>
              <a:rPr lang="pt-BR" dirty="0"/>
              <a:t>guias de comportamento para sociólogos (as</a:t>
            </a:r>
            <a:r>
              <a:rPr lang="pt-BR" dirty="0" smtClean="0"/>
              <a:t>).</a:t>
            </a:r>
          </a:p>
          <a:p>
            <a:pPr marL="514350" lvl="0" indent="-514350" algn="just">
              <a:buFont typeface="+mj-lt"/>
              <a:buAutoNum type="arabicPeriod"/>
            </a:pPr>
            <a:endParaRPr lang="pt-BR" dirty="0"/>
          </a:p>
          <a:p>
            <a:pPr lvl="0" algn="just"/>
            <a:r>
              <a:rPr lang="pt-BR" dirty="0"/>
              <a:t>Cada sociólogo deve suplementar o código de ética com base em seus próprios valores e </a:t>
            </a:r>
            <a:r>
              <a:rPr lang="pt-BR" dirty="0" smtClean="0"/>
              <a:t>experiência.</a:t>
            </a:r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1342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cap="small" dirty="0" smtClean="0"/>
              <a:t>2. E o que dizem os códigos de ética?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55000" lnSpcReduction="20000"/>
          </a:bodyPr>
          <a:lstStyle/>
          <a:p>
            <a:pPr marL="0" lvl="0" indent="0" algn="just">
              <a:lnSpc>
                <a:spcPct val="120000"/>
              </a:lnSpc>
              <a:buNone/>
            </a:pPr>
            <a:r>
              <a:rPr lang="pt-BR" b="1" dirty="0"/>
              <a:t>A Sociologia como campo de estudos e de prática científica: </a:t>
            </a:r>
          </a:p>
          <a:p>
            <a:pPr marL="0" lvl="0" indent="0" algn="just">
              <a:lnSpc>
                <a:spcPct val="120000"/>
              </a:lnSpc>
              <a:buNone/>
            </a:pPr>
            <a:endParaRPr lang="pt-BR" dirty="0"/>
          </a:p>
          <a:p>
            <a:pPr lvl="0" algn="just">
              <a:lnSpc>
                <a:spcPct val="120000"/>
              </a:lnSpc>
            </a:pPr>
            <a:r>
              <a:rPr lang="pt-BR" dirty="0"/>
              <a:t>Sociólogos (as) devem cooperar com base na correção científica, </a:t>
            </a:r>
            <a:r>
              <a:rPr lang="pt-BR" b="1" u="sng" dirty="0"/>
              <a:t>sem discriminação </a:t>
            </a:r>
            <a:r>
              <a:rPr lang="pt-BR" u="sng" dirty="0"/>
              <a:t>com base em sexo, raça, preferências sexuais, idade, religião ou opções políticas</a:t>
            </a:r>
            <a:r>
              <a:rPr lang="pt-BR" u="sng" dirty="0" smtClean="0"/>
              <a:t>.</a:t>
            </a:r>
          </a:p>
          <a:p>
            <a:pPr lvl="0" algn="just">
              <a:lnSpc>
                <a:spcPct val="120000"/>
              </a:lnSpc>
            </a:pPr>
            <a:endParaRPr lang="pt-BR" dirty="0"/>
          </a:p>
          <a:p>
            <a:pPr lvl="0" algn="just">
              <a:lnSpc>
                <a:spcPct val="120000"/>
              </a:lnSpc>
            </a:pPr>
            <a:r>
              <a:rPr lang="pt-BR" dirty="0"/>
              <a:t>Trabalho em grupo, cooperação e intercâmbio entre sociólogos (as) são atividades necessárias para o progresso da Sociologia. </a:t>
            </a:r>
            <a:endParaRPr lang="pt-BR" dirty="0" smtClean="0"/>
          </a:p>
          <a:p>
            <a:pPr lvl="0" algn="just">
              <a:lnSpc>
                <a:spcPct val="120000"/>
              </a:lnSpc>
            </a:pPr>
            <a:endParaRPr lang="pt-BR" dirty="0" smtClean="0"/>
          </a:p>
          <a:p>
            <a:pPr lvl="0" algn="just">
              <a:lnSpc>
                <a:spcPct val="120000"/>
              </a:lnSpc>
            </a:pPr>
            <a:r>
              <a:rPr lang="pt-BR" dirty="0" smtClean="0"/>
              <a:t>Sociólogos devem estar cientes do fato de que seus </a:t>
            </a:r>
            <a:r>
              <a:rPr lang="pt-BR" b="1" dirty="0" smtClean="0"/>
              <a:t>pressupostos podem causar um impacto na sociedade</a:t>
            </a:r>
            <a:r>
              <a:rPr lang="pt-BR" dirty="0" smtClean="0"/>
              <a:t>. Nenhum pressuposto sociológico deve ser apresentado como verdade indisputável.</a:t>
            </a:r>
          </a:p>
          <a:p>
            <a:pPr lvl="0" algn="just">
              <a:lnSpc>
                <a:spcPct val="120000"/>
              </a:lnSpc>
            </a:pPr>
            <a:endParaRPr lang="pt-BR" dirty="0" smtClean="0"/>
          </a:p>
          <a:p>
            <a:pPr lvl="0" algn="just">
              <a:lnSpc>
                <a:spcPct val="120000"/>
              </a:lnSpc>
            </a:pPr>
            <a:r>
              <a:rPr lang="pt-BR" u="sng" dirty="0" smtClean="0"/>
              <a:t>Sociólogos </a:t>
            </a:r>
            <a:r>
              <a:rPr lang="pt-BR" u="sng" dirty="0"/>
              <a:t>(as) devem proteger os direitos de seus informantes</a:t>
            </a:r>
            <a:r>
              <a:rPr lang="pt-BR" dirty="0"/>
              <a:t>, bem como de estudantes e de membros das equipes de trabalho (</a:t>
            </a:r>
            <a:r>
              <a:rPr lang="pt-BR" b="1" dirty="0"/>
              <a:t>dever de proteção das fontes</a:t>
            </a:r>
            <a:r>
              <a:rPr lang="pt-BR" dirty="0"/>
              <a:t>).</a:t>
            </a:r>
          </a:p>
          <a:p>
            <a:pPr algn="just">
              <a:lnSpc>
                <a:spcPct val="12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85339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3383</Words>
  <Application>Microsoft Office PowerPoint</Application>
  <PresentationFormat>Apresentação na tela (4:3)</PresentationFormat>
  <Paragraphs>265</Paragraphs>
  <Slides>27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8" baseType="lpstr">
      <vt:lpstr>Tema do Office</vt:lpstr>
      <vt:lpstr>Ética na pesquisa sociológica</vt:lpstr>
      <vt:lpstr>1. Pesquisa sociológica e ética</vt:lpstr>
      <vt:lpstr>1. Pesquisa sociológica e ética</vt:lpstr>
      <vt:lpstr>1. Pesquisa sociológica e ética</vt:lpstr>
      <vt:lpstr>1. Pesquisa sociológica e ética</vt:lpstr>
      <vt:lpstr>1. Pesquisa sociológica e ética</vt:lpstr>
      <vt:lpstr>1. Pesquisa sociológica e ética</vt:lpstr>
      <vt:lpstr>2. E o que dizem os códigos de ética?</vt:lpstr>
      <vt:lpstr>2. E o que dizem os códigos de ética?</vt:lpstr>
      <vt:lpstr>2. E o que dizem os códigos de ética?</vt:lpstr>
      <vt:lpstr>2. E o que dizem os códigos de ética?</vt:lpstr>
      <vt:lpstr>2. E o que dizem os códigos de ética?</vt:lpstr>
      <vt:lpstr>2. E o que dizem os códigos de ética?</vt:lpstr>
      <vt:lpstr>2. E o que dizem os códigos de ética?</vt:lpstr>
      <vt:lpstr>3. Sobre citação e referência</vt:lpstr>
      <vt:lpstr>3. Sobre citação e referência</vt:lpstr>
      <vt:lpstr>3. Sobre citação e referência</vt:lpstr>
      <vt:lpstr>3. Sobre citação e referência</vt:lpstr>
      <vt:lpstr>3. Sobre citação e referência</vt:lpstr>
      <vt:lpstr>3. Sobre citação e referência</vt:lpstr>
      <vt:lpstr>3. Sobre citação e referência</vt:lpstr>
      <vt:lpstr>3. Sobre citação e referência</vt:lpstr>
      <vt:lpstr>3. Sobre citação e referência</vt:lpstr>
      <vt:lpstr>3. Sobre citação e referência</vt:lpstr>
      <vt:lpstr>3. Sobre citação e referência</vt:lpstr>
      <vt:lpstr>3. Sobre citação e referência</vt:lpstr>
      <vt:lpstr>3. Sobre citação e referência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Ética na pesquisa sociológica</dc:title>
  <dc:creator>User</dc:creator>
  <cp:lastModifiedBy>User</cp:lastModifiedBy>
  <cp:revision>37</cp:revision>
  <dcterms:created xsi:type="dcterms:W3CDTF">2017-10-26T17:38:41Z</dcterms:created>
  <dcterms:modified xsi:type="dcterms:W3CDTF">2017-10-26T19:10:09Z</dcterms:modified>
</cp:coreProperties>
</file>