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380A-BF88-43CF-87F3-16FDF923D9C5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FACE-1EC3-4F38-95FF-C47E059F8EA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Materiais Cerâmicos</a:t>
            </a:r>
            <a:br>
              <a:rPr lang="pt-BR" dirty="0" smtClean="0"/>
            </a:br>
            <a:r>
              <a:rPr lang="pt-BR" dirty="0" smtClean="0"/>
              <a:t>Propriedades Mecânicas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SMM0194 – Ciência e Engenharia de Materiais II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Prof. Eduardo Bellini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Efeito do ambiente – Fadiga Estática</a:t>
            </a:r>
          </a:p>
        </p:txBody>
      </p:sp>
      <p:sp>
        <p:nvSpPr>
          <p:cNvPr id="606211" name="Rectangle 3"/>
          <p:cNvSpPr>
            <a:spLocks noChangeArrowheads="1"/>
          </p:cNvSpPr>
          <p:nvPr/>
        </p:nvSpPr>
        <p:spPr bwMode="auto">
          <a:xfrm>
            <a:off x="322421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3114675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06213" name="Picture 5" descr="mecanismo de quebra de lig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33550"/>
            <a:ext cx="6248400" cy="443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Efeito do ambiente – Fadiga Estática</a:t>
            </a: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322421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3114675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07237" name="Picture 5" descr="velocidade x amb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58925"/>
            <a:ext cx="5410200" cy="518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300" y="1484313"/>
            <a:ext cx="33639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Aspecto estatístico da fratura em materiais cerâmicos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/>
              <a:t>O tamanho máximo de um defeito </a:t>
            </a:r>
            <a:r>
              <a:rPr lang="pt-BR" sz="2000" b="1" u="sng" dirty="0"/>
              <a:t>depende da técnica de fabricação e de tratamentos subseqüentes</a:t>
            </a:r>
            <a:r>
              <a:rPr lang="pt-BR" sz="2000" dirty="0"/>
              <a:t>, e pode variar muito de amostra para amostra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A resistência à fratura também </a:t>
            </a:r>
            <a:r>
              <a:rPr lang="pt-BR" sz="2000" b="1" u="sng" dirty="0"/>
              <a:t>depende do tamanho ou volume do material</a:t>
            </a:r>
            <a:r>
              <a:rPr lang="pt-BR" sz="2000" dirty="0"/>
              <a:t> empregado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Quanto maior o volume, maior a probabilidade de encontrar um defeito crítico</a:t>
            </a:r>
          </a:p>
          <a:p>
            <a:pPr>
              <a:lnSpc>
                <a:spcPct val="80000"/>
              </a:lnSpc>
            </a:pPr>
            <a:r>
              <a:rPr lang="pt-BR" sz="2000" b="1" u="sng" dirty="0"/>
              <a:t>Valores médios e fatores de segurança não são utilizados para projeto de materiais cerâmicos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Sempre que possível, materiais cerâmicos são melhor aplicados e ensaiados sob </a:t>
            </a:r>
            <a:r>
              <a:rPr lang="pt-BR" sz="2000" b="1" u="sng" dirty="0"/>
              <a:t>compressão</a:t>
            </a:r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5796136" y="5915868"/>
            <a:ext cx="298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/>
              <a:t>Distribuição de freqüência da resistência à fratura de um cimento </a:t>
            </a:r>
            <a:r>
              <a:rPr lang="pt-BR" sz="1600" b="1" dirty="0" err="1"/>
              <a:t>portland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3" y="115888"/>
            <a:ext cx="63198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2592388" cy="4321175"/>
          </a:xfrm>
        </p:spPr>
        <p:txBody>
          <a:bodyPr/>
          <a:lstStyle/>
          <a:p>
            <a:r>
              <a:rPr lang="pt-BR" sz="4000"/>
              <a:t>Ensaio mecânicopara cerâmicas – flexão em três pontos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70000"/>
            <a:ext cx="51006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Comportamento mecânico típico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Efeito da porosidade</a:t>
            </a: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1268413"/>
            <a:ext cx="7489825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Efeito da porosidade</a:t>
            </a:r>
          </a:p>
        </p:txBody>
      </p:sp>
      <p:pic>
        <p:nvPicPr>
          <p:cNvPr id="615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Propriedades Mecânicas das Cerâmicas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processamento e a aplicação dos materiais cerâmicos é limitada por suas propriedades mecânicas.</a:t>
            </a:r>
          </a:p>
          <a:p>
            <a:r>
              <a:rPr lang="pt-BR"/>
              <a:t>A principal desvantagem em relação aos metais é a disposição à fratura catastrófica, </a:t>
            </a:r>
            <a:r>
              <a:rPr lang="pt-BR" b="1" u="sng"/>
              <a:t>fratura frágil</a:t>
            </a:r>
            <a:r>
              <a:rPr lang="pt-BR"/>
              <a:t>, pouco ou nenhuma absorção de energia na forma de deformação plástica.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t-BR"/>
              <a:t>Concentração de tensão</a:t>
            </a:r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227138"/>
            <a:ext cx="85328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Tenacidade à fratura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2265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i="1">
                <a:latin typeface="Times New Roman" pitchFamily="18" charset="0"/>
              </a:rPr>
              <a:t>K</a:t>
            </a:r>
            <a:r>
              <a:rPr lang="pt-BR" sz="2400" i="1" baseline="-25000">
                <a:latin typeface="Times New Roman" pitchFamily="18" charset="0"/>
              </a:rPr>
              <a:t>Ic</a:t>
            </a:r>
            <a:r>
              <a:rPr lang="pt-BR" sz="2400"/>
              <a:t> = tenacidade à fratura em deformação plana</a:t>
            </a:r>
          </a:p>
          <a:p>
            <a:pPr>
              <a:lnSpc>
                <a:spcPct val="80000"/>
              </a:lnSpc>
            </a:pPr>
            <a:r>
              <a:rPr lang="pt-BR" sz="2400" i="1">
                <a:latin typeface="Times New Roman" pitchFamily="18" charset="0"/>
              </a:rPr>
              <a:t>Y</a:t>
            </a:r>
            <a:r>
              <a:rPr lang="pt-BR" sz="2400"/>
              <a:t> = fator geométrico adimensional que depende  do estado de tensão e da geometria da amostra e da trinca</a:t>
            </a:r>
          </a:p>
          <a:p>
            <a:pPr>
              <a:lnSpc>
                <a:spcPct val="80000"/>
              </a:lnSpc>
            </a:pPr>
            <a:r>
              <a:rPr lang="pt-BR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pt-BR" sz="2400">
                <a:sym typeface="Symbol" pitchFamily="18" charset="2"/>
              </a:rPr>
              <a:t> = tensão aplicada</a:t>
            </a:r>
          </a:p>
          <a:p>
            <a:pPr>
              <a:lnSpc>
                <a:spcPct val="80000"/>
              </a:lnSpc>
            </a:pPr>
            <a:r>
              <a:rPr lang="pt-BR" sz="2400" i="1">
                <a:latin typeface="Times New Roman" pitchFamily="18" charset="0"/>
                <a:sym typeface="Symbol" pitchFamily="18" charset="2"/>
              </a:rPr>
              <a:t>a</a:t>
            </a:r>
            <a:r>
              <a:rPr lang="pt-BR" sz="2400">
                <a:sym typeface="Symbol" pitchFamily="18" charset="2"/>
              </a:rPr>
              <a:t> = comprimento de uma trinca na superfície ou metade do comprimento de uma trinca interna</a:t>
            </a:r>
          </a:p>
        </p:txBody>
      </p:sp>
      <p:graphicFrame>
        <p:nvGraphicFramePr>
          <p:cNvPr id="599043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6799052"/>
              </p:ext>
            </p:extLst>
          </p:nvPr>
        </p:nvGraphicFramePr>
        <p:xfrm>
          <a:off x="1835150" y="2074863"/>
          <a:ext cx="57785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ção" r:id="rId3" imgW="977760" imgH="266400" progId="Equation.3">
                  <p:embed/>
                </p:oleObj>
              </mc:Choice>
              <mc:Fallback>
                <p:oleObj name="Equação" r:id="rId3" imgW="9777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074863"/>
                        <a:ext cx="5778500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765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PROPRIEDADE FUNDAMENTAL DOS MATERIAIS!!!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7704137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Propriedades Mecânicas das Cerâmicas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defeitos que causam a fratura frágil são muito pequenos nos materiais cerâmicos, devido ao pequeno </a:t>
            </a:r>
            <a:r>
              <a:rPr lang="pt-BR" i="1">
                <a:latin typeface="Times New Roman" pitchFamily="18" charset="0"/>
              </a:rPr>
              <a:t>K</a:t>
            </a:r>
            <a:r>
              <a:rPr lang="pt-BR" i="1" baseline="-25000">
                <a:latin typeface="Times New Roman" pitchFamily="18" charset="0"/>
              </a:rPr>
              <a:t>Ic</a:t>
            </a:r>
            <a:endParaRPr lang="pt-BR"/>
          </a:p>
          <a:p>
            <a:r>
              <a:rPr lang="pt-BR"/>
              <a:t>Têm dimensões da ordem dos defeitos superficiais (riscos ou trincas), internos (poros) ou detalhes da microestrutura (grãos) – ou seja, são virtualmente impossíveis de serem eliminados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Fadiga estática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Causada pela propagação lenta e estável de uma trinca no material até </a:t>
            </a:r>
            <a:r>
              <a:rPr lang="pt-BR" sz="2800" dirty="0" smtClean="0"/>
              <a:t>que o </a:t>
            </a:r>
            <a:r>
              <a:rPr lang="pt-BR" sz="2800" dirty="0"/>
              <a:t>tamanho </a:t>
            </a:r>
            <a:r>
              <a:rPr lang="pt-BR" sz="2800" dirty="0" smtClean="0"/>
              <a:t>crítico seja alcançado para que ocorra a propagação catastrófica</a:t>
            </a:r>
            <a:endParaRPr lang="pt-BR" sz="2800" dirty="0"/>
          </a:p>
          <a:p>
            <a:r>
              <a:rPr lang="pt-BR" sz="2800" dirty="0"/>
              <a:t>Em alguns materiais cerâmicos (porcelanas, vidros, cimento </a:t>
            </a:r>
            <a:r>
              <a:rPr lang="pt-BR" sz="2800" dirty="0" err="1"/>
              <a:t>portland</a:t>
            </a:r>
            <a:r>
              <a:rPr lang="pt-BR" sz="2800" dirty="0"/>
              <a:t>, cerâmicas com alto teor de Al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, </a:t>
            </a:r>
            <a:r>
              <a:rPr lang="pt-BR" sz="2800" dirty="0" err="1"/>
              <a:t>titanato</a:t>
            </a:r>
            <a:r>
              <a:rPr lang="pt-BR" sz="2800" dirty="0"/>
              <a:t> de bário, </a:t>
            </a:r>
            <a:r>
              <a:rPr lang="pt-BR" sz="2800" dirty="0" err="1"/>
              <a:t>nitreto</a:t>
            </a:r>
            <a:r>
              <a:rPr lang="pt-BR" sz="2800" dirty="0"/>
              <a:t> de silício), o aumento do comprimento de uma trinca pode ser causado </a:t>
            </a:r>
            <a:r>
              <a:rPr lang="pt-BR" sz="2800" dirty="0" smtClean="0"/>
              <a:t>por </a:t>
            </a:r>
            <a:r>
              <a:rPr lang="pt-BR" sz="2800" dirty="0"/>
              <a:t>condições ambientais </a:t>
            </a:r>
            <a:r>
              <a:rPr lang="pt-BR" sz="2800" dirty="0" smtClean="0"/>
              <a:t>comuns: temperatura </a:t>
            </a:r>
            <a:r>
              <a:rPr lang="pt-BR" sz="2800" dirty="0"/>
              <a:t>e umidade</a:t>
            </a:r>
            <a:r>
              <a:rPr lang="pt-BR" sz="2800" dirty="0" smtClean="0"/>
              <a:t>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Comprovação Experimental: dano por água</a:t>
            </a:r>
          </a:p>
        </p:txBody>
      </p:sp>
      <p:pic>
        <p:nvPicPr>
          <p:cNvPr id="604163" name="Picture 3" descr="dano por g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25613"/>
            <a:ext cx="6381750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Efeito do ambiente – Fadiga Estática</a:t>
            </a:r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322421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05188" name="Picture 4" descr="esquema estrutural de ataque na tri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6550"/>
            <a:ext cx="6324600" cy="4918075"/>
          </a:xfrm>
          <a:prstGeom prst="rect">
            <a:avLst/>
          </a:prstGeom>
          <a:noFill/>
        </p:spPr>
      </p:pic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3114675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384</Words>
  <Application>Microsoft Office PowerPoint</Application>
  <PresentationFormat>Apresentação na tela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Equação</vt:lpstr>
      <vt:lpstr>Materiais Cerâmicos Propriedades Mecânicas</vt:lpstr>
      <vt:lpstr>Propriedades Mecânicas das Cerâmicas</vt:lpstr>
      <vt:lpstr>Concentração de tensão</vt:lpstr>
      <vt:lpstr>Tenacidade à fratura</vt:lpstr>
      <vt:lpstr>Apresentação do PowerPoint</vt:lpstr>
      <vt:lpstr>Propriedades Mecânicas das Cerâmicas</vt:lpstr>
      <vt:lpstr>Fadiga estática</vt:lpstr>
      <vt:lpstr>Comprovação Experimental: dano por água</vt:lpstr>
      <vt:lpstr>Efeito do ambiente – Fadiga Estática</vt:lpstr>
      <vt:lpstr>Efeito do ambiente – Fadiga Estática</vt:lpstr>
      <vt:lpstr>Efeito do ambiente – Fadiga Estática</vt:lpstr>
      <vt:lpstr>Aspecto estatístico da fratura em materiais cerâmicos</vt:lpstr>
      <vt:lpstr>Ensaio mecânicopara cerâmicas – flexão em três pontos</vt:lpstr>
      <vt:lpstr>Comportamento mecânico típico</vt:lpstr>
      <vt:lpstr>Efeito da porosidade</vt:lpstr>
      <vt:lpstr>Efeito da porosidade</vt:lpstr>
    </vt:vector>
  </TitlesOfParts>
  <Company>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para aulas</dc:title>
  <dc:creator>Eduardo Bellini Ferreira</dc:creator>
  <cp:lastModifiedBy>Eduardo Bellini Ferreira</cp:lastModifiedBy>
  <cp:revision>6</cp:revision>
  <dcterms:created xsi:type="dcterms:W3CDTF">2012-08-16T13:43:28Z</dcterms:created>
  <dcterms:modified xsi:type="dcterms:W3CDTF">2015-08-18T17:25:18Z</dcterms:modified>
</cp:coreProperties>
</file>