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3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3" r:id="rId10"/>
    <p:sldId id="275" r:id="rId11"/>
    <p:sldId id="271" r:id="rId12"/>
    <p:sldId id="272" r:id="rId13"/>
    <p:sldId id="277" r:id="rId14"/>
    <p:sldId id="276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19/03/2023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50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19/03/2023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95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EFC8C4F-B559-4C8D-AE77-64BA594A1FB4}" type="datetimeFigureOut">
              <a:rPr lang="pt-BR" smtClean="0"/>
              <a:t>19/03/2023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93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19/03/2023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93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FC8C4F-B559-4C8D-AE77-64BA594A1FB4}" type="datetimeFigureOut">
              <a:rPr lang="pt-BR" smtClean="0"/>
              <a:t>19/03/2023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31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19/03/2023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31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19/03/2023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64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19/03/2023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87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19/03/2023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16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19/03/2023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97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19/03/2023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54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EFC8C4F-B559-4C8D-AE77-64BA594A1FB4}" type="datetimeFigureOut">
              <a:rPr lang="pt-BR" smtClean="0"/>
              <a:t>19/03/2023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612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BE501-A082-4E85-A8C0-ACA3127134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ORGANIZAÇÃO INTERNACIONAL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5EAC0C-395B-4440-85BB-6A02CB8947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Professor Otavio Pinto e Silva</a:t>
            </a:r>
          </a:p>
          <a:p>
            <a:r>
              <a:rPr lang="pt-BR" sz="4000" dirty="0"/>
              <a:t>Faculdade de Direito da USP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3465C94-2F4E-60D6-99E8-D3127E998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489" y="516628"/>
            <a:ext cx="11334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29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  <a:t>Principais ÓRGÃOS </a:t>
            </a:r>
            <a:b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</a:br>
            <a:endParaRPr lang="pt-BR" b="1" i="0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Overpas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2) </a:t>
            </a:r>
            <a:r>
              <a:rPr lang="pt-BR" sz="3200" b="1" dirty="0"/>
              <a:t>Conselho de Administração  </a:t>
            </a:r>
            <a:r>
              <a:rPr lang="pt-BR" sz="3200" dirty="0"/>
              <a:t>é o conselho executivo da OIT: se reúne três vezes por ano em Genebra e toma decisões sobre as políticas da OIT, além de estabelecer o programa e o orçamento que são submetidos à Conferência</a:t>
            </a:r>
          </a:p>
          <a:p>
            <a:r>
              <a:rPr lang="pt-BR" sz="3200" dirty="0"/>
              <a:t>3) </a:t>
            </a:r>
            <a:r>
              <a:rPr lang="pt-BR" sz="3200" b="1" dirty="0"/>
              <a:t>Escritório Internacional do Trabalho  </a:t>
            </a:r>
            <a:r>
              <a:rPr lang="pt-BR" sz="3200" dirty="0"/>
              <a:t>é o secretariado permanente da OIT: o ponto focal para todas as atividades gerais, preparadas sob o escrutínio do Conselho de Administração e sob a liderança do Diretor-Geral</a:t>
            </a:r>
          </a:p>
        </p:txBody>
      </p:sp>
    </p:spTree>
    <p:extLst>
      <p:ext uri="{BB962C8B-B14F-4D97-AF65-F5344CB8AC3E}">
        <p14:creationId xmlns:p14="http://schemas.microsoft.com/office/powerpoint/2010/main" val="521509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>
                <a:solidFill>
                  <a:schemeClr val="bg2">
                    <a:lumMod val="60000"/>
                    <a:lumOff val="40000"/>
                  </a:schemeClr>
                </a:solidFill>
                <a:latin typeface="Overpass"/>
              </a:rPr>
              <a:t>Direitos e princípios fundamentais</a:t>
            </a:r>
            <a:endParaRPr lang="pt-BR" b="1" i="0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Overpas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1998: a Conferência Internacional do Trabalho, na sua 87ª Sessão, adotou a Declaração dos Direitos e Princípios Fundamentais no Trabalho, definidos como:</a:t>
            </a:r>
          </a:p>
          <a:p>
            <a:r>
              <a:rPr lang="pt-BR" sz="3200" dirty="0"/>
              <a:t>1) o respeito à liberdade sindical e de associação (Convenção 87) e o reconhecimento efetivo do direito de negociação coletiva (Convenção 98)</a:t>
            </a:r>
          </a:p>
          <a:p>
            <a:r>
              <a:rPr lang="pt-BR" sz="3200" dirty="0"/>
              <a:t>2) a eliminação de todas as formas de trabalho forçado ou obrigatório (Convenções 29 e 105)</a:t>
            </a:r>
          </a:p>
        </p:txBody>
      </p:sp>
    </p:spTree>
    <p:extLst>
      <p:ext uri="{BB962C8B-B14F-4D97-AF65-F5344CB8AC3E}">
        <p14:creationId xmlns:p14="http://schemas.microsoft.com/office/powerpoint/2010/main" val="4016481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  <a:t>Direitos e princípios fundamentais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3) a efetiva abolição do trabalho infantil (Convenções 138 e 182)</a:t>
            </a:r>
          </a:p>
          <a:p>
            <a:r>
              <a:rPr lang="pt-BR" sz="3200" dirty="0"/>
              <a:t>4) a eliminação da discriminação em matéria de emprego e ocupação (Convenções 100 e 111)</a:t>
            </a:r>
          </a:p>
        </p:txBody>
      </p:sp>
    </p:spTree>
    <p:extLst>
      <p:ext uri="{BB962C8B-B14F-4D97-AF65-F5344CB8AC3E}">
        <p14:creationId xmlns:p14="http://schemas.microsoft.com/office/powerpoint/2010/main" val="3559042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  <a:t>Direitos e princípios fundamentais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2022: a 110ª Conferência acrescentou segurança e saúde aos Princípios e Direitos Fundamentais no Trabalho</a:t>
            </a:r>
          </a:p>
          <a:p>
            <a:r>
              <a:rPr lang="pt-BR" sz="3200" dirty="0"/>
              <a:t>As novas Convenções fundamentais são: </a:t>
            </a:r>
          </a:p>
          <a:p>
            <a:r>
              <a:rPr lang="pt-BR" sz="3200" dirty="0"/>
              <a:t>a Convenção sobre Segurança e Saúde dos Trabalhadores (nº 155)  </a:t>
            </a:r>
          </a:p>
          <a:p>
            <a:r>
              <a:rPr lang="pt-BR" sz="3200" dirty="0"/>
              <a:t>a Convenção do Quadro Promocional para a Segurança e Saúde Ocupacional (nº 187)</a:t>
            </a:r>
          </a:p>
        </p:txBody>
      </p:sp>
    </p:spTree>
    <p:extLst>
      <p:ext uri="{BB962C8B-B14F-4D97-AF65-F5344CB8AC3E}">
        <p14:creationId xmlns:p14="http://schemas.microsoft.com/office/powerpoint/2010/main" val="2923194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  <a:t>Sistema de Controle Normativo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As Normas Internacionais do Trabalho são apoiadas por um sistema de controle que é único no nível internacional e que ajuda a assegurar que os países implementem as convenções que ratificam</a:t>
            </a:r>
          </a:p>
          <a:p>
            <a:r>
              <a:rPr lang="pt-BR" sz="3200" dirty="0"/>
              <a:t>A OIT examina regularmente a aplicação de normas nos Estados membros e aponta as áreas onde elas poderiam ser melhor aplicadas</a:t>
            </a:r>
          </a:p>
          <a:p>
            <a:r>
              <a:rPr lang="pt-BR" sz="3200" dirty="0"/>
              <a:t>Se houver algum problema na aplicação das normas, a OIT procura ajudar os países por meio de diálogo social e da assistência técnica</a:t>
            </a:r>
          </a:p>
        </p:txBody>
      </p:sp>
    </p:spTree>
    <p:extLst>
      <p:ext uri="{BB962C8B-B14F-4D97-AF65-F5344CB8AC3E}">
        <p14:creationId xmlns:p14="http://schemas.microsoft.com/office/powerpoint/2010/main" val="3677407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66A1B-9876-72FB-A705-FF5DDA5F38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FIM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C2CCF4-5E6A-99C2-8637-830B27D99E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6000" dirty="0"/>
              <a:t>otavio_pinto@usp.br</a:t>
            </a:r>
          </a:p>
        </p:txBody>
      </p:sp>
    </p:spTree>
    <p:extLst>
      <p:ext uri="{BB962C8B-B14F-4D97-AF65-F5344CB8AC3E}">
        <p14:creationId xmlns:p14="http://schemas.microsoft.com/office/powerpoint/2010/main" val="118287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  <a:t>História da OIT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Criação 1919 – Tratado de Versalhes</a:t>
            </a:r>
          </a:p>
          <a:p>
            <a:r>
              <a:rPr lang="pt-BR" sz="3200" dirty="0"/>
              <a:t>Objetivo: promover a justiça social</a:t>
            </a:r>
          </a:p>
          <a:p>
            <a:r>
              <a:rPr lang="pt-BR" sz="3200" dirty="0"/>
              <a:t>Ganhadora do Prêmio Nobel da Paz em 1969, a OIT é a única agência das Nações Unidas que tem estrutura tripartite</a:t>
            </a:r>
          </a:p>
          <a:p>
            <a:r>
              <a:rPr lang="pt-BR" sz="3200" dirty="0"/>
              <a:t>Representantes de governos, de organizações de empregadores e de trabalhadores de 187 Estados-membros participam em situação de igualdade das diversas instâncias da Organização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E2F07CA-51EF-21E3-6F89-734C58908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089" y="471818"/>
            <a:ext cx="11334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85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  <a:t>História da OIT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A OIT é responsável pela formulação e aplicação das normas internacionais do trabalho</a:t>
            </a:r>
          </a:p>
          <a:p>
            <a:r>
              <a:rPr lang="pt-BR" sz="3200" dirty="0"/>
              <a:t>Convenções</a:t>
            </a:r>
          </a:p>
          <a:p>
            <a:r>
              <a:rPr lang="pt-BR" sz="3200" dirty="0"/>
              <a:t>Recomendações</a:t>
            </a:r>
          </a:p>
          <a:p>
            <a:r>
              <a:rPr lang="pt-BR" sz="3200" dirty="0"/>
              <a:t>As Convenções, uma vez ratificadas por decisão soberana de um país, passam a fazer parte de seu ordenamento jurídico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06FD69F-5735-0273-5B52-77F235A49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079" y="471818"/>
            <a:ext cx="11334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47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51791"/>
            <a:ext cx="9784080" cy="1508760"/>
          </a:xfrm>
        </p:spPr>
        <p:txBody>
          <a:bodyPr/>
          <a:lstStyle/>
          <a:p>
            <a:pPr algn="l"/>
            <a: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  <a:t>História da OIT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Na primeira Conferência Internacional do Trabalho, realizada em 1919, a OIT adotou seis convenções</a:t>
            </a:r>
          </a:p>
          <a:p>
            <a:endParaRPr lang="pt-BR" sz="3200" dirty="0"/>
          </a:p>
          <a:p>
            <a:r>
              <a:rPr lang="pt-BR" sz="3200" dirty="0"/>
              <a:t>A primeira delas respondia a uma das principais reivindicações do movimento sindical e operário do final do século XIX e começo do século XX: a limitação da jornada de trabalho a 8 horas diárias e 48 horas semanais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977C34B5-48BB-E764-42CC-2766BB555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750" y="439433"/>
            <a:ext cx="11334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90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  <a:t>História da OIT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As outras convenções adotadas: </a:t>
            </a:r>
          </a:p>
          <a:p>
            <a:r>
              <a:rPr lang="pt-BR" sz="3200" dirty="0"/>
              <a:t>proteção à maternidade</a:t>
            </a:r>
          </a:p>
          <a:p>
            <a:r>
              <a:rPr lang="pt-BR" sz="3200" dirty="0"/>
              <a:t>luta contra o desemprego</a:t>
            </a:r>
          </a:p>
          <a:p>
            <a:r>
              <a:rPr lang="pt-BR" sz="3200" dirty="0"/>
              <a:t>definição da idade mínima de 14 anos para o trabalho na indústria </a:t>
            </a:r>
          </a:p>
          <a:p>
            <a:r>
              <a:rPr lang="pt-BR" sz="3200" dirty="0"/>
              <a:t>proibição do trabalho noturno de mulheres </a:t>
            </a:r>
          </a:p>
          <a:p>
            <a:r>
              <a:rPr lang="pt-BR" sz="3200" dirty="0"/>
              <a:t> proibição do trabalho noturno de menores de 18 anos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5BF0CF9-3C2D-E1D7-7151-5EE38BA5E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779" y="471818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012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  <a:t>História da OIT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1920: a sede da OIT foi estabelecida em Genebra, na Suíça, com Albert Thomas como seu primeiro diretor-geral</a:t>
            </a:r>
          </a:p>
          <a:p>
            <a:r>
              <a:rPr lang="pt-BR" sz="3200" dirty="0"/>
              <a:t>1926: a Conferência Internacional do Trabalho introduziu uma inovação importante para supervisionar a aplicação das normas: uma Comissão de Peritos, composta por juristas independentes, encarregada de examinar os relatórios enviados pelos governos sobre a aplicação de Convenções ratificadas por seus países (as “memórias”)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B08024A-1028-4B66-DEC7-BB99BCE62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775" y="471818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1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  <a:t>História da OIT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1944: adoção da Declaração de Filadélfia que, como anexo à Constituição da OIT, até hoje constitui a carta de princípios e objetivos da Organização</a:t>
            </a:r>
          </a:p>
          <a:p>
            <a:r>
              <a:rPr lang="pt-BR" sz="3200" dirty="0"/>
              <a:t> paz permanente só pode estar baseada na justiça social</a:t>
            </a:r>
          </a:p>
          <a:p>
            <a:r>
              <a:rPr lang="pt-BR" sz="3200" dirty="0"/>
              <a:t>quatro ideias fundamentais, que constituem valores e princípios básicos da OIT: </a:t>
            </a:r>
          </a:p>
          <a:p>
            <a:r>
              <a:rPr lang="pt-BR" sz="3200" dirty="0"/>
              <a:t>1) o trabalho deve ser fonte de dignidade</a:t>
            </a:r>
          </a:p>
          <a:p>
            <a:r>
              <a:rPr lang="pt-BR" sz="3200" dirty="0"/>
              <a:t>2) o trabalho não é uma mercadoria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F19B2BB-6B77-E637-683F-3A5F0E508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0271" y="471818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3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  <a:t>História da OIT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3) a pobreza, em qualquer lugar, é uma ameaça à prosperidade de todos</a:t>
            </a:r>
          </a:p>
          <a:p>
            <a:r>
              <a:rPr lang="pt-BR" sz="3200" dirty="0"/>
              <a:t>4) todos os seres humanos tem o direito de perseguir o seu bem estar material em condições de liberdade e dignidade, segurança econômica e igualdade de oportunidades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385290D-FF8C-6023-C931-BD91EC314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053" y="471818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626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  <a:t>Principais ÓRGÃOS </a:t>
            </a:r>
            <a:br>
              <a:rPr lang="pt-BR" b="1" i="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Overpass"/>
              </a:rPr>
            </a:br>
            <a:endParaRPr lang="pt-BR" b="1" i="0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Overpas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A OIT realiza o seu trabalho por meio de três órgãos principais, compostos por representantes de governos, empregadores e trabalhadores</a:t>
            </a:r>
          </a:p>
          <a:p>
            <a:endParaRPr lang="pt-BR" sz="3200" dirty="0"/>
          </a:p>
          <a:p>
            <a:r>
              <a:rPr lang="pt-BR" sz="3200" b="1" dirty="0"/>
              <a:t>1) Conferência Internacional do Trabalho</a:t>
            </a:r>
          </a:p>
          <a:p>
            <a:r>
              <a:rPr lang="pt-BR" sz="3200" dirty="0"/>
              <a:t>Define as normas internacionais do trabalho e as políticas gerais da OIT, encontro anual em Genebra</a:t>
            </a:r>
          </a:p>
        </p:txBody>
      </p:sp>
    </p:spTree>
    <p:extLst>
      <p:ext uri="{BB962C8B-B14F-4D97-AF65-F5344CB8AC3E}">
        <p14:creationId xmlns:p14="http://schemas.microsoft.com/office/powerpoint/2010/main" val="236563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 Tiras">
  <a:themeElements>
    <a:clrScheme name="Em Tira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Em Tir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m Tir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TM03090430[[fn=Em Tiras]]</Template>
  <TotalTime>383</TotalTime>
  <Words>790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Corbel</vt:lpstr>
      <vt:lpstr>Overpass</vt:lpstr>
      <vt:lpstr>Wingdings</vt:lpstr>
      <vt:lpstr>Em Tiras</vt:lpstr>
      <vt:lpstr>ORGANIZAÇÃO INTERNACIONAL do trabalho</vt:lpstr>
      <vt:lpstr>História da OIT</vt:lpstr>
      <vt:lpstr>História da OIT</vt:lpstr>
      <vt:lpstr>História da OIT</vt:lpstr>
      <vt:lpstr>História da OIT</vt:lpstr>
      <vt:lpstr>História da OIT</vt:lpstr>
      <vt:lpstr>História da OIT</vt:lpstr>
      <vt:lpstr>História da OIT</vt:lpstr>
      <vt:lpstr>Principais ÓRGÃOS  </vt:lpstr>
      <vt:lpstr>Principais ÓRGÃOS  </vt:lpstr>
      <vt:lpstr>Direitos e princípios fundamentais</vt:lpstr>
      <vt:lpstr>Direitos e princípios fundamentais</vt:lpstr>
      <vt:lpstr>Direitos e princípios fundamentais</vt:lpstr>
      <vt:lpstr>Sistema de Controle Normativo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Natureza jurídica do  direito do trabalho</dc:title>
  <dc:creator>Otavio</dc:creator>
  <cp:lastModifiedBy>Otavio Pinto e Silva</cp:lastModifiedBy>
  <cp:revision>13</cp:revision>
  <dcterms:created xsi:type="dcterms:W3CDTF">2020-03-30T19:26:41Z</dcterms:created>
  <dcterms:modified xsi:type="dcterms:W3CDTF">2023-03-19T23:06:25Z</dcterms:modified>
</cp:coreProperties>
</file>