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8" r:id="rId11"/>
    <p:sldId id="267" r:id="rId12"/>
    <p:sldId id="265" r:id="rId13"/>
    <p:sldId id="270" r:id="rId14"/>
    <p:sldId id="271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E5F5-02E6-42A6-B328-6760118BC4EB}" type="datetimeFigureOut">
              <a:rPr lang="pt-BR" smtClean="0"/>
              <a:t>20/04/2017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1E52-C022-4FE9-81C7-CBD158AA6C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534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E5F5-02E6-42A6-B328-6760118BC4EB}" type="datetimeFigureOut">
              <a:rPr lang="pt-BR" smtClean="0"/>
              <a:t>20/04/2017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1E52-C022-4FE9-81C7-CBD158AA6C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137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E5F5-02E6-42A6-B328-6760118BC4EB}" type="datetimeFigureOut">
              <a:rPr lang="pt-BR" smtClean="0"/>
              <a:t>20/04/2017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1E52-C022-4FE9-81C7-CBD158AA6C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57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E5F5-02E6-42A6-B328-6760118BC4EB}" type="datetimeFigureOut">
              <a:rPr lang="pt-BR" smtClean="0"/>
              <a:t>20/04/2017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1E52-C022-4FE9-81C7-CBD158AA6C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43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E5F5-02E6-42A6-B328-6760118BC4EB}" type="datetimeFigureOut">
              <a:rPr lang="pt-BR" smtClean="0"/>
              <a:t>20/04/2017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1E52-C022-4FE9-81C7-CBD158AA6C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14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E5F5-02E6-42A6-B328-6760118BC4EB}" type="datetimeFigureOut">
              <a:rPr lang="pt-BR" smtClean="0"/>
              <a:t>20/04/2017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1E52-C022-4FE9-81C7-CBD158AA6C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01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E5F5-02E6-42A6-B328-6760118BC4EB}" type="datetimeFigureOut">
              <a:rPr lang="pt-BR" smtClean="0"/>
              <a:t>20/04/2017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1E52-C022-4FE9-81C7-CBD158AA6C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26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E5F5-02E6-42A6-B328-6760118BC4EB}" type="datetimeFigureOut">
              <a:rPr lang="pt-BR" smtClean="0"/>
              <a:t>20/04/2017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1E52-C022-4FE9-81C7-CBD158AA6C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939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E5F5-02E6-42A6-B328-6760118BC4EB}" type="datetimeFigureOut">
              <a:rPr lang="pt-BR" smtClean="0"/>
              <a:t>20/04/2017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1E52-C022-4FE9-81C7-CBD158AA6C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83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E5F5-02E6-42A6-B328-6760118BC4EB}" type="datetimeFigureOut">
              <a:rPr lang="pt-BR" smtClean="0"/>
              <a:t>20/04/2017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1E52-C022-4FE9-81C7-CBD158AA6C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397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E5F5-02E6-42A6-B328-6760118BC4EB}" type="datetimeFigureOut">
              <a:rPr lang="pt-BR" smtClean="0"/>
              <a:t>20/04/2017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E1E52-C022-4FE9-81C7-CBD158AA6C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6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0E5F5-02E6-42A6-B328-6760118BC4EB}" type="datetimeFigureOut">
              <a:rPr lang="pt-BR" smtClean="0"/>
              <a:t>20/04/2017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E1E52-C022-4FE9-81C7-CBD158AA6C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04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Organização administrativa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Faculdade de Direito da USP</a:t>
            </a:r>
          </a:p>
          <a:p>
            <a:r>
              <a:rPr lang="pt-BR" dirty="0"/>
              <a:t>Prof. Rodrigo Pagani de Souza</a:t>
            </a:r>
          </a:p>
          <a:p>
            <a:r>
              <a:rPr lang="pt-BR" dirty="0"/>
              <a:t>20 de abril de 2017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2332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8" y="365125"/>
            <a:ext cx="12119632" cy="599591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68" y="185531"/>
            <a:ext cx="12119632" cy="6533322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4281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5918"/>
          </a:xfrm>
        </p:spPr>
        <p:txBody>
          <a:bodyPr/>
          <a:lstStyle/>
          <a:p>
            <a:pPr algn="ctr"/>
            <a:r>
              <a:rPr lang="pt-BR" b="1" dirty="0"/>
              <a:t>A Constituição Federal dispõe a respeito da organização administrativa do Estado brasileiro?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2427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4945"/>
          </a:xfrm>
        </p:spPr>
        <p:txBody>
          <a:bodyPr/>
          <a:lstStyle/>
          <a:p>
            <a:pPr algn="ctr"/>
            <a:r>
              <a:rPr lang="pt-BR" b="1" dirty="0"/>
              <a:t>As entidades do Terceiro Setor integram, ou não, a administração pública brasileira?</a:t>
            </a:r>
          </a:p>
        </p:txBody>
      </p:sp>
    </p:spTree>
    <p:extLst>
      <p:ext uri="{BB962C8B-B14F-4D97-AF65-F5344CB8AC3E}">
        <p14:creationId xmlns:p14="http://schemas.microsoft.com/office/powerpoint/2010/main" val="1380392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Controle interno da administração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Sistemas de controle interno em cada Poder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Controle hierárquico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Tutela ou supervisão administrativa</a:t>
            </a:r>
          </a:p>
        </p:txBody>
      </p:sp>
    </p:spTree>
    <p:extLst>
      <p:ext uri="{BB962C8B-B14F-4D97-AF65-F5344CB8AC3E}">
        <p14:creationId xmlns:p14="http://schemas.microsoft.com/office/powerpoint/2010/main" val="1283178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5918"/>
          </a:xfrm>
        </p:spPr>
        <p:txBody>
          <a:bodyPr/>
          <a:lstStyle/>
          <a:p>
            <a:pPr algn="ctr"/>
            <a:r>
              <a:rPr lang="pt-BR" b="1" dirty="0"/>
              <a:t>Cabe “recurso hierárquico” das decisões proferidas pelas instâncias máximas (órgãos colegiados de diretoria) das agências reguladoras independentes, dirigido ao Ministério ou Secretaria ao qual estejam vinculadas?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6706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Conteúdo programático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/>
              <a:t>4. Administração Pública: 4.1. Conceito; 4.2. Administração Pública como atividade: a função administrativa do Estado; 4.3. Administração como sujeito: pessoas jurídicas, órgãos e agentes públicos; 4.4. Desconcentração e descentralização; 4.5. Estrutura: administração direta e indireta; 4.6. Órgãos públicos: teorias, conceito, natureza, classificação.5. Descentralização administrativa: conceito e modalidades: 5.1. A descentralização no direito brasileiro; 5.2. Desconcentração: administração direta; 5.3. Descentralização administrativa: administração indireta; 5.4. Autarquias; 5.5. Autarquias de regime especial: agências executivas e agências reguladoras; 5.6. Fundações; 5.7. Empresas estatais: sociedades de economia mista, empresas públicas e entidades sob controle do Estado; 5.8. Controle administrativo ou tutela</a:t>
            </a:r>
          </a:p>
        </p:txBody>
      </p:sp>
    </p:spTree>
    <p:extLst>
      <p:ext uri="{BB962C8B-B14F-4D97-AF65-F5344CB8AC3E}">
        <p14:creationId xmlns:p14="http://schemas.microsoft.com/office/powerpoint/2010/main" val="3300262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 função administrativa do Estado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Características essenciais</a:t>
            </a:r>
          </a:p>
          <a:p>
            <a:endParaRPr lang="pt-BR" dirty="0"/>
          </a:p>
          <a:p>
            <a:r>
              <a:rPr lang="pt-BR" dirty="0"/>
              <a:t>Espécies de atividades administrativas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Ordenação ou polícia administrativa</a:t>
            </a:r>
          </a:p>
          <a:p>
            <a:pPr lvl="1"/>
            <a:r>
              <a:rPr lang="pt-BR" dirty="0"/>
              <a:t>Prestação de serviço público</a:t>
            </a:r>
          </a:p>
          <a:p>
            <a:pPr lvl="1"/>
            <a:r>
              <a:rPr lang="pt-BR" dirty="0"/>
              <a:t>Fomento</a:t>
            </a:r>
          </a:p>
          <a:p>
            <a:pPr lvl="1"/>
            <a:r>
              <a:rPr lang="pt-BR" dirty="0"/>
              <a:t>Regulação</a:t>
            </a:r>
          </a:p>
        </p:txBody>
      </p:sp>
    </p:spTree>
    <p:extLst>
      <p:ext uri="{BB962C8B-B14F-4D97-AF65-F5344CB8AC3E}">
        <p14:creationId xmlns:p14="http://schemas.microsoft.com/office/powerpoint/2010/main" val="394753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5918"/>
          </a:xfrm>
        </p:spPr>
        <p:txBody>
          <a:bodyPr/>
          <a:lstStyle/>
          <a:p>
            <a:pPr algn="ctr"/>
            <a:r>
              <a:rPr lang="pt-BR" b="1" dirty="0"/>
              <a:t>A celebração de convênio é atividade  reservada à administração pública e, como tal, insuscetível de subordinação à vontade do Poder Legislativo?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0530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Administração como sujeito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Pessoas jurídicas</a:t>
            </a:r>
          </a:p>
          <a:p>
            <a:pPr lvl="1"/>
            <a:r>
              <a:rPr lang="pt-BR" dirty="0"/>
              <a:t>Entes políticos da federação brasileira</a:t>
            </a:r>
          </a:p>
          <a:p>
            <a:pPr lvl="1"/>
            <a:r>
              <a:rPr lang="pt-BR" dirty="0"/>
              <a:t>Entidades da administração indireta</a:t>
            </a:r>
          </a:p>
          <a:p>
            <a:endParaRPr lang="pt-BR" dirty="0"/>
          </a:p>
          <a:p>
            <a:r>
              <a:rPr lang="pt-BR" dirty="0"/>
              <a:t>Órgãos</a:t>
            </a:r>
          </a:p>
          <a:p>
            <a:pPr lvl="1"/>
            <a:r>
              <a:rPr lang="pt-BR" dirty="0"/>
              <a:t>Feixes de competências despersonalizados</a:t>
            </a:r>
          </a:p>
          <a:p>
            <a:endParaRPr lang="pt-BR" dirty="0"/>
          </a:p>
          <a:p>
            <a:r>
              <a:rPr lang="pt-BR" dirty="0"/>
              <a:t>Agentes públicos</a:t>
            </a:r>
          </a:p>
          <a:p>
            <a:pPr lvl="1"/>
            <a:r>
              <a:rPr lang="pt-BR" dirty="0"/>
              <a:t>Estatutários</a:t>
            </a:r>
          </a:p>
          <a:p>
            <a:pPr lvl="1"/>
            <a:r>
              <a:rPr lang="pt-BR" dirty="0"/>
              <a:t>Celetistas</a:t>
            </a:r>
          </a:p>
          <a:p>
            <a:pPr lvl="1"/>
            <a:r>
              <a:rPr lang="pt-BR" dirty="0"/>
              <a:t>Temporários</a:t>
            </a:r>
          </a:p>
          <a:p>
            <a:pPr lvl="1"/>
            <a:r>
              <a:rPr lang="pt-BR" dirty="0"/>
              <a:t>Particulares em colaboração com o Estado</a:t>
            </a:r>
          </a:p>
        </p:txBody>
      </p:sp>
    </p:spTree>
    <p:extLst>
      <p:ext uri="{BB962C8B-B14F-4D97-AF65-F5344CB8AC3E}">
        <p14:creationId xmlns:p14="http://schemas.microsoft.com/office/powerpoint/2010/main" val="15342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5918"/>
          </a:xfrm>
        </p:spPr>
        <p:txBody>
          <a:bodyPr/>
          <a:lstStyle/>
          <a:p>
            <a:pPr algn="ctr"/>
            <a:r>
              <a:rPr lang="pt-BR" b="1" dirty="0"/>
              <a:t>É agente público, para os fins de Direito, o funcionário de empresa concessionária de serviço público?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7747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Dois grandes métodos de organização administrativa do Estado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DESCONCENTRAÇÃO ADMINISTRATIVA</a:t>
            </a:r>
          </a:p>
          <a:p>
            <a:pPr lvl="1"/>
            <a:r>
              <a:rPr lang="pt-BR" dirty="0"/>
              <a:t>resulta em órgãos públicos, despersonalizados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DESCENTRALIZAÇÃO ADMINISTRATIVA</a:t>
            </a:r>
          </a:p>
          <a:p>
            <a:pPr lvl="1"/>
            <a:r>
              <a:rPr lang="pt-BR" dirty="0"/>
              <a:t>Internamente à administração pública de um mesmo ente da federação</a:t>
            </a:r>
          </a:p>
          <a:p>
            <a:pPr lvl="1"/>
            <a:r>
              <a:rPr lang="pt-BR" dirty="0"/>
              <a:t>Como mecanismo de cooperação </a:t>
            </a:r>
            <a:r>
              <a:rPr lang="pt-BR" dirty="0" err="1"/>
              <a:t>interfederativa</a:t>
            </a:r>
            <a:endParaRPr lang="pt-BR" dirty="0"/>
          </a:p>
          <a:p>
            <a:pPr lvl="1"/>
            <a:r>
              <a:rPr lang="pt-BR" dirty="0"/>
              <a:t>Como mecanismo de cooperação com a iniciativa privada de interesse público</a:t>
            </a:r>
          </a:p>
        </p:txBody>
      </p:sp>
    </p:spTree>
    <p:extLst>
      <p:ext uri="{BB962C8B-B14F-4D97-AF65-F5344CB8AC3E}">
        <p14:creationId xmlns:p14="http://schemas.microsoft.com/office/powerpoint/2010/main" val="830160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74" y="1789043"/>
            <a:ext cx="11900452" cy="345881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11048999" cy="801066"/>
          </a:xfrm>
        </p:spPr>
        <p:txBody>
          <a:bodyPr/>
          <a:lstStyle/>
          <a:p>
            <a:r>
              <a:rPr lang="pt-BR" b="1" dirty="0"/>
              <a:t>Decreto-lei 200, de 25 de fevereiro de 1967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7432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1692"/>
          </a:xfrm>
        </p:spPr>
        <p:txBody>
          <a:bodyPr/>
          <a:lstStyle/>
          <a:p>
            <a:r>
              <a:rPr lang="pt-BR" b="1" dirty="0"/>
              <a:t>Decreto-Lei 200, de 25 de fevereiro de 1967</a:t>
            </a:r>
            <a:br>
              <a:rPr lang="pt-BR" b="1" dirty="0"/>
            </a:br>
            <a:endParaRPr lang="pt-BR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4" y="365125"/>
            <a:ext cx="12177676" cy="614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6727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395</Words>
  <Application>Microsoft Office PowerPoint</Application>
  <PresentationFormat>Widescreen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Organização administrativa </vt:lpstr>
      <vt:lpstr>Conteúdo programático</vt:lpstr>
      <vt:lpstr>A função administrativa do Estado</vt:lpstr>
      <vt:lpstr>A celebração de convênio é atividade  reservada à administração pública e, como tal, insuscetível de subordinação à vontade do Poder Legislativo? </vt:lpstr>
      <vt:lpstr>Administração como sujeito</vt:lpstr>
      <vt:lpstr>É agente público, para os fins de Direito, o funcionário de empresa concessionária de serviço público? </vt:lpstr>
      <vt:lpstr>Dois grandes métodos de organização administrativa do Estado</vt:lpstr>
      <vt:lpstr>Decreto-lei 200, de 25 de fevereiro de 1967 </vt:lpstr>
      <vt:lpstr>Decreto-Lei 200, de 25 de fevereiro de 1967 </vt:lpstr>
      <vt:lpstr>Apresentação do PowerPoint</vt:lpstr>
      <vt:lpstr>A Constituição Federal dispõe a respeito da organização administrativa do Estado brasileiro? </vt:lpstr>
      <vt:lpstr>As entidades do Terceiro Setor integram, ou não, a administração pública brasileira?</vt:lpstr>
      <vt:lpstr>Controle interno da administração </vt:lpstr>
      <vt:lpstr>Cabe “recurso hierárquico” das decisões proferidas pelas instâncias máximas (órgãos colegiados de diretoria) das agências reguladoras independentes, dirigido ao Ministério ou Secretaria ao qual estejam vinculadas?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Organização administrativa</dc:title>
  <dc:creator>Rodrigo Pagani de Souza</dc:creator>
  <cp:lastModifiedBy>Rodrigo Pagani de Souza</cp:lastModifiedBy>
  <cp:revision>6</cp:revision>
  <dcterms:created xsi:type="dcterms:W3CDTF">2017-04-20T08:42:41Z</dcterms:created>
  <dcterms:modified xsi:type="dcterms:W3CDTF">2017-04-20T09:29:07Z</dcterms:modified>
</cp:coreProperties>
</file>