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3" r:id="rId1"/>
    <p:sldMasterId id="2147484032" r:id="rId2"/>
    <p:sldMasterId id="2147484108" r:id="rId3"/>
  </p:sldMasterIdLst>
  <p:notesMasterIdLst>
    <p:notesMasterId r:id="rId53"/>
  </p:notesMasterIdLst>
  <p:handoutMasterIdLst>
    <p:handoutMasterId r:id="rId54"/>
  </p:handoutMasterIdLst>
  <p:sldIdLst>
    <p:sldId id="707" r:id="rId4"/>
    <p:sldId id="617" r:id="rId5"/>
    <p:sldId id="618" r:id="rId6"/>
    <p:sldId id="619" r:id="rId7"/>
    <p:sldId id="654" r:id="rId8"/>
    <p:sldId id="713" r:id="rId9"/>
    <p:sldId id="655" r:id="rId10"/>
    <p:sldId id="256" r:id="rId11"/>
    <p:sldId id="657" r:id="rId12"/>
    <p:sldId id="658" r:id="rId13"/>
    <p:sldId id="714" r:id="rId14"/>
    <p:sldId id="623" r:id="rId15"/>
    <p:sldId id="662" r:id="rId16"/>
    <p:sldId id="676" r:id="rId17"/>
    <p:sldId id="663" r:id="rId18"/>
    <p:sldId id="664" r:id="rId19"/>
    <p:sldId id="665" r:id="rId20"/>
    <p:sldId id="717" r:id="rId21"/>
    <p:sldId id="719" r:id="rId22"/>
    <p:sldId id="669" r:id="rId23"/>
    <p:sldId id="670" r:id="rId24"/>
    <p:sldId id="671" r:id="rId25"/>
    <p:sldId id="672" r:id="rId26"/>
    <p:sldId id="703" r:id="rId27"/>
    <p:sldId id="628" r:id="rId28"/>
    <p:sldId id="629" r:id="rId29"/>
    <p:sldId id="723" r:id="rId30"/>
    <p:sldId id="722" r:id="rId31"/>
    <p:sldId id="725" r:id="rId32"/>
    <p:sldId id="632" r:id="rId33"/>
    <p:sldId id="633" r:id="rId34"/>
    <p:sldId id="728" r:id="rId35"/>
    <p:sldId id="731" r:id="rId36"/>
    <p:sldId id="732" r:id="rId37"/>
    <p:sldId id="736" r:id="rId38"/>
    <p:sldId id="636" r:id="rId39"/>
    <p:sldId id="637" r:id="rId40"/>
    <p:sldId id="638" r:id="rId41"/>
    <p:sldId id="737" r:id="rId42"/>
    <p:sldId id="738" r:id="rId43"/>
    <p:sldId id="739" r:id="rId44"/>
    <p:sldId id="740" r:id="rId45"/>
    <p:sldId id="741" r:id="rId46"/>
    <p:sldId id="603" r:id="rId47"/>
    <p:sldId id="604" r:id="rId48"/>
    <p:sldId id="715" r:id="rId49"/>
    <p:sldId id="700" r:id="rId50"/>
    <p:sldId id="701" r:id="rId51"/>
    <p:sldId id="702" r:id="rId52"/>
  </p:sldIdLst>
  <p:sldSz cx="9144000" cy="6858000" type="screen4x3"/>
  <p:notesSz cx="6858000" cy="97234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00"/>
    <a:srgbClr val="A50021"/>
    <a:srgbClr val="301DBD"/>
    <a:srgbClr val="EDFFC9"/>
    <a:srgbClr val="CCFF66"/>
    <a:srgbClr val="990099"/>
    <a:srgbClr val="00CC00"/>
    <a:srgbClr val="A44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3932" autoAdjust="0"/>
  </p:normalViewPr>
  <p:slideViewPr>
    <p:cSldViewPr>
      <p:cViewPr varScale="1">
        <p:scale>
          <a:sx n="106" d="100"/>
          <a:sy n="106" d="100"/>
        </p:scale>
        <p:origin x="16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080"/>
    </p:cViewPr>
  </p:sorterViewPr>
  <p:notesViewPr>
    <p:cSldViewPr>
      <p:cViewPr varScale="1">
        <p:scale>
          <a:sx n="46" d="100"/>
          <a:sy n="46" d="100"/>
        </p:scale>
        <p:origin x="-1244" y="-61"/>
      </p:cViewPr>
      <p:guideLst>
        <p:guide orient="horz" pos="234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D1D34B-5471-405A-A4DF-7C7EC986A5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57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5B64DE-9E74-4BDE-A3C1-38699493FA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57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6A9C323-F64D-4FFC-A820-7F7F109334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FCA84B5-13BD-4F16-A1D0-9B18EFC9FF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6075"/>
            <a:ext cx="29718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9F3344-2457-43DD-A3F0-3FA8463EDCF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287B9F-02F6-4815-BD96-B1B21FD5C4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57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7466584-A422-4A53-8CD4-41197F916B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1800" cy="4857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9E054EA-5F08-4619-89AD-1AEE3DD536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35013"/>
            <a:ext cx="4843462" cy="363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A91A60A-6D78-4220-A50A-2831D72E72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8038"/>
            <a:ext cx="5029200" cy="4373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0"/>
            <a:r>
              <a:rPr lang="pt-BR" noProof="0"/>
              <a:t>Segundo nível</a:t>
            </a:r>
          </a:p>
          <a:p>
            <a:pPr lvl="0"/>
            <a:r>
              <a:rPr lang="pt-BR" noProof="0"/>
              <a:t>Terceiro nível</a:t>
            </a:r>
          </a:p>
          <a:p>
            <a:pPr lvl="0"/>
            <a:r>
              <a:rPr lang="pt-BR" noProof="0"/>
              <a:t>Quarto nível</a:t>
            </a:r>
          </a:p>
          <a:p>
            <a:pPr lvl="0"/>
            <a:r>
              <a:rPr lang="pt-BR" noProof="0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9769DF-6B9E-4A78-B496-2696B4D751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131AEDC-B0E1-4986-9F67-A034E6187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6075"/>
            <a:ext cx="29718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EF3094-ECB0-4722-A8F0-7FC92DD43AC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24B339FA-1D86-496E-B8A8-B599F4BD34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BBBE0F3B-B053-4AAC-A5A8-012ECD9C3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C425D9FC-8FA2-4621-9CA2-951708477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647977-C58E-4F54-B884-74C4A5BD3C6B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>
            <a:extLst>
              <a:ext uri="{FF2B5EF4-FFF2-40B4-BE49-F238E27FC236}">
                <a16:creationId xmlns:a16="http://schemas.microsoft.com/office/drawing/2014/main" id="{C267B985-B151-41D4-8C6E-D540FF2D65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Espaço Reservado para Anotações 2">
            <a:extLst>
              <a:ext uri="{FF2B5EF4-FFF2-40B4-BE49-F238E27FC236}">
                <a16:creationId xmlns:a16="http://schemas.microsoft.com/office/drawing/2014/main" id="{0AABF034-7D92-4093-B748-FBFE52688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89092" name="Espaço Reservado para Número de Slide 3">
            <a:extLst>
              <a:ext uri="{FF2B5EF4-FFF2-40B4-BE49-F238E27FC236}">
                <a16:creationId xmlns:a16="http://schemas.microsoft.com/office/drawing/2014/main" id="{55236454-4FD2-441E-AFAC-9CAABD09BB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060FAE9-748B-4702-A5C3-52228683F8C0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42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>
            <a:extLst>
              <a:ext uri="{FF2B5EF4-FFF2-40B4-BE49-F238E27FC236}">
                <a16:creationId xmlns:a16="http://schemas.microsoft.com/office/drawing/2014/main" id="{14F0CC53-9932-4A8E-97BD-D5B6E4D816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Espaço Reservado para Anotações 2">
            <a:extLst>
              <a:ext uri="{FF2B5EF4-FFF2-40B4-BE49-F238E27FC236}">
                <a16:creationId xmlns:a16="http://schemas.microsoft.com/office/drawing/2014/main" id="{D88F8E6C-49CF-429B-A609-3DB84F7DD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91140" name="Espaço Reservado para Número de Slide 3">
            <a:extLst>
              <a:ext uri="{FF2B5EF4-FFF2-40B4-BE49-F238E27FC236}">
                <a16:creationId xmlns:a16="http://schemas.microsoft.com/office/drawing/2014/main" id="{4CAC7EED-FE63-47AC-AD8D-98FC066AD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909864D-CB4B-4CC5-BAE9-6C705F119B26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43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>
            <a:extLst>
              <a:ext uri="{FF2B5EF4-FFF2-40B4-BE49-F238E27FC236}">
                <a16:creationId xmlns:a16="http://schemas.microsoft.com/office/drawing/2014/main" id="{4422D2C3-B5F8-4624-8F0C-A4A21D896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Espaço Reservado para Anotações 2">
            <a:extLst>
              <a:ext uri="{FF2B5EF4-FFF2-40B4-BE49-F238E27FC236}">
                <a16:creationId xmlns:a16="http://schemas.microsoft.com/office/drawing/2014/main" id="{5E066C1F-634E-442E-8C42-A8FDE5B90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55300" name="Espaço Reservado para Número de Slide 3">
            <a:extLst>
              <a:ext uri="{FF2B5EF4-FFF2-40B4-BE49-F238E27FC236}">
                <a16:creationId xmlns:a16="http://schemas.microsoft.com/office/drawing/2014/main" id="{A0217EBE-D1A2-4927-86A0-DDB41D543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62A3D07-B201-4FDC-A8BD-D958D875830B}" type="slidenum">
              <a:rPr lang="pt-BR" altLang="en-US" sz="1000" smtClean="0">
                <a:latin typeface="Arial" panose="020B0604020202020204" pitchFamily="34" charset="0"/>
              </a:rPr>
              <a:pPr/>
              <a:t>27</a:t>
            </a:fld>
            <a:endParaRPr lang="pt-BR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>
            <a:extLst>
              <a:ext uri="{FF2B5EF4-FFF2-40B4-BE49-F238E27FC236}">
                <a16:creationId xmlns:a16="http://schemas.microsoft.com/office/drawing/2014/main" id="{5B448F5A-4DE8-4555-99D2-F56A5FE00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Espaço Reservado para Anotações 2">
            <a:extLst>
              <a:ext uri="{FF2B5EF4-FFF2-40B4-BE49-F238E27FC236}">
                <a16:creationId xmlns:a16="http://schemas.microsoft.com/office/drawing/2014/main" id="{5095C59E-FFF7-4313-B4EB-AFB483FBA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57348" name="Espaço Reservado para Número de Slide 3">
            <a:extLst>
              <a:ext uri="{FF2B5EF4-FFF2-40B4-BE49-F238E27FC236}">
                <a16:creationId xmlns:a16="http://schemas.microsoft.com/office/drawing/2014/main" id="{82C1AAEB-E6BC-4ECB-B02A-4CC28D653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8209566-F00C-4C8B-86BD-1803AF11B42C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29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>
            <a:extLst>
              <a:ext uri="{FF2B5EF4-FFF2-40B4-BE49-F238E27FC236}">
                <a16:creationId xmlns:a16="http://schemas.microsoft.com/office/drawing/2014/main" id="{FA60C2AA-FC4C-457E-9BEB-9ECE91557A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Espaço Reservado para Anotações 2">
            <a:extLst>
              <a:ext uri="{FF2B5EF4-FFF2-40B4-BE49-F238E27FC236}">
                <a16:creationId xmlns:a16="http://schemas.microsoft.com/office/drawing/2014/main" id="{EEBDFD13-CAE3-4D73-A5D9-FCD6C12DB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1444" name="Espaço Reservado para Número de Slide 3">
            <a:extLst>
              <a:ext uri="{FF2B5EF4-FFF2-40B4-BE49-F238E27FC236}">
                <a16:creationId xmlns:a16="http://schemas.microsoft.com/office/drawing/2014/main" id="{6B985C52-2FC9-4199-AEBC-057FD12A0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BDDE820-3D06-4BF8-8892-EAE9337345E3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32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>
            <a:extLst>
              <a:ext uri="{FF2B5EF4-FFF2-40B4-BE49-F238E27FC236}">
                <a16:creationId xmlns:a16="http://schemas.microsoft.com/office/drawing/2014/main" id="{B9E3AEF0-04CB-498E-8E44-708F8DA61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>
            <a:extLst>
              <a:ext uri="{FF2B5EF4-FFF2-40B4-BE49-F238E27FC236}">
                <a16:creationId xmlns:a16="http://schemas.microsoft.com/office/drawing/2014/main" id="{129B1F07-5925-483F-9E1D-1FF921AC6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3492" name="Espaço Reservado para Número de Slide 3">
            <a:extLst>
              <a:ext uri="{FF2B5EF4-FFF2-40B4-BE49-F238E27FC236}">
                <a16:creationId xmlns:a16="http://schemas.microsoft.com/office/drawing/2014/main" id="{59984933-8D48-4D24-8D86-4EFE1C800D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FF2B356-C0F5-466F-82D3-750AD4FC0AF3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33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>
            <a:extLst>
              <a:ext uri="{FF2B5EF4-FFF2-40B4-BE49-F238E27FC236}">
                <a16:creationId xmlns:a16="http://schemas.microsoft.com/office/drawing/2014/main" id="{49E14575-8E22-4C7F-B8B5-A6D636467B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Espaço Reservado para Anotações 2">
            <a:extLst>
              <a:ext uri="{FF2B5EF4-FFF2-40B4-BE49-F238E27FC236}">
                <a16:creationId xmlns:a16="http://schemas.microsoft.com/office/drawing/2014/main" id="{29F4DF0C-4614-4F37-B785-81B27D67A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65540" name="Espaço Reservado para Número de Slide 3">
            <a:extLst>
              <a:ext uri="{FF2B5EF4-FFF2-40B4-BE49-F238E27FC236}">
                <a16:creationId xmlns:a16="http://schemas.microsoft.com/office/drawing/2014/main" id="{B38C4761-ECB3-4BD4-8058-C5F519733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4F2B86A-FA14-4189-8CEC-06925062015F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34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>
            <a:extLst>
              <a:ext uri="{FF2B5EF4-FFF2-40B4-BE49-F238E27FC236}">
                <a16:creationId xmlns:a16="http://schemas.microsoft.com/office/drawing/2014/main" id="{E7EA75A0-7631-4925-952F-8A6BB86D8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Espaço Reservado para Anotações 2">
            <a:extLst>
              <a:ext uri="{FF2B5EF4-FFF2-40B4-BE49-F238E27FC236}">
                <a16:creationId xmlns:a16="http://schemas.microsoft.com/office/drawing/2014/main" id="{6B5768FB-EEA4-4369-83CC-C0DB3470A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82948" name="Espaço Reservado para Número de Slide 3">
            <a:extLst>
              <a:ext uri="{FF2B5EF4-FFF2-40B4-BE49-F238E27FC236}">
                <a16:creationId xmlns:a16="http://schemas.microsoft.com/office/drawing/2014/main" id="{0E9EE54D-E72E-4F19-899B-A00684DBF2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47510CD-7B99-4289-A189-E56A41C784DB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39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>
            <a:extLst>
              <a:ext uri="{FF2B5EF4-FFF2-40B4-BE49-F238E27FC236}">
                <a16:creationId xmlns:a16="http://schemas.microsoft.com/office/drawing/2014/main" id="{B26D6B21-4F69-4F9A-8168-25EF1CAA7E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Espaço Reservado para Anotações 2">
            <a:extLst>
              <a:ext uri="{FF2B5EF4-FFF2-40B4-BE49-F238E27FC236}">
                <a16:creationId xmlns:a16="http://schemas.microsoft.com/office/drawing/2014/main" id="{7F8E608B-C013-44E3-80B8-B415CF2DD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84996" name="Espaço Reservado para Número de Slide 3">
            <a:extLst>
              <a:ext uri="{FF2B5EF4-FFF2-40B4-BE49-F238E27FC236}">
                <a16:creationId xmlns:a16="http://schemas.microsoft.com/office/drawing/2014/main" id="{39E42726-112A-486A-B896-754C216B8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701C505-8691-49BD-B3B4-7B616FB6035C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40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>
            <a:extLst>
              <a:ext uri="{FF2B5EF4-FFF2-40B4-BE49-F238E27FC236}">
                <a16:creationId xmlns:a16="http://schemas.microsoft.com/office/drawing/2014/main" id="{6273536E-C7D4-4C2A-8F22-A8DBE73C8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Espaço Reservado para Anotações 2">
            <a:extLst>
              <a:ext uri="{FF2B5EF4-FFF2-40B4-BE49-F238E27FC236}">
                <a16:creationId xmlns:a16="http://schemas.microsoft.com/office/drawing/2014/main" id="{CF56B11E-481C-4FBE-AA9D-E840FFC24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87044" name="Espaço Reservado para Número de Slide 3">
            <a:extLst>
              <a:ext uri="{FF2B5EF4-FFF2-40B4-BE49-F238E27FC236}">
                <a16:creationId xmlns:a16="http://schemas.microsoft.com/office/drawing/2014/main" id="{66400E90-175C-423E-B960-8B6D475DF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12AD788-F9D8-4B68-B113-D630377991B1}" type="slidenum">
              <a:rPr lang="pt-BR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41</a:t>
            </a:fld>
            <a:endParaRPr lang="pt-BR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>
            <a:extLst>
              <a:ext uri="{FF2B5EF4-FFF2-40B4-BE49-F238E27FC236}">
                <a16:creationId xmlns:a16="http://schemas.microsoft.com/office/drawing/2014/main" id="{7FF335AD-7E97-4FD1-BAA3-F0839711D75D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01EE1C67-0AD4-4A83-9952-BB97EABAEC54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249A316-84CD-4336-B359-018309FC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FDB0-4BB4-43FB-8F10-62D1045D89A5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E1598F-F24B-49ED-8A39-DF0C81DD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3D3ECBC-6A4F-4022-B736-BEEF2F6F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9BBC-5386-45BD-A789-16E938BC82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6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2DBABB-E3BE-416E-89A4-C289AA80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FEB87-2784-442C-BF60-07B24AA0D829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36B9A2-0637-4687-86EE-F4CC26DF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D66A64-CA20-4E09-A5DC-B799217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323F-E43D-43AF-8C6E-1A8BA15B56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985F-CC4F-40C6-8111-97013F34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4174B-ABF1-4B4E-A3FC-F96E7863B1D6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FE76A-1AD1-4424-AD4D-C4292324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1E224-B54F-42C5-9CD2-366C6AFC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8BEC-36E7-4E12-BF9C-24B7F3DF1C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3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05F66D05-E91E-436F-83A8-C9EDDD3851B8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5BA0C235-DC2F-4753-A819-8753B7C9C8E2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335812-533D-448D-B882-20D9E44D910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07FD-CF99-440A-B4A7-1947A9386169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9AFC8D-CF27-467F-8490-D2AD625873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292740-CF95-47E8-A477-6650B3A13B1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1F81-13E6-42D0-8AA5-7999D7A247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5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C44D4-90BD-470D-9E32-E44DC31A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F70-86B3-41D9-858B-EBF126DA7885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40D99-FC98-44BC-88AF-CC5C94A8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AAF08-A806-48EA-B5E3-B2F61895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3EBD-B25F-4C32-9EB5-78E717B331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90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DFC2217C-FF15-45FE-AEF2-4D1D4FFE4DD6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EFC807A9-961B-4BCA-8A2F-D9DCBFC55CD2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B5EA63-A214-4955-8EF5-6A9300A64A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C281-4ADA-4DBE-A2AA-241BC8885E25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B2BB5A-C72E-4CDA-97F3-D377BEB296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EC04E1-4093-46CA-8200-86C91094EC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AFC6-D2F5-4EA8-B84A-E5476028C9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6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E77221-78B7-4A97-8382-D5AF1000EDA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D78C1-3CA1-4C46-BA84-2796947DB947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6CF245-340F-49DC-ACEB-28BDFA7C17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2CE831-FABF-4E8F-A40B-E6DE0A6EE37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3700-CCC5-4DE8-9AFF-FE194304E7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E5E29-F7A7-4613-9B8F-C05A1B67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AB62-04A0-4470-A6BC-63879E7DEFF0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E8DD4-D05E-4598-8523-A1F1A2EF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612F2-57BF-419D-BD72-01C9C1E5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366E-630C-4A5E-9300-B99094785F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5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9402A-F1CB-436A-B07F-1BDA232A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B5F6-C6E1-4C93-B16B-06063DC150EE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DD45F-96EF-48EB-BFA4-8427ABF7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2E5D3-677F-4FCE-9977-2BC04D68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7F37-B93E-4B4B-BA2B-697FD715AD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3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estrutura organizacional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B578C-1A81-447A-94C6-16DED09C2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B1AC51-9129-4E64-97F9-35AA4DD5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7815-07CF-4364-A5E2-0D73E8682812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0B042D-4A63-4A9D-A025-DB917CF9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D17421-E4A4-4544-A968-87C7886D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4F3E-6812-4C71-A674-1FF4F55C65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6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>
            <a:extLst>
              <a:ext uri="{FF2B5EF4-FFF2-40B4-BE49-F238E27FC236}">
                <a16:creationId xmlns:a16="http://schemas.microsoft.com/office/drawing/2014/main" id="{9BF51C15-C7AC-4288-99C2-C934466F4F7A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574595625 w 228"/>
              <a:gd name="T1" fmla="*/ 143650494 h 57"/>
              <a:gd name="T2" fmla="*/ 0 w 228"/>
              <a:gd name="T3" fmla="*/ 0 h 57"/>
              <a:gd name="T4" fmla="*/ 559474688 w 228"/>
              <a:gd name="T5" fmla="*/ 136089189 h 57"/>
              <a:gd name="T6" fmla="*/ 574595625 w 228"/>
              <a:gd name="T7" fmla="*/ 143650494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ECAAB75C-CB20-4CEA-B1BF-C3A31B287B89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98284506 w 39"/>
              <a:gd name="T3" fmla="*/ 128529556 h 51"/>
              <a:gd name="T4" fmla="*/ 7559614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4264A1-BB25-4371-90E9-816400AC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894-AC48-4520-927F-AE0C325A2118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9C3E02D-DD0B-461C-A5F5-733D981C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B9484B-3E89-46F8-8D3F-A647E4EC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D994-0F30-4AE5-A12A-8B401C7259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1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FC1E7-69B9-4D37-B4C9-098A361D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7CB9-F1B6-483E-B005-71DF7688651F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B9068-88BD-436C-A8E9-B5137FBD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D41E-0E6A-4F74-AADC-109AAC0B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5A53-D5DD-4750-8727-6BD837132C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4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89E7-9A35-47ED-B850-BD35468C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7B9E-4434-464B-B193-AF8BEB6CAAB1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B7F9-40CD-49E3-B5DB-29B5DDD1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0D2D0-82A9-4F75-9A09-002D90EF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D2B7-20F3-4CF3-BEFA-7BCC562A38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2E019-0A91-4DF2-B9F8-5062C530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941E-72F0-4AD7-BC98-F68BBAF9B5BD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FAEF6-0638-4903-834E-98FED935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C7D25-C7DE-43A5-96A3-602EDA0C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B885-76EE-47C5-8822-9C88939E77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22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CFE336-E1B4-4C7A-ABCB-E2672868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95DF-3CA8-46DB-9A1C-EE63F99D1E99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ED65C3-7C36-4249-8361-DA45BB75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D9B8B6-EA35-446F-A1DA-81464286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F23E-3C31-49E7-A252-74D43A884F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4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A74840-32B5-4571-B8B4-72AE496B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6A02-BD71-47A2-871B-735D03EBCCBE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5EEDA4-3B65-4791-99C5-410EBFCC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ED8497-1231-443C-8073-759272E9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7BDC-94BC-4B0C-BD5B-4E6406F6D1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95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5AA5D-42B9-49CA-BE73-ADF1EA22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A30C-39BC-41BA-9F2C-F07C035C12A7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8F98B1-08C6-4D79-8760-0ED16894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1EB739-FEC3-45CD-9EF0-47EB7DE7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59225-5CAA-4ED1-A087-5FB3641EA0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3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0352BE-5FE5-42F0-9545-13A6DED1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5FC0-7432-43FA-A316-C20ABA0729F8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61A74A-BC0C-4ED8-9764-9E2CDC34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977D15-8FC1-4DE5-BC94-F0B58A6B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2313-BD1D-47DA-83E4-7339F4623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10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0D81D2-8CC9-49A1-9FF4-FB128BCA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245D-D8A0-4D43-8123-71DDADC75AAB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5D6A17-F7EE-4F3E-81A6-8F8CD2F7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11CB18-6CF1-4C33-BD7C-46E00789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0AE0-BBC3-466A-B04F-D21C567448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61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55A313-D2F1-4A71-9F16-FF284B1B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E20E-9778-4B34-A95B-B1D2387852ED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A852BA-9836-4F74-8674-518A57AFB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6BFAA8-3232-44C5-A9E5-0428B3DE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1949-8730-4AC3-9016-D34E1FDAF3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8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F4E9F5-49B3-4C7E-B1B9-DE98F314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10D2-6847-433D-8207-5C157BC34F7E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5C143E-CFC2-4F58-A8F5-F216B736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39D8EA-2A04-43A1-8F32-CFD166D0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E6B99-D048-4A7F-B3F1-1FBB436B58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6DAD5-54FF-4768-AE90-580DC983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6FAB-D444-46A5-BAFA-4AE81FE405AD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5C2B-7335-428F-83F7-107F94ED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12CED-449D-4270-AEC5-1B6A5477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DFE2-0B9B-47BF-AA29-E53A2A7551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08A6-0A48-485F-B04B-4C516EEE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8018-DE48-41C6-9F31-B53318D86BB2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5EF3-02A2-46DD-8D6F-B3736B88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C20C6-5C24-4201-BF16-7AEB2918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D670-116F-43D2-9684-97763AC48D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05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B8CA73F6-8CEF-4979-9726-77961939DC53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C069C714-0CFF-45D5-80BD-EBC332F5D3D2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BF8DB4-3F7D-4810-95E9-919EDBDF1F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3498-E9E1-458D-A20F-AF618EDFFA53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7ABF12-E674-401F-AB59-24DFC9D424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9B1498-A3E5-4928-A397-17052042BE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9D3E-D2CF-4E52-A30C-CCA3E9EA1C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649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49CF9-50A0-4EFA-901C-9496CDFE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34F6-A08F-44E3-A4D6-DC9BB427EDAC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CC13D-E7D5-4909-828E-1BB7664C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D81F9-757C-4AE3-A65B-7CB5BAD8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A34E-508D-4B8B-A9B1-AED7FCDC5E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6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43C583B9-BBF8-4AA3-90C6-1D4012A67698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41CA6AC6-09B9-4D89-9C47-29C2338A9FFE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AE91B4-391C-413C-A793-931844A3A96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503B-5E1E-4E8F-A470-81C4B65F765E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F69B75-F03A-4B60-BB08-DBEE679ACB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CB376C-9FF6-4E1E-871A-535A8C2EAB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5B016-F6D1-42C4-9D2E-E1FA7D261A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0ECE39-66BC-40B5-814B-4FB066A152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0006-2F27-48E9-A033-16F746379BAF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E928F1-CAEB-463E-8858-B73576B4A5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67A920-AA8F-4B77-AA18-D4A9CD0605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9151-6DDB-402C-A9F3-FE06B5CAF6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465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28C2C-47DF-4FF6-A936-213132CD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1345-320A-416E-BB2B-1699B14DB1E6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16A6E-00B7-4D10-AB0A-DD8B7663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05651-7F77-4E6E-8796-214BE43F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6901-5BD7-4A6E-A823-EC4AFB9D0D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54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1C7AD-EC90-45AF-B344-396B3FEF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039B-E162-4129-896F-E7C8CC8BC431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721B9-7DDE-4193-847E-6C817A7D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71CF-9EE2-4FDC-88E9-6629ABC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4B6A-EE3A-4E70-980F-420FD77F8C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45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estrutura organizacional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B578C-1A81-447A-94C6-16DED09C2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CEB4D04-BB68-472B-9D42-8F43F4D4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3DAF-AE6B-4464-B714-77EDB9F63C53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15AEBA-C5F3-48EB-A0CD-A02C9CD4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FA34E2-F001-4A58-AEB9-C7540E3B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E9C2-38A3-4042-8DFF-9775B16E9B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0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75EA3-190A-4D16-8C75-ECABAE683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A18E36-749C-4257-ADC8-A76B54A52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B760FF-A366-42A9-ACF3-2F6000DE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ED4-1BD7-4056-8F7F-77638404F911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BE6E06-06A8-4DB1-89CD-70044970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37EC6E-7FB7-4D23-8A75-9805A2E8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6DCD-ACC5-4225-BD8D-8E5DF1F38A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8161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41DA2-C21A-4B50-BD1F-57C8EB14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678115-CFFA-4D6D-88F4-F99CE76E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F954AB-2F98-4BA9-8D98-0EB69638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85A-4A80-4F78-BDC3-7C800DAA5E97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77D7D-9BD9-4775-9987-8AFCB3CD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73CB4C-C5DA-4270-AB67-3FF758D6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46DC9-3D89-4A7C-9575-38B4E0E7C7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2747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7DBFE-A5DC-4923-9D04-72DA2668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6BD9A5-B4C9-47F6-A61F-C95B8B42B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69C2D7-C13D-4C67-B1B0-E90F3E53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FEF0-E0F2-40F0-A4D6-29B3CA052E83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C3D24B-8462-4540-BEC6-2FE03CAB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2C220-6F5E-4C91-9746-A3516BA1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282C-F7C9-431E-B97D-BFA41FBF01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09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9C31C6-BA51-46F6-AADF-9465C0C0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91E8-CA36-4C76-A0AC-6880084027D7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A97068-32E9-457F-80AE-B2FAA92B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DC18DA-3593-45C2-BAAD-037CC92F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B9EF-3F6F-4FD9-8530-236C19EBFC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57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BC874-051B-4368-9FA4-9077274F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F260FB-6869-4C46-A0F5-4122E9F9B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9C55EF-4367-4D71-9EBA-FCE1B91C7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82AF7F-B00F-49F8-8364-131D69B07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F184-BE2E-414F-B3D4-9A95CF8E4D03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3F26F44-55A9-4732-8970-3453FD7E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537CC03-0128-4FEB-9B0D-B1E94493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290A-2136-4833-8F0B-9DAD374026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7744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72A60-3956-4A8D-A57E-BDE32C69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420F1A-963A-48A6-BD5A-2D27BE7A4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6D7465-82C4-41A9-BA85-CB7D2202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F7D497-F604-45D1-A6AE-51DCB9B27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E7BE0E-4189-4C58-8DB8-31867D936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1B621FA1-8547-4721-A1FF-F48E95B7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C9809-E29F-4AD5-ADBE-17268901A00C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8366387-0532-49A0-A7C2-06427A1D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E9347693-CD43-479D-9D04-A9FB9DC8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6BB3-03DB-41C5-8BA2-4A32D8C466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7515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EB60C-F5AF-4449-8F22-9BBDCE62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5C945BDE-5BBB-4D3E-AF61-D6A3E7F2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EF6A-F610-48E2-898F-52158B64CCDD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427FFB24-42E9-4615-A64C-EFB7A260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78BB0DF-2101-44BF-8505-1CFA3934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0E23-DE7D-42D2-9D16-721CAF706B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7317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BBAF9B5C-40BC-4EC7-BDB2-EB6FEEEA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630A-F82C-4078-AE04-A793A1F4A8D8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249AE387-6011-48C7-93D2-90C4D53B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BC1B2C9-BB1B-4D15-B037-672D351F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08B34-4601-4CA9-82F3-C51372ACFA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177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EC5B5-0275-4565-886B-2FF886CF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D3C949-2BC6-4818-9677-CCA70087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E94232F-F48D-49B5-ABA4-D3C4BF116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428F08C-5C95-4FCE-A898-643C2C9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86D5-7F7C-40B4-A8EB-5F22F4B96667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8EB5861-E5E4-4C72-AA14-84DB8A21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8402290-4FA0-4523-BDA8-1500F798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9CE7-9097-4635-90B8-1386CE2BB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481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99983-6DEE-48BB-B9F8-827DC1B5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F417839-7A6D-434F-A9EF-F05E2FA5A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4F7106-17F4-4461-8064-9A17BB88A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6984B66-E3F2-42C3-A424-47735FAA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1F6F-9649-4966-85B9-63A25137A824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60B5B8E-C0C8-46DD-A0E4-FA31DD95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42B53B7-6B19-4C9F-890A-EBC12841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014D-660A-42DA-9471-DCD894C599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3434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5702D-33A9-4ED3-B820-CC82A97C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D1841F-2580-4DE5-A4D6-8CE919DDE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D3FBE-90B3-4F0E-8CB1-D647BDF1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53FF-53FA-4BE9-A700-600A90DF32F3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E13D-1CC5-421C-B85C-0D037F84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624A7-DAC6-48D1-A772-920A28C4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8C6D-FD3F-45EB-B22B-A5D81975DA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1732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E225FB-0182-4EA0-87B7-2EB8D962C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B4228B-4A31-4242-AE12-A25E92B6B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5D23C3-BE33-488B-A5AB-BAC215F6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026F0-F364-4F69-B962-66B510DEF371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062E3D-771F-4064-B741-BC136FC5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E6AF78-8B29-4F85-9500-64329FCB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A7DC-36FC-4583-9A8C-D53E198978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1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B7F45E-B244-4333-8870-786D8753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931B-30C3-46A8-9AE2-BC228428AB12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530D39-317F-4B2D-AAEE-5E8CFE8B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C0FC0A-22E0-4F03-AB55-F4E8DA82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4C4B-D888-496D-B095-DA5096CBCB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E47005-D7A9-4D1A-8796-71AFEE99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4AF6-79BB-494F-87D4-E2DD029CE3A5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29493B-FF40-4125-B744-F9143368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CCA0B8-295B-46EF-B203-76CF1CCF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68AA-9941-4BBF-8384-CF47BAD7F2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BFFC12-61C1-4D35-A5C0-5BF18B39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3A36-D7C6-418D-AFB8-2BA092403052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F90EE1-7518-45E6-9EA5-EEEA2898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6E9DCD-7140-4A29-B042-847DDB1B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CF5A-1EE8-4464-B609-E4BD58DBB2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7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40230D-F80F-4465-A5AA-B9857F8F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3257-D960-4B48-B809-6221D8A3E84E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53CC54-9A0A-4B51-89B4-7DBF7439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71A030-2255-4C5A-822D-C9C35814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12EC-B5D0-49BA-BD0C-D570EB3DB9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5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AC2A61-5CAC-47F5-8A76-EFD0AC1F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B8C5-2D9E-4CB6-A15F-5BE6DF7FEC38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2ADAEE-3C30-4507-B07B-FB8AEB61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DC736A-8FF4-4F38-B20A-21F8CF84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086A-E29A-4DEB-855D-72D8C0B067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>
            <a:extLst>
              <a:ext uri="{FF2B5EF4-FFF2-40B4-BE49-F238E27FC236}">
                <a16:creationId xmlns:a16="http://schemas.microsoft.com/office/drawing/2014/main" id="{E1143003-5DA1-49E0-AC3D-D50CB9DB2C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2056" name="Freeform 6">
              <a:extLst>
                <a:ext uri="{FF2B5EF4-FFF2-40B4-BE49-F238E27FC236}">
                  <a16:creationId xmlns:a16="http://schemas.microsoft.com/office/drawing/2014/main" id="{82BB796E-3D54-40F4-8021-AB7B90A74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8C73360E-ECA0-4506-B754-887E0F5DCB57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3B855B94-AA91-4FB8-886D-B1686D415BCC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C1E701B9-E7C4-4F27-B9CC-EF816F80B031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3D00242-C252-4907-9D6C-689B41418E9F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B739316-8771-438B-BEA1-303C0593846E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66085698-B071-4197-8E7D-600769299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título Mestre</a:t>
            </a:r>
            <a:endParaRPr lang="en-US" altLang="en-US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0D323343-13C7-4BF0-A385-73F42CA63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de texto Mestres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338D9-3696-417B-9883-BB1B27870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74FB46D-0574-4999-8C00-8024CB83E11D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84DBA-C06A-4E30-A126-76F3F298A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33AF3-D22C-4960-8475-125FE1F88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8900DB8-66D0-404F-BD92-D3F08724CA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69" r:id="rId12"/>
    <p:sldLayoutId id="2147484137" r:id="rId13"/>
    <p:sldLayoutId id="2147484170" r:id="rId14"/>
    <p:sldLayoutId id="2147484138" r:id="rId15"/>
    <p:sldLayoutId id="2147484139" r:id="rId16"/>
    <p:sldLayoutId id="2147484140" r:id="rId17"/>
    <p:sldLayoutId id="2147484141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>
            <a:extLst>
              <a:ext uri="{FF2B5EF4-FFF2-40B4-BE49-F238E27FC236}">
                <a16:creationId xmlns:a16="http://schemas.microsoft.com/office/drawing/2014/main" id="{D5D59598-EED6-44BB-A2B0-8243BECD78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3080" name="Freeform 6">
              <a:extLst>
                <a:ext uri="{FF2B5EF4-FFF2-40B4-BE49-F238E27FC236}">
                  <a16:creationId xmlns:a16="http://schemas.microsoft.com/office/drawing/2014/main" id="{88F1A3D4-7995-4E33-BBDB-C983F2EE7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317539688 w 676"/>
                <a:gd name="T5" fmla="*/ 2147483646 h 3333"/>
                <a:gd name="T6" fmla="*/ 1703625625 w 676"/>
                <a:gd name="T7" fmla="*/ 0 h 3333"/>
                <a:gd name="T8" fmla="*/ 1295360313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4023DC54-9623-4FE1-9FB1-362EEF910263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85C015F2-D23E-4FFB-BC11-60AB6DD18825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70649F74-51EF-4D7D-912A-A03817812CDF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DA152BF-4140-49BD-8790-07ED877DDD21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E985F3F-7FE2-4595-8E69-EF6D019284A6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AFDE49BF-BC95-4C7A-98D8-EED691300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título Mestre</a:t>
            </a:r>
            <a:endParaRPr lang="en-US" altLang="en-US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CB09A1A7-9211-48A6-81D9-52C0461FC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de texto Mestres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C484A-DC3E-4ABD-911A-472F56D63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2F45B24-0EF5-4BDB-A67E-B1062870ADBA}" type="datetimeFigureOut">
              <a:rPr lang="en-US"/>
              <a:pPr>
                <a:defRPr/>
              </a:pPr>
              <a:t>6/12/19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FAAD9-7459-4393-ACC5-DCDB0CC2E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E0D4E-ED1F-443C-930B-75C73D90D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58D9BC9-A1D5-42DE-ABC1-7DADADFF6E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73" r:id="rId12"/>
    <p:sldLayoutId id="2147484151" r:id="rId13"/>
    <p:sldLayoutId id="2147484174" r:id="rId14"/>
    <p:sldLayoutId id="2147484152" r:id="rId15"/>
    <p:sldLayoutId id="2147484153" r:id="rId16"/>
    <p:sldLayoutId id="2147484154" r:id="rId17"/>
    <p:sldLayoutId id="2147484155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2B742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Título 1">
            <a:extLst>
              <a:ext uri="{FF2B5EF4-FFF2-40B4-BE49-F238E27FC236}">
                <a16:creationId xmlns:a16="http://schemas.microsoft.com/office/drawing/2014/main" id="{2F588B41-F723-454B-ADDE-81336E8A6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478579-A3D7-476D-9274-4B9692E80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46544D-1914-4E18-B5CA-1AAC8C704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A6C597-AC53-4FEB-ABD2-DB6277498804}" type="datetimeFigureOut">
              <a:rPr lang="pt-BR"/>
              <a:pPr>
                <a:defRPr/>
              </a:pPr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2B8A6A-80EF-4D8A-B9F8-43CDEBDF5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FDB191-0584-41A2-A276-33C4B377E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E8E069-7649-4422-9B69-3692AC9E1C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ciane@usp.br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Relationship Id="rId4" Type="http://schemas.openxmlformats.org/officeDocument/2006/relationships/image" Target="http://www.inf.ufrgs.br/pos/SemanaAcademica/Semana98/ane1.gif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934075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651500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94" name="Título 1">
            <a:extLst>
              <a:ext uri="{FF2B5EF4-FFF2-40B4-BE49-F238E27FC236}">
                <a16:creationId xmlns:a16="http://schemas.microsoft.com/office/drawing/2014/main" id="{F983A37C-FC89-4519-9C4C-C574DC25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1064568"/>
            <a:ext cx="8024640" cy="3084512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en-US" sz="4400" b="1" spc="300" dirty="0">
                <a:solidFill>
                  <a:srgbClr val="FF3300"/>
                </a:solidFill>
                <a:cs typeface="Arial" panose="020B0604020202020204" pitchFamily="34" charset="0"/>
              </a:rPr>
              <a:t>Estrutura Organizacional:</a:t>
            </a:r>
            <a:br>
              <a:rPr lang="pt-BR" altLang="en-US" sz="4400" b="1" spc="300" dirty="0">
                <a:solidFill>
                  <a:srgbClr val="FF3300"/>
                </a:solidFill>
                <a:cs typeface="Arial" panose="020B0604020202020204" pitchFamily="34" charset="0"/>
              </a:rPr>
            </a:br>
            <a:r>
              <a:rPr lang="pt-BR" altLang="en-US" sz="4400" b="1" spc="300" dirty="0">
                <a:solidFill>
                  <a:srgbClr val="FF3300"/>
                </a:solidFill>
                <a:cs typeface="Arial" panose="020B0604020202020204" pitchFamily="34" charset="0"/>
              </a:rPr>
              <a:t>								Módulo 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F9ED92A-F1A7-4627-A82B-C11C9BBCC158}"/>
              </a:ext>
            </a:extLst>
          </p:cNvPr>
          <p:cNvSpPr/>
          <p:nvPr/>
        </p:nvSpPr>
        <p:spPr>
          <a:xfrm>
            <a:off x="4473691" y="5811941"/>
            <a:ext cx="46665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b="1" dirty="0" err="1">
                <a:solidFill>
                  <a:srgbClr val="FF3300"/>
                </a:solidFill>
              </a:rPr>
              <a:t>Profa</a:t>
            </a:r>
            <a:r>
              <a:rPr lang="pt-BR" sz="2000" b="1" dirty="0">
                <a:solidFill>
                  <a:srgbClr val="FF3300"/>
                </a:solidFill>
              </a:rPr>
              <a:t>. Dra. </a:t>
            </a:r>
            <a:r>
              <a:rPr lang="pt-BR" sz="2000" b="1" dirty="0" err="1">
                <a:solidFill>
                  <a:srgbClr val="FF3300"/>
                </a:solidFill>
              </a:rPr>
              <a:t>Geciane</a:t>
            </a:r>
            <a:r>
              <a:rPr lang="pt-BR" sz="2000" b="1" dirty="0">
                <a:solidFill>
                  <a:srgbClr val="FF3300"/>
                </a:solidFill>
              </a:rPr>
              <a:t> Silveira Porto</a:t>
            </a:r>
          </a:p>
          <a:p>
            <a:pPr algn="r"/>
            <a:r>
              <a:rPr lang="pt-BR" sz="2000" b="1" dirty="0">
                <a:solidFill>
                  <a:srgbClr val="D6009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geciane@usp.br</a:t>
            </a:r>
            <a:endParaRPr lang="pt-BR" sz="2000" b="1" dirty="0">
              <a:solidFill>
                <a:srgbClr val="D6009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F7DDE52-3EF4-4F85-AA24-0753D5FF7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50850"/>
            <a:ext cx="861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3200">
                <a:solidFill>
                  <a:srgbClr val="0000FF"/>
                </a:solidFill>
                <a:latin typeface="Arial" panose="020B0604020202020204" pitchFamily="34" charset="0"/>
              </a:rPr>
              <a:t>O QUE MUDA NA ORGANIZAÇÃO COM A ALTERAÇÃO NOS PROCESSOS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19639FA-23A1-4130-82DA-3740C1E2A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987550"/>
            <a:ext cx="9271000" cy="542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71500" indent="-5715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pt-BR" altLang="en-US" b="1">
                <a:latin typeface="Arial" panose="020B0604020202020204" pitchFamily="34" charset="0"/>
              </a:rPr>
              <a:t>CULTURA</a:t>
            </a:r>
            <a:r>
              <a:rPr lang="pt-BR" altLang="en-US" sz="3200" b="1">
                <a:latin typeface="Arial" panose="020B0604020202020204" pitchFamily="34" charset="0"/>
              </a:rPr>
              <a:t>	</a:t>
            </a:r>
            <a:r>
              <a:rPr lang="pt-BR" altLang="en-US" sz="3200">
                <a:latin typeface="Arial" panose="020B0604020202020204" pitchFamily="34" charset="0"/>
              </a:rPr>
              <a:t>	         Valores	</a:t>
            </a:r>
          </a:p>
          <a:p>
            <a:pPr algn="ctr" eaLnBrk="1" hangingPunct="1">
              <a:spcBef>
                <a:spcPct val="20000"/>
              </a:spcBef>
              <a:buSzPct val="85000"/>
            </a:pPr>
            <a:endParaRPr lang="pt-BR" altLang="en-US" sz="2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SzPct val="85000"/>
            </a:pPr>
            <a:r>
              <a:rPr lang="pt-BR" altLang="en-US" sz="3200">
                <a:latin typeface="Arial" panose="020B0604020202020204" pitchFamily="34" charset="0"/>
              </a:rPr>
              <a:t>			</a:t>
            </a:r>
            <a:r>
              <a:rPr lang="pt-BR" altLang="en-US" sz="3200" b="1">
                <a:latin typeface="Arial" panose="020B0604020202020204" pitchFamily="34" charset="0"/>
              </a:rPr>
              <a:t>Divisão do Trabalho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pt-BR" altLang="en-US" sz="3200" b="1">
                <a:latin typeface="Arial" panose="020B0604020202020204" pitchFamily="34" charset="0"/>
              </a:rPr>
              <a:t>ESTRUTURA</a:t>
            </a:r>
            <a:r>
              <a:rPr lang="pt-BR" altLang="en-US" sz="2800">
                <a:latin typeface="Arial" panose="020B0604020202020204" pitchFamily="34" charset="0"/>
              </a:rPr>
              <a:t>	   		</a:t>
            </a:r>
            <a:r>
              <a:rPr lang="pt-BR" altLang="en-US" sz="3200">
                <a:latin typeface="Arial" panose="020B0604020202020204" pitchFamily="34" charset="0"/>
              </a:rPr>
              <a:t>Controle </a:t>
            </a:r>
          </a:p>
          <a:p>
            <a:pPr eaLnBrk="1" hangingPunct="1">
              <a:spcBef>
                <a:spcPct val="20000"/>
              </a:spcBef>
              <a:buSzPct val="85000"/>
            </a:pPr>
            <a:r>
              <a:rPr lang="pt-BR" altLang="en-US" sz="2800">
                <a:latin typeface="Arial" panose="020B0604020202020204" pitchFamily="34" charset="0"/>
              </a:rPr>
              <a:t>                                       </a:t>
            </a:r>
            <a:r>
              <a:rPr lang="pt-BR" altLang="en-US" sz="3200" b="1">
                <a:latin typeface="Arial" panose="020B0604020202020204" pitchFamily="34" charset="0"/>
              </a:rPr>
              <a:t>Divisão de  autoridade</a:t>
            </a:r>
            <a:r>
              <a:rPr lang="pt-BR" altLang="en-US" sz="2800">
                <a:latin typeface="Arial" panose="020B0604020202020204" pitchFamily="34" charset="0"/>
              </a:rPr>
              <a:t>					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pt-BR" altLang="en-US" sz="3200" b="1">
                <a:latin typeface="Arial" panose="020B0604020202020204" pitchFamily="34" charset="0"/>
              </a:rPr>
              <a:t>PESSOAS</a:t>
            </a:r>
            <a:r>
              <a:rPr lang="pt-BR" altLang="en-US" sz="2800">
                <a:latin typeface="Arial" panose="020B0604020202020204" pitchFamily="34" charset="0"/>
              </a:rPr>
              <a:t>	                      </a:t>
            </a:r>
            <a:r>
              <a:rPr lang="pt-BR" altLang="en-US" sz="3200">
                <a:latin typeface="Arial" panose="020B0604020202020204" pitchFamily="34" charset="0"/>
              </a:rPr>
              <a:t>Comportamento</a:t>
            </a:r>
            <a:endParaRPr lang="pt-BR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SzPct val="85000"/>
            </a:pPr>
            <a:r>
              <a:rPr lang="pt-BR" altLang="en-US" sz="11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pt-BR" altLang="en-US" sz="2800">
                <a:latin typeface="Arial" panose="020B0604020202020204" pitchFamily="34" charset="0"/>
              </a:rPr>
              <a:t>  </a:t>
            </a:r>
            <a:r>
              <a:rPr lang="pt-BR" altLang="en-US" sz="3200" b="1">
                <a:latin typeface="Arial" panose="020B0604020202020204" pitchFamily="34" charset="0"/>
              </a:rPr>
              <a:t>PROCESSO DECISÓRIO</a:t>
            </a:r>
            <a:endParaRPr lang="pt-BR" altLang="en-US" sz="2800" b="1">
              <a:latin typeface="Arial" panose="020B0604020202020204" pitchFamily="34" charset="0"/>
            </a:endParaRP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14047FC4-9C42-48C7-986D-8B50E2B04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2149475"/>
            <a:ext cx="1435100" cy="292100"/>
          </a:xfrm>
          <a:prstGeom prst="rightArrow">
            <a:avLst>
              <a:gd name="adj1" fmla="val 50000"/>
              <a:gd name="adj2" fmla="val 245675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CF0E054B-970D-475C-A27D-F556507D3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3927475"/>
            <a:ext cx="1435100" cy="292100"/>
          </a:xfrm>
          <a:prstGeom prst="rightArrow">
            <a:avLst>
              <a:gd name="adj1" fmla="val 50000"/>
              <a:gd name="adj2" fmla="val 245675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726" name="AutoShape 6">
            <a:extLst>
              <a:ext uri="{FF2B5EF4-FFF2-40B4-BE49-F238E27FC236}">
                <a16:creationId xmlns:a16="http://schemas.microsoft.com/office/drawing/2014/main" id="{95855A8C-E82D-4393-A2DB-E7E2C0F0D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450" y="5491163"/>
            <a:ext cx="1435100" cy="292100"/>
          </a:xfrm>
          <a:prstGeom prst="rightArrow">
            <a:avLst>
              <a:gd name="adj1" fmla="val 50000"/>
              <a:gd name="adj2" fmla="val 245675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727" name="Text Box 4">
            <a:extLst>
              <a:ext uri="{FF2B5EF4-FFF2-40B4-BE49-F238E27FC236}">
                <a16:creationId xmlns:a16="http://schemas.microsoft.com/office/drawing/2014/main" id="{B703F2DA-62BA-4F18-92B5-AC216C3BD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62087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1750" name="Group 193">
            <a:extLst>
              <a:ext uri="{FF2B5EF4-FFF2-40B4-BE49-F238E27FC236}">
                <a16:creationId xmlns:a16="http://schemas.microsoft.com/office/drawing/2014/main" id="{7327F34E-7AFB-4CDE-88FA-CDBD3AF0C96F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2486025" y="0"/>
            <a:ext cx="1828800" cy="6858000"/>
            <a:chOff x="1320800" y="0"/>
            <a:chExt cx="2436813" cy="6858001"/>
          </a:xfrm>
        </p:grpSpPr>
        <p:sp>
          <p:nvSpPr>
            <p:cNvPr id="31753" name="Freeform 6">
              <a:extLst>
                <a:ext uri="{FF2B5EF4-FFF2-40B4-BE49-F238E27FC236}">
                  <a16:creationId xmlns:a16="http://schemas.microsoft.com/office/drawing/2014/main" id="{88D1D272-1493-434F-9C30-2EA90D0E8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20800" y="0"/>
              <a:ext cx="1116873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7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20800" y="5238751"/>
              <a:ext cx="1228984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8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627518" y="5291139"/>
              <a:ext cx="1495509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9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627518" y="5286376"/>
              <a:ext cx="213009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0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20800" y="5238751"/>
              <a:ext cx="1696462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8194" name="Título 1">
            <a:extLst>
              <a:ext uri="{FF2B5EF4-FFF2-40B4-BE49-F238E27FC236}">
                <a16:creationId xmlns:a16="http://schemas.microsoft.com/office/drawing/2014/main" id="{F983A37C-FC89-4519-9C4C-C574DC25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8550" y="1395413"/>
            <a:ext cx="5022850" cy="3843337"/>
          </a:xfrm>
        </p:spPr>
        <p:txBody>
          <a:bodyPr rtlCol="0" anchor="ctr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4800" b="1" dirty="0">
                <a:solidFill>
                  <a:srgbClr val="ED4401"/>
                </a:solidFill>
              </a:rPr>
              <a:t>ESTRUTURAS BASEADAS EM EQUIPES</a:t>
            </a:r>
            <a:endParaRPr lang="pt-BR" altLang="en-US" sz="5000" b="1" spc="300" dirty="0">
              <a:solidFill>
                <a:srgbClr val="ED4401"/>
              </a:solidFill>
              <a:cs typeface="Arial" panose="020B0604020202020204" pitchFamily="34" charset="0"/>
            </a:endParaRPr>
          </a:p>
        </p:txBody>
      </p:sp>
      <p:sp>
        <p:nvSpPr>
          <p:cNvPr id="31752" name="Text Box 4">
            <a:extLst>
              <a:ext uri="{FF2B5EF4-FFF2-40B4-BE49-F238E27FC236}">
                <a16:creationId xmlns:a16="http://schemas.microsoft.com/office/drawing/2014/main" id="{179CA2C7-D46D-452B-8ED3-01DC7884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8650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1C1286C-6D4A-4373-B2A6-32A614DF5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622300"/>
            <a:ext cx="861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ESTRUTURAS BASEADAS EM EQUIPES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B96A548-B307-4D58-BDBD-49201722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770063"/>
            <a:ext cx="7848600" cy="5016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3300"/>
            </a:outerShdw>
          </a:effectLst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3200" dirty="0">
                <a:latin typeface="Arial" pitchFamily="34" charset="0"/>
                <a:cs typeface="+mn-cs"/>
              </a:rPr>
              <a:t>Uma equipe é: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pt-BR" sz="3200" dirty="0">
                <a:latin typeface="Arial" pitchFamily="34" charset="0"/>
                <a:cs typeface="+mn-cs"/>
              </a:rPr>
              <a:t>“</a:t>
            </a:r>
            <a:r>
              <a:rPr lang="pt-B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uma unidade com duas ou mais pessoas que interagem e coordenam seu trabalho para conseguir atingir uma meta específica”.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pt-B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Portanto, não é um grupo de pessoas, apenas, mas um grupo especial que possui uma missão e compartilha responsabilidades.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5C6AEE61-29B6-4FB9-8BB2-5F6C6E3CF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3175" y="1052513"/>
            <a:ext cx="7138988" cy="1025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  <a:cs typeface="Times New Roman" panose="02020603050405020304" pitchFamily="18" charset="0"/>
              </a:rPr>
              <a:t>DIFERENÇAS ENTRE EQUIPES E GRUPOS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34A60933-C1C3-4CC3-95C3-1C14229F60B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55650" y="2636838"/>
          <a:ext cx="8174038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Documento" r:id="rId3" imgW="8464296" imgH="3892296" progId="Word.Document.8">
                  <p:embed/>
                </p:oleObj>
              </mc:Choice>
              <mc:Fallback>
                <p:oleObj name="Documento" r:id="rId3" imgW="8464296" imgH="3892296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8174038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>
            <a:extLst>
              <a:ext uri="{FF2B5EF4-FFF2-40B4-BE49-F238E27FC236}">
                <a16:creationId xmlns:a16="http://schemas.microsoft.com/office/drawing/2014/main" id="{F13182C9-3CD8-4AD7-B8B9-BA9DAE638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531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76AE9D2-C4BB-4170-89F1-DFF6845B7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/>
            <a:r>
              <a:rPr lang="pt-BR" altLang="en-US" b="1">
                <a:ln>
                  <a:noFill/>
                </a:ln>
                <a:solidFill>
                  <a:srgbClr val="ED4401"/>
                </a:solidFill>
              </a:rPr>
              <a:t>ESTRUTURAS BASEADAS EM EQUIPES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B04E0B-F54C-4A6B-BA58-D22074C34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9650" y="2392363"/>
            <a:ext cx="7704138" cy="3979862"/>
          </a:xfrm>
        </p:spPr>
        <p:txBody>
          <a:bodyPr rtlCol="0">
            <a:normAutofit fontScale="62500" lnSpcReduction="20000"/>
          </a:bodyPr>
          <a:lstStyle/>
          <a:p>
            <a:pPr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800" dirty="0"/>
              <a:t>É indicada quando:</a:t>
            </a:r>
          </a:p>
          <a:p>
            <a:pPr lvl="1"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800" dirty="0"/>
              <a:t>existe uma necessidade intensa de flexibilidade e/ou rapidez no andamento de certos projetos ou tarefas para atender requisitos especiais dos clientes</a:t>
            </a:r>
          </a:p>
          <a:p>
            <a:pPr lvl="1"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800" dirty="0"/>
              <a:t>é importante obter simultaneamente insumos de diferentes partes da organização para completar uma parte do trabalho</a:t>
            </a:r>
          </a:p>
          <a:p>
            <a:pPr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800" dirty="0"/>
              <a:t>Equipes Multifuncionais</a:t>
            </a:r>
          </a:p>
          <a:p>
            <a:pPr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800" dirty="0"/>
              <a:t>Equipes Permanentes</a:t>
            </a:r>
          </a:p>
          <a:p>
            <a:pPr algn="ctr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dirty="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BA51EA09-6372-4875-94C2-FEA37EAD5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F52F209-E574-420A-B270-CBD905AC2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685800"/>
            <a:ext cx="7704137" cy="1981200"/>
          </a:xfrm>
        </p:spPr>
        <p:txBody>
          <a:bodyPr/>
          <a:lstStyle/>
          <a:p>
            <a:pPr eaLnBrk="1" hangingPunct="1"/>
            <a:r>
              <a:rPr lang="pt-BR" altLang="en-US" b="1">
                <a:ln>
                  <a:noFill/>
                </a:ln>
                <a:solidFill>
                  <a:srgbClr val="ED4401"/>
                </a:solidFill>
              </a:rPr>
              <a:t>ESTRUTURAS BASEADAS EM EQUIPES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FEC0E68-F199-46A0-9B83-E928BB34BA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2686050"/>
            <a:ext cx="7704137" cy="3332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800" dirty="0"/>
              <a:t>É indicada quando:</a:t>
            </a:r>
          </a:p>
          <a:p>
            <a:pPr lvl="1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>
                <a:solidFill>
                  <a:srgbClr val="C00000"/>
                </a:solidFill>
              </a:rPr>
              <a:t>existe uma necessidade intensa de flexibilidade e/ou rapidez no andamento de certos projetos ou tarefas para atender requisitos especiais dos clientes</a:t>
            </a:r>
          </a:p>
          <a:p>
            <a:pPr lvl="1"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>
                <a:solidFill>
                  <a:srgbClr val="C00000"/>
                </a:solidFill>
              </a:rPr>
              <a:t>é importante obter simultaneamente insumos de diferentes partes da organização para completar uma parte do trabalho</a:t>
            </a:r>
          </a:p>
          <a:p>
            <a:pPr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800" dirty="0"/>
              <a:t>Equipes Multifuncionais</a:t>
            </a:r>
          </a:p>
          <a:p>
            <a:pPr eaLnBrk="1" fontAlgn="auto" hangingPunct="1"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800" dirty="0"/>
              <a:t>Equipes Permanentes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70375BBC-4076-46AC-A68F-98D4B9D3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340475"/>
            <a:ext cx="235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6E189C4-DD0C-46DC-8FC7-705638BC8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47638"/>
            <a:ext cx="78517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ED4401"/>
                </a:solidFill>
              </a:rPr>
              <a:t>VANTAGENS DA ESTRUTURA BASEADA EM EQUIPES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CD39CDF-4FBA-4338-8D14-46954A8DAA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2225" y="2149475"/>
            <a:ext cx="7851775" cy="33321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Focalização Externa : dirigida para o cliente</a:t>
            </a:r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Comunicação Direta (barreiras reduzidas entre os departamentos)</a:t>
            </a:r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Autogestão</a:t>
            </a:r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 err="1"/>
              <a:t>Auto-suficiência</a:t>
            </a:r>
            <a:endParaRPr lang="pt-BR" altLang="en-US" sz="2000" dirty="0"/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Agilidade (decisões mais rápidas e menor tempo de resposta)</a:t>
            </a:r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Menores Custos Administrativos</a:t>
            </a:r>
          </a:p>
          <a:p>
            <a:pPr eaLnBrk="1" fontAlgn="auto" hangingPunct="1">
              <a:lnSpc>
                <a:spcPts val="2200"/>
              </a:lnSpc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000" dirty="0"/>
              <a:t>Engajamento das pessoas </a:t>
            </a:r>
          </a:p>
          <a:p>
            <a:pPr eaLnBrk="1" fontAlgn="auto" hangingPunct="1">
              <a:lnSpc>
                <a:spcPts val="22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>
                <a:solidFill>
                  <a:srgbClr val="002060"/>
                </a:solidFill>
              </a:rPr>
              <a:t>Maior integração entre os diversos departamentos da organização;</a:t>
            </a:r>
          </a:p>
          <a:p>
            <a:pPr eaLnBrk="1" fontAlgn="auto" hangingPunct="1">
              <a:lnSpc>
                <a:spcPts val="22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>
                <a:solidFill>
                  <a:srgbClr val="002060"/>
                </a:solidFill>
              </a:rPr>
              <a:t>Ambiente de motivação entre os integrantes;</a:t>
            </a:r>
          </a:p>
          <a:p>
            <a:pPr eaLnBrk="1" fontAlgn="auto" hangingPunct="1">
              <a:lnSpc>
                <a:spcPts val="22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>
                <a:solidFill>
                  <a:srgbClr val="002060"/>
                </a:solidFill>
              </a:rPr>
              <a:t>Manutenção das vantagens da divisão funcional, principalmente a especialização funcional.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F6162749-413A-4D00-8458-4D2AA3076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340475"/>
            <a:ext cx="23590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100"/>
              <a:t>Profa. Geciane Porto</a:t>
            </a:r>
          </a:p>
          <a:p>
            <a:pPr algn="ctr" eaLnBrk="1" hangingPunct="1"/>
            <a:r>
              <a:rPr lang="pt-BR" altLang="en-US" sz="1100"/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E873654-A7FD-41D6-BD69-A4A4B6CFC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425" y="333375"/>
            <a:ext cx="7772400" cy="1190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ED4401"/>
                </a:solidFill>
              </a:rPr>
              <a:t>DESVANTAGENS DA ESTRUTURA BASEADA EM EQUIPES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28BD594-9FA4-4CAF-9E46-79C6E3297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2675" y="2284413"/>
            <a:ext cx="8331200" cy="421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Necessidade de Nova Mentalidade das Pessoas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Necessidade de Suporte de Staff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Dupla Subordinação (potenciais conflitos de subordinação)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Pulverização do Controle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Tempo e Recursos despendidos em Reuniões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Descentralização não-planejada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r>
              <a:rPr lang="pt-BR" altLang="en-US"/>
              <a:t>Possibilidade da equipe tomar decisões que atendam mais as suas próprias necessidades do que aos próprios objetivos da organização.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endParaRPr lang="pt-BR" altLang="en-US"/>
          </a:p>
          <a:p>
            <a:pPr eaLnBrk="1" hangingPunct="1">
              <a:lnSpc>
                <a:spcPct val="90000"/>
              </a:lnSpc>
              <a:buClr>
                <a:srgbClr val="0000FF"/>
              </a:buClr>
            </a:pPr>
            <a:endParaRPr lang="pt-BR" altLang="en-US"/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62EB5CC-4FA0-4506-829E-D4FF161F0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340475"/>
            <a:ext cx="235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>
                <a:solidFill>
                  <a:srgbClr val="0000FF"/>
                </a:solidFill>
              </a:rPr>
              <a:t>Profa. Geciane Porto</a:t>
            </a:r>
          </a:p>
          <a:p>
            <a:pPr algn="ctr" eaLnBrk="1" hangingPunct="1"/>
            <a:r>
              <a:rPr lang="pt-BR" altLang="en-US" sz="1000">
                <a:solidFill>
                  <a:srgbClr val="0000FF"/>
                </a:solidFill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3">
            <a:extLst>
              <a:ext uri="{FF2B5EF4-FFF2-40B4-BE49-F238E27FC236}">
                <a16:creationId xmlns:a16="http://schemas.microsoft.com/office/drawing/2014/main" id="{EA9645D6-FE78-4C65-88B9-A5C6438BE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700" y="1879600"/>
            <a:ext cx="4495800" cy="3886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000"/>
              <a:t>Equipes de Suporte</a:t>
            </a:r>
          </a:p>
          <a:p>
            <a:pPr algn="ctr"/>
            <a:r>
              <a:rPr lang="pt-BR" altLang="en-US" sz="2000"/>
              <a:t>diretor da fábrica</a:t>
            </a:r>
          </a:p>
          <a:p>
            <a:pPr algn="ctr"/>
            <a:r>
              <a:rPr lang="pt-BR" altLang="en-US" sz="2000"/>
              <a:t>gerente de pessoal</a:t>
            </a:r>
          </a:p>
          <a:p>
            <a:pPr algn="ctr"/>
            <a:r>
              <a:rPr lang="pt-BR" altLang="en-US" sz="2000"/>
              <a:t>di</a:t>
            </a:r>
            <a:r>
              <a:rPr lang="en-US" altLang="en-US" sz="2000"/>
              <a:t>r</a:t>
            </a:r>
            <a:r>
              <a:rPr lang="pt-BR" altLang="en-US" sz="2000"/>
              <a:t>e</a:t>
            </a:r>
            <a:r>
              <a:rPr lang="en-US" altLang="en-US" sz="2000"/>
              <a:t>t</a:t>
            </a:r>
            <a:r>
              <a:rPr lang="pt-BR" altLang="en-US" sz="2000"/>
              <a:t>or administrativo</a:t>
            </a:r>
          </a:p>
          <a:p>
            <a:pPr algn="ctr"/>
            <a:r>
              <a:rPr lang="pt-BR" altLang="en-US" sz="2000"/>
              <a:t>gerente de compras</a:t>
            </a:r>
          </a:p>
          <a:p>
            <a:pPr algn="ctr"/>
            <a:r>
              <a:rPr lang="pt-BR" altLang="en-US" sz="2000"/>
              <a:t>engenheiro de produção</a:t>
            </a:r>
          </a:p>
          <a:p>
            <a:pPr algn="ctr"/>
            <a:r>
              <a:rPr lang="pt-BR" altLang="en-US" sz="2000"/>
              <a:t>supervisores gerais de: fabrica,</a:t>
            </a:r>
          </a:p>
          <a:p>
            <a:pPr algn="ctr"/>
            <a:r>
              <a:rPr lang="pt-BR" altLang="en-US" sz="2000"/>
              <a:t>manutenção </a:t>
            </a:r>
          </a:p>
          <a:p>
            <a:pPr algn="ctr"/>
            <a:r>
              <a:rPr lang="pt-BR" altLang="en-US" sz="2000"/>
              <a:t>controle de qualidade</a:t>
            </a:r>
            <a:endParaRPr lang="pt-BR" altLang="en-US" sz="2400"/>
          </a:p>
        </p:txBody>
      </p:sp>
      <p:sp>
        <p:nvSpPr>
          <p:cNvPr id="39939" name="Oval 5">
            <a:extLst>
              <a:ext uri="{FF2B5EF4-FFF2-40B4-BE49-F238E27FC236}">
                <a16:creationId xmlns:a16="http://schemas.microsoft.com/office/drawing/2014/main" id="{2E5849AF-5118-4BD3-9AE3-053ED99F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13589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800"/>
              <a:t>Coordenadores de Área</a:t>
            </a:r>
            <a:endParaRPr lang="pt-BR" altLang="en-US" sz="3200"/>
          </a:p>
        </p:txBody>
      </p:sp>
      <p:sp>
        <p:nvSpPr>
          <p:cNvPr id="39940" name="Oval 8">
            <a:extLst>
              <a:ext uri="{FF2B5EF4-FFF2-40B4-BE49-F238E27FC236}">
                <a16:creationId xmlns:a16="http://schemas.microsoft.com/office/drawing/2014/main" id="{B1CC014B-1B05-4F72-B2E8-11FC866EC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3084513"/>
            <a:ext cx="2660650" cy="3124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en-US" sz="2000"/>
          </a:p>
          <a:p>
            <a:pPr algn="ctr"/>
            <a:r>
              <a:rPr lang="pt-BR" altLang="en-US" sz="2000"/>
              <a:t>Equipes </a:t>
            </a:r>
          </a:p>
          <a:p>
            <a:pPr algn="ctr"/>
            <a:r>
              <a:rPr lang="pt-BR" altLang="en-US" sz="2000"/>
              <a:t>Operacionais de</a:t>
            </a:r>
          </a:p>
          <a:p>
            <a:pPr algn="ctr"/>
            <a:r>
              <a:rPr lang="pt-BR" altLang="en-US" sz="2000"/>
              <a:t> fábrica</a:t>
            </a:r>
          </a:p>
          <a:p>
            <a:pPr algn="ctr"/>
            <a:r>
              <a:rPr lang="pt-BR" altLang="en-US" sz="2000"/>
              <a:t>aproximadamente </a:t>
            </a:r>
          </a:p>
          <a:p>
            <a:pPr algn="ctr"/>
            <a:r>
              <a:rPr lang="pt-BR" altLang="en-US" sz="2000"/>
              <a:t>25 equipes </a:t>
            </a:r>
          </a:p>
          <a:p>
            <a:pPr algn="ctr"/>
            <a:r>
              <a:rPr lang="pt-BR" altLang="en-US" sz="1800"/>
              <a:t>(cada qual com os seus</a:t>
            </a:r>
          </a:p>
          <a:p>
            <a:pPr algn="ctr"/>
            <a:r>
              <a:rPr lang="pt-BR" altLang="en-US" sz="1800"/>
              <a:t> respectivos</a:t>
            </a:r>
          </a:p>
          <a:p>
            <a:pPr algn="ctr"/>
            <a:r>
              <a:rPr lang="pt-BR" altLang="en-US" sz="1800"/>
              <a:t> membros e seu líder </a:t>
            </a:r>
          </a:p>
          <a:p>
            <a:pPr algn="ctr"/>
            <a:r>
              <a:rPr lang="pt-BR" altLang="en-US" sz="1800"/>
              <a:t>ou  porta-voz)</a:t>
            </a:r>
          </a:p>
          <a:p>
            <a:pPr algn="ctr"/>
            <a:endParaRPr lang="pt-BR" altLang="en-US" sz="1800"/>
          </a:p>
        </p:txBody>
      </p:sp>
      <p:sp>
        <p:nvSpPr>
          <p:cNvPr id="39941" name="Oval 9">
            <a:extLst>
              <a:ext uri="{FF2B5EF4-FFF2-40B4-BE49-F238E27FC236}">
                <a16:creationId xmlns:a16="http://schemas.microsoft.com/office/drawing/2014/main" id="{7C8FF4B8-EA05-4530-AEDD-723B34E2B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3084513"/>
            <a:ext cx="2794000" cy="32019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000"/>
              <a:t>Equipes de </a:t>
            </a:r>
          </a:p>
          <a:p>
            <a:pPr algn="ctr"/>
            <a:r>
              <a:rPr lang="pt-BR" altLang="en-US" sz="2000"/>
              <a:t>Serviços Técnicos</a:t>
            </a:r>
          </a:p>
          <a:p>
            <a:pPr algn="ctr"/>
            <a:r>
              <a:rPr lang="pt-BR" altLang="en-US" sz="2000"/>
              <a:t>manutenção</a:t>
            </a:r>
          </a:p>
          <a:p>
            <a:pPr algn="ctr"/>
            <a:r>
              <a:rPr lang="pt-BR" altLang="en-US" sz="2000"/>
              <a:t>expedição</a:t>
            </a:r>
          </a:p>
          <a:p>
            <a:pPr algn="ctr"/>
            <a:r>
              <a:rPr lang="pt-BR" altLang="en-US" sz="2000"/>
              <a:t>materiais</a:t>
            </a:r>
          </a:p>
          <a:p>
            <a:pPr algn="ctr"/>
            <a:r>
              <a:rPr lang="pt-BR" altLang="en-US" sz="2000"/>
              <a:t>pessoal</a:t>
            </a:r>
          </a:p>
          <a:p>
            <a:pPr algn="ctr"/>
            <a:r>
              <a:rPr lang="pt-BR" altLang="en-US" sz="2000"/>
              <a:t>laboratório</a:t>
            </a:r>
          </a:p>
          <a:p>
            <a:pPr algn="ctr"/>
            <a:r>
              <a:rPr lang="pt-BR" altLang="en-US" sz="2000"/>
              <a:t>contabilidade</a:t>
            </a:r>
            <a:endParaRPr lang="pt-BR" altLang="en-US" sz="2400"/>
          </a:p>
        </p:txBody>
      </p:sp>
      <p:sp>
        <p:nvSpPr>
          <p:cNvPr id="39942" name="Text Box 12">
            <a:extLst>
              <a:ext uri="{FF2B5EF4-FFF2-40B4-BE49-F238E27FC236}">
                <a16:creationId xmlns:a16="http://schemas.microsoft.com/office/drawing/2014/main" id="{DE22C412-BA88-4507-A3EB-E1168224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6070600"/>
            <a:ext cx="387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pt-BR" altLang="en-US" sz="2400"/>
              <a:t>Fábrica Delco-Remy da GM </a:t>
            </a:r>
          </a:p>
        </p:txBody>
      </p:sp>
      <p:sp>
        <p:nvSpPr>
          <p:cNvPr id="39943" name="Retângulo 3">
            <a:extLst>
              <a:ext uri="{FF2B5EF4-FFF2-40B4-BE49-F238E27FC236}">
                <a16:creationId xmlns:a16="http://schemas.microsoft.com/office/drawing/2014/main" id="{9130BD13-6DF3-4002-A757-5A607F2F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0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>
                <a:solidFill>
                  <a:srgbClr val="ED4401"/>
                </a:solidFill>
              </a:rPr>
              <a:t>ORGANIZAÇÃO POR EQUIPES</a:t>
            </a:r>
            <a:endParaRPr lang="pt-BR" altLang="pt-BR"/>
          </a:p>
        </p:txBody>
      </p:sp>
      <p:sp>
        <p:nvSpPr>
          <p:cNvPr id="39944" name="Text Box 4">
            <a:extLst>
              <a:ext uri="{FF2B5EF4-FFF2-40B4-BE49-F238E27FC236}">
                <a16:creationId xmlns:a16="http://schemas.microsoft.com/office/drawing/2014/main" id="{A085AC83-24D9-4EBC-AD25-BCD6669BA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2722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5059" name="Group 192">
            <a:extLst>
              <a:ext uri="{FF2B5EF4-FFF2-40B4-BE49-F238E27FC236}">
                <a16:creationId xmlns:a16="http://schemas.microsoft.com/office/drawing/2014/main" id="{A1D8CC46-DBF5-4055-A32B-06CD97AD5488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4894263" y="0"/>
            <a:ext cx="3760787" cy="6858000"/>
            <a:chOff x="2928938" y="-4763"/>
            <a:chExt cx="5014912" cy="6862763"/>
          </a:xfrm>
        </p:grpSpPr>
        <p:sp>
          <p:nvSpPr>
            <p:cNvPr id="45062" name="Freeform 6">
              <a:extLst>
                <a:ext uri="{FF2B5EF4-FFF2-40B4-BE49-F238E27FC236}">
                  <a16:creationId xmlns:a16="http://schemas.microsoft.com/office/drawing/2014/main" id="{E4CB5F6F-2BB9-49B4-B028-2E3E69835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63" name="Freeform 7">
              <a:extLst>
                <a:ext uri="{FF2B5EF4-FFF2-40B4-BE49-F238E27FC236}">
                  <a16:creationId xmlns:a16="http://schemas.microsoft.com/office/drawing/2014/main" id="{4959C3DB-CDCE-455F-BCB2-FCD75397E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>
                <a:gd name="T0" fmla="*/ 357188 w 652"/>
                <a:gd name="T1" fmla="*/ 2673350 h 1684"/>
                <a:gd name="T2" fmla="*/ 1035050 w 652"/>
                <a:gd name="T3" fmla="*/ 0 h 1684"/>
                <a:gd name="T4" fmla="*/ 652463 w 652"/>
                <a:gd name="T5" fmla="*/ 0 h 1684"/>
                <a:gd name="T6" fmla="*/ 0 w 652"/>
                <a:gd name="T7" fmla="*/ 2582863 h 1684"/>
                <a:gd name="T8" fmla="*/ 347663 w 652"/>
                <a:gd name="T9" fmla="*/ 2668588 h 1684"/>
                <a:gd name="T10" fmla="*/ 357188 w 652"/>
                <a:gd name="T11" fmla="*/ 2673350 h 1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64" name="Freeform 12">
              <a:extLst>
                <a:ext uri="{FF2B5EF4-FFF2-40B4-BE49-F238E27FC236}">
                  <a16:creationId xmlns:a16="http://schemas.microsoft.com/office/drawing/2014/main" id="{C24F13DC-141B-4782-B277-E56B0FEF7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>
                <a:gd name="T0" fmla="*/ 0 w 1697"/>
                <a:gd name="T1" fmla="*/ 0 h 2693"/>
                <a:gd name="T2" fmla="*/ 2574925 w 1697"/>
                <a:gd name="T3" fmla="*/ 4275138 h 2693"/>
                <a:gd name="T4" fmla="*/ 2693987 w 1697"/>
                <a:gd name="T5" fmla="*/ 4275138 h 2693"/>
                <a:gd name="T6" fmla="*/ 0 w 1697"/>
                <a:gd name="T7" fmla="*/ 0 h 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71367" y="2692684"/>
              <a:ext cx="3331985" cy="4165316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8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67134" y="2687919"/>
              <a:ext cx="4576716" cy="4170081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5067" name="Freeform 15">
              <a:extLst>
                <a:ext uri="{FF2B5EF4-FFF2-40B4-BE49-F238E27FC236}">
                  <a16:creationId xmlns:a16="http://schemas.microsoft.com/office/drawing/2014/main" id="{C9CAEC04-9637-4497-AA2B-4299AE382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>
                <a:gd name="T0" fmla="*/ 3584575 w 2258"/>
                <a:gd name="T1" fmla="*/ 4279900 h 2696"/>
                <a:gd name="T2" fmla="*/ 419100 w 2258"/>
                <a:gd name="T3" fmla="*/ 176213 h 2696"/>
                <a:gd name="T4" fmla="*/ 361950 w 2258"/>
                <a:gd name="T5" fmla="*/ 95250 h 2696"/>
                <a:gd name="T6" fmla="*/ 357188 w 2258"/>
                <a:gd name="T7" fmla="*/ 90488 h 2696"/>
                <a:gd name="T8" fmla="*/ 0 w 2258"/>
                <a:gd name="T9" fmla="*/ 0 h 2696"/>
                <a:gd name="T10" fmla="*/ 0 w 2258"/>
                <a:gd name="T11" fmla="*/ 4763 h 2696"/>
                <a:gd name="T12" fmla="*/ 2693988 w 2258"/>
                <a:gd name="T13" fmla="*/ 4279900 h 2696"/>
                <a:gd name="T14" fmla="*/ 3584575 w 2258"/>
                <a:gd name="T15" fmla="*/ 4279900 h 26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194" name="Título 1">
            <a:extLst>
              <a:ext uri="{FF2B5EF4-FFF2-40B4-BE49-F238E27FC236}">
                <a16:creationId xmlns:a16="http://schemas.microsoft.com/office/drawing/2014/main" id="{F983A37C-FC89-4519-9C4C-C574DC25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788" y="692150"/>
            <a:ext cx="6615112" cy="237648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4000" b="1" dirty="0">
                <a:solidFill>
                  <a:srgbClr val="FE6700"/>
                </a:solidFill>
              </a:rPr>
              <a:t>ESTRUTURAS EM REDES</a:t>
            </a:r>
            <a:endParaRPr lang="pt-BR" altLang="en-US" sz="4000" b="1" spc="300" dirty="0">
              <a:solidFill>
                <a:srgbClr val="FE6700"/>
              </a:solidFill>
              <a:cs typeface="Arial" panose="020B060402020202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38821957-50E9-404D-A3B9-64F44B3C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53736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717E97E-F2F3-446C-A8B9-C80EE90FC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127"/>
            <a:ext cx="7872412" cy="1190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</a:rPr>
              <a:t>NOVAS ESTRUTURAS</a:t>
            </a:r>
            <a:br>
              <a:rPr lang="pt-BR" altLang="en-US" b="1" dirty="0"/>
            </a:br>
            <a:endParaRPr lang="pt-BR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A283386-CE7E-45B1-8FCD-8ADE3B0D5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860425"/>
            <a:ext cx="8190953" cy="57483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pt-BR" altLang="en-US" sz="2600" dirty="0">
                <a:ea typeface="Arial Unicode MS" pitchFamily="34" charset="-128"/>
              </a:rPr>
              <a:t>  As</a:t>
            </a:r>
            <a:r>
              <a:rPr lang="pt-PT" altLang="en-US" sz="2600" dirty="0">
                <a:ea typeface="Arial Unicode MS" pitchFamily="34" charset="-128"/>
              </a:rPr>
              <a:t> representações atuais buscam demonstrar: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  <a:ea typeface="Arial Unicode MS" pitchFamily="34" charset="-128"/>
              </a:rPr>
              <a:t>processos em lugar de departamentos,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  <a:ea typeface="Arial Unicode MS" pitchFamily="34" charset="-128"/>
              </a:rPr>
              <a:t>relações sistêmicas da empresa com o ambiente</a:t>
            </a:r>
            <a:r>
              <a:rPr lang="pt-BR" altLang="en-US" sz="2200" dirty="0">
                <a:solidFill>
                  <a:srgbClr val="0070C0"/>
                </a:solidFill>
                <a:ea typeface="Arial Unicode MS" pitchFamily="34" charset="-128"/>
              </a:rPr>
              <a:t>;</a:t>
            </a:r>
          </a:p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pt-PT" altLang="en-US" sz="2600" dirty="0">
                <a:cs typeface="Times New Roman" panose="02020603050405020304" pitchFamily="18" charset="0"/>
              </a:rPr>
              <a:t>  O desenho organizacional "</a:t>
            </a:r>
            <a:r>
              <a:rPr lang="pt-PT" altLang="en-US" sz="2600" i="1" dirty="0">
                <a:cs typeface="Times New Roman" panose="02020603050405020304" pitchFamily="18" charset="0"/>
              </a:rPr>
              <a:t>em rede</a:t>
            </a:r>
            <a:r>
              <a:rPr lang="pt-PT" altLang="en-US" sz="2600" dirty="0">
                <a:cs typeface="Times New Roman" panose="02020603050405020304" pitchFamily="18" charset="0"/>
              </a:rPr>
              <a:t>", quando representa grandes empresas: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  <a:cs typeface="Times New Roman" panose="02020603050405020304" pitchFamily="18" charset="0"/>
              </a:rPr>
              <a:t>nem sempre demonstra os componentes dos processos internos,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  <a:cs typeface="Times New Roman" panose="02020603050405020304" pitchFamily="18" charset="0"/>
              </a:rPr>
              <a:t>fornece uma visão genérica das relações entre a empresa central intermediadora e suas coligadas ou terceirizações</a:t>
            </a:r>
            <a:r>
              <a:rPr lang="pt-BR" altLang="en-US" sz="2200" dirty="0">
                <a:solidFill>
                  <a:srgbClr val="0070C0"/>
                </a:solidFill>
                <a:cs typeface="Times New Roman" panose="02020603050405020304" pitchFamily="18" charset="0"/>
              </a:rPr>
              <a:t>;</a:t>
            </a:r>
          </a:p>
          <a:p>
            <a:pPr marL="457200" lvl="1" indent="-457200" eaLnBrk="1" fontAlgn="auto" hangingPunct="1"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pt-BR" altLang="en-US" sz="2600" dirty="0"/>
              <a:t>Os avanços tecnológicos das áreas de comunicação e computação exigem uma maior capacidade de adaptação a um ambiente de rápidas mudanças, referentes a: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</a:rPr>
              <a:t>a aquisição de equipamentos e treinamento no seu uso,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PT" altLang="en-US" sz="2200" dirty="0">
                <a:solidFill>
                  <a:srgbClr val="0070C0"/>
                </a:solidFill>
              </a:rPr>
              <a:t>Mudança na estrutura organizacional, derrubando cargos desnecessários e tornando a hierarquia mais horizontal. </a:t>
            </a:r>
            <a:endParaRPr lang="pt-BR" altLang="en-US" sz="2200" dirty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EC0B4AF-E4E4-4614-ADE4-D3679985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6461125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EDD8F66E-B274-4BFA-8DFE-1E7294F0D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REDES</a:t>
            </a:r>
            <a:br>
              <a:rPr lang="pt-BR"/>
            </a:br>
            <a:endParaRPr lang="pt-B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A5EAD9C-2D28-4C91-B41B-4E5083626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908050"/>
            <a:ext cx="8289925" cy="59499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São sistemas organizacionais capazes de reunir indivíduos e instituições, de forma democrática e participativa, em torno de objetivos e/ou temáticas comuns.</a:t>
            </a:r>
          </a:p>
          <a:p>
            <a:pPr algn="ctr" eaLnBrk="1" hangingPunct="1"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São estruturas flexíveis e cadenciadas,  estabelecidas por relações horizontais, interconexas e em dinâmicas que supõem o trabalho colaborativo e participativo.</a:t>
            </a:r>
          </a:p>
          <a:p>
            <a:pPr algn="ctr" eaLnBrk="1" hangingPunct="1"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Se sustentam pela vontade e afinidade de seus integrantes, caracterizando-se como um significativo recurso organizacional, tanto para as relações pessoais quanto para a estruturação social.</a:t>
            </a:r>
          </a:p>
          <a:p>
            <a:pPr algn="ctr" eaLnBrk="1" hangingPunct="1"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São comunidades virtual ou presencialmente constituídas.  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7D3A9A69-7CDE-422A-8585-3D11AB59B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9199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B836DEA-1666-409E-B1BC-864DC983F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26988"/>
            <a:ext cx="7704138" cy="1169987"/>
          </a:xfrm>
        </p:spPr>
        <p:txBody>
          <a:bodyPr/>
          <a:lstStyle/>
          <a:p>
            <a:pPr eaLnBrk="1" hangingPunct="1"/>
            <a:r>
              <a:rPr lang="pt-BR" altLang="en-US" sz="3600">
                <a:ln>
                  <a:noFill/>
                </a:ln>
                <a:solidFill>
                  <a:srgbClr val="002060"/>
                </a:solidFill>
              </a:rPr>
              <a:t>Fundamentos e paradigmas das Redes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A89E8DE-F896-4FE8-96E5-3B60C7242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8888" y="1196975"/>
            <a:ext cx="7704137" cy="53006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Pactos e Padrões de Rede: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Sem intencionalidade uma rede não consegue ser um sistema vivo.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Uma rede é uma comunidade e, como tal, pressupõe identidades e padrões a serem acordados pelo coletivo responsável.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É a própria rede que vai gerar os padrões a partir dos quais os envolvidos deverão conviver. 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Valores e objetivos compartilhados: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O que une os diferentes membros de uma rede é o conjunto de valores e objetivos que eles estabelecem como comuns, interconectando ações e projetos.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Participação: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A participação dos integrantes de uma rede é que a faz funcionar. Uma rede só existe quando em movimento.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pt-BR" altLang="en-US" dirty="0">
                <a:solidFill>
                  <a:srgbClr val="0070C0"/>
                </a:solidFill>
              </a:rPr>
              <a:t>O alicerce da rede é a vontade de seus integrantes</a:t>
            </a:r>
            <a:r>
              <a:rPr lang="pt-BR" altLang="en-US" dirty="0">
                <a:solidFill>
                  <a:srgbClr val="C007DF"/>
                </a:solidFill>
              </a:rPr>
              <a:t>.</a:t>
            </a:r>
          </a:p>
        </p:txBody>
      </p:sp>
    </p:spTree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94F262B-02CE-4269-BDD7-8FF422091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0"/>
            <a:ext cx="7704137" cy="1981200"/>
          </a:xfrm>
        </p:spPr>
        <p:txBody>
          <a:bodyPr/>
          <a:lstStyle/>
          <a:p>
            <a:pPr eaLnBrk="1" hangingPunct="1"/>
            <a:r>
              <a:rPr lang="pt-BR" altLang="en-US">
                <a:ln>
                  <a:noFill/>
                </a:ln>
                <a:solidFill>
                  <a:srgbClr val="002060"/>
                </a:solidFill>
              </a:rPr>
              <a:t>Fundamentos e paradigmas das Redes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0E618D8-685F-4615-9536-43605BFD6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1238" y="1484313"/>
            <a:ext cx="7704137" cy="5095875"/>
          </a:xfrm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dirty="0" err="1"/>
              <a:t>Multiliderança</a:t>
            </a:r>
            <a:r>
              <a:rPr lang="pt-BR" altLang="en-US" dirty="0"/>
              <a:t> e horizontalidade: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800" dirty="0">
                <a:solidFill>
                  <a:srgbClr val="0070C0"/>
                </a:solidFill>
              </a:rPr>
              <a:t>Uma rede não possui hierarquia nem chefe.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800" dirty="0">
                <a:solidFill>
                  <a:srgbClr val="0070C0"/>
                </a:solidFill>
              </a:rPr>
              <a:t>A liderança provém de muitas fontes. As decisões também são compartilhadas</a:t>
            </a:r>
            <a:r>
              <a:rPr lang="pt-BR" altLang="en-US" sz="1800" dirty="0"/>
              <a:t>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dirty="0"/>
              <a:t>Realimentação e Informação: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800" dirty="0">
                <a:solidFill>
                  <a:srgbClr val="0070C0"/>
                </a:solidFill>
              </a:rPr>
              <a:t>Numa rede, a informação circula livremente, emitida de pontos diversos, sendo encaminhada de maneira não linear a uma infinidade de outros pontos, que também são emissores de informação.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800" dirty="0">
                <a:solidFill>
                  <a:srgbClr val="0070C0"/>
                </a:solidFill>
              </a:rPr>
              <a:t>O importante nesses fluxos é a realimentação do sistema: retorno, feedback, consideração e legitimidade das fontes são essenciais para a participação colaborativa e até mesmo para avaliação de resultados e pesquisas</a:t>
            </a:r>
            <a:r>
              <a:rPr lang="pt-BR" altLang="en-US" sz="1800" dirty="0"/>
              <a:t>.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1BE9786E-B5D6-43A7-9F27-650317F1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C76156D-DCC4-47D2-9CD4-747BCDC1E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3775" y="-131763"/>
            <a:ext cx="7704138" cy="1981201"/>
          </a:xfrm>
        </p:spPr>
        <p:txBody>
          <a:bodyPr/>
          <a:lstStyle/>
          <a:p>
            <a:pPr eaLnBrk="1" hangingPunct="1"/>
            <a:r>
              <a:rPr lang="pt-BR" altLang="en-US">
                <a:ln>
                  <a:noFill/>
                </a:ln>
                <a:solidFill>
                  <a:srgbClr val="002060"/>
                </a:solidFill>
              </a:rPr>
              <a:t>Fundamentos e paradigmas das Redes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8727194-6D30-47E9-AF96-21C85AC619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 sz="3200">
                <a:solidFill>
                  <a:srgbClr val="C00000"/>
                </a:solidFill>
              </a:rPr>
              <a:t>Descentralização e Capilarização: </a:t>
            </a:r>
          </a:p>
          <a:p>
            <a:pPr lvl="1" eaLnBrk="1" hangingPunct="1"/>
            <a:r>
              <a:rPr lang="pt-BR" altLang="en-US" sz="2800">
                <a:solidFill>
                  <a:srgbClr val="0070C0"/>
                </a:solidFill>
              </a:rPr>
              <a:t>Uma rede não tem centro. Cada ponto da rede é um centro em potencial. Uma rede pode se desdobrar em múltiplos níveis ou segmentos autônomos - "filhotes" da rede -, capazes de operar independentemente do restante da rede, de forma temporária ou permanente, conforme a demanda ou a circunstância. Sub-redes têm o mesmo "valor de rede" que a estrutura maior à qual se vinculam.</a:t>
            </a:r>
          </a:p>
          <a:p>
            <a:pPr eaLnBrk="1" hangingPunct="1"/>
            <a:endParaRPr lang="pt-BR" altLang="en-US" sz="3200"/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65E97460-C546-4F55-912E-1688339E7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>
            <a:extLst>
              <a:ext uri="{FF2B5EF4-FFF2-40B4-BE49-F238E27FC236}">
                <a16:creationId xmlns:a16="http://schemas.microsoft.com/office/drawing/2014/main" id="{DBF99E31-AF47-4D6C-A4FF-43D7E2F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333375"/>
            <a:ext cx="6634163" cy="646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0070C0"/>
                </a:solidFill>
              </a:rPr>
              <a:t>Fundamentos</a:t>
            </a:r>
            <a:r>
              <a:rPr lang="pt-BR" altLang="en-US" dirty="0"/>
              <a:t> </a:t>
            </a:r>
            <a:r>
              <a:rPr lang="pt-BR" altLang="en-US" dirty="0">
                <a:solidFill>
                  <a:srgbClr val="0070C0"/>
                </a:solidFill>
              </a:rPr>
              <a:t>e paradigmas das Redes </a:t>
            </a:r>
          </a:p>
        </p:txBody>
      </p:sp>
      <p:sp>
        <p:nvSpPr>
          <p:cNvPr id="40963" name="Espaço Reservado para Conteúdo 2">
            <a:extLst>
              <a:ext uri="{FF2B5EF4-FFF2-40B4-BE49-F238E27FC236}">
                <a16:creationId xmlns:a16="http://schemas.microsoft.com/office/drawing/2014/main" id="{06DD31E0-3844-493C-A9B6-FA521D1F0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341438"/>
            <a:ext cx="7704137" cy="58785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800" dirty="0"/>
              <a:t>Dinamismo: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400" dirty="0">
                <a:solidFill>
                  <a:srgbClr val="0070C0"/>
                </a:solidFill>
              </a:rPr>
              <a:t>Uma rede é uma estrutura plástica, dinâmica, cujo movimento ultrapassa fronteiras físicas ou geográficas. As redes são multifacetadas. Cada retrato da rede, tirado em momentos diferentes, revelará uma face nova.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800" dirty="0"/>
              <a:t>Conectividade: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400" dirty="0">
                <a:solidFill>
                  <a:srgbClr val="0070C0"/>
                </a:solidFill>
              </a:rPr>
              <a:t>Uma rede é uma costura dinâmica de muitos pontos. Só quando estão ligados uns aos outros e interagindo é que indivíduos e organizações mantêm uma rede.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800" dirty="0"/>
              <a:t>Colaboração: 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400" dirty="0">
                <a:solidFill>
                  <a:srgbClr val="0070C0"/>
                </a:solidFill>
              </a:rPr>
              <a:t>a colaboração entre os integrantes deve ser uma premissa do trabalho. </a:t>
            </a:r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endParaRPr lang="pt-BR" altLang="en-US" sz="2400" dirty="0"/>
          </a:p>
          <a:p>
            <a:pPr lvl="1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endParaRPr lang="pt-BR" altLang="en-US" sz="2400" dirty="0"/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C619EE14-1017-403B-A2DE-7CF370350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C060774-F2B3-4D4B-AA1E-44CF1365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404813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>
                <a:solidFill>
                  <a:srgbClr val="FE6700"/>
                </a:solidFill>
                <a:latin typeface="Arial Black" panose="020B0A04020102020204" pitchFamily="34" charset="0"/>
              </a:rPr>
              <a:t>ESTRUTURA EM REDE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573DACFD-AEC6-41C3-9B93-B26BED6F5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3" y="1296988"/>
            <a:ext cx="8281987" cy="52625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flatTx/>
          </a:bodyPr>
          <a:lstStyle/>
          <a:p>
            <a:pPr marL="457200" indent="-4572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Estruturar uma organização em rede significa:</a:t>
            </a:r>
          </a:p>
          <a:p>
            <a:pPr marL="457200" indent="-4572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sz="2800" dirty="0">
                <a:latin typeface="Arial" pitchFamily="34" charset="0"/>
                <a:cs typeface="+mn-cs"/>
              </a:rPr>
              <a:t>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+mn-cs"/>
              </a:rPr>
              <a:t>Desagregar funções da organização, transferindo-as para outras organizações que passam a atuar interligadas sob responsabilidade de um escritório central;</a:t>
            </a:r>
          </a:p>
          <a:p>
            <a:pPr marL="457200" indent="-4572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A organização central retém  para si apenas o aspecto essencial do negócio, administrando a rede de relacionamentos formada a partir da transferência para terceiros de todas atividades que outras empresas puderem fazer com maior eficiência e menores custos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396BDF36-C491-4635-8A41-CBB70831E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96DE340-D206-4D87-AF4C-457836F09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5857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FE6700"/>
                </a:solidFill>
              </a:rPr>
              <a:t>ESTRUTURA EM REDE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6086C79-0ADC-4D7B-B83A-37EEC43B6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95363"/>
            <a:ext cx="8134350" cy="5638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 Organização desagrega suas principais funções em companhias separadas que são interligadas por uma pequena organização central;</a:t>
            </a: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 organizada de forma que os seus principais componentes possam ser montados e depois modificados de maneira a adequar-se ao ambiente competitivo e em mudança;</a:t>
            </a: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Os membros da rede são unidos por contratos e pagamento de resultados (mecanismos de mercado) e não pela hierarquia e autoridade; </a:t>
            </a: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Empresas com baixo desempenho podem ser retiradas e substituídas.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EE9121D3-1CCA-4C93-A322-8626185C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2F0D9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DEF9CE4A-0751-4CE2-B6CE-3C26CD03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436563"/>
            <a:ext cx="419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67500" lnSpcReduction="20000"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REDE</a:t>
            </a:r>
          </a:p>
        </p:txBody>
      </p:sp>
      <p:grpSp>
        <p:nvGrpSpPr>
          <p:cNvPr id="54275" name="Group 2">
            <a:extLst>
              <a:ext uri="{FF2B5EF4-FFF2-40B4-BE49-F238E27FC236}">
                <a16:creationId xmlns:a16="http://schemas.microsoft.com/office/drawing/2014/main" id="{EEE0146A-BFE8-4C53-9516-4CE136D9879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990600"/>
            <a:ext cx="7239000" cy="5638800"/>
            <a:chOff x="432" y="528"/>
            <a:chExt cx="4896" cy="3792"/>
          </a:xfrm>
        </p:grpSpPr>
        <p:sp>
          <p:nvSpPr>
            <p:cNvPr id="54277" name="Oval 3">
              <a:extLst>
                <a:ext uri="{FF2B5EF4-FFF2-40B4-BE49-F238E27FC236}">
                  <a16:creationId xmlns:a16="http://schemas.microsoft.com/office/drawing/2014/main" id="{E41117F7-5F6C-4D0C-8D7D-5210BDED6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16"/>
              <a:ext cx="1092" cy="884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/>
                <a:t>Fundamentos</a:t>
              </a:r>
            </a:p>
          </p:txBody>
        </p:sp>
        <p:sp>
          <p:nvSpPr>
            <p:cNvPr id="54278" name="Oval 4">
              <a:extLst>
                <a:ext uri="{FF2B5EF4-FFF2-40B4-BE49-F238E27FC236}">
                  <a16:creationId xmlns:a16="http://schemas.microsoft.com/office/drawing/2014/main" id="{7064468D-36F4-4843-9D00-EB7F10EE5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152"/>
              <a:ext cx="928" cy="767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Autonomia</a:t>
              </a:r>
            </a:p>
          </p:txBody>
        </p:sp>
        <p:sp>
          <p:nvSpPr>
            <p:cNvPr id="54279" name="Oval 5">
              <a:extLst>
                <a:ext uri="{FF2B5EF4-FFF2-40B4-BE49-F238E27FC236}">
                  <a16:creationId xmlns:a16="http://schemas.microsoft.com/office/drawing/2014/main" id="{01B8B224-E0F6-4D98-8C53-7B8750AAD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1104"/>
              <a:ext cx="962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Vontade</a:t>
              </a:r>
            </a:p>
          </p:txBody>
        </p:sp>
        <p:sp>
          <p:nvSpPr>
            <p:cNvPr id="54280" name="Oval 6">
              <a:extLst>
                <a:ext uri="{FF2B5EF4-FFF2-40B4-BE49-F238E27FC236}">
                  <a16:creationId xmlns:a16="http://schemas.microsoft.com/office/drawing/2014/main" id="{3F54A4E7-6CE1-453F-841E-1FC0069E6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" y="2100"/>
              <a:ext cx="905" cy="828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Conectividade</a:t>
              </a:r>
            </a:p>
          </p:txBody>
        </p:sp>
        <p:sp>
          <p:nvSpPr>
            <p:cNvPr id="54281" name="Oval 7">
              <a:extLst>
                <a:ext uri="{FF2B5EF4-FFF2-40B4-BE49-F238E27FC236}">
                  <a16:creationId xmlns:a16="http://schemas.microsoft.com/office/drawing/2014/main" id="{3DD2A1CB-D29F-4FCF-81E2-14B24A852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504"/>
              <a:ext cx="1003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Participação</a:t>
              </a:r>
            </a:p>
          </p:txBody>
        </p:sp>
        <p:sp>
          <p:nvSpPr>
            <p:cNvPr id="54282" name="Oval 8">
              <a:extLst>
                <a:ext uri="{FF2B5EF4-FFF2-40B4-BE49-F238E27FC236}">
                  <a16:creationId xmlns:a16="http://schemas.microsoft.com/office/drawing/2014/main" id="{C860D841-4810-4CEB-830D-C34451820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04"/>
              <a:ext cx="960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Multiliderança</a:t>
              </a:r>
            </a:p>
          </p:txBody>
        </p:sp>
        <p:sp>
          <p:nvSpPr>
            <p:cNvPr id="54283" name="Oval 9">
              <a:extLst>
                <a:ext uri="{FF2B5EF4-FFF2-40B4-BE49-F238E27FC236}">
                  <a16:creationId xmlns:a16="http://schemas.microsoft.com/office/drawing/2014/main" id="{230C13FE-91EB-4CEB-8D9D-860C0D83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528"/>
              <a:ext cx="960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>
                <a:rot lat="0" lon="21299976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500"/>
                <a:t>Valores e</a:t>
              </a:r>
            </a:p>
            <a:p>
              <a:pPr algn="ctr"/>
              <a:r>
                <a:rPr lang="pt-BR" altLang="en-US" sz="1500"/>
                <a:t> Objetivos</a:t>
              </a:r>
            </a:p>
            <a:p>
              <a:pPr algn="ctr"/>
              <a:r>
                <a:rPr lang="pt-BR" altLang="en-US" sz="1500"/>
                <a:t> Compartilhados</a:t>
              </a:r>
            </a:p>
          </p:txBody>
        </p:sp>
        <p:sp>
          <p:nvSpPr>
            <p:cNvPr id="54284" name="Oval 10">
              <a:extLst>
                <a:ext uri="{FF2B5EF4-FFF2-40B4-BE49-F238E27FC236}">
                  <a16:creationId xmlns:a16="http://schemas.microsoft.com/office/drawing/2014/main" id="{6A701163-F8FF-4D31-8C62-D9FAA7F96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960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Informação</a:t>
              </a:r>
            </a:p>
          </p:txBody>
        </p:sp>
        <p:sp>
          <p:nvSpPr>
            <p:cNvPr id="54285" name="Oval 11">
              <a:extLst>
                <a:ext uri="{FF2B5EF4-FFF2-40B4-BE49-F238E27FC236}">
                  <a16:creationId xmlns:a16="http://schemas.microsoft.com/office/drawing/2014/main" id="{1DAED922-B970-40F8-BF56-32C19F02E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528"/>
              <a:ext cx="960" cy="81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Descentralização</a:t>
              </a:r>
            </a:p>
          </p:txBody>
        </p:sp>
        <p:sp>
          <p:nvSpPr>
            <p:cNvPr id="54286" name="Oval 12">
              <a:extLst>
                <a:ext uri="{FF2B5EF4-FFF2-40B4-BE49-F238E27FC236}">
                  <a16:creationId xmlns:a16="http://schemas.microsoft.com/office/drawing/2014/main" id="{0A019E97-7A55-4215-BA4B-D7E48FAE7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120"/>
              <a:ext cx="976" cy="826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Múltiplos </a:t>
              </a:r>
            </a:p>
            <a:p>
              <a:pPr algn="ctr"/>
              <a:r>
                <a:rPr lang="pt-BR" altLang="en-US" sz="1600"/>
                <a:t>Níveis</a:t>
              </a:r>
            </a:p>
          </p:txBody>
        </p:sp>
        <p:sp>
          <p:nvSpPr>
            <p:cNvPr id="54287" name="Oval 13">
              <a:extLst>
                <a:ext uri="{FF2B5EF4-FFF2-40B4-BE49-F238E27FC236}">
                  <a16:creationId xmlns:a16="http://schemas.microsoft.com/office/drawing/2014/main" id="{FFADC060-5181-4CDC-9AC1-B48DE9CB0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112"/>
              <a:ext cx="953" cy="768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Dinamismo</a:t>
              </a:r>
            </a:p>
          </p:txBody>
        </p:sp>
        <p:sp>
          <p:nvSpPr>
            <p:cNvPr id="54288" name="AutoShape 14">
              <a:extLst>
                <a:ext uri="{FF2B5EF4-FFF2-40B4-BE49-F238E27FC236}">
                  <a16:creationId xmlns:a16="http://schemas.microsoft.com/office/drawing/2014/main" id="{E2965269-C425-4590-A110-3B27953951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849558">
              <a:off x="3262" y="2928"/>
              <a:ext cx="277" cy="399"/>
            </a:xfrm>
            <a:prstGeom prst="downArrow">
              <a:avLst>
                <a:gd name="adj1" fmla="val 50000"/>
                <a:gd name="adj2" fmla="val 36011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89" name="AutoShape 15">
              <a:extLst>
                <a:ext uri="{FF2B5EF4-FFF2-40B4-BE49-F238E27FC236}">
                  <a16:creationId xmlns:a16="http://schemas.microsoft.com/office/drawing/2014/main" id="{25A066F5-2E4B-4979-9D8C-BE44152E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2256"/>
              <a:ext cx="438" cy="282"/>
            </a:xfrm>
            <a:prstGeom prst="rightArrow">
              <a:avLst>
                <a:gd name="adj1" fmla="val 50000"/>
                <a:gd name="adj2" fmla="val 38830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0" name="AutoShape 16">
              <a:extLst>
                <a:ext uri="{FF2B5EF4-FFF2-40B4-BE49-F238E27FC236}">
                  <a16:creationId xmlns:a16="http://schemas.microsoft.com/office/drawing/2014/main" id="{C5A9ADB2-742D-4FDF-9B2F-4AF78360A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304"/>
              <a:ext cx="486" cy="282"/>
            </a:xfrm>
            <a:prstGeom prst="leftArrow">
              <a:avLst>
                <a:gd name="adj1" fmla="val 50000"/>
                <a:gd name="adj2" fmla="val 43085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1" name="AutoShape 17">
              <a:extLst>
                <a:ext uri="{FF2B5EF4-FFF2-40B4-BE49-F238E27FC236}">
                  <a16:creationId xmlns:a16="http://schemas.microsoft.com/office/drawing/2014/main" id="{23B590E7-2F63-431C-AE3D-9E3FBFC7E5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0902">
              <a:off x="2521" y="2972"/>
              <a:ext cx="357" cy="387"/>
            </a:xfrm>
            <a:prstGeom prst="downArrow">
              <a:avLst>
                <a:gd name="adj1" fmla="val 50000"/>
                <a:gd name="adj2" fmla="val 27101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2" name="AutoShape 18">
              <a:extLst>
                <a:ext uri="{FF2B5EF4-FFF2-40B4-BE49-F238E27FC236}">
                  <a16:creationId xmlns:a16="http://schemas.microsoft.com/office/drawing/2014/main" id="{003026DD-6AAF-474D-B1F1-D9B80F99A7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12892">
              <a:off x="1924" y="2662"/>
              <a:ext cx="354" cy="423"/>
            </a:xfrm>
            <a:prstGeom prst="downArrow">
              <a:avLst>
                <a:gd name="adj1" fmla="val 50000"/>
                <a:gd name="adj2" fmla="val 29873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3" name="AutoShape 19">
              <a:extLst>
                <a:ext uri="{FF2B5EF4-FFF2-40B4-BE49-F238E27FC236}">
                  <a16:creationId xmlns:a16="http://schemas.microsoft.com/office/drawing/2014/main" id="{302E218E-AB31-46F6-B1DD-08174A4C16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937458">
              <a:off x="3686" y="2698"/>
              <a:ext cx="241" cy="414"/>
            </a:xfrm>
            <a:prstGeom prst="downArrow">
              <a:avLst>
                <a:gd name="adj1" fmla="val 50000"/>
                <a:gd name="adj2" fmla="val 42946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4" name="AutoShape 20">
              <a:extLst>
                <a:ext uri="{FF2B5EF4-FFF2-40B4-BE49-F238E27FC236}">
                  <a16:creationId xmlns:a16="http://schemas.microsoft.com/office/drawing/2014/main" id="{C564C177-930F-4120-B721-A25AE18B49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63824">
              <a:off x="2427" y="1344"/>
              <a:ext cx="309" cy="432"/>
            </a:xfrm>
            <a:prstGeom prst="upArrow">
              <a:avLst>
                <a:gd name="adj1" fmla="val 50000"/>
                <a:gd name="adj2" fmla="val 34951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5" name="AutoShape 21">
              <a:extLst>
                <a:ext uri="{FF2B5EF4-FFF2-40B4-BE49-F238E27FC236}">
                  <a16:creationId xmlns:a16="http://schemas.microsoft.com/office/drawing/2014/main" id="{6B5A7723-5FDA-4AD3-B934-DF96EED435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027653">
              <a:off x="1908" y="1692"/>
              <a:ext cx="258" cy="425"/>
            </a:xfrm>
            <a:prstGeom prst="upArrow">
              <a:avLst>
                <a:gd name="adj1" fmla="val 50000"/>
                <a:gd name="adj2" fmla="val 41182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6" name="AutoShape 22">
              <a:extLst>
                <a:ext uri="{FF2B5EF4-FFF2-40B4-BE49-F238E27FC236}">
                  <a16:creationId xmlns:a16="http://schemas.microsoft.com/office/drawing/2014/main" id="{B0881BCA-ED4F-4BAE-917B-9DA702EC3A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68172">
              <a:off x="3160" y="1356"/>
              <a:ext cx="344" cy="384"/>
            </a:xfrm>
            <a:prstGeom prst="upArrow">
              <a:avLst>
                <a:gd name="adj1" fmla="val 50000"/>
                <a:gd name="adj2" fmla="val 27907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4297" name="AutoShape 23">
              <a:extLst>
                <a:ext uri="{FF2B5EF4-FFF2-40B4-BE49-F238E27FC236}">
                  <a16:creationId xmlns:a16="http://schemas.microsoft.com/office/drawing/2014/main" id="{036A07D9-C580-4699-99CD-E2F9597E50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89179">
              <a:off x="3684" y="1764"/>
              <a:ext cx="328" cy="368"/>
            </a:xfrm>
            <a:prstGeom prst="upArrow">
              <a:avLst>
                <a:gd name="adj1" fmla="val 50000"/>
                <a:gd name="adj2" fmla="val 28049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rgbClr val="FFCC00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54276" name="Text Box 4">
            <a:extLst>
              <a:ext uri="{FF2B5EF4-FFF2-40B4-BE49-F238E27FC236}">
                <a16:creationId xmlns:a16="http://schemas.microsoft.com/office/drawing/2014/main" id="{151D18E8-3FE5-43C2-9258-03230963F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881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2F0D9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DEF9CE4A-0751-4CE2-B6CE-3C26CD03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730250"/>
            <a:ext cx="419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67500" lnSpcReduction="20000"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REDE</a:t>
            </a:r>
          </a:p>
        </p:txBody>
      </p:sp>
      <p:sp>
        <p:nvSpPr>
          <p:cNvPr id="53251" name="Oval 3">
            <a:extLst>
              <a:ext uri="{FF2B5EF4-FFF2-40B4-BE49-F238E27FC236}">
                <a16:creationId xmlns:a16="http://schemas.microsoft.com/office/drawing/2014/main" id="{A30AD51F-B9E9-435F-936E-D3FB35A79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352800"/>
            <a:ext cx="1219200" cy="1066800"/>
          </a:xfrm>
          <a:prstGeom prst="ellipse">
            <a:avLst/>
          </a:prstGeom>
          <a:solidFill>
            <a:srgbClr val="00CCF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2BB3297D-B234-4478-ABE8-EC53356C6F6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352800"/>
            <a:ext cx="6705600" cy="3276600"/>
            <a:chOff x="816" y="2112"/>
            <a:chExt cx="4224" cy="2064"/>
          </a:xfrm>
        </p:grpSpPr>
        <p:sp>
          <p:nvSpPr>
            <p:cNvPr id="53266" name="Oval 5">
              <a:extLst>
                <a:ext uri="{FF2B5EF4-FFF2-40B4-BE49-F238E27FC236}">
                  <a16:creationId xmlns:a16="http://schemas.microsoft.com/office/drawing/2014/main" id="{52F39056-C523-4A51-9623-4BE198C15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80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Coca-Cola</a:t>
              </a:r>
            </a:p>
            <a:p>
              <a:pPr algn="ctr"/>
              <a:r>
                <a:rPr lang="pt-BR" altLang="en-US" sz="1600"/>
                <a:t>Company</a:t>
              </a:r>
              <a:endParaRPr lang="pt-BR" altLang="en-US"/>
            </a:p>
          </p:txBody>
        </p:sp>
        <p:sp>
          <p:nvSpPr>
            <p:cNvPr id="53267" name="Oval 6">
              <a:extLst>
                <a:ext uri="{FF2B5EF4-FFF2-40B4-BE49-F238E27FC236}">
                  <a16:creationId xmlns:a16="http://schemas.microsoft.com/office/drawing/2014/main" id="{0710FE44-A03A-4747-AE88-EE00A6694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784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Finanças e</a:t>
              </a:r>
            </a:p>
            <a:p>
              <a:pPr algn="ctr"/>
              <a:r>
                <a:rPr lang="pt-BR" altLang="en-US" sz="1600"/>
                <a:t> Contabilidade</a:t>
              </a:r>
            </a:p>
          </p:txBody>
        </p:sp>
        <p:sp>
          <p:nvSpPr>
            <p:cNvPr id="53268" name="Oval 7">
              <a:extLst>
                <a:ext uri="{FF2B5EF4-FFF2-40B4-BE49-F238E27FC236}">
                  <a16:creationId xmlns:a16="http://schemas.microsoft.com/office/drawing/2014/main" id="{724C4E82-2BBF-4C46-942A-352362272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112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Assuntos </a:t>
              </a:r>
            </a:p>
            <a:p>
              <a:pPr algn="ctr"/>
              <a:r>
                <a:rPr lang="pt-BR" altLang="en-US" sz="1600"/>
                <a:t>Estratégicos</a:t>
              </a:r>
            </a:p>
          </p:txBody>
        </p:sp>
        <p:sp>
          <p:nvSpPr>
            <p:cNvPr id="53269" name="Oval 8">
              <a:extLst>
                <a:ext uri="{FF2B5EF4-FFF2-40B4-BE49-F238E27FC236}">
                  <a16:creationId xmlns:a16="http://schemas.microsoft.com/office/drawing/2014/main" id="{84A21389-C4BE-427A-9803-D5D0D5D17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784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Qualidade</a:t>
              </a:r>
            </a:p>
          </p:txBody>
        </p:sp>
        <p:sp>
          <p:nvSpPr>
            <p:cNvPr id="53270" name="Oval 9">
              <a:extLst>
                <a:ext uri="{FF2B5EF4-FFF2-40B4-BE49-F238E27FC236}">
                  <a16:creationId xmlns:a16="http://schemas.microsoft.com/office/drawing/2014/main" id="{011A4F87-ECEB-4407-9DA4-45C8BBDCE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504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Redes </a:t>
              </a:r>
            </a:p>
            <a:p>
              <a:pPr algn="ctr"/>
              <a:r>
                <a:rPr lang="pt-BR" altLang="en-US" sz="1600"/>
                <a:t>Concessionários</a:t>
              </a:r>
            </a:p>
          </p:txBody>
        </p:sp>
        <p:sp>
          <p:nvSpPr>
            <p:cNvPr id="53271" name="Oval 10">
              <a:extLst>
                <a:ext uri="{FF2B5EF4-FFF2-40B4-BE49-F238E27FC236}">
                  <a16:creationId xmlns:a16="http://schemas.microsoft.com/office/drawing/2014/main" id="{A4D9F7CF-5088-4E4C-984D-527AF38C4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04"/>
              <a:ext cx="768" cy="672"/>
            </a:xfrm>
            <a:prstGeom prst="ellipse">
              <a:avLst/>
            </a:prstGeom>
            <a:solidFill>
              <a:srgbClr val="00CC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Insumos </a:t>
              </a:r>
            </a:p>
            <a:p>
              <a:pPr algn="ctr"/>
              <a:r>
                <a:rPr lang="pt-BR" altLang="en-US" sz="1600"/>
                <a:t>Básicos</a:t>
              </a:r>
            </a:p>
          </p:txBody>
        </p:sp>
        <p:sp>
          <p:nvSpPr>
            <p:cNvPr id="53272" name="Text Box 11">
              <a:extLst>
                <a:ext uri="{FF2B5EF4-FFF2-40B4-BE49-F238E27FC236}">
                  <a16:creationId xmlns:a16="http://schemas.microsoft.com/office/drawing/2014/main" id="{224F5765-DE46-4E81-BF1E-4001776DF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" y="2247"/>
              <a:ext cx="7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1600"/>
                <a:t>Marketing e </a:t>
              </a:r>
            </a:p>
            <a:p>
              <a:pPr algn="ctr"/>
              <a:r>
                <a:rPr lang="pt-BR" altLang="en-US" sz="1600"/>
                <a:t>Propaganda</a:t>
              </a:r>
            </a:p>
          </p:txBody>
        </p:sp>
        <p:sp>
          <p:nvSpPr>
            <p:cNvPr id="53273" name="AutoShape 12">
              <a:extLst>
                <a:ext uri="{FF2B5EF4-FFF2-40B4-BE49-F238E27FC236}">
                  <a16:creationId xmlns:a16="http://schemas.microsoft.com/office/drawing/2014/main" id="{8D76E6FC-8851-4C83-B800-FA535E766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864" cy="96"/>
            </a:xfrm>
            <a:prstGeom prst="leftRightArrow">
              <a:avLst>
                <a:gd name="adj1" fmla="val 50000"/>
                <a:gd name="adj2" fmla="val 18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3274" name="AutoShape 13">
              <a:extLst>
                <a:ext uri="{FF2B5EF4-FFF2-40B4-BE49-F238E27FC236}">
                  <a16:creationId xmlns:a16="http://schemas.microsoft.com/office/drawing/2014/main" id="{4F4279B5-3578-4F0C-863E-CF035C1D9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72"/>
              <a:ext cx="864" cy="96"/>
            </a:xfrm>
            <a:prstGeom prst="leftRightArrow">
              <a:avLst>
                <a:gd name="adj1" fmla="val 50000"/>
                <a:gd name="adj2" fmla="val 18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3275" name="AutoShape 14">
              <a:extLst>
                <a:ext uri="{FF2B5EF4-FFF2-40B4-BE49-F238E27FC236}">
                  <a16:creationId xmlns:a16="http://schemas.microsoft.com/office/drawing/2014/main" id="{F96A36E2-E8E0-4502-812E-2A21A98508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152303">
              <a:off x="2400" y="3528"/>
              <a:ext cx="336" cy="96"/>
            </a:xfrm>
            <a:prstGeom prst="leftRightArrow">
              <a:avLst>
                <a:gd name="adj1" fmla="val 50000"/>
                <a:gd name="adj2" fmla="val 7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3276" name="AutoShape 15">
              <a:extLst>
                <a:ext uri="{FF2B5EF4-FFF2-40B4-BE49-F238E27FC236}">
                  <a16:creationId xmlns:a16="http://schemas.microsoft.com/office/drawing/2014/main" id="{7626AB9E-5FAD-47CE-95F3-0192A3145C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152303">
              <a:off x="3000" y="2712"/>
              <a:ext cx="336" cy="96"/>
            </a:xfrm>
            <a:prstGeom prst="leftRightArrow">
              <a:avLst>
                <a:gd name="adj1" fmla="val 50000"/>
                <a:gd name="adj2" fmla="val 7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3277" name="AutoShape 16">
              <a:extLst>
                <a:ext uri="{FF2B5EF4-FFF2-40B4-BE49-F238E27FC236}">
                  <a16:creationId xmlns:a16="http://schemas.microsoft.com/office/drawing/2014/main" id="{33757492-F45C-413C-B177-EC4ED4239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211856">
              <a:off x="2328" y="2808"/>
              <a:ext cx="336" cy="96"/>
            </a:xfrm>
            <a:prstGeom prst="leftRightArrow">
              <a:avLst>
                <a:gd name="adj1" fmla="val 50000"/>
                <a:gd name="adj2" fmla="val 7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3278" name="AutoShape 17">
              <a:extLst>
                <a:ext uri="{FF2B5EF4-FFF2-40B4-BE49-F238E27FC236}">
                  <a16:creationId xmlns:a16="http://schemas.microsoft.com/office/drawing/2014/main" id="{9A832FAC-DC6C-4F55-B37D-2CD882529D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211856">
              <a:off x="3216" y="3456"/>
              <a:ext cx="336" cy="96"/>
            </a:xfrm>
            <a:prstGeom prst="leftRightArrow">
              <a:avLst>
                <a:gd name="adj1" fmla="val 50000"/>
                <a:gd name="adj2" fmla="val 70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wrap="none" anchor="ctr">
              <a:flatTx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53253" name="AutoShape 18">
            <a:extLst>
              <a:ext uri="{FF2B5EF4-FFF2-40B4-BE49-F238E27FC236}">
                <a16:creationId xmlns:a16="http://schemas.microsoft.com/office/drawing/2014/main" id="{5D160470-6BB6-4BBB-9059-5ED58A2F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715000"/>
            <a:ext cx="1524000" cy="914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/>
              <a:t>Produzem, </a:t>
            </a:r>
          </a:p>
          <a:p>
            <a:pPr algn="ctr"/>
            <a:r>
              <a:rPr lang="pt-BR" altLang="en-US" sz="1600"/>
              <a:t>distribuem e</a:t>
            </a:r>
          </a:p>
          <a:p>
            <a:pPr algn="ctr"/>
            <a:r>
              <a:rPr lang="pt-BR" altLang="en-US" sz="1600"/>
              <a:t> vedem Coca-Cola</a:t>
            </a:r>
          </a:p>
        </p:txBody>
      </p:sp>
      <p:sp>
        <p:nvSpPr>
          <p:cNvPr id="53254" name="AutoShape 19">
            <a:extLst>
              <a:ext uri="{FF2B5EF4-FFF2-40B4-BE49-F238E27FC236}">
                <a16:creationId xmlns:a16="http://schemas.microsoft.com/office/drawing/2014/main" id="{0B4F9525-6280-4C83-9CE3-46D17F151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0198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3255" name="Oval 20">
            <a:extLst>
              <a:ext uri="{FF2B5EF4-FFF2-40B4-BE49-F238E27FC236}">
                <a16:creationId xmlns:a16="http://schemas.microsoft.com/office/drawing/2014/main" id="{8963B6E9-E0C5-4F8C-9A14-A9C55656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95400"/>
            <a:ext cx="1219200" cy="1066800"/>
          </a:xfrm>
          <a:prstGeom prst="ellipse">
            <a:avLst/>
          </a:prstGeom>
          <a:solidFill>
            <a:srgbClr val="C007D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>
                <a:solidFill>
                  <a:schemeClr val="bg1"/>
                </a:solidFill>
              </a:rPr>
              <a:t>Intermediários</a:t>
            </a:r>
            <a:endParaRPr lang="pt-BR" altLang="en-US">
              <a:solidFill>
                <a:schemeClr val="bg1"/>
              </a:solidFill>
            </a:endParaRPr>
          </a:p>
        </p:txBody>
      </p:sp>
      <p:sp>
        <p:nvSpPr>
          <p:cNvPr id="53256" name="Oval 21">
            <a:extLst>
              <a:ext uri="{FF2B5EF4-FFF2-40B4-BE49-F238E27FC236}">
                <a16:creationId xmlns:a16="http://schemas.microsoft.com/office/drawing/2014/main" id="{82B92FA7-EA38-4AC7-8AF4-3542C38F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190500"/>
            <a:ext cx="1219200" cy="1066800"/>
          </a:xfrm>
          <a:prstGeom prst="ellipse">
            <a:avLst/>
          </a:prstGeom>
          <a:solidFill>
            <a:srgbClr val="C007D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257" name="Oval 23">
            <a:extLst>
              <a:ext uri="{FF2B5EF4-FFF2-40B4-BE49-F238E27FC236}">
                <a16:creationId xmlns:a16="http://schemas.microsoft.com/office/drawing/2014/main" id="{AC66F265-1C59-47C3-9CF0-94C87EEAF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09800"/>
            <a:ext cx="1219200" cy="1066800"/>
          </a:xfrm>
          <a:prstGeom prst="ellipse">
            <a:avLst/>
          </a:prstGeom>
          <a:solidFill>
            <a:srgbClr val="CC00F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C00F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>
                <a:solidFill>
                  <a:schemeClr val="bg1"/>
                </a:solidFill>
              </a:rPr>
              <a:t>Distribuidores</a:t>
            </a:r>
          </a:p>
        </p:txBody>
      </p:sp>
      <p:sp>
        <p:nvSpPr>
          <p:cNvPr id="53258" name="Oval 24">
            <a:extLst>
              <a:ext uri="{FF2B5EF4-FFF2-40B4-BE49-F238E27FC236}">
                <a16:creationId xmlns:a16="http://schemas.microsoft.com/office/drawing/2014/main" id="{4C32E0CF-65A7-44BC-A03D-A911FC59D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1219200" cy="1066800"/>
          </a:xfrm>
          <a:prstGeom prst="ellipse">
            <a:avLst/>
          </a:prstGeom>
          <a:solidFill>
            <a:srgbClr val="C007D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>
                <a:solidFill>
                  <a:schemeClr val="bg1"/>
                </a:solidFill>
              </a:rPr>
              <a:t>Fornecedores</a:t>
            </a:r>
          </a:p>
        </p:txBody>
      </p:sp>
      <p:sp>
        <p:nvSpPr>
          <p:cNvPr id="53259" name="Text Box 25">
            <a:extLst>
              <a:ext uri="{FF2B5EF4-FFF2-40B4-BE49-F238E27FC236}">
                <a16:creationId xmlns:a16="http://schemas.microsoft.com/office/drawing/2014/main" id="{CBF2775A-E9F2-41A6-B812-D0661C40B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519113"/>
            <a:ext cx="1035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>
                <a:solidFill>
                  <a:schemeClr val="bg1"/>
                </a:solidFill>
              </a:rPr>
              <a:t>Projetistas</a:t>
            </a:r>
          </a:p>
        </p:txBody>
      </p:sp>
      <p:sp>
        <p:nvSpPr>
          <p:cNvPr id="53260" name="AutoShape 26">
            <a:extLst>
              <a:ext uri="{FF2B5EF4-FFF2-40B4-BE49-F238E27FC236}">
                <a16:creationId xmlns:a16="http://schemas.microsoft.com/office/drawing/2014/main" id="{71BB6C00-19D0-415D-88BA-F5163A71A0CA}"/>
              </a:ext>
            </a:extLst>
          </p:cNvPr>
          <p:cNvSpPr>
            <a:spLocks noChangeArrowheads="1"/>
          </p:cNvSpPr>
          <p:nvPr/>
        </p:nvSpPr>
        <p:spPr bwMode="auto">
          <a:xfrm rot="-3152303">
            <a:off x="1714500" y="2171700"/>
            <a:ext cx="533400" cy="1524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C007D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261" name="AutoShape 27">
            <a:extLst>
              <a:ext uri="{FF2B5EF4-FFF2-40B4-BE49-F238E27FC236}">
                <a16:creationId xmlns:a16="http://schemas.microsoft.com/office/drawing/2014/main" id="{71DFD3B8-5DDF-4AEB-A7B4-D2D99C2B5048}"/>
              </a:ext>
            </a:extLst>
          </p:cNvPr>
          <p:cNvSpPr>
            <a:spLocks noChangeArrowheads="1"/>
          </p:cNvSpPr>
          <p:nvPr/>
        </p:nvSpPr>
        <p:spPr bwMode="auto">
          <a:xfrm rot="-3152303">
            <a:off x="3009900" y="1104900"/>
            <a:ext cx="533400" cy="1524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C007D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262" name="AutoShape 28">
            <a:extLst>
              <a:ext uri="{FF2B5EF4-FFF2-40B4-BE49-F238E27FC236}">
                <a16:creationId xmlns:a16="http://schemas.microsoft.com/office/drawing/2014/main" id="{ED148B4F-5E1A-499D-AA33-A99F1DB616E7}"/>
              </a:ext>
            </a:extLst>
          </p:cNvPr>
          <p:cNvSpPr>
            <a:spLocks noChangeArrowheads="1"/>
          </p:cNvSpPr>
          <p:nvPr/>
        </p:nvSpPr>
        <p:spPr bwMode="auto">
          <a:xfrm rot="2211856">
            <a:off x="1790700" y="1181100"/>
            <a:ext cx="533400" cy="1524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C007D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263" name="AutoShape 29">
            <a:extLst>
              <a:ext uri="{FF2B5EF4-FFF2-40B4-BE49-F238E27FC236}">
                <a16:creationId xmlns:a16="http://schemas.microsoft.com/office/drawing/2014/main" id="{93D080DD-0412-45E4-B2B6-33E921F43E15}"/>
              </a:ext>
            </a:extLst>
          </p:cNvPr>
          <p:cNvSpPr>
            <a:spLocks noChangeArrowheads="1"/>
          </p:cNvSpPr>
          <p:nvPr/>
        </p:nvSpPr>
        <p:spPr bwMode="auto">
          <a:xfrm rot="2211856">
            <a:off x="3429000" y="2133600"/>
            <a:ext cx="533400" cy="1524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C007D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264" name="Oval 22">
            <a:extLst>
              <a:ext uri="{FF2B5EF4-FFF2-40B4-BE49-F238E27FC236}">
                <a16:creationId xmlns:a16="http://schemas.microsoft.com/office/drawing/2014/main" id="{E746EFBC-0603-4951-9F23-3240FDB1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8600"/>
            <a:ext cx="1219200" cy="1066800"/>
          </a:xfrm>
          <a:prstGeom prst="ellipse">
            <a:avLst/>
          </a:prstGeom>
          <a:solidFill>
            <a:srgbClr val="C007D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C007DF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1600">
                <a:solidFill>
                  <a:schemeClr val="bg1"/>
                </a:solidFill>
              </a:rPr>
              <a:t>Produtores</a:t>
            </a:r>
          </a:p>
        </p:txBody>
      </p:sp>
      <p:sp>
        <p:nvSpPr>
          <p:cNvPr id="53265" name="Text Box 4">
            <a:extLst>
              <a:ext uri="{FF2B5EF4-FFF2-40B4-BE49-F238E27FC236}">
                <a16:creationId xmlns:a16="http://schemas.microsoft.com/office/drawing/2014/main" id="{DDEBB006-3148-45C9-B28E-DFD6AFDF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6384925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2F0D9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http://www.finep.gov.br/PortalDPP/Imagens/redeDPP.gif">
            <a:extLst>
              <a:ext uri="{FF2B5EF4-FFF2-40B4-BE49-F238E27FC236}">
                <a16:creationId xmlns:a16="http://schemas.microsoft.com/office/drawing/2014/main" id="{7EF8F343-61D5-4F31-B776-3837FC5CC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8452">
            <a:off x="803455" y="1601787"/>
            <a:ext cx="7772400" cy="50149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6" name="Rectangle 2">
            <a:extLst>
              <a:ext uri="{FF2B5EF4-FFF2-40B4-BE49-F238E27FC236}">
                <a16:creationId xmlns:a16="http://schemas.microsoft.com/office/drawing/2014/main" id="{0D2D96A3-BD32-4C51-9359-629887C05CB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241300"/>
            <a:ext cx="8697913" cy="11001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 DE PESQUISA</a:t>
            </a:r>
            <a:br>
              <a:rPr lang="pt-BR" altLang="en-US" dirty="0">
                <a:solidFill>
                  <a:srgbClr val="FE6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DPP – Diretório da Pesquisa Privada FINEP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C15517DD-8705-4F5F-92EE-5229D5F03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621665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>
                <a:solidFill>
                  <a:schemeClr val="bg1"/>
                </a:solidFill>
              </a:rPr>
              <a:t>Profa. Geciane Porto</a:t>
            </a:r>
          </a:p>
          <a:p>
            <a:pPr algn="ctr" eaLnBrk="1" hangingPunct="1"/>
            <a:r>
              <a:rPr lang="pt-BR" altLang="en-US" sz="1000">
                <a:solidFill>
                  <a:schemeClr val="bg1"/>
                </a:solidFill>
              </a:rPr>
              <a:t>FEA-RP/USP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9A581C-C99A-42BC-AE58-9F77616AF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842963"/>
            <a:ext cx="7921625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BR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altLang="en-US" sz="2500" b="1" dirty="0">
                <a:latin typeface="Arial" panose="020B0604020202020204" pitchFamily="34" charset="0"/>
                <a:cs typeface="Times New Roman" panose="02020603050405020304" pitchFamily="18" charset="0"/>
              </a:rPr>
              <a:t> hierarquia</a:t>
            </a:r>
            <a:r>
              <a:rPr lang="pt-BR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 é refletida pelo grau com que os relacionamentos em uma rede de trabalho são direta ou indiretamente recíprocos. 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BR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pt-BR" altLang="en-US" sz="2500" b="1" dirty="0">
                <a:latin typeface="Arial" panose="020B0604020202020204" pitchFamily="34" charset="0"/>
                <a:cs typeface="Times New Roman" panose="02020603050405020304" pitchFamily="18" charset="0"/>
              </a:rPr>
              <a:t>centralização</a:t>
            </a:r>
            <a:r>
              <a:rPr lang="pt-BR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 reflete a extensão com que a rede de trabalho ou grupo é organizado em torno de seu objetivo. 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BR" altLang="en-US" sz="2500" b="1" dirty="0"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pt-PT" altLang="en-US" sz="2500" b="1" dirty="0">
                <a:latin typeface="Arial" panose="020B0604020202020204" pitchFamily="34" charset="0"/>
                <a:cs typeface="Times New Roman" panose="02020603050405020304" pitchFamily="18" charset="0"/>
              </a:rPr>
              <a:t>íveis hierárquicos</a:t>
            </a:r>
            <a:r>
              <a:rPr lang="pt-PT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 são o número de níveis que uma pessoa deve atravessar para obter informação.</a:t>
            </a:r>
            <a:endParaRPr lang="pt-BR" altLang="en-US" sz="25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BR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As organizações virtuais combinam essas três dimensões para se adequar às necessidades internas e externas. Estas tendem a ser não-hierárquicas e descentralizadas. </a:t>
            </a:r>
            <a:r>
              <a:rPr lang="pt-PT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BAE234-1A4E-4AD0-A16D-D30EAD1D7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51346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en-US" b="1" dirty="0">
                <a:solidFill>
                  <a:srgbClr val="FE6700"/>
                </a:solidFill>
                <a:latin typeface="+mj-lt"/>
              </a:rPr>
              <a:t> NOVAS ESTRUTURAS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4A0F796A-DF00-4D1F-963A-FA27DCE11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690" y="6488509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 dirty="0">
                <a:latin typeface="Times New Roman" panose="02020603050405020304" pitchFamily="18" charset="0"/>
              </a:rPr>
              <a:t>Profa. </a:t>
            </a:r>
            <a:r>
              <a:rPr lang="pt-BR" altLang="en-US" sz="1000" dirty="0" err="1">
                <a:latin typeface="Times New Roman" panose="02020603050405020304" pitchFamily="18" charset="0"/>
              </a:rPr>
              <a:t>Geciane</a:t>
            </a:r>
            <a:r>
              <a:rPr lang="pt-BR" altLang="en-US" sz="1000" dirty="0">
                <a:latin typeface="Times New Roman" panose="02020603050405020304" pitchFamily="18" charset="0"/>
              </a:rPr>
              <a:t>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 dirty="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C39698A-50DA-440B-A8DD-17C871006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7772400" cy="615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</a:rPr>
              <a:t> ESTRUTURA EM REDE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B48C3DF-E4E6-4230-B609-31C09B80DA9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93738" y="800100"/>
            <a:ext cx="4383087" cy="5257800"/>
          </a:xfrm>
        </p:spPr>
        <p:txBody>
          <a:bodyPr>
            <a:normAutofit fontScale="92500"/>
          </a:bodyPr>
          <a:lstStyle/>
          <a:p>
            <a:pPr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200" dirty="0">
                <a:solidFill>
                  <a:schemeClr val="accent4">
                    <a:lumMod val="75000"/>
                  </a:schemeClr>
                </a:solidFill>
              </a:rPr>
              <a:t>VANTAGENS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Competitividade Global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Flexibilidade da força de trabalho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Redução dos custos administrativos - Estrutura Enxuta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Flexibilidade e inovação, em repostas rápidas a ameaças e oportunidades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Custos e riscos reduzidos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761E96A9-DCAB-4652-8AB1-47EDA7096C2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76800" y="936625"/>
            <a:ext cx="4067175" cy="502920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3200" dirty="0">
                <a:solidFill>
                  <a:schemeClr val="accent4">
                    <a:lumMod val="75000"/>
                  </a:schemeClr>
                </a:solidFill>
              </a:rPr>
              <a:t>DESVANTAGENS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Falta de Controle Local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Riscos de Perdas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Incerteza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Fraca Lealdade dos funcionários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Necessidade de atualização do pessoal</a:t>
            </a:r>
          </a:p>
        </p:txBody>
      </p:sp>
      <p:sp>
        <p:nvSpPr>
          <p:cNvPr id="58373" name="Text Box 4">
            <a:extLst>
              <a:ext uri="{FF2B5EF4-FFF2-40B4-BE49-F238E27FC236}">
                <a16:creationId xmlns:a16="http://schemas.microsoft.com/office/drawing/2014/main" id="{9570C6DD-C128-4D44-AC77-46DB26275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881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12DB188-739D-4468-A184-7824C6CAD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-242888"/>
            <a:ext cx="7704138" cy="1981201"/>
          </a:xfrm>
        </p:spPr>
        <p:txBody>
          <a:bodyPr/>
          <a:lstStyle/>
          <a:p>
            <a:pPr eaLnBrk="1" hangingPunct="1"/>
            <a:r>
              <a:rPr lang="pt-BR" altLang="en-US" sz="3600">
                <a:ln>
                  <a:noFill/>
                </a:ln>
                <a:solidFill>
                  <a:srgbClr val="FE6700"/>
                </a:solidFill>
              </a:rPr>
              <a:t>PRÉ-REQUISITOS PARA O SUCESSO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BFB0E2D-B5C7-496B-8C8B-8DF72B2D32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1263" y="1412875"/>
            <a:ext cx="7932737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A empresa deve escolher a especialidade certa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>
                <a:solidFill>
                  <a:srgbClr val="FE6700"/>
                </a:solidFill>
              </a:rPr>
              <a:t>Algo que o mercado necessita, no qual é realmente a melhor que as outras corporações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Escolher colaboradores que sejam excelentes no que fazem e que forneçam as forças complementares necessárias à empresa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Certificar-se que todas as partes entendem inteiramente as metas estratégicas da parceria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Ser capaz de confiar a seus colaboradores as informações estratégicas sobre a empresa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>
                <a:solidFill>
                  <a:srgbClr val="FE6700"/>
                </a:solidFill>
              </a:rPr>
              <a:t>Ter certeza de que eles entregarão produtos de qualidade mesmo que o negócio cresça rapidamente e faça-lhes exigências pesadas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A6CCA4E-64E1-4EBF-A462-04AF3B81F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195284F-A491-4A46-B5FC-12A6C0141FD7}"/>
              </a:ext>
            </a:extLst>
          </p:cNvPr>
          <p:cNvSpPr/>
          <p:nvPr/>
        </p:nvSpPr>
        <p:spPr>
          <a:xfrm>
            <a:off x="250825" y="1404938"/>
            <a:ext cx="8893175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Excelência individual: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 ambos os parceiros adicionam valor e seus motivos são positivos (buscar oportunidades) e não negativos (mascarar as fraquezas).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Importância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: ambos os parceiros querem que a relação funcione porque isso os ajuda a atingir objetivos estratégicos a longo prazo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Interdependência: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 os parceiros precisam um do outro; cada um ajuda o outro a atingir sua meta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Informação: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 os parceiros comunicam-se abertamente sobre metas, dados técnicos, problemas e situações em mudança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Integração: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 os parceiros desenvolvem modos partilhados de operação; ensinam um ao outro e aprendem um com o outro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Institucionalização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: a relação tem um status formal com responsabilidades bem definidas</a:t>
            </a:r>
          </a:p>
          <a:p>
            <a:pPr marL="342900" indent="-3429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srgbClr val="93D07C">
                  <a:lumMod val="75000"/>
                </a:srgbClr>
              </a:buClr>
              <a:buSzPct val="145000"/>
              <a:buFontTx/>
              <a:buBlip>
                <a:blip r:embed="rId3"/>
              </a:buBlip>
              <a:defRPr/>
            </a:pPr>
            <a:r>
              <a:rPr lang="pt-BR" altLang="en-US" sz="2000" dirty="0">
                <a:solidFill>
                  <a:srgbClr val="0000FF"/>
                </a:solidFill>
                <a:latin typeface="Arial" panose="020B0604020202020204"/>
                <a:cs typeface="+mn-cs"/>
              </a:rPr>
              <a:t>Integridade:</a:t>
            </a:r>
            <a:r>
              <a:rPr lang="pt-BR" altLang="en-US" sz="2000" dirty="0">
                <a:solidFill>
                  <a:prstClr val="black"/>
                </a:solidFill>
                <a:latin typeface="Arial" panose="020B0604020202020204"/>
                <a:cs typeface="+mn-cs"/>
              </a:rPr>
              <a:t> ambos os parceiros são honrados e dignos de confiança</a:t>
            </a:r>
          </a:p>
        </p:txBody>
      </p:sp>
      <p:sp>
        <p:nvSpPr>
          <p:cNvPr id="60419" name="Retângulo 2">
            <a:extLst>
              <a:ext uri="{FF2B5EF4-FFF2-40B4-BE49-F238E27FC236}">
                <a16:creationId xmlns:a16="http://schemas.microsoft.com/office/drawing/2014/main" id="{1798E852-58DE-4597-8026-92E8D2CA4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04788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>
                <a:solidFill>
                  <a:srgbClr val="FE6700"/>
                </a:solidFill>
              </a:rPr>
              <a:t>CRITÉRIOS PARA EXISTÊNCIA DE PARCERIAS</a:t>
            </a:r>
            <a:endParaRPr lang="pt-BR" alt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39000">
              <a:srgbClr val="E2F0D9"/>
            </a:gs>
            <a:gs pos="85001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9">
            <a:extLst>
              <a:ext uri="{FF2B5EF4-FFF2-40B4-BE49-F238E27FC236}">
                <a16:creationId xmlns:a16="http://schemas.microsoft.com/office/drawing/2014/main" id="{A4AD21E7-51D7-47E3-82DB-68677C4FD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6688"/>
            <a:ext cx="7239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800">
                <a:solidFill>
                  <a:srgbClr val="0000FF"/>
                </a:solidFill>
                <a:latin typeface="Arial Black" panose="020B0A04020102020204" pitchFamily="34" charset="0"/>
              </a:rPr>
              <a:t>REDE X ESTRUTURA TRADICIONAL</a:t>
            </a:r>
          </a:p>
        </p:txBody>
      </p:sp>
      <p:graphicFrame>
        <p:nvGraphicFramePr>
          <p:cNvPr id="5" name="Group 2">
            <a:extLst>
              <a:ext uri="{FF2B5EF4-FFF2-40B4-BE49-F238E27FC236}">
                <a16:creationId xmlns:a16="http://schemas.microsoft.com/office/drawing/2014/main" id="{2B9F0616-03FD-4A27-AB03-0D4642CC07E4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914400"/>
          <a:ext cx="8915400" cy="5583238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9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Integrantes se ligam horizontalmente a todos os demais, diretamente ou através dos que os cercam</a:t>
                      </a:r>
                      <a:endParaRPr kumimoji="0" lang="pt-P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 ou entidades organizadas em níveis hierárquicos</a:t>
                      </a:r>
                      <a:endParaRPr kumimoji="0" lang="pt-P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Todos têm o mesmo poder de decisão</a:t>
                      </a:r>
                      <a:endParaRPr kumimoji="0" lang="pt-P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poder de decisão se concentra da base para o topo da pirâmide</a:t>
                      </a:r>
                      <a:endParaRPr kumimoji="0" lang="pt-P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Todos os seus membros têm que ter acesso a todas as informações que nela circulem, pelos canais que os interliguem</a:t>
                      </a:r>
                      <a:r>
                        <a:rPr kumimoji="0" lang="pt-P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informação circula verticalmente, por canais previamente determinados, de baixo para cima, para orientar decisões, ou de cima para baixo, sob a forma de ordens ou orientações</a:t>
                      </a:r>
                      <a:r>
                        <a:rPr kumimoji="0" lang="pt-P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Seu caráter mais ou </a:t>
                      </a:r>
                      <a:r>
                        <a:rPr kumimoji="0" lang="pt-P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menos democrático se mede pela sua abertura à entrada de novos membros, assim como à possibilidade de cada membro se desligar quando o considerar conveniente</a:t>
                      </a: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pt-P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Seu caráter mais ou menos democrático depende do modo como são escolhidos seus dirigentes: por designação de cima para baixo ou por eleição de baixo para cima</a:t>
                      </a:r>
                      <a:r>
                        <a:rPr kumimoji="0" lang="pt-P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9">
            <a:extLst>
              <a:ext uri="{FF2B5EF4-FFF2-40B4-BE49-F238E27FC236}">
                <a16:creationId xmlns:a16="http://schemas.microsoft.com/office/drawing/2014/main" id="{D7C62831-3041-4E02-8B79-B14F719C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52438"/>
            <a:ext cx="7239000" cy="523875"/>
          </a:xfrm>
          <a:prstGeom prst="rect">
            <a:avLst/>
          </a:prstGeom>
          <a:solidFill>
            <a:srgbClr val="EDFF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800">
                <a:solidFill>
                  <a:srgbClr val="0000FF"/>
                </a:solidFill>
                <a:latin typeface="Arial Black" panose="020B0A04020102020204" pitchFamily="34" charset="0"/>
              </a:rPr>
              <a:t>CASO: </a:t>
            </a:r>
            <a:r>
              <a:rPr lang="pt-BR" altLang="en-US" sz="2800" b="1"/>
              <a:t>SUPPLY CHAIN APPLE</a:t>
            </a:r>
            <a:endParaRPr lang="pt-BR" altLang="en-US" sz="280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4028D9-B04E-4DD1-A53E-5C46C2ECA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439">
            <a:off x="148165" y="1412776"/>
            <a:ext cx="8874008" cy="48353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4516" name="Text Box 4">
            <a:extLst>
              <a:ext uri="{FF2B5EF4-FFF2-40B4-BE49-F238E27FC236}">
                <a16:creationId xmlns:a16="http://schemas.microsoft.com/office/drawing/2014/main" id="{4367BAE3-0D93-46B3-B335-5ED977688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6803" name="Group 192">
            <a:extLst>
              <a:ext uri="{FF2B5EF4-FFF2-40B4-BE49-F238E27FC236}">
                <a16:creationId xmlns:a16="http://schemas.microsoft.com/office/drawing/2014/main" id="{59EE5217-2B07-4D7F-92B4-45075EE0FF30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4894263" y="0"/>
            <a:ext cx="3760787" cy="6858000"/>
            <a:chOff x="2928938" y="-4763"/>
            <a:chExt cx="5014912" cy="6862763"/>
          </a:xfrm>
        </p:grpSpPr>
        <p:sp>
          <p:nvSpPr>
            <p:cNvPr id="76805" name="Freeform 6">
              <a:extLst>
                <a:ext uri="{FF2B5EF4-FFF2-40B4-BE49-F238E27FC236}">
                  <a16:creationId xmlns:a16="http://schemas.microsoft.com/office/drawing/2014/main" id="{5592D379-7EFB-429F-BFA0-B568E22C1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806" name="Freeform 7">
              <a:extLst>
                <a:ext uri="{FF2B5EF4-FFF2-40B4-BE49-F238E27FC236}">
                  <a16:creationId xmlns:a16="http://schemas.microsoft.com/office/drawing/2014/main" id="{4A313D8C-EF77-472F-9CB1-57322CC98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>
                <a:gd name="T0" fmla="*/ 357188 w 652"/>
                <a:gd name="T1" fmla="*/ 2673350 h 1684"/>
                <a:gd name="T2" fmla="*/ 1035050 w 652"/>
                <a:gd name="T3" fmla="*/ 0 h 1684"/>
                <a:gd name="T4" fmla="*/ 652463 w 652"/>
                <a:gd name="T5" fmla="*/ 0 h 1684"/>
                <a:gd name="T6" fmla="*/ 0 w 652"/>
                <a:gd name="T7" fmla="*/ 2582863 h 1684"/>
                <a:gd name="T8" fmla="*/ 347663 w 652"/>
                <a:gd name="T9" fmla="*/ 2668588 h 1684"/>
                <a:gd name="T10" fmla="*/ 357188 w 652"/>
                <a:gd name="T11" fmla="*/ 2673350 h 1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807" name="Freeform 12">
              <a:extLst>
                <a:ext uri="{FF2B5EF4-FFF2-40B4-BE49-F238E27FC236}">
                  <a16:creationId xmlns:a16="http://schemas.microsoft.com/office/drawing/2014/main" id="{574713D6-0E6E-4058-A91A-715727C0B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>
                <a:gd name="T0" fmla="*/ 0 w 1697"/>
                <a:gd name="T1" fmla="*/ 0 h 2693"/>
                <a:gd name="T2" fmla="*/ 2574925 w 1697"/>
                <a:gd name="T3" fmla="*/ 4275138 h 2693"/>
                <a:gd name="T4" fmla="*/ 2693987 w 1697"/>
                <a:gd name="T5" fmla="*/ 4275138 h 2693"/>
                <a:gd name="T6" fmla="*/ 0 w 1697"/>
                <a:gd name="T7" fmla="*/ 0 h 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71367" y="2692684"/>
              <a:ext cx="3331985" cy="4165316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8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67134" y="2687919"/>
              <a:ext cx="4576716" cy="4170081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6810" name="Freeform 15">
              <a:extLst>
                <a:ext uri="{FF2B5EF4-FFF2-40B4-BE49-F238E27FC236}">
                  <a16:creationId xmlns:a16="http://schemas.microsoft.com/office/drawing/2014/main" id="{04AA5C16-0781-4748-AFE6-9C78B6EA5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>
                <a:gd name="T0" fmla="*/ 3584575 w 2258"/>
                <a:gd name="T1" fmla="*/ 4279900 h 2696"/>
                <a:gd name="T2" fmla="*/ 419100 w 2258"/>
                <a:gd name="T3" fmla="*/ 176213 h 2696"/>
                <a:gd name="T4" fmla="*/ 361950 w 2258"/>
                <a:gd name="T5" fmla="*/ 95250 h 2696"/>
                <a:gd name="T6" fmla="*/ 357188 w 2258"/>
                <a:gd name="T7" fmla="*/ 90488 h 2696"/>
                <a:gd name="T8" fmla="*/ 0 w 2258"/>
                <a:gd name="T9" fmla="*/ 0 h 2696"/>
                <a:gd name="T10" fmla="*/ 0 w 2258"/>
                <a:gd name="T11" fmla="*/ 4763 h 2696"/>
                <a:gd name="T12" fmla="*/ 2693988 w 2258"/>
                <a:gd name="T13" fmla="*/ 4279900 h 2696"/>
                <a:gd name="T14" fmla="*/ 3584575 w 2258"/>
                <a:gd name="T15" fmla="*/ 4279900 h 26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194" name="Título 1">
            <a:extLst>
              <a:ext uri="{FF2B5EF4-FFF2-40B4-BE49-F238E27FC236}">
                <a16:creationId xmlns:a16="http://schemas.microsoft.com/office/drawing/2014/main" id="{F983A37C-FC89-4519-9C4C-C574DC25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404813"/>
            <a:ext cx="6130925" cy="3286125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FE6700"/>
                </a:solidFill>
              </a:rPr>
              <a:t>ORGANIZAÇÕES VIRTUAIS</a:t>
            </a:r>
            <a:endParaRPr lang="pt-BR" altLang="en-US" b="1" spc="300" dirty="0">
              <a:solidFill>
                <a:srgbClr val="FE6700"/>
              </a:solidFill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6D24202B-EC42-4C49-8419-13FC80661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4813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>
                <a:solidFill>
                  <a:srgbClr val="0000FF"/>
                </a:solidFill>
                <a:latin typeface="Arial Black" panose="020B0A04020102020204" pitchFamily="34" charset="0"/>
              </a:rPr>
              <a:t>ORGANIZAÇÕES VIRTUAIS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82247E72-E741-4E05-9821-E27765EF2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1546225"/>
            <a:ext cx="73914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PT" altLang="en-US" sz="2600">
                <a:solidFill>
                  <a:srgbClr val="99009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"</a:t>
            </a:r>
            <a:r>
              <a:rPr lang="pt-PT" altLang="en-US" sz="2600" i="1">
                <a:solidFill>
                  <a:srgbClr val="99009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Uma organização virtual é uma rede temporária de empresas independentes, instituições ou indivíduos especializados que, através do uso da Tecnologia da Comunicação e espontaneamente reúnem-se para aproveitar uma oportunidade apresentada pelo mercado. Elas entregam suas habilidades principais e objetivam criar uma parceria de soma de valores. Uma organização virtual age como se fosse uma única organização.</a:t>
            </a:r>
            <a:r>
              <a:rPr lang="pt-PT" altLang="en-US" sz="2600">
                <a:solidFill>
                  <a:srgbClr val="99009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" </a:t>
            </a:r>
          </a:p>
          <a:p>
            <a:pPr algn="ctr" eaLnBrk="1" hangingPunct="1">
              <a:spcBef>
                <a:spcPct val="50000"/>
              </a:spcBef>
            </a:pPr>
            <a:endParaRPr lang="pt-PT" altLang="en-US" sz="260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9C4BD580-3CA4-4BD6-AFBC-DD9F594FB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5876925"/>
            <a:ext cx="5659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PT" altLang="en-US" sz="140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Fonte: Zimmermann, Sieber, Arnold, Goldman, Venkatraman e outros</a:t>
            </a:r>
            <a:endParaRPr lang="pt-BR" altLang="en-US" sz="140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829" name="Text Box 4">
            <a:extLst>
              <a:ext uri="{FF2B5EF4-FFF2-40B4-BE49-F238E27FC236}">
                <a16:creationId xmlns:a16="http://schemas.microsoft.com/office/drawing/2014/main" id="{9DFECA37-09B8-4796-92D1-599483280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634206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CACAC36-8EAA-4C70-B6A4-12CDCAAE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68275"/>
            <a:ext cx="78724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ORGANIZAÇÕES VIRTUAIS: Fatores motivadores</a:t>
            </a:r>
            <a:r>
              <a:rPr lang="pt-BR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8F8A2481-8F5F-41B9-8AE4-CFEFC7F3B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55725"/>
            <a:ext cx="44958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Compartilhamento de recursos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Compartilhamento de conhecimento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Rateio de custo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Cadeia de suprimentos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Agilidade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Acesso a mercados globais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Os sistemas de gerenciamento corporativos são antiquados e modelados nas organizações hierárquicas, antigas e ultrapassadas</a:t>
            </a: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081E2D78-CBB3-47C4-B4D3-B5E75ED10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355725"/>
            <a:ext cx="4038600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42900" indent="-3429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Soluções globalizadas</a:t>
            </a: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marL="342900" indent="-3429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Os sistemas de fabricação ou produção das empresas estão antiquados pois são baseados ainda nos conceitos de Ford e Taylor;</a:t>
            </a:r>
          </a:p>
          <a:p>
            <a:pPr marL="342900" indent="-3429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Produtividade com qualidade;</a:t>
            </a:r>
          </a:p>
          <a:p>
            <a:pPr marL="342900" indent="-3429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informação sozinha não melhora a produtividade;</a:t>
            </a:r>
          </a:p>
          <a:p>
            <a:pPr marL="342900" indent="-3429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pt-BR" altLang="en-US" sz="2200" dirty="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Competitividade.</a:t>
            </a:r>
          </a:p>
          <a:p>
            <a:pPr marL="457200" indent="-457200" algn="ctr"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endParaRPr lang="pt-BR" altLang="en-US" sz="2800" dirty="0">
              <a:solidFill>
                <a:srgbClr val="A50021"/>
              </a:solidFill>
              <a:latin typeface="Arial Black" panose="020B0A04020102020204" pitchFamily="34" charset="0"/>
            </a:endParaRPr>
          </a:p>
        </p:txBody>
      </p:sp>
      <p:sp>
        <p:nvSpPr>
          <p:cNvPr id="78853" name="Text Box 4">
            <a:extLst>
              <a:ext uri="{FF2B5EF4-FFF2-40B4-BE49-F238E27FC236}">
                <a16:creationId xmlns:a16="http://schemas.microsoft.com/office/drawing/2014/main" id="{0328FEEA-CA21-497C-A43A-D48641A4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2D88B5C-D73C-42C1-BB13-81A4E375D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404813"/>
            <a:ext cx="861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>
                <a:solidFill>
                  <a:srgbClr val="0000FF"/>
                </a:solidFill>
                <a:latin typeface="Arial Black" panose="020B0A04020102020204" pitchFamily="34" charset="0"/>
              </a:rPr>
              <a:t>ORGANIZAÇÕES VIRTUAIS: Características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7171FF15-1A7D-4FC5-8B31-DDA3913AF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25" y="2060575"/>
            <a:ext cx="76962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Cruzamento de fronteiras organizacionais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Competências essenciais complementares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Dispersão geográfica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Participantes em mudança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Igualdade entre as partes envolvidas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Comunicação eletrônica</a:t>
            </a:r>
            <a:r>
              <a:rPr lang="pt-BR" altLang="en-US" sz="2800">
                <a:solidFill>
                  <a:srgbClr val="A5002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052FFCBD-00F2-42A9-9B4C-D2EED1AE7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F23719E7-A4D3-44D9-978C-D5299C1B2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939800"/>
            <a:ext cx="8891587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Valorização do cliente por meio de soluções individualizadas e adequadas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Diferenciação no relacionamento com as pessoas e as informações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Também  chamadas de não territoriais ou não-físicas, pois dispensam a existência de escritórios convencionais, prédios e instalações físicas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É extremamente simples, flexível e ágil e totalmente assentada na tecnologia de informação.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Não tem fronteiras definidas, e seu campo de atuação pode ser alterado rápida e facilmente.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Formas de cooperação para a melhoria da competitividade e diminuição do time-to-market dos produtos e redução dos custos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Tx/>
              <a:buBlip>
                <a:blip r:embed="rId3"/>
              </a:buBlip>
            </a:pPr>
            <a:r>
              <a:rPr lang="pt-BR" altLang="en-US" sz="2200">
                <a:solidFill>
                  <a:srgbClr val="A50021"/>
                </a:solidFill>
                <a:latin typeface="Arial" panose="020B0604020202020204" pitchFamily="34" charset="0"/>
              </a:rPr>
              <a:t>amazon.com,   virtec.com.br,   closet.com.br</a:t>
            </a:r>
          </a:p>
        </p:txBody>
      </p:sp>
      <p:sp>
        <p:nvSpPr>
          <p:cNvPr id="81923" name="Retângulo 2">
            <a:extLst>
              <a:ext uri="{FF2B5EF4-FFF2-40B4-BE49-F238E27FC236}">
                <a16:creationId xmlns:a16="http://schemas.microsoft.com/office/drawing/2014/main" id="{BF8D8106-43EE-4756-96A5-B2C5CA36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b="1">
                <a:solidFill>
                  <a:schemeClr val="accent1"/>
                </a:solidFill>
                <a:latin typeface="Arial" panose="020B0604020202020204" pitchFamily="34" charset="0"/>
              </a:rPr>
              <a:t>ORGANIZAÇÕES</a:t>
            </a:r>
            <a:r>
              <a:rPr lang="pt-BR" altLang="en-US" b="1">
                <a:solidFill>
                  <a:schemeClr val="accent1"/>
                </a:solidFill>
              </a:rPr>
              <a:t> VIRTUAIS</a:t>
            </a:r>
            <a:endParaRPr lang="pt-BR" altLang="pt-BR" b="1">
              <a:solidFill>
                <a:schemeClr val="accent1"/>
              </a:solidFill>
            </a:endParaRP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E5E46B3C-968E-47F4-B412-5D7527703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1000"/>
              <a:t>Profa. Geciane Porto</a:t>
            </a:r>
          </a:p>
          <a:p>
            <a:pPr algn="ctr" eaLnBrk="1" hangingPunct="1"/>
            <a:r>
              <a:rPr lang="pt-BR" altLang="en-US" sz="1000"/>
              <a:t>FEA-RP/USP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F8743A-E5B9-4512-BD08-1286DBF8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1412875"/>
            <a:ext cx="81946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ctr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As </a:t>
            </a:r>
            <a:r>
              <a:rPr lang="pt-BR" altLang="en-US" sz="2800" dirty="0">
                <a:latin typeface="Arial" panose="020B0604020202020204" pitchFamily="34" charset="0"/>
              </a:rPr>
              <a:t>interações </a:t>
            </a: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determinam uma estrutura de rede de trabalho que emerge conforme os membros executam as tarefas organizacionais.</a:t>
            </a:r>
          </a:p>
          <a:p>
            <a:pPr marL="457200" indent="-457200" algn="ctr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pt-PT" altLang="en-US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ctr" eaLnBrk="1" hangingPunct="1"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As </a:t>
            </a:r>
            <a:r>
              <a:rPr lang="pt-BR" altLang="en-US" sz="2800" dirty="0">
                <a:latin typeface="Arial" panose="020B0604020202020204" pitchFamily="34" charset="0"/>
              </a:rPr>
              <a:t>interações</a:t>
            </a: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 informais tornam-se </a:t>
            </a:r>
            <a:r>
              <a:rPr lang="pt-BR" altLang="en-US" sz="2800" dirty="0">
                <a:latin typeface="Arial" panose="020B0604020202020204" pitchFamily="34" charset="0"/>
              </a:rPr>
              <a:t>sistemáticas</a:t>
            </a: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  e assumem certo grau de </a:t>
            </a:r>
            <a:r>
              <a:rPr lang="pt-BR" altLang="en-US" sz="2800" dirty="0">
                <a:latin typeface="Arial" panose="020B0604020202020204" pitchFamily="34" charset="0"/>
              </a:rPr>
              <a:t>padronização</a:t>
            </a: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, definindo um conceito de estrutura de rede de trabalho. Essa estrutura explica o comportamento da </a:t>
            </a:r>
            <a:r>
              <a:rPr lang="pt-BR" altLang="en-US" sz="2800" dirty="0">
                <a:latin typeface="Arial" panose="020B0604020202020204" pitchFamily="34" charset="0"/>
              </a:rPr>
              <a:t>organização </a:t>
            </a:r>
            <a:r>
              <a:rPr lang="pt-PT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melhor que as estruturas formais.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E85EF1B-0152-44E0-AF70-7892B4A37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624"/>
            <a:ext cx="8532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b="1" dirty="0">
                <a:solidFill>
                  <a:srgbClr val="FE6700"/>
                </a:solidFill>
                <a:latin typeface="+mj-lt"/>
              </a:rPr>
              <a:t> NOVAS ESTRUTURAS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FB06829-0F69-42AD-A084-891BE56B3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690" y="6488113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 dirty="0">
                <a:latin typeface="Times New Roman" panose="02020603050405020304" pitchFamily="18" charset="0"/>
              </a:rPr>
              <a:t>Profa. </a:t>
            </a:r>
            <a:r>
              <a:rPr lang="pt-BR" altLang="en-US" sz="1000" dirty="0" err="1">
                <a:latin typeface="Times New Roman" panose="02020603050405020304" pitchFamily="18" charset="0"/>
              </a:rPr>
              <a:t>Geciane</a:t>
            </a:r>
            <a:r>
              <a:rPr lang="pt-BR" altLang="en-US" sz="1000" dirty="0">
                <a:latin typeface="Times New Roman" panose="02020603050405020304" pitchFamily="18" charset="0"/>
              </a:rPr>
              <a:t>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 dirty="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tângulo 3">
            <a:extLst>
              <a:ext uri="{FF2B5EF4-FFF2-40B4-BE49-F238E27FC236}">
                <a16:creationId xmlns:a16="http://schemas.microsoft.com/office/drawing/2014/main" id="{CEDF8D70-61A3-4F7F-9CEB-1BBCC6A5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56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>
                <a:solidFill>
                  <a:srgbClr val="FE6700"/>
                </a:solidFill>
                <a:latin typeface="Arial Black" panose="020B0A04020102020204" pitchFamily="34" charset="0"/>
              </a:rPr>
              <a:t>ORGANIZAÇÕES VIRTUAIS</a:t>
            </a: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862C80EA-BECC-410C-BE1D-A2626B17CC31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1050925"/>
          <a:ext cx="8458200" cy="5515040"/>
        </p:xfrm>
        <a:graphic>
          <a:graphicData uri="http://schemas.openxmlformats.org/drawingml/2006/table">
            <a:tbl>
              <a:tblPr/>
              <a:tblGrid>
                <a:gridCol w="419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29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Organização Real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Organização Virtual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7C80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Contato face a face com o vendedor e aquisição do produto no momento.</a:t>
                      </a:r>
                      <a:endParaRPr kumimoji="0" lang="pt-PT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Contato remoto com a organização. 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7C80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Tangibilidade do processo de compra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cliente recebe uma descrição ou foto do produto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7C80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4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Estrutura física própria 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Estrutura física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não-definida</a:t>
                      </a:r>
                      <a:endParaRPr kumimoji="0" lang="pt-PT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7C80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365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Cadeias de suprimento tradicionais</a:t>
                      </a:r>
                      <a:endParaRPr kumimoji="0" lang="pt-PT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Centros de competência;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Independência empresarial;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Alta flexibilidade; Parcerias unidas</a:t>
                      </a:r>
                      <a:r>
                        <a:rPr kumimoji="0" lang="pt-B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desfeitas</a:t>
                      </a:r>
                      <a:r>
                        <a:rPr kumimoji="0" lang="pt-PT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rapidamente, sem longas negociações</a:t>
                      </a:r>
                      <a:r>
                        <a:rPr kumimoji="0" lang="pt-B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</a:t>
                      </a:r>
                      <a:r>
                        <a:rPr kumimoji="0" lang="pt-PT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também dividem os riscos e os custos. </a:t>
                      </a:r>
                      <a:endParaRPr kumimoji="0" lang="pt-PT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7C80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>
            <a:extLst>
              <a:ext uri="{FF2B5EF4-FFF2-40B4-BE49-F238E27FC236}">
                <a16:creationId xmlns:a16="http://schemas.microsoft.com/office/drawing/2014/main" id="{992A82BD-6137-47D8-9104-2DFEE3453D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143000"/>
          <a:ext cx="8763000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Imagem bitmap" r:id="rId4" imgW="4971429" imgH="3400900" progId="Paint.Picture">
                  <p:embed/>
                </p:oleObj>
              </mc:Choice>
              <mc:Fallback>
                <p:oleObj name="Imagem bitmap" r:id="rId4" imgW="4971429" imgH="340090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763000" cy="564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Retângulo 5">
            <a:extLst>
              <a:ext uri="{FF2B5EF4-FFF2-40B4-BE49-F238E27FC236}">
                <a16:creationId xmlns:a16="http://schemas.microsoft.com/office/drawing/2014/main" id="{26502E47-5F03-42EB-84F9-8ABAE08D4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69850"/>
            <a:ext cx="899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i="1">
                <a:solidFill>
                  <a:srgbClr val="FE6700"/>
                </a:solidFill>
                <a:latin typeface="Arial Black" panose="020B0A04020102020204" pitchFamily="34" charset="0"/>
              </a:rPr>
              <a:t>FRAMEWORK</a:t>
            </a:r>
            <a:r>
              <a:rPr lang="pt-BR" altLang="en-US">
                <a:solidFill>
                  <a:srgbClr val="FE6700"/>
                </a:solidFill>
                <a:latin typeface="Arial Black" panose="020B0A04020102020204" pitchFamily="34" charset="0"/>
              </a:rPr>
              <a:t> PARA NEGÓCIOS VIRTUAIS GLOBAIS</a:t>
            </a:r>
          </a:p>
        </p:txBody>
      </p:sp>
      <p:sp>
        <p:nvSpPr>
          <p:cNvPr id="86020" name="Text Box 3">
            <a:extLst>
              <a:ext uri="{FF2B5EF4-FFF2-40B4-BE49-F238E27FC236}">
                <a16:creationId xmlns:a16="http://schemas.microsoft.com/office/drawing/2014/main" id="{F34E9CE9-7883-44F3-AF16-623D768DF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6021388"/>
            <a:ext cx="350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600">
                <a:solidFill>
                  <a:srgbClr val="FFFF00"/>
                </a:solidFill>
                <a:latin typeface="Arial" panose="020B0604020202020204" pitchFamily="34" charset="0"/>
              </a:rPr>
              <a:t>Fonte: Bremer et alii (2000)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>
            <a:extLst>
              <a:ext uri="{FF2B5EF4-FFF2-40B4-BE49-F238E27FC236}">
                <a16:creationId xmlns:a16="http://schemas.microsoft.com/office/drawing/2014/main" id="{D6C78248-FE9D-45C5-A5F8-715E99806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035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>
                <a:solidFill>
                  <a:srgbClr val="00CC00"/>
                </a:solidFill>
                <a:latin typeface="Arial Black" panose="020B0A04020102020204" pitchFamily="34" charset="0"/>
              </a:rPr>
              <a:t>CICLO DE VIDA</a:t>
            </a:r>
          </a:p>
        </p:txBody>
      </p:sp>
      <p:pic>
        <p:nvPicPr>
          <p:cNvPr id="88067" name="Picture 2" descr="http://www.inf.ufrgs.br/pos/SemanaAcademica/Semana98/ane1.gif">
            <a:extLst>
              <a:ext uri="{FF2B5EF4-FFF2-40B4-BE49-F238E27FC236}">
                <a16:creationId xmlns:a16="http://schemas.microsoft.com/office/drawing/2014/main" id="{229ECA0E-6F53-47F8-8548-F0784EBCE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lum contras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296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F0D9"/>
            </a:gs>
            <a:gs pos="23000">
              <a:srgbClr val="E2F0D9"/>
            </a:gs>
            <a:gs pos="71001">
              <a:srgbClr val="F7F7F7"/>
            </a:gs>
            <a:gs pos="73000">
              <a:srgbClr val="F2F2F2"/>
            </a:gs>
            <a:gs pos="100000">
              <a:srgbClr val="FFFF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3">
            <a:extLst>
              <a:ext uri="{FF2B5EF4-FFF2-40B4-BE49-F238E27FC236}">
                <a16:creationId xmlns:a16="http://schemas.microsoft.com/office/drawing/2014/main" id="{7CB5F306-19C0-48EE-B54F-C00CD4F78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035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>
                <a:solidFill>
                  <a:srgbClr val="00CC00"/>
                </a:solidFill>
                <a:latin typeface="Arial Black" panose="020B0A04020102020204" pitchFamily="34" charset="0"/>
              </a:rPr>
              <a:t>CICLO DE VIDA</a:t>
            </a:r>
          </a:p>
        </p:txBody>
      </p:sp>
      <p:sp>
        <p:nvSpPr>
          <p:cNvPr id="90115" name="Text Box 2">
            <a:extLst>
              <a:ext uri="{FF2B5EF4-FFF2-40B4-BE49-F238E27FC236}">
                <a16:creationId xmlns:a16="http://schemas.microsoft.com/office/drawing/2014/main" id="{D4097860-3094-4C22-8CDF-9022FC24D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1060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Verificação da melhor estratégia a ser adotada pela organização, que pode ser caracterizada como uma auto-análise da empresa para levantar seus pontos a favor e contra à participação de uma empresa virtual;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Identificação da oportunidade de formação de uma empresa virtual apresentada pelo mercado no qual as companhias que desejam cooperar estejam inseridas;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Procura dos parceiros que mais se adequam à formação da empresa virtual que a companhia está disposta a aderir;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Negociação entre os parceiros potenciais;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Comprometimento e definição dos padrões, dos objetivos da infra-estrutura e metas que irão compor a organização virtual;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Implementação da Organização Virtual;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Execução do trabalho;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pt-PT" altLang="en-US" sz="2000">
                <a:latin typeface="Arial" panose="020B0604020202020204" pitchFamily="34" charset="0"/>
              </a:rPr>
              <a:t>Rearranjo (relançamento) ou término da organização virtual.</a:t>
            </a:r>
            <a:r>
              <a:rPr lang="pt-PT" altLang="en-US" sz="2000"/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pt-PT" altLang="en-US" sz="2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8B4214F-B2B8-461B-9139-D17139E44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00050"/>
            <a:ext cx="7772400" cy="685800"/>
          </a:xfrm>
        </p:spPr>
        <p:txBody>
          <a:bodyPr lIns="92075" tIns="46038" rIns="92075" bIns="46038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FE6700"/>
                </a:solidFill>
              </a:rPr>
              <a:t>A EMPRESA COMPETITIVA NOS NOVOS CENÁRIOS: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BA515A0-A004-4A4B-A6B2-D37D607E78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555750"/>
            <a:ext cx="7993062" cy="4876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Constru</a:t>
            </a:r>
            <a:r>
              <a:rPr lang="en-US" altLang="en-US"/>
              <a:t>í</a:t>
            </a:r>
            <a:r>
              <a:rPr lang="pt-BR" altLang="en-US"/>
              <a:t>da para ser veloz e flexível</a:t>
            </a:r>
            <a:endParaRPr lang="pt-BR" altLang="en-US" sz="32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altLang="en-US">
                <a:solidFill>
                  <a:srgbClr val="C00000"/>
                </a:solidFill>
              </a:rPr>
              <a:t>Terá menos níveis hierárquicos: Menos burocratas permitem tempo de resposta mais curto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altLang="en-US">
                <a:solidFill>
                  <a:srgbClr val="C00000"/>
                </a:solidFill>
              </a:rPr>
              <a:t>Buscará parcerias e Joint Ventures: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en-US">
                <a:solidFill>
                  <a:srgbClr val="0070C0"/>
                </a:solidFill>
              </a:rPr>
              <a:t>Conserva seu capital, conjuga tecnologia e oportunidades e faz com que a empresa local seja uma alavanca na introdução de novos produtos.</a:t>
            </a:r>
            <a:endParaRPr lang="pt-BR" altLang="en-US" sz="80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pt-BR" altLang="en-US"/>
              <a:t>É global e local ao mesmo tempo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altLang="en-US">
                <a:solidFill>
                  <a:srgbClr val="C00000"/>
                </a:solidFill>
              </a:rPr>
              <a:t>Busca por produtos globais para ganhos de escala.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en-US">
                <a:solidFill>
                  <a:srgbClr val="0070C0"/>
                </a:solidFill>
              </a:rPr>
              <a:t>Se você atende clientes globais, eles não devem lidar com contratos individuais em cada país. Se puder padronizar, faça-o.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altLang="en-US">
                <a:solidFill>
                  <a:srgbClr val="C00000"/>
                </a:solidFill>
              </a:rPr>
              <a:t>Mas não puxa demais a centralização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en-US">
                <a:solidFill>
                  <a:srgbClr val="0070C0"/>
                </a:solidFill>
              </a:rPr>
              <a:t>Não existe mais mercados que detenham o monopólio para boas idéias. Utilize da cultura global e dos melhores talentos para criar as soluções.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5E2DC090-DFC3-439B-B4AA-C3A46D4A1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A1721541-B11C-4F36-976B-C15511918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28600"/>
            <a:ext cx="8243887" cy="838200"/>
          </a:xfrm>
        </p:spPr>
        <p:txBody>
          <a:bodyPr lIns="92075" tIns="46038" rIns="92075" bIns="46038"/>
          <a:lstStyle/>
          <a:p>
            <a:pPr eaLnBrk="1" hangingPunct="1"/>
            <a:r>
              <a:rPr lang="pt-BR" altLang="en-US" sz="3200">
                <a:ln>
                  <a:noFill/>
                </a:ln>
                <a:solidFill>
                  <a:srgbClr val="FE6700"/>
                </a:solidFill>
              </a:rPr>
              <a:t>TORNANDO A EMPRESA COMPETITIVA NOS NOVOS CENÁRIOS: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E6DEEEF-755C-48ED-AD71-359DEDD3F2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8064500" cy="5589587"/>
          </a:xfrm>
        </p:spPr>
        <p:txBody>
          <a:bodyPr lIns="92075" tIns="46038" rIns="92075" bIns="46038"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dirty="0"/>
              <a:t>O uso de estrutura de times para buscar novas oportunidades e garante a polinização cruzada de idéias.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>
                <a:solidFill>
                  <a:srgbClr val="301DBD"/>
                </a:solidFill>
              </a:rPr>
              <a:t>O uso de times permite que se monte novas organizações agressivas e altamente motivadas que estabelecem uma cabeça de praia.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>
                <a:solidFill>
                  <a:srgbClr val="301DBD"/>
                </a:solidFill>
              </a:rPr>
              <a:t>Os times desenvolvem projetos de forma independente, permitindo que se possa apostar em várias oportunidades ao mesmo tempo.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dirty="0"/>
              <a:t>Abra a empresa: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>
                <a:solidFill>
                  <a:srgbClr val="301DBD"/>
                </a:solidFill>
              </a:rPr>
              <a:t>Mantenha a mente aberta</a:t>
            </a:r>
          </a:p>
          <a:p>
            <a:pPr lvl="2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600" dirty="0">
                <a:solidFill>
                  <a:srgbClr val="C00000"/>
                </a:solidFill>
              </a:rPr>
              <a:t>Não se prenda a modelos e culturas estabelecidas. Não assuma pressupostos sem desafiá-los.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>
                <a:solidFill>
                  <a:srgbClr val="301DBD"/>
                </a:solidFill>
              </a:rPr>
              <a:t>Abra canais de informação</a:t>
            </a:r>
          </a:p>
          <a:p>
            <a:pPr lvl="2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600" dirty="0">
                <a:solidFill>
                  <a:srgbClr val="C00000"/>
                </a:solidFill>
              </a:rPr>
              <a:t>Permita que todas as pessoas pertinentes tenham acesso às informações</a:t>
            </a:r>
          </a:p>
          <a:p>
            <a:pPr lvl="2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600" dirty="0">
                <a:solidFill>
                  <a:srgbClr val="C00000"/>
                </a:solidFill>
              </a:rPr>
              <a:t>Chegue até o seu cliente, elimine os ruídos da comunicação</a:t>
            </a:r>
            <a:r>
              <a:rPr lang="pt-BR" altLang="en-US" sz="1600" dirty="0"/>
              <a:t>.</a:t>
            </a:r>
          </a:p>
          <a:p>
            <a:pPr lvl="1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>
                <a:solidFill>
                  <a:srgbClr val="301DBD"/>
                </a:solidFill>
              </a:rPr>
              <a:t>Diversifique a gerência</a:t>
            </a:r>
          </a:p>
          <a:p>
            <a:pPr lvl="2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600" dirty="0">
                <a:solidFill>
                  <a:srgbClr val="C00000"/>
                </a:solidFill>
              </a:rPr>
              <a:t>Traga para dentro da empresa os melhores talentos da região onde atua, incorpore valores locais à empresa.</a:t>
            </a:r>
          </a:p>
          <a:p>
            <a:pPr lvl="2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1600" dirty="0">
                <a:solidFill>
                  <a:srgbClr val="C00000"/>
                </a:solidFill>
              </a:rPr>
              <a:t>Amplie os horizontes culturais da empresa.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DD52F619-45C6-499F-BA91-002AADFDE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>
            <a:extLst>
              <a:ext uri="{FF2B5EF4-FFF2-40B4-BE49-F238E27FC236}">
                <a16:creationId xmlns:a16="http://schemas.microsoft.com/office/drawing/2014/main" id="{3ADBCDA3-0054-445E-9BDE-C6BDF2585C97}"/>
              </a:ext>
            </a:extLst>
          </p:cNvPr>
          <p:cNvSpPr txBox="1">
            <a:spLocks noChangeArrowheads="1"/>
          </p:cNvSpPr>
          <p:nvPr/>
        </p:nvSpPr>
        <p:spPr>
          <a:xfrm>
            <a:off x="266700" y="342900"/>
            <a:ext cx="8610600" cy="6413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altLang="en-US" sz="3600" b="1" dirty="0">
                <a:solidFill>
                  <a:srgbClr val="ED44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Relacionamentos </a:t>
            </a:r>
            <a:r>
              <a:rPr lang="pt-BR" altLang="en-US" sz="3600" b="1" dirty="0" err="1">
                <a:solidFill>
                  <a:srgbClr val="ED44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Inter-Organizacionais</a:t>
            </a:r>
            <a:endParaRPr lang="pt-BR" altLang="en-US" sz="3600" b="1" dirty="0">
              <a:solidFill>
                <a:srgbClr val="ED44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08FED3F-5A27-4EFF-994A-E1C954AEA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190625"/>
            <a:ext cx="4710113" cy="24384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7FFFF"/>
            </a:extrusionClr>
            <a:contourClr>
              <a:srgbClr val="FFFF00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BEEBEDA6-7806-41D9-AFAA-E7D16FE65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22388"/>
            <a:ext cx="45720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800">
                <a:solidFill>
                  <a:srgbClr val="002060"/>
                </a:solidFill>
                <a:latin typeface="Arial" panose="020B0604020202020204" pitchFamily="34" charset="0"/>
              </a:rPr>
              <a:t>Os relacionamentos de uma organização individual com seu ambiente acontece por meio de outras organizações</a:t>
            </a:r>
            <a:endParaRPr lang="pt-BR" altLang="en-US" sz="200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A54845F2-CF9B-4A83-AB9A-094B60D5F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2435225"/>
            <a:ext cx="4114800" cy="24384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7FFFF"/>
            </a:extrusionClr>
            <a:contourClr>
              <a:srgbClr val="FFFF00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83F03600-E8D2-4D9F-BDF2-3C4EA7EAB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3208338"/>
            <a:ext cx="411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800">
                <a:solidFill>
                  <a:srgbClr val="002060"/>
                </a:solidFill>
                <a:latin typeface="Arial" panose="020B0604020202020204" pitchFamily="34" charset="0"/>
              </a:rPr>
              <a:t>Organizações afetam organizações</a:t>
            </a:r>
            <a:endParaRPr lang="pt-BR" altLang="en-US" sz="200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C413AD0E-21B8-4268-87F4-4A081F20D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6357938"/>
            <a:ext cx="2952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200"/>
              <a:t>Haunschild e Miner, 1997 apud Hall 2004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72EAF807-9EB2-4A99-8F13-8227C3886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8" y="4005263"/>
            <a:ext cx="4695825" cy="24384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7FFFF"/>
            </a:extrusionClr>
            <a:contourClr>
              <a:srgbClr val="FFFF00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FCFEDA27-A878-4ECB-99B9-DA7D13FE4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4349750"/>
            <a:ext cx="4572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en-US" sz="2800">
                <a:solidFill>
                  <a:srgbClr val="002060"/>
                </a:solidFill>
                <a:latin typeface="Arial" panose="020B0604020202020204" pitchFamily="34" charset="0"/>
              </a:rPr>
              <a:t>Processos de interação entre organizações e no interior de redes e conjuntos</a:t>
            </a:r>
            <a:endParaRPr lang="pt-BR" altLang="en-US" sz="200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755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7842C55-1542-4C2F-BD62-52CA1579E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65125"/>
            <a:ext cx="8610600" cy="641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/>
              <a:t>Relacionamentos Inter-Organizacionais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2E603C6-46E8-46B5-A2BE-7B2EDABFB0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7813" y="2851150"/>
            <a:ext cx="4822825" cy="887413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altLang="en-US" dirty="0"/>
              <a:t>Formas de Relacionamento </a:t>
            </a:r>
          </a:p>
          <a:p>
            <a:pPr marL="0" indent="0" algn="ctr" eaLnBrk="1" hangingPunct="1">
              <a:lnSpc>
                <a:spcPts val="100"/>
              </a:lnSpc>
              <a:buFont typeface="Arial" panose="020B0604020202020204" pitchFamily="34" charset="0"/>
              <a:buNone/>
              <a:defRPr/>
            </a:pPr>
            <a:r>
              <a:rPr lang="pt-BR" altLang="en-US" dirty="0"/>
              <a:t>   Interorganizacional</a:t>
            </a:r>
          </a:p>
        </p:txBody>
      </p:sp>
      <p:sp>
        <p:nvSpPr>
          <p:cNvPr id="41988" name="Oval 4">
            <a:extLst>
              <a:ext uri="{FF2B5EF4-FFF2-40B4-BE49-F238E27FC236}">
                <a16:creationId xmlns:a16="http://schemas.microsoft.com/office/drawing/2014/main" id="{AE02DA0A-BE5D-4E88-8F71-68E6C249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08113"/>
            <a:ext cx="574675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0DA248E4-5DCC-401F-8F42-5C506B7D0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1408113"/>
            <a:ext cx="577850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0E7000B6-F7F6-4931-B2D8-9F193F3E0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5508625"/>
            <a:ext cx="576262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5A60B2EA-AE7C-438D-952C-79464F76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5507038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6EF2D457-8C0E-4C58-A8E9-E2EAABB28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0" y="4714875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4D3A4918-AD29-4DF7-B65C-8E895E0A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0" y="3779838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4" name="Oval 10">
            <a:extLst>
              <a:ext uri="{FF2B5EF4-FFF2-40B4-BE49-F238E27FC236}">
                <a16:creationId xmlns:a16="http://schemas.microsoft.com/office/drawing/2014/main" id="{5104ED58-C04C-44BD-B4C0-557BE0880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3779838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4843C081-12D9-4490-85C0-8A53446EA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2198688"/>
            <a:ext cx="32416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600">
                <a:latin typeface="Arial" panose="020B0604020202020204" pitchFamily="34" charset="0"/>
              </a:rPr>
              <a:t>RI Duplo ou em Par</a:t>
            </a:r>
          </a:p>
        </p:txBody>
      </p:sp>
      <p:sp>
        <p:nvSpPr>
          <p:cNvPr id="41996" name="Oval 12">
            <a:extLst>
              <a:ext uri="{FF2B5EF4-FFF2-40B4-BE49-F238E27FC236}">
                <a16:creationId xmlns:a16="http://schemas.microsoft.com/office/drawing/2014/main" id="{519B713D-316D-4C91-906A-9E0C4ED03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3108325"/>
            <a:ext cx="576262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7" name="Oval 13">
            <a:extLst>
              <a:ext uri="{FF2B5EF4-FFF2-40B4-BE49-F238E27FC236}">
                <a16:creationId xmlns:a16="http://schemas.microsoft.com/office/drawing/2014/main" id="{263E892F-B262-498A-8F89-D489FE9D9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08325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8" name="Oval 14">
            <a:extLst>
              <a:ext uri="{FF2B5EF4-FFF2-40B4-BE49-F238E27FC236}">
                <a16:creationId xmlns:a16="http://schemas.microsoft.com/office/drawing/2014/main" id="{9E2398B9-A398-426A-83E6-3E75C4286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075" y="2028825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999" name="Oval 15">
            <a:extLst>
              <a:ext uri="{FF2B5EF4-FFF2-40B4-BE49-F238E27FC236}">
                <a16:creationId xmlns:a16="http://schemas.microsoft.com/office/drawing/2014/main" id="{F13CDB16-C4BE-4218-A6B6-EC407A4F8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2100263"/>
            <a:ext cx="576262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2000" name="Oval 16">
            <a:extLst>
              <a:ext uri="{FF2B5EF4-FFF2-40B4-BE49-F238E27FC236}">
                <a16:creationId xmlns:a16="http://schemas.microsoft.com/office/drawing/2014/main" id="{D7B2A28C-5366-4B95-AD6B-3AB4A5FA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1308100"/>
            <a:ext cx="576263" cy="574675"/>
          </a:xfrm>
          <a:prstGeom prst="ellipse">
            <a:avLst/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2001" name="Text Box 17">
            <a:extLst>
              <a:ext uri="{FF2B5EF4-FFF2-40B4-BE49-F238E27FC236}">
                <a16:creationId xmlns:a16="http://schemas.microsoft.com/office/drawing/2014/main" id="{0D1FDADC-9479-4FA7-84F5-3C1BC1003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6273800"/>
            <a:ext cx="44656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600">
                <a:latin typeface="Arial" panose="020B0604020202020204" pitchFamily="34" charset="0"/>
              </a:rPr>
              <a:t>Conjunto Interorganizacional</a:t>
            </a: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5E53A440-CB7B-4D21-894A-99AC921D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3973513"/>
            <a:ext cx="3889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600">
                <a:latin typeface="Arial" panose="020B0604020202020204" pitchFamily="34" charset="0"/>
              </a:rPr>
              <a:t>Rede Interorganizacional</a:t>
            </a:r>
          </a:p>
        </p:txBody>
      </p:sp>
      <p:cxnSp>
        <p:nvCxnSpPr>
          <p:cNvPr id="42003" name="AutoShape 19">
            <a:extLst>
              <a:ext uri="{FF2B5EF4-FFF2-40B4-BE49-F238E27FC236}">
                <a16:creationId xmlns:a16="http://schemas.microsoft.com/office/drawing/2014/main" id="{91354058-7923-4DD0-910E-A01D714AB8A6}"/>
              </a:ext>
            </a:extLst>
          </p:cNvPr>
          <p:cNvCxnSpPr>
            <a:cxnSpLocks noChangeShapeType="1"/>
            <a:stCxn id="41994" idx="5"/>
            <a:endCxn id="41992" idx="2"/>
          </p:cNvCxnSpPr>
          <p:nvPr/>
        </p:nvCxnSpPr>
        <p:spPr bwMode="auto">
          <a:xfrm>
            <a:off x="3232150" y="4270375"/>
            <a:ext cx="444500" cy="731838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20">
            <a:extLst>
              <a:ext uri="{FF2B5EF4-FFF2-40B4-BE49-F238E27FC236}">
                <a16:creationId xmlns:a16="http://schemas.microsoft.com/office/drawing/2014/main" id="{6DF6956E-7355-4976-9B0A-B5E7B430C4CB}"/>
              </a:ext>
            </a:extLst>
          </p:cNvPr>
          <p:cNvCxnSpPr>
            <a:cxnSpLocks noChangeShapeType="1"/>
            <a:stCxn id="41990" idx="7"/>
            <a:endCxn id="41992" idx="3"/>
          </p:cNvCxnSpPr>
          <p:nvPr/>
        </p:nvCxnSpPr>
        <p:spPr bwMode="auto">
          <a:xfrm flipV="1">
            <a:off x="3160713" y="5205413"/>
            <a:ext cx="600075" cy="38735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>
            <a:extLst>
              <a:ext uri="{FF2B5EF4-FFF2-40B4-BE49-F238E27FC236}">
                <a16:creationId xmlns:a16="http://schemas.microsoft.com/office/drawing/2014/main" id="{1659AD43-32D6-4BCB-8C59-AA092739D60C}"/>
              </a:ext>
            </a:extLst>
          </p:cNvPr>
          <p:cNvCxnSpPr>
            <a:cxnSpLocks noChangeShapeType="1"/>
            <a:stCxn id="41991" idx="1"/>
            <a:endCxn id="41992" idx="5"/>
          </p:cNvCxnSpPr>
          <p:nvPr/>
        </p:nvCxnSpPr>
        <p:spPr bwMode="auto">
          <a:xfrm flipH="1" flipV="1">
            <a:off x="4168775" y="5205413"/>
            <a:ext cx="455613" cy="385762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74053" dir="1857825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>
            <a:extLst>
              <a:ext uri="{FF2B5EF4-FFF2-40B4-BE49-F238E27FC236}">
                <a16:creationId xmlns:a16="http://schemas.microsoft.com/office/drawing/2014/main" id="{A01F24C1-68A6-4CA1-8FD3-B7FC1B68D2A2}"/>
              </a:ext>
            </a:extLst>
          </p:cNvPr>
          <p:cNvCxnSpPr>
            <a:cxnSpLocks noChangeShapeType="1"/>
            <a:stCxn id="41992" idx="6"/>
            <a:endCxn id="41993" idx="3"/>
          </p:cNvCxnSpPr>
          <p:nvPr/>
        </p:nvCxnSpPr>
        <p:spPr bwMode="auto">
          <a:xfrm flipV="1">
            <a:off x="4252913" y="4270375"/>
            <a:ext cx="371475" cy="731838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40161" dir="11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>
            <a:extLst>
              <a:ext uri="{FF2B5EF4-FFF2-40B4-BE49-F238E27FC236}">
                <a16:creationId xmlns:a16="http://schemas.microsoft.com/office/drawing/2014/main" id="{943FDFFE-F43E-49FB-8D53-E80737A0D629}"/>
              </a:ext>
            </a:extLst>
          </p:cNvPr>
          <p:cNvCxnSpPr>
            <a:cxnSpLocks noChangeShapeType="1"/>
            <a:stCxn id="41988" idx="6"/>
            <a:endCxn id="41989" idx="2"/>
          </p:cNvCxnSpPr>
          <p:nvPr/>
        </p:nvCxnSpPr>
        <p:spPr bwMode="auto">
          <a:xfrm>
            <a:off x="1617663" y="1695450"/>
            <a:ext cx="1152525" cy="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64758" dir="6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4">
            <a:extLst>
              <a:ext uri="{FF2B5EF4-FFF2-40B4-BE49-F238E27FC236}">
                <a16:creationId xmlns:a16="http://schemas.microsoft.com/office/drawing/2014/main" id="{AFBFB2EF-13B5-4EEF-9CE1-BD1C193ADE5B}"/>
              </a:ext>
            </a:extLst>
          </p:cNvPr>
          <p:cNvCxnSpPr>
            <a:cxnSpLocks noChangeShapeType="1"/>
            <a:stCxn id="41998" idx="4"/>
            <a:endCxn id="41996" idx="1"/>
          </p:cNvCxnSpPr>
          <p:nvPr/>
        </p:nvCxnSpPr>
        <p:spPr bwMode="auto">
          <a:xfrm>
            <a:off x="6096000" y="2603500"/>
            <a:ext cx="155575" cy="5889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25">
            <a:extLst>
              <a:ext uri="{FF2B5EF4-FFF2-40B4-BE49-F238E27FC236}">
                <a16:creationId xmlns:a16="http://schemas.microsoft.com/office/drawing/2014/main" id="{F5E959C7-89CC-4CCC-B162-EFACC563E12D}"/>
              </a:ext>
            </a:extLst>
          </p:cNvPr>
          <p:cNvCxnSpPr>
            <a:cxnSpLocks noChangeShapeType="1"/>
            <a:stCxn id="41996" idx="6"/>
            <a:endCxn id="41997" idx="2"/>
          </p:cNvCxnSpPr>
          <p:nvPr/>
        </p:nvCxnSpPr>
        <p:spPr bwMode="auto">
          <a:xfrm>
            <a:off x="6743700" y="3395663"/>
            <a:ext cx="790575" cy="0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6">
            <a:extLst>
              <a:ext uri="{FF2B5EF4-FFF2-40B4-BE49-F238E27FC236}">
                <a16:creationId xmlns:a16="http://schemas.microsoft.com/office/drawing/2014/main" id="{9457CD7D-D999-47B8-80E9-B3A6C2746592}"/>
              </a:ext>
            </a:extLst>
          </p:cNvPr>
          <p:cNvCxnSpPr>
            <a:cxnSpLocks noChangeShapeType="1"/>
            <a:stCxn id="41997" idx="7"/>
            <a:endCxn id="41999" idx="4"/>
          </p:cNvCxnSpPr>
          <p:nvPr/>
        </p:nvCxnSpPr>
        <p:spPr bwMode="auto">
          <a:xfrm flipV="1">
            <a:off x="8026400" y="2674938"/>
            <a:ext cx="230188" cy="517525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7">
            <a:extLst>
              <a:ext uri="{FF2B5EF4-FFF2-40B4-BE49-F238E27FC236}">
                <a16:creationId xmlns:a16="http://schemas.microsoft.com/office/drawing/2014/main" id="{839D4D1B-62C5-4CC9-995E-7F2DF53AD94F}"/>
              </a:ext>
            </a:extLst>
          </p:cNvPr>
          <p:cNvCxnSpPr>
            <a:cxnSpLocks noChangeShapeType="1"/>
            <a:stCxn id="41998" idx="0"/>
            <a:endCxn id="42000" idx="2"/>
          </p:cNvCxnSpPr>
          <p:nvPr/>
        </p:nvCxnSpPr>
        <p:spPr bwMode="auto">
          <a:xfrm flipV="1">
            <a:off x="6096000" y="1595438"/>
            <a:ext cx="790575" cy="433387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2" name="AutoShape 28">
            <a:extLst>
              <a:ext uri="{FF2B5EF4-FFF2-40B4-BE49-F238E27FC236}">
                <a16:creationId xmlns:a16="http://schemas.microsoft.com/office/drawing/2014/main" id="{7CA9C39F-E4EA-45D2-BC51-F09C4293584B}"/>
              </a:ext>
            </a:extLst>
          </p:cNvPr>
          <p:cNvCxnSpPr>
            <a:cxnSpLocks noChangeShapeType="1"/>
            <a:stCxn id="42000" idx="6"/>
            <a:endCxn id="41999" idx="0"/>
          </p:cNvCxnSpPr>
          <p:nvPr/>
        </p:nvCxnSpPr>
        <p:spPr bwMode="auto">
          <a:xfrm>
            <a:off x="7462838" y="1595438"/>
            <a:ext cx="793750" cy="504825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3" name="AutoShape 29">
            <a:extLst>
              <a:ext uri="{FF2B5EF4-FFF2-40B4-BE49-F238E27FC236}">
                <a16:creationId xmlns:a16="http://schemas.microsoft.com/office/drawing/2014/main" id="{2EF3FAAE-9155-41F0-BFC4-69CD7D1DDA25}"/>
              </a:ext>
            </a:extLst>
          </p:cNvPr>
          <p:cNvCxnSpPr>
            <a:cxnSpLocks noChangeShapeType="1"/>
            <a:stCxn id="41996" idx="7"/>
            <a:endCxn id="41999" idx="3"/>
          </p:cNvCxnSpPr>
          <p:nvPr/>
        </p:nvCxnSpPr>
        <p:spPr bwMode="auto">
          <a:xfrm flipV="1">
            <a:off x="6659563" y="2590800"/>
            <a:ext cx="1392237" cy="6016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4" name="AutoShape 30">
            <a:extLst>
              <a:ext uri="{FF2B5EF4-FFF2-40B4-BE49-F238E27FC236}">
                <a16:creationId xmlns:a16="http://schemas.microsoft.com/office/drawing/2014/main" id="{1F4C6321-A28A-433D-852A-02E8C4070F5D}"/>
              </a:ext>
            </a:extLst>
          </p:cNvPr>
          <p:cNvCxnSpPr>
            <a:cxnSpLocks noChangeShapeType="1"/>
            <a:stCxn id="41997" idx="1"/>
            <a:endCxn id="41998" idx="5"/>
          </p:cNvCxnSpPr>
          <p:nvPr/>
        </p:nvCxnSpPr>
        <p:spPr bwMode="auto">
          <a:xfrm flipH="1" flipV="1">
            <a:off x="6299200" y="2519363"/>
            <a:ext cx="1319213" cy="673100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5" name="AutoShape 31">
            <a:extLst>
              <a:ext uri="{FF2B5EF4-FFF2-40B4-BE49-F238E27FC236}">
                <a16:creationId xmlns:a16="http://schemas.microsoft.com/office/drawing/2014/main" id="{2DB68C7A-D977-446C-8BBF-F99B854801C5}"/>
              </a:ext>
            </a:extLst>
          </p:cNvPr>
          <p:cNvCxnSpPr>
            <a:cxnSpLocks noChangeShapeType="1"/>
            <a:stCxn id="41998" idx="6"/>
            <a:endCxn id="41999" idx="2"/>
          </p:cNvCxnSpPr>
          <p:nvPr/>
        </p:nvCxnSpPr>
        <p:spPr bwMode="auto">
          <a:xfrm>
            <a:off x="6383338" y="2316163"/>
            <a:ext cx="1584325" cy="71437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6" name="AutoShape 32">
            <a:extLst>
              <a:ext uri="{FF2B5EF4-FFF2-40B4-BE49-F238E27FC236}">
                <a16:creationId xmlns:a16="http://schemas.microsoft.com/office/drawing/2014/main" id="{BB67DF83-F8DE-4628-8073-E5EDB204F041}"/>
              </a:ext>
            </a:extLst>
          </p:cNvPr>
          <p:cNvCxnSpPr>
            <a:cxnSpLocks noChangeShapeType="1"/>
            <a:stCxn id="42000" idx="3"/>
            <a:endCxn id="41996" idx="0"/>
          </p:cNvCxnSpPr>
          <p:nvPr/>
        </p:nvCxnSpPr>
        <p:spPr bwMode="auto">
          <a:xfrm flipH="1">
            <a:off x="6456363" y="1798638"/>
            <a:ext cx="514350" cy="1309687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7" name="AutoShape 33">
            <a:extLst>
              <a:ext uri="{FF2B5EF4-FFF2-40B4-BE49-F238E27FC236}">
                <a16:creationId xmlns:a16="http://schemas.microsoft.com/office/drawing/2014/main" id="{02CBD11A-822F-4EC4-941D-0CB2FD98BD19}"/>
              </a:ext>
            </a:extLst>
          </p:cNvPr>
          <p:cNvCxnSpPr>
            <a:cxnSpLocks noChangeShapeType="1"/>
            <a:stCxn id="42000" idx="5"/>
            <a:endCxn id="41997" idx="0"/>
          </p:cNvCxnSpPr>
          <p:nvPr/>
        </p:nvCxnSpPr>
        <p:spPr bwMode="auto">
          <a:xfrm>
            <a:off x="7378700" y="1798638"/>
            <a:ext cx="444500" cy="1309687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 type="triangle" w="med" len="med"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56C2A34-5075-47E1-8BC0-302F57DD7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838" y="14795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A1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123607FC-30DA-4AAE-A008-E14C77170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4795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A2</a:t>
            </a: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847AE13C-D717-49CD-82E1-779A80DB6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013" y="13811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A1</a:t>
            </a:r>
          </a:p>
        </p:txBody>
      </p:sp>
      <p:sp>
        <p:nvSpPr>
          <p:cNvPr id="42021" name="Text Box 37">
            <a:extLst>
              <a:ext uri="{FF2B5EF4-FFF2-40B4-BE49-F238E27FC236}">
                <a16:creationId xmlns:a16="http://schemas.microsoft.com/office/drawing/2014/main" id="{9B037781-EE66-4EE9-9C17-626BCEF7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21002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A2</a:t>
            </a:r>
          </a:p>
        </p:txBody>
      </p:sp>
      <p:sp>
        <p:nvSpPr>
          <p:cNvPr id="42022" name="Text Box 38">
            <a:extLst>
              <a:ext uri="{FF2B5EF4-FFF2-40B4-BE49-F238E27FC236}">
                <a16:creationId xmlns:a16="http://schemas.microsoft.com/office/drawing/2014/main" id="{0D5AC1BE-C56B-4D1E-9C0C-054A0D484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32464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A3</a:t>
            </a:r>
          </a:p>
        </p:txBody>
      </p:sp>
      <p:sp>
        <p:nvSpPr>
          <p:cNvPr id="42023" name="Text Box 39">
            <a:extLst>
              <a:ext uri="{FF2B5EF4-FFF2-40B4-BE49-F238E27FC236}">
                <a16:creationId xmlns:a16="http://schemas.microsoft.com/office/drawing/2014/main" id="{33981AEE-38B6-4B2D-AA18-8DE60C733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318135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A4</a:t>
            </a:r>
          </a:p>
        </p:txBody>
      </p:sp>
      <p:sp>
        <p:nvSpPr>
          <p:cNvPr id="42024" name="Text Box 40">
            <a:extLst>
              <a:ext uri="{FF2B5EF4-FFF2-40B4-BE49-F238E27FC236}">
                <a16:creationId xmlns:a16="http://schemas.microsoft.com/office/drawing/2014/main" id="{E0A770FB-BBD3-4469-8DD2-225FFF7BC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217170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A5</a:t>
            </a:r>
          </a:p>
        </p:txBody>
      </p:sp>
      <p:cxnSp>
        <p:nvCxnSpPr>
          <p:cNvPr id="42025" name="AutoShape 41">
            <a:extLst>
              <a:ext uri="{FF2B5EF4-FFF2-40B4-BE49-F238E27FC236}">
                <a16:creationId xmlns:a16="http://schemas.microsoft.com/office/drawing/2014/main" id="{F7B7A5AD-CA49-4DF3-9907-6AD6B79DCD29}"/>
              </a:ext>
            </a:extLst>
          </p:cNvPr>
          <p:cNvCxnSpPr>
            <a:cxnSpLocks noChangeShapeType="1"/>
            <a:stCxn id="41992" idx="1"/>
            <a:endCxn id="41992" idx="7"/>
          </p:cNvCxnSpPr>
          <p:nvPr/>
        </p:nvCxnSpPr>
        <p:spPr bwMode="auto">
          <a:xfrm rot="5400000" flipV="1">
            <a:off x="3963988" y="4595813"/>
            <a:ext cx="1587" cy="407987"/>
          </a:xfrm>
          <a:prstGeom prst="curvedConnector3">
            <a:avLst>
              <a:gd name="adj1" fmla="val -19699875"/>
            </a:avLst>
          </a:prstGeom>
          <a:noFill/>
          <a:ln w="25400">
            <a:solidFill>
              <a:srgbClr val="000080"/>
            </a:solidFill>
            <a:round/>
            <a:headEnd/>
            <a:tailEnd type="triangle" w="med" len="med"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6" name="Text Box 42">
            <a:extLst>
              <a:ext uri="{FF2B5EF4-FFF2-40B4-BE49-F238E27FC236}">
                <a16:creationId xmlns:a16="http://schemas.microsoft.com/office/drawing/2014/main" id="{1DD85891-5459-4311-96CC-94B1FB06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0" y="47863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OC</a:t>
            </a:r>
          </a:p>
        </p:txBody>
      </p:sp>
      <p:sp>
        <p:nvSpPr>
          <p:cNvPr id="42027" name="Text Box 43">
            <a:extLst>
              <a:ext uri="{FF2B5EF4-FFF2-40B4-BE49-F238E27FC236}">
                <a16:creationId xmlns:a16="http://schemas.microsoft.com/office/drawing/2014/main" id="{71E8ABA1-0883-48ED-ABC7-9C4636873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385127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A4</a:t>
            </a:r>
          </a:p>
        </p:txBody>
      </p:sp>
      <p:sp>
        <p:nvSpPr>
          <p:cNvPr id="42028" name="Text Box 44">
            <a:extLst>
              <a:ext uri="{FF2B5EF4-FFF2-40B4-BE49-F238E27FC236}">
                <a16:creationId xmlns:a16="http://schemas.microsoft.com/office/drawing/2014/main" id="{BD404CF1-E561-4AE7-9CE4-8E253968C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588" y="557847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A2</a:t>
            </a:r>
          </a:p>
        </p:txBody>
      </p:sp>
      <p:sp>
        <p:nvSpPr>
          <p:cNvPr id="42029" name="Text Box 45">
            <a:extLst>
              <a:ext uri="{FF2B5EF4-FFF2-40B4-BE49-F238E27FC236}">
                <a16:creationId xmlns:a16="http://schemas.microsoft.com/office/drawing/2014/main" id="{727444AD-F6D7-4F69-B05F-52B4515B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565150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A3</a:t>
            </a:r>
          </a:p>
        </p:txBody>
      </p:sp>
      <p:sp>
        <p:nvSpPr>
          <p:cNvPr id="42030" name="Text Box 46">
            <a:extLst>
              <a:ext uri="{FF2B5EF4-FFF2-40B4-BE49-F238E27FC236}">
                <a16:creationId xmlns:a16="http://schemas.microsoft.com/office/drawing/2014/main" id="{AB03BEDA-A6AB-4172-9729-9A17E4707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38449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 b="1">
                <a:latin typeface="Arial" panose="020B0604020202020204" pitchFamily="34" charset="0"/>
              </a:rPr>
              <a:t>A1</a:t>
            </a:r>
          </a:p>
        </p:txBody>
      </p:sp>
      <p:sp>
        <p:nvSpPr>
          <p:cNvPr id="42031" name="Text Box 47">
            <a:extLst>
              <a:ext uri="{FF2B5EF4-FFF2-40B4-BE49-F238E27FC236}">
                <a16:creationId xmlns:a16="http://schemas.microsoft.com/office/drawing/2014/main" id="{9F7DB960-80B9-4E12-AAC0-018F4531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72100"/>
            <a:ext cx="230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1800">
                <a:latin typeface="Arial" panose="020B0604020202020204" pitchFamily="34" charset="0"/>
              </a:rPr>
              <a:t>OC- Órgão Central</a:t>
            </a:r>
          </a:p>
        </p:txBody>
      </p:sp>
      <p:sp>
        <p:nvSpPr>
          <p:cNvPr id="42032" name="Text Box 48">
            <a:extLst>
              <a:ext uri="{FF2B5EF4-FFF2-40B4-BE49-F238E27FC236}">
                <a16:creationId xmlns:a16="http://schemas.microsoft.com/office/drawing/2014/main" id="{79693B6C-1ACC-45AE-B621-B50E68456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3" y="6383338"/>
            <a:ext cx="2952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pt-BR" altLang="en-US" sz="1200"/>
              <a:t>Hall 2004</a:t>
            </a:r>
          </a:p>
        </p:txBody>
      </p:sp>
    </p:spTree>
    <p:extLst>
      <p:ext uri="{BB962C8B-B14F-4D97-AF65-F5344CB8AC3E}">
        <p14:creationId xmlns:p14="http://schemas.microsoft.com/office/powerpoint/2010/main" val="299960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D0DB254-9E26-4B21-81EC-9F9457D73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5013" y="333375"/>
            <a:ext cx="8610600" cy="641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EB6907"/>
                </a:solidFill>
              </a:rPr>
              <a:t>Relacionamentos </a:t>
            </a:r>
            <a:r>
              <a:rPr lang="pt-BR" altLang="en-US" dirty="0" err="1">
                <a:solidFill>
                  <a:srgbClr val="EB6907"/>
                </a:solidFill>
              </a:rPr>
              <a:t>Inter-Organizacionais</a:t>
            </a:r>
            <a:endParaRPr lang="pt-BR" altLang="en-US" dirty="0">
              <a:solidFill>
                <a:srgbClr val="EB6907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D1953AD-1E98-425B-8A96-01F3E4A37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9038" y="1058863"/>
            <a:ext cx="7704137" cy="5689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dirty="0"/>
              <a:t>Pré-condições para a Interação</a:t>
            </a:r>
          </a:p>
          <a:p>
            <a:pPr eaLnBrk="1" fontAlgn="auto" hangingPunct="1">
              <a:spcBef>
                <a:spcPts val="5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dirty="0"/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Reconhecimento da interdependência com outras organizações</a:t>
            </a:r>
          </a:p>
          <a:p>
            <a:pPr marL="547688" lvl="1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sz="2400" dirty="0"/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Consenso ou discordância sobre o domínio. Organizações podem possuir domínios comuns.</a:t>
            </a:r>
          </a:p>
          <a:p>
            <a:pPr marL="547688" lvl="1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sz="2400" dirty="0"/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Proximidade geográfica</a:t>
            </a:r>
          </a:p>
          <a:p>
            <a:pPr marL="547688" lvl="1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sz="2400" dirty="0"/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Recursos obtidos somente de uma área local</a:t>
            </a:r>
          </a:p>
          <a:p>
            <a:pPr marL="547688" lvl="1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sz="2400" dirty="0"/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pt-BR" altLang="en-US" sz="2400" dirty="0"/>
              <a:t>Número de organizações disponíveis para interações</a:t>
            </a:r>
          </a:p>
          <a:p>
            <a:pPr marL="604838" lvl="1" indent="-342900" eaLnBrk="1" fontAlgn="auto" hangingPunct="1">
              <a:spcBef>
                <a:spcPts val="375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pt-BR" altLang="en-US" sz="1600" dirty="0"/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6C4302FA-2011-466B-9447-D6B385951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610350"/>
            <a:ext cx="295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pt-BR" altLang="en-US" sz="1200"/>
              <a:t>Hall 2004</a:t>
            </a:r>
          </a:p>
        </p:txBody>
      </p:sp>
    </p:spTree>
    <p:extLst>
      <p:ext uri="{BB962C8B-B14F-4D97-AF65-F5344CB8AC3E}">
        <p14:creationId xmlns:p14="http://schemas.microsoft.com/office/powerpoint/2010/main" val="4389602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4A4073E-6B68-411E-A3E8-8FE5B19C4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1525" y="338138"/>
            <a:ext cx="8610600" cy="641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dirty="0">
                <a:solidFill>
                  <a:srgbClr val="FF0000"/>
                </a:solidFill>
              </a:rPr>
              <a:t>Relacionamentos </a:t>
            </a:r>
            <a:r>
              <a:rPr lang="pt-BR" altLang="en-US" dirty="0" err="1">
                <a:solidFill>
                  <a:srgbClr val="FF0000"/>
                </a:solidFill>
              </a:rPr>
              <a:t>Inter-Organizacionais</a:t>
            </a:r>
            <a:endParaRPr lang="pt-BR" altLang="en-US" dirty="0">
              <a:solidFill>
                <a:srgbClr val="FF0000"/>
              </a:solidFill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169010E-33AF-44F4-A82F-AB1CC1B0AD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4575" y="887413"/>
            <a:ext cx="7704138" cy="3332162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pt-BR" altLang="en-US" sz="2800"/>
              <a:t>Razões para a Interação</a:t>
            </a:r>
          </a:p>
          <a:p>
            <a:pPr lvl="1" eaLnBrk="1" hangingPunct="1"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pt-BR" altLang="en-US" sz="2400">
                <a:solidFill>
                  <a:srgbClr val="C00000"/>
                </a:solidFill>
              </a:rPr>
              <a:t>Obtenção e alocação de recursos</a:t>
            </a:r>
          </a:p>
          <a:p>
            <a:pPr lvl="1" eaLnBrk="1" hangingPunct="1"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pt-BR" altLang="en-US" sz="2400">
                <a:solidFill>
                  <a:srgbClr val="C00000"/>
                </a:solidFill>
              </a:rPr>
              <a:t>Formação de coalizões para defesa e vantagem política</a:t>
            </a:r>
          </a:p>
          <a:p>
            <a:pPr lvl="1" eaLnBrk="1" hangingPunct="1"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pt-BR" altLang="en-US" sz="2400">
                <a:solidFill>
                  <a:srgbClr val="C00000"/>
                </a:solidFill>
              </a:rPr>
              <a:t>Obtenção de legitimidade ou aprovação pública</a:t>
            </a:r>
          </a:p>
          <a:p>
            <a:pPr eaLnBrk="1" hangingPunct="1"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pt-BR" altLang="en-US" sz="2800"/>
              <a:t>Bases de Interação</a:t>
            </a:r>
          </a:p>
        </p:txBody>
      </p:sp>
      <p:sp>
        <p:nvSpPr>
          <p:cNvPr id="44036" name="AutoShape 4">
            <a:extLst>
              <a:ext uri="{FF2B5EF4-FFF2-40B4-BE49-F238E27FC236}">
                <a16:creationId xmlns:a16="http://schemas.microsoft.com/office/drawing/2014/main" id="{681F1511-E71C-4D48-9744-FCBD29A88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026025"/>
            <a:ext cx="7599362" cy="647700"/>
          </a:xfrm>
          <a:prstGeom prst="rightArrow">
            <a:avLst>
              <a:gd name="adj1" fmla="val 50000"/>
              <a:gd name="adj2" fmla="val 316841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rgbClr val="FFFF00"/>
            </a:contourClr>
          </a:sp3d>
        </p:spPr>
        <p:txBody>
          <a:bodyPr wrap="none" anchor="ctr">
            <a:flatTx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FC03BB8C-C225-4A20-8C43-E7348675D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8" y="5121275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400">
                <a:solidFill>
                  <a:srgbClr val="002060"/>
                </a:solidFill>
                <a:latin typeface="Arial" panose="020B0604020202020204" pitchFamily="34" charset="0"/>
              </a:rPr>
              <a:t>Padronização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CDA85758-F432-4AD7-A293-20DD34E24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4568825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400">
                <a:solidFill>
                  <a:srgbClr val="000066"/>
                </a:solidFill>
                <a:latin typeface="Comic Sans MS" panose="030F0702030302020204" pitchFamily="66" charset="0"/>
              </a:rPr>
              <a:t>Ad hoc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887B96D6-6288-4D77-ABC2-93D0DE5CC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780088"/>
            <a:ext cx="201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400">
                <a:solidFill>
                  <a:srgbClr val="000066"/>
                </a:solidFill>
                <a:latin typeface="Comic Sans MS" panose="030F0702030302020204" pitchFamily="66" charset="0"/>
              </a:rPr>
              <a:t>Intercâmbio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26880462-BD95-4AA8-A501-8F9A231CE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4208463"/>
            <a:ext cx="20875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400">
                <a:solidFill>
                  <a:srgbClr val="000066"/>
                </a:solidFill>
                <a:latin typeface="Comic Sans MS" panose="030F0702030302020204" pitchFamily="66" charset="0"/>
              </a:rPr>
              <a:t>Acordos Formalizados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4E7111FD-9ED9-467E-A59B-F232F2133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780088"/>
            <a:ext cx="2662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2400">
                <a:solidFill>
                  <a:srgbClr val="000066"/>
                </a:solidFill>
                <a:latin typeface="Comic Sans MS" panose="030F0702030302020204" pitchFamily="66" charset="0"/>
              </a:rPr>
              <a:t>Obrigatoriedade</a:t>
            </a:r>
          </a:p>
        </p:txBody>
      </p:sp>
      <p:sp>
        <p:nvSpPr>
          <p:cNvPr id="44042" name="Text Box 4">
            <a:extLst>
              <a:ext uri="{FF2B5EF4-FFF2-40B4-BE49-F238E27FC236}">
                <a16:creationId xmlns:a16="http://schemas.microsoft.com/office/drawing/2014/main" id="{1BC45A8E-AF3E-4C30-A182-973E0C9B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38175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46036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E01561_">
            <a:extLst>
              <a:ext uri="{FF2B5EF4-FFF2-40B4-BE49-F238E27FC236}">
                <a16:creationId xmlns:a16="http://schemas.microsoft.com/office/drawing/2014/main" id="{441D548F-17C6-411B-B16E-87420132E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5229225"/>
            <a:ext cx="25114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S00580_">
            <a:extLst>
              <a:ext uri="{FF2B5EF4-FFF2-40B4-BE49-F238E27FC236}">
                <a16:creationId xmlns:a16="http://schemas.microsoft.com/office/drawing/2014/main" id="{C372455B-5732-4960-9D18-9A5BC27AE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5205413"/>
            <a:ext cx="22098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BD04972_">
            <a:extLst>
              <a:ext uri="{FF2B5EF4-FFF2-40B4-BE49-F238E27FC236}">
                <a16:creationId xmlns:a16="http://schemas.microsoft.com/office/drawing/2014/main" id="{B3AC21BF-CBF9-4E24-BDF1-D211FC7CD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5159375"/>
            <a:ext cx="22098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BD06662_">
            <a:extLst>
              <a:ext uri="{FF2B5EF4-FFF2-40B4-BE49-F238E27FC236}">
                <a16:creationId xmlns:a16="http://schemas.microsoft.com/office/drawing/2014/main" id="{75F16E60-AB91-4051-BFF6-57475B7EE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975" y="3069774"/>
            <a:ext cx="16891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ABAC6CA2-999A-4F74-88E9-20915681E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4433888"/>
            <a:ext cx="9182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en-US" sz="2400" dirty="0">
                <a:latin typeface="+mn-lt"/>
              </a:rPr>
              <a:t>Pessoas                     Tecnologia                   Processo de </a:t>
            </a:r>
          </a:p>
          <a:p>
            <a:pPr algn="ctr" eaLnBrk="1" hangingPunct="1">
              <a:defRPr/>
            </a:pPr>
            <a:r>
              <a:rPr lang="pt-BR" altLang="en-US" sz="2400" dirty="0">
                <a:latin typeface="+mn-lt"/>
              </a:rPr>
              <a:t>                              de Informação                   Negócios</a:t>
            </a:r>
          </a:p>
        </p:txBody>
      </p:sp>
      <p:sp>
        <p:nvSpPr>
          <p:cNvPr id="502791" name="AutoShape 7">
            <a:extLst>
              <a:ext uri="{FF2B5EF4-FFF2-40B4-BE49-F238E27FC236}">
                <a16:creationId xmlns:a16="http://schemas.microsoft.com/office/drawing/2014/main" id="{D13676FF-B35D-4BF7-9BAC-1EE152FA3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98425"/>
            <a:ext cx="5637213" cy="3324225"/>
          </a:xfrm>
          <a:prstGeom prst="downArrowCallout">
            <a:avLst>
              <a:gd name="adj1" fmla="val 19785"/>
              <a:gd name="adj2" fmla="val 43750"/>
              <a:gd name="adj3" fmla="val 17292"/>
              <a:gd name="adj4" fmla="val 78542"/>
            </a:avLst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endParaRPr lang="pt-BR" sz="2400" dirty="0">
              <a:latin typeface="+mn-lt"/>
              <a:cs typeface="+mn-cs"/>
            </a:endParaRP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402F27A7-3DF8-4F0B-B0AC-9C1D7F599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00" y="90488"/>
            <a:ext cx="5718175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2600" dirty="0"/>
              <a:t>IMPULSIONADORES DA MUDANÇA</a:t>
            </a:r>
          </a:p>
          <a:p>
            <a:pPr algn="ctr" eaLnBrk="1" hangingPunct="1"/>
            <a:r>
              <a:rPr lang="pt-BR" altLang="en-US" sz="2800" dirty="0"/>
              <a:t>O uso do Conhecimento</a:t>
            </a:r>
          </a:p>
          <a:p>
            <a:pPr algn="ctr" eaLnBrk="1" hangingPunct="1"/>
            <a:r>
              <a:rPr lang="pt-BR" altLang="en-US" sz="2800" dirty="0"/>
              <a:t>Tecnologia de Informação</a:t>
            </a:r>
          </a:p>
          <a:p>
            <a:pPr algn="ctr" eaLnBrk="1" hangingPunct="1"/>
            <a:r>
              <a:rPr lang="pt-BR" altLang="en-US" sz="2800" dirty="0"/>
              <a:t>Globalização Economia</a:t>
            </a:r>
          </a:p>
          <a:p>
            <a:pPr algn="ctr" eaLnBrk="1" hangingPunct="1"/>
            <a:r>
              <a:rPr lang="pt-BR" altLang="en-US" sz="2800" dirty="0"/>
              <a:t>Perfil Clientes e Concorrentes</a:t>
            </a:r>
          </a:p>
          <a:p>
            <a:pPr algn="ctr" eaLnBrk="1" hangingPunct="1"/>
            <a:r>
              <a:rPr lang="pt-BR" altLang="en-US" sz="2800" dirty="0"/>
              <a:t>Nova Função do Governo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F3AF7706-2446-4E27-AE9E-CAF85B776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824814"/>
            <a:ext cx="3363913" cy="18081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sz="3400" dirty="0">
                <a:solidFill>
                  <a:srgbClr val="FE6700"/>
                </a:solidFill>
                <a:latin typeface="+mn-lt"/>
              </a:rPr>
              <a:t>Pilares</a:t>
            </a:r>
            <a:br>
              <a:rPr lang="pt-BR" altLang="en-US" sz="3400" dirty="0">
                <a:solidFill>
                  <a:srgbClr val="FE6700"/>
                </a:solidFill>
                <a:latin typeface="+mn-lt"/>
              </a:rPr>
            </a:br>
            <a:r>
              <a:rPr lang="pt-BR" altLang="en-US" sz="3400" dirty="0">
                <a:solidFill>
                  <a:srgbClr val="FE6700"/>
                </a:solidFill>
                <a:latin typeface="+mn-lt"/>
              </a:rPr>
              <a:t>da Nova </a:t>
            </a:r>
            <a:br>
              <a:rPr lang="pt-BR" altLang="en-US" sz="3400" dirty="0">
                <a:solidFill>
                  <a:srgbClr val="FE6700"/>
                </a:solidFill>
                <a:latin typeface="+mn-lt"/>
              </a:rPr>
            </a:br>
            <a:r>
              <a:rPr lang="pt-BR" altLang="en-US" sz="3400" dirty="0">
                <a:solidFill>
                  <a:srgbClr val="FE6700"/>
                </a:solidFill>
                <a:latin typeface="+mn-lt"/>
              </a:rPr>
              <a:t>Organização</a:t>
            </a:r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pc="300" dirty="0">
              <a:solidFill>
                <a:prstClr val="white"/>
              </a:solidFill>
            </a:endParaRPr>
          </a:p>
        </p:txBody>
      </p:sp>
      <p:grpSp>
        <p:nvGrpSpPr>
          <p:cNvPr id="26627" name="Group 192">
            <a:extLst>
              <a:ext uri="{FF2B5EF4-FFF2-40B4-BE49-F238E27FC236}">
                <a16:creationId xmlns:a16="http://schemas.microsoft.com/office/drawing/2014/main" id="{C43152B1-410D-47D2-9296-53BEB9BAB526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4894263" y="0"/>
            <a:ext cx="3760787" cy="6858000"/>
            <a:chOff x="2928938" y="-4763"/>
            <a:chExt cx="5014912" cy="6862763"/>
          </a:xfrm>
        </p:grpSpPr>
        <p:sp>
          <p:nvSpPr>
            <p:cNvPr id="26630" name="Freeform 6">
              <a:extLst>
                <a:ext uri="{FF2B5EF4-FFF2-40B4-BE49-F238E27FC236}">
                  <a16:creationId xmlns:a16="http://schemas.microsoft.com/office/drawing/2014/main" id="{E82D3D2D-F816-412B-BA29-00CC0A12A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1" name="Freeform 7">
              <a:extLst>
                <a:ext uri="{FF2B5EF4-FFF2-40B4-BE49-F238E27FC236}">
                  <a16:creationId xmlns:a16="http://schemas.microsoft.com/office/drawing/2014/main" id="{0F1BCA47-ADB5-4AC9-BA90-455F8E4FD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>
                <a:gd name="T0" fmla="*/ 357188 w 652"/>
                <a:gd name="T1" fmla="*/ 2673350 h 1684"/>
                <a:gd name="T2" fmla="*/ 1035050 w 652"/>
                <a:gd name="T3" fmla="*/ 0 h 1684"/>
                <a:gd name="T4" fmla="*/ 652463 w 652"/>
                <a:gd name="T5" fmla="*/ 0 h 1684"/>
                <a:gd name="T6" fmla="*/ 0 w 652"/>
                <a:gd name="T7" fmla="*/ 2582863 h 1684"/>
                <a:gd name="T8" fmla="*/ 347663 w 652"/>
                <a:gd name="T9" fmla="*/ 2668588 h 1684"/>
                <a:gd name="T10" fmla="*/ 357188 w 652"/>
                <a:gd name="T11" fmla="*/ 2673350 h 1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2" name="Freeform 12">
              <a:extLst>
                <a:ext uri="{FF2B5EF4-FFF2-40B4-BE49-F238E27FC236}">
                  <a16:creationId xmlns:a16="http://schemas.microsoft.com/office/drawing/2014/main" id="{B176FF3A-C7B1-4F01-99D2-DB0CA15D7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>
                <a:gd name="T0" fmla="*/ 0 w 1697"/>
                <a:gd name="T1" fmla="*/ 0 h 2693"/>
                <a:gd name="T2" fmla="*/ 2574925 w 1697"/>
                <a:gd name="T3" fmla="*/ 4275138 h 2693"/>
                <a:gd name="T4" fmla="*/ 2693987 w 1697"/>
                <a:gd name="T5" fmla="*/ 4275138 h 2693"/>
                <a:gd name="T6" fmla="*/ 0 w 1697"/>
                <a:gd name="T7" fmla="*/ 0 h 26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71367" y="2692684"/>
              <a:ext cx="3331985" cy="4165316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8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367134" y="2687919"/>
              <a:ext cx="4576716" cy="4170081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635" name="Freeform 15">
              <a:extLst>
                <a:ext uri="{FF2B5EF4-FFF2-40B4-BE49-F238E27FC236}">
                  <a16:creationId xmlns:a16="http://schemas.microsoft.com/office/drawing/2014/main" id="{14EFADCA-201F-4D18-88A4-8AF93B816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>
                <a:gd name="T0" fmla="*/ 3584575 w 2258"/>
                <a:gd name="T1" fmla="*/ 4279900 h 2696"/>
                <a:gd name="T2" fmla="*/ 419100 w 2258"/>
                <a:gd name="T3" fmla="*/ 176213 h 2696"/>
                <a:gd name="T4" fmla="*/ 361950 w 2258"/>
                <a:gd name="T5" fmla="*/ 95250 h 2696"/>
                <a:gd name="T6" fmla="*/ 357188 w 2258"/>
                <a:gd name="T7" fmla="*/ 90488 h 2696"/>
                <a:gd name="T8" fmla="*/ 0 w 2258"/>
                <a:gd name="T9" fmla="*/ 0 h 2696"/>
                <a:gd name="T10" fmla="*/ 0 w 2258"/>
                <a:gd name="T11" fmla="*/ 4763 h 2696"/>
                <a:gd name="T12" fmla="*/ 2693988 w 2258"/>
                <a:gd name="T13" fmla="*/ 4279900 h 2696"/>
                <a:gd name="T14" fmla="*/ 3584575 w 2258"/>
                <a:gd name="T15" fmla="*/ 4279900 h 26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194" name="Título 1">
            <a:extLst>
              <a:ext uri="{FF2B5EF4-FFF2-40B4-BE49-F238E27FC236}">
                <a16:creationId xmlns:a16="http://schemas.microsoft.com/office/drawing/2014/main" id="{F983A37C-FC89-4519-9C4C-C574DC250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213" y="1068388"/>
            <a:ext cx="7027862" cy="3286125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en-US" b="1" spc="300" dirty="0"/>
              <a:t>ORGANIZAÇÕES POR  PROCESSOS</a:t>
            </a:r>
            <a:br>
              <a:rPr lang="pt-BR" altLang="en-US" dirty="0"/>
            </a:br>
            <a:endParaRPr lang="pt-BR" altLang="en-US" b="1" spc="300" dirty="0">
              <a:cs typeface="Arial" panose="020B060402020202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7106FE1-2591-4E48-A963-0F45F3E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62372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1F58273-C941-4E8C-ABAE-A8FECF636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518525" cy="615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en-US" b="1" dirty="0">
                <a:solidFill>
                  <a:srgbClr val="ED4401"/>
                </a:solidFill>
              </a:rPr>
              <a:t>ORGANIZAÇÃO POR PROCESSO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B7AC3E6-3F30-4030-8A4D-04FAE10DC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5200" y="1989138"/>
            <a:ext cx="7910513" cy="3332162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Administrar as funções permanentes como elos de uma correntes e não como departamentos isolados </a:t>
            </a:r>
          </a:p>
          <a:p>
            <a:pPr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Resultado é uma cadeia horizontal de processo em lugar da estrutura vertical criada pela cadeia de comando</a:t>
            </a:r>
          </a:p>
          <a:p>
            <a:pPr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O processo produtivo é parte de um processo maior denominado “cadeia de suprimentos” </a:t>
            </a:r>
          </a:p>
          <a:p>
            <a:pPr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A cadeia de suprimentos é a  sequência de processos que vai desde os fornecedores até os clientes</a:t>
            </a:r>
          </a:p>
          <a:p>
            <a:pPr lvl="1"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dirty="0"/>
              <a:t>Envolve diferentes funções organizacionais: compras, administração da qualidade, produção, marketing, distribuição e serviço ao cliente</a:t>
            </a:r>
          </a:p>
          <a:p>
            <a:pPr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 Principal característica é a sua orientação para eficiência e a eficácia dos processos chaves, com objetivos específicos de desempenho.</a:t>
            </a:r>
          </a:p>
          <a:p>
            <a:pPr algn="just" eaLnBrk="1" fontAlgn="auto" hangingPunct="1">
              <a:lnSpc>
                <a:spcPts val="2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pt-BR" altLang="en-US" sz="2000" dirty="0"/>
              <a:t>As funções envolvidas em um processo são administradas em seu conjunto por meio de uma equipe multidisciplinar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40856385-5A2F-40B5-8AB2-09EFD5474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023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2F0D9"/>
            </a:gs>
            <a:gs pos="58000">
              <a:srgbClr val="FFFFFF"/>
            </a:gs>
            <a:gs pos="85001">
              <a:srgbClr val="F7F7F7"/>
            </a:gs>
            <a:gs pos="100000">
              <a:srgbClr val="F2F2F2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C90A5A6A-C9CD-439E-9D17-9CB86D73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562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PT" altLang="en-US"/>
          </a:p>
        </p:txBody>
      </p:sp>
      <p:graphicFrame>
        <p:nvGraphicFramePr>
          <p:cNvPr id="5" name="Group 5">
            <a:extLst>
              <a:ext uri="{FF2B5EF4-FFF2-40B4-BE49-F238E27FC236}">
                <a16:creationId xmlns:a16="http://schemas.microsoft.com/office/drawing/2014/main" id="{86AF2512-1E03-4A11-9CCE-BC53EC0B0970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900113"/>
          <a:ext cx="1981200" cy="1309687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9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 Narrow" pitchFamily="34" charset="0"/>
                        </a:rPr>
                        <a:t>Desenvolvimento de fornecedores e compras de matérias-primas.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 11">
            <a:extLst>
              <a:ext uri="{FF2B5EF4-FFF2-40B4-BE49-F238E27FC236}">
                <a16:creationId xmlns:a16="http://schemas.microsoft.com/office/drawing/2014/main" id="{453576E0-C5F8-4BB9-BA1B-D133BFB2259F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555750"/>
            <a:ext cx="2209800" cy="1873250"/>
            <a:chOff x="1392" y="884"/>
            <a:chExt cx="1392" cy="1180"/>
          </a:xfrm>
        </p:grpSpPr>
        <p:sp>
          <p:nvSpPr>
            <p:cNvPr id="28698" name="Rectangle 12">
              <a:extLst>
                <a:ext uri="{FF2B5EF4-FFF2-40B4-BE49-F238E27FC236}">
                  <a16:creationId xmlns:a16="http://schemas.microsoft.com/office/drawing/2014/main" id="{A3EA5054-4116-4B44-A8A2-D7561BF72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623"/>
              <a:ext cx="1248" cy="44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pt-BR" altLang="en-US" sz="1800">
                  <a:solidFill>
                    <a:srgbClr val="336600"/>
                  </a:solidFill>
                  <a:latin typeface="Arial Narrow" panose="020B0606020202030204" pitchFamily="34" charset="0"/>
                </a:rPr>
                <a:t>Fabricação de produtos.</a:t>
              </a:r>
            </a:p>
          </p:txBody>
        </p:sp>
        <p:sp>
          <p:nvSpPr>
            <p:cNvPr id="28699" name="Line 13">
              <a:extLst>
                <a:ext uri="{FF2B5EF4-FFF2-40B4-BE49-F238E27FC236}">
                  <a16:creationId xmlns:a16="http://schemas.microsoft.com/office/drawing/2014/main" id="{05C32260-D9CC-4CE7-B280-77EFC76E3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623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00" name="Line 14">
              <a:extLst>
                <a:ext uri="{FF2B5EF4-FFF2-40B4-BE49-F238E27FC236}">
                  <a16:creationId xmlns:a16="http://schemas.microsoft.com/office/drawing/2014/main" id="{39D95394-AE76-4616-8B35-B6E6F7301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01" name="Line 15">
              <a:extLst>
                <a:ext uri="{FF2B5EF4-FFF2-40B4-BE49-F238E27FC236}">
                  <a16:creationId xmlns:a16="http://schemas.microsoft.com/office/drawing/2014/main" id="{E82940B6-3F66-4EFD-AF69-B731B0D9B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623"/>
              <a:ext cx="0" cy="44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702" name="Line 16">
              <a:extLst>
                <a:ext uri="{FF2B5EF4-FFF2-40B4-BE49-F238E27FC236}">
                  <a16:creationId xmlns:a16="http://schemas.microsoft.com/office/drawing/2014/main" id="{A7585EDD-F622-4C26-94B7-2E1EB6A0B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623"/>
              <a:ext cx="0" cy="44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28703" name="AutoShape 17">
              <a:extLst>
                <a:ext uri="{FF2B5EF4-FFF2-40B4-BE49-F238E27FC236}">
                  <a16:creationId xmlns:a16="http://schemas.microsoft.com/office/drawing/2014/main" id="{E2C2E22C-5542-46CA-A3B0-7A79EBF327C3}"/>
                </a:ext>
              </a:extLst>
            </p:cNvPr>
            <p:cNvCxnSpPr>
              <a:cxnSpLocks noChangeShapeType="1"/>
              <a:endCxn id="28698" idx="0"/>
            </p:cNvCxnSpPr>
            <p:nvPr/>
          </p:nvCxnSpPr>
          <p:spPr bwMode="auto">
            <a:xfrm>
              <a:off x="1392" y="884"/>
              <a:ext cx="768" cy="739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C1918C86-36B2-4331-9734-96F33DBF155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079750"/>
            <a:ext cx="2057400" cy="1782763"/>
            <a:chOff x="2880" y="1460"/>
            <a:chExt cx="1296" cy="1381"/>
          </a:xfrm>
        </p:grpSpPr>
        <p:sp>
          <p:nvSpPr>
            <p:cNvPr id="28692" name="Rectangle 19">
              <a:extLst>
                <a:ext uri="{FF2B5EF4-FFF2-40B4-BE49-F238E27FC236}">
                  <a16:creationId xmlns:a16="http://schemas.microsoft.com/office/drawing/2014/main" id="{609BFF5B-16A5-4347-B774-43CD20340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592"/>
              <a:ext cx="1248" cy="24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pt-BR" altLang="en-US" sz="1800">
                  <a:solidFill>
                    <a:srgbClr val="336600"/>
                  </a:solidFill>
                  <a:latin typeface="Arial Narrow" panose="020B0606020202030204" pitchFamily="34" charset="0"/>
                </a:rPr>
                <a:t>Armazenagem</a:t>
              </a:r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577F3723-7BE9-4BA6-9B82-53692A971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92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4" name="Line 21">
              <a:extLst>
                <a:ext uri="{FF2B5EF4-FFF2-40B4-BE49-F238E27FC236}">
                  <a16:creationId xmlns:a16="http://schemas.microsoft.com/office/drawing/2014/main" id="{55BFBF03-707B-4507-A70F-0B95D9B66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841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5" name="Line 22">
              <a:extLst>
                <a:ext uri="{FF2B5EF4-FFF2-40B4-BE49-F238E27FC236}">
                  <a16:creationId xmlns:a16="http://schemas.microsoft.com/office/drawing/2014/main" id="{89F0B9E4-B89E-446E-9BA2-94A377E66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92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6" name="Line 23">
              <a:extLst>
                <a:ext uri="{FF2B5EF4-FFF2-40B4-BE49-F238E27FC236}">
                  <a16:creationId xmlns:a16="http://schemas.microsoft.com/office/drawing/2014/main" id="{896E29E3-9C7A-4354-9441-C86D2744E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592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28697" name="AutoShape 24">
              <a:extLst>
                <a:ext uri="{FF2B5EF4-FFF2-40B4-BE49-F238E27FC236}">
                  <a16:creationId xmlns:a16="http://schemas.microsoft.com/office/drawing/2014/main" id="{4C03857B-C6E7-48AF-A73B-BCC6388D7442}"/>
                </a:ext>
              </a:extLst>
            </p:cNvPr>
            <p:cNvCxnSpPr>
              <a:cxnSpLocks noChangeShapeType="1"/>
              <a:stCxn id="28698" idx="3"/>
              <a:endCxn id="28692" idx="0"/>
            </p:cNvCxnSpPr>
            <p:nvPr/>
          </p:nvCxnSpPr>
          <p:spPr bwMode="auto">
            <a:xfrm>
              <a:off x="2880" y="1460"/>
              <a:ext cx="672" cy="1132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Group 25">
            <a:extLst>
              <a:ext uri="{FF2B5EF4-FFF2-40B4-BE49-F238E27FC236}">
                <a16:creationId xmlns:a16="http://schemas.microsoft.com/office/drawing/2014/main" id="{5A685AB3-A8B6-4C6C-8269-24801F7025E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4702175"/>
            <a:ext cx="2239963" cy="1927225"/>
            <a:chOff x="4157" y="2481"/>
            <a:chExt cx="1411" cy="1215"/>
          </a:xfrm>
        </p:grpSpPr>
        <p:sp>
          <p:nvSpPr>
            <p:cNvPr id="28686" name="Rectangle 26">
              <a:extLst>
                <a:ext uri="{FF2B5EF4-FFF2-40B4-BE49-F238E27FC236}">
                  <a16:creationId xmlns:a16="http://schemas.microsoft.com/office/drawing/2014/main" id="{D8BD778C-4CEF-4294-BB3B-E6E09A28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447"/>
              <a:ext cx="1248" cy="24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pt-BR" altLang="en-US" sz="1800">
                  <a:solidFill>
                    <a:srgbClr val="336600"/>
                  </a:solidFill>
                  <a:latin typeface="Arial Narrow" panose="020B0606020202030204" pitchFamily="34" charset="0"/>
                </a:rPr>
                <a:t>Distribuição</a:t>
              </a:r>
            </a:p>
          </p:txBody>
        </p:sp>
        <p:sp>
          <p:nvSpPr>
            <p:cNvPr id="28687" name="Line 27">
              <a:extLst>
                <a:ext uri="{FF2B5EF4-FFF2-40B4-BE49-F238E27FC236}">
                  <a16:creationId xmlns:a16="http://schemas.microsoft.com/office/drawing/2014/main" id="{8C000302-F3B2-4A55-8C60-B3835834C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447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88" name="Line 28">
              <a:extLst>
                <a:ext uri="{FF2B5EF4-FFF2-40B4-BE49-F238E27FC236}">
                  <a16:creationId xmlns:a16="http://schemas.microsoft.com/office/drawing/2014/main" id="{51B3AB3D-C0A9-4CA8-86BF-1B88857B9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696"/>
              <a:ext cx="12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89" name="Line 29">
              <a:extLst>
                <a:ext uri="{FF2B5EF4-FFF2-40B4-BE49-F238E27FC236}">
                  <a16:creationId xmlns:a16="http://schemas.microsoft.com/office/drawing/2014/main" id="{8DA1A2BD-1389-4128-8968-02365BEF2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447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90" name="Line 30">
              <a:extLst>
                <a:ext uri="{FF2B5EF4-FFF2-40B4-BE49-F238E27FC236}">
                  <a16:creationId xmlns:a16="http://schemas.microsoft.com/office/drawing/2014/main" id="{DA4ED3F4-8A3D-420E-8DF3-B4086E5966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3447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28691" name="AutoShape 31">
              <a:extLst>
                <a:ext uri="{FF2B5EF4-FFF2-40B4-BE49-F238E27FC236}">
                  <a16:creationId xmlns:a16="http://schemas.microsoft.com/office/drawing/2014/main" id="{0E804F60-AC00-44AD-816D-617ADD876463}"/>
                </a:ext>
              </a:extLst>
            </p:cNvPr>
            <p:cNvCxnSpPr>
              <a:cxnSpLocks noChangeShapeType="1"/>
              <a:stCxn id="28692" idx="3"/>
              <a:endCxn id="28686" idx="0"/>
            </p:cNvCxnSpPr>
            <p:nvPr/>
          </p:nvCxnSpPr>
          <p:spPr bwMode="auto">
            <a:xfrm>
              <a:off x="4157" y="2481"/>
              <a:ext cx="787" cy="966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684" name="Text Box 4">
            <a:extLst>
              <a:ext uri="{FF2B5EF4-FFF2-40B4-BE49-F238E27FC236}">
                <a16:creationId xmlns:a16="http://schemas.microsoft.com/office/drawing/2014/main" id="{180324A8-B131-4E38-8E5D-760B46A0D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8415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i="1">
                <a:solidFill>
                  <a:srgbClr val="0000FF"/>
                </a:solidFill>
              </a:rPr>
              <a:t>A CADEIA DE SUPRIMENTOS</a:t>
            </a:r>
          </a:p>
        </p:txBody>
      </p:sp>
      <p:sp>
        <p:nvSpPr>
          <p:cNvPr id="28685" name="Rectangle 32">
            <a:extLst>
              <a:ext uri="{FF2B5EF4-FFF2-40B4-BE49-F238E27FC236}">
                <a16:creationId xmlns:a16="http://schemas.microsoft.com/office/drawing/2014/main" id="{E19AF47C-A81D-4F34-90A8-7584EDAB1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237288"/>
            <a:ext cx="1782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en-US" sz="1400" i="1"/>
              <a:t>(Maximiniano., 2004)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389D3099-A4D2-4295-869E-CFDEB9C91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5995988"/>
            <a:ext cx="81708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sz="2000" i="1"/>
              <a:t>Estrutura organizacional para administrar a cadeia de suprimentos.</a:t>
            </a:r>
          </a:p>
          <a:p>
            <a:pPr algn="ctr">
              <a:spcBef>
                <a:spcPct val="50000"/>
              </a:spcBef>
            </a:pPr>
            <a:r>
              <a:rPr lang="pt-BR" altLang="en-US" sz="2000" i="1"/>
              <a:t>(Maximiniano, 2004)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ADB48AB-6F08-4A88-832E-A0E26140C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4260850"/>
            <a:ext cx="2543175" cy="460375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sz="2400" b="1"/>
              <a:t>SUPRIMENTOS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53BFDB1-3CAE-4C9C-A503-175C8B0A0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4260850"/>
            <a:ext cx="2543175" cy="460375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sz="2400" b="1"/>
              <a:t>PRODUÇÃO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746B3CA-D69F-4401-B9A6-0E6FA54D7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260850"/>
            <a:ext cx="2543175" cy="460375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sz="2400" b="1"/>
              <a:t>LOGÍSTICA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9D10DAD2-F61A-4CE9-B0FB-6F1511DED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538163"/>
            <a:ext cx="6934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7620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US" sz="2800" b="1"/>
              <a:t>A EQUIPE DE GERENCIAMENTO DO PROCESSO É FORMADA POR REPRESENTANTES DAS ÁREAS ENVOLVIDAS NA CADEIA DE SUPRIMENTOS</a:t>
            </a:r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BD295E10-65DA-4B09-B317-5C3C9508271E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3117850"/>
            <a:ext cx="2119313" cy="519113"/>
            <a:chOff x="2194" y="1026"/>
            <a:chExt cx="1335" cy="327"/>
          </a:xfrm>
        </p:grpSpPr>
        <p:grpSp>
          <p:nvGrpSpPr>
            <p:cNvPr id="29708" name="Group 8">
              <a:extLst>
                <a:ext uri="{FF2B5EF4-FFF2-40B4-BE49-F238E27FC236}">
                  <a16:creationId xmlns:a16="http://schemas.microsoft.com/office/drawing/2014/main" id="{0DCF4E4A-70A0-40AA-A391-3692E25FF4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1026"/>
              <a:ext cx="421" cy="327"/>
              <a:chOff x="2989" y="2224"/>
              <a:chExt cx="421" cy="327"/>
            </a:xfrm>
          </p:grpSpPr>
          <p:sp>
            <p:nvSpPr>
              <p:cNvPr id="29737" name="Freeform 9">
                <a:extLst>
                  <a:ext uri="{FF2B5EF4-FFF2-40B4-BE49-F238E27FC236}">
                    <a16:creationId xmlns:a16="http://schemas.microsoft.com/office/drawing/2014/main" id="{A0AA562A-422A-48E6-BFA3-041FFE630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2241"/>
                <a:ext cx="352" cy="303"/>
              </a:xfrm>
              <a:custGeom>
                <a:avLst/>
                <a:gdLst>
                  <a:gd name="T0" fmla="*/ 0 w 705"/>
                  <a:gd name="T1" fmla="*/ 1 h 604"/>
                  <a:gd name="T2" fmla="*/ 0 w 705"/>
                  <a:gd name="T3" fmla="*/ 1 h 604"/>
                  <a:gd name="T4" fmla="*/ 0 w 705"/>
                  <a:gd name="T5" fmla="*/ 1 h 604"/>
                  <a:gd name="T6" fmla="*/ 0 w 705"/>
                  <a:gd name="T7" fmla="*/ 1 h 604"/>
                  <a:gd name="T8" fmla="*/ 0 w 705"/>
                  <a:gd name="T9" fmla="*/ 1 h 604"/>
                  <a:gd name="T10" fmla="*/ 0 w 705"/>
                  <a:gd name="T11" fmla="*/ 1 h 604"/>
                  <a:gd name="T12" fmla="*/ 0 w 705"/>
                  <a:gd name="T13" fmla="*/ 1 h 604"/>
                  <a:gd name="T14" fmla="*/ 0 w 705"/>
                  <a:gd name="T15" fmla="*/ 1 h 604"/>
                  <a:gd name="T16" fmla="*/ 0 w 705"/>
                  <a:gd name="T17" fmla="*/ 1 h 604"/>
                  <a:gd name="T18" fmla="*/ 0 w 705"/>
                  <a:gd name="T19" fmla="*/ 1 h 604"/>
                  <a:gd name="T20" fmla="*/ 0 w 705"/>
                  <a:gd name="T21" fmla="*/ 1 h 604"/>
                  <a:gd name="T22" fmla="*/ 0 w 705"/>
                  <a:gd name="T23" fmla="*/ 1 h 604"/>
                  <a:gd name="T24" fmla="*/ 0 w 705"/>
                  <a:gd name="T25" fmla="*/ 1 h 604"/>
                  <a:gd name="T26" fmla="*/ 0 w 705"/>
                  <a:gd name="T27" fmla="*/ 1 h 604"/>
                  <a:gd name="T28" fmla="*/ 0 w 705"/>
                  <a:gd name="T29" fmla="*/ 1 h 604"/>
                  <a:gd name="T30" fmla="*/ 0 w 705"/>
                  <a:gd name="T31" fmla="*/ 1 h 604"/>
                  <a:gd name="T32" fmla="*/ 0 w 705"/>
                  <a:gd name="T33" fmla="*/ 1 h 604"/>
                  <a:gd name="T34" fmla="*/ 0 w 705"/>
                  <a:gd name="T35" fmla="*/ 1 h 604"/>
                  <a:gd name="T36" fmla="*/ 0 w 705"/>
                  <a:gd name="T37" fmla="*/ 1 h 604"/>
                  <a:gd name="T38" fmla="*/ 0 w 705"/>
                  <a:gd name="T39" fmla="*/ 1 h 604"/>
                  <a:gd name="T40" fmla="*/ 0 w 705"/>
                  <a:gd name="T41" fmla="*/ 1 h 604"/>
                  <a:gd name="T42" fmla="*/ 0 w 705"/>
                  <a:gd name="T43" fmla="*/ 1 h 604"/>
                  <a:gd name="T44" fmla="*/ 0 w 705"/>
                  <a:gd name="T45" fmla="*/ 1 h 604"/>
                  <a:gd name="T46" fmla="*/ 0 w 705"/>
                  <a:gd name="T47" fmla="*/ 1 h 604"/>
                  <a:gd name="T48" fmla="*/ 0 w 705"/>
                  <a:gd name="T49" fmla="*/ 1 h 604"/>
                  <a:gd name="T50" fmla="*/ 0 w 705"/>
                  <a:gd name="T51" fmla="*/ 1 h 604"/>
                  <a:gd name="T52" fmla="*/ 0 w 705"/>
                  <a:gd name="T53" fmla="*/ 1 h 604"/>
                  <a:gd name="T54" fmla="*/ 0 w 705"/>
                  <a:gd name="T55" fmla="*/ 1 h 604"/>
                  <a:gd name="T56" fmla="*/ 0 w 705"/>
                  <a:gd name="T57" fmla="*/ 1 h 604"/>
                  <a:gd name="T58" fmla="*/ 0 w 705"/>
                  <a:gd name="T59" fmla="*/ 1 h 604"/>
                  <a:gd name="T60" fmla="*/ 0 w 705"/>
                  <a:gd name="T61" fmla="*/ 1 h 604"/>
                  <a:gd name="T62" fmla="*/ 0 w 705"/>
                  <a:gd name="T63" fmla="*/ 1 h 604"/>
                  <a:gd name="T64" fmla="*/ 0 w 705"/>
                  <a:gd name="T65" fmla="*/ 1 h 604"/>
                  <a:gd name="T66" fmla="*/ 0 w 705"/>
                  <a:gd name="T67" fmla="*/ 1 h 604"/>
                  <a:gd name="T68" fmla="*/ 0 w 705"/>
                  <a:gd name="T69" fmla="*/ 1 h 604"/>
                  <a:gd name="T70" fmla="*/ 0 w 705"/>
                  <a:gd name="T71" fmla="*/ 1 h 604"/>
                  <a:gd name="T72" fmla="*/ 0 w 705"/>
                  <a:gd name="T73" fmla="*/ 1 h 604"/>
                  <a:gd name="T74" fmla="*/ 0 w 705"/>
                  <a:gd name="T75" fmla="*/ 1 h 604"/>
                  <a:gd name="T76" fmla="*/ 0 w 705"/>
                  <a:gd name="T77" fmla="*/ 1 h 604"/>
                  <a:gd name="T78" fmla="*/ 0 w 705"/>
                  <a:gd name="T79" fmla="*/ 1 h 604"/>
                  <a:gd name="T80" fmla="*/ 0 w 705"/>
                  <a:gd name="T81" fmla="*/ 1 h 604"/>
                  <a:gd name="T82" fmla="*/ 0 w 705"/>
                  <a:gd name="T83" fmla="*/ 1 h 604"/>
                  <a:gd name="T84" fmla="*/ 0 w 705"/>
                  <a:gd name="T85" fmla="*/ 1 h 604"/>
                  <a:gd name="T86" fmla="*/ 0 w 705"/>
                  <a:gd name="T87" fmla="*/ 1 h 604"/>
                  <a:gd name="T88" fmla="*/ 0 w 705"/>
                  <a:gd name="T89" fmla="*/ 1 h 604"/>
                  <a:gd name="T90" fmla="*/ 0 w 705"/>
                  <a:gd name="T91" fmla="*/ 1 h 604"/>
                  <a:gd name="T92" fmla="*/ 0 w 705"/>
                  <a:gd name="T93" fmla="*/ 1 h 604"/>
                  <a:gd name="T94" fmla="*/ 0 w 705"/>
                  <a:gd name="T95" fmla="*/ 1 h 604"/>
                  <a:gd name="T96" fmla="*/ 0 w 705"/>
                  <a:gd name="T97" fmla="*/ 1 h 604"/>
                  <a:gd name="T98" fmla="*/ 0 w 705"/>
                  <a:gd name="T99" fmla="*/ 1 h 604"/>
                  <a:gd name="T100" fmla="*/ 0 w 705"/>
                  <a:gd name="T101" fmla="*/ 1 h 604"/>
                  <a:gd name="T102" fmla="*/ 0 w 705"/>
                  <a:gd name="T103" fmla="*/ 1 h 604"/>
                  <a:gd name="T104" fmla="*/ 0 w 705"/>
                  <a:gd name="T105" fmla="*/ 1 h 604"/>
                  <a:gd name="T106" fmla="*/ 0 w 705"/>
                  <a:gd name="T107" fmla="*/ 1 h 604"/>
                  <a:gd name="T108" fmla="*/ 0 w 705"/>
                  <a:gd name="T109" fmla="*/ 1 h 604"/>
                  <a:gd name="T110" fmla="*/ 0 w 705"/>
                  <a:gd name="T111" fmla="*/ 1 h 604"/>
                  <a:gd name="T112" fmla="*/ 0 w 705"/>
                  <a:gd name="T113" fmla="*/ 1 h 604"/>
                  <a:gd name="T114" fmla="*/ 0 w 705"/>
                  <a:gd name="T115" fmla="*/ 0 h 604"/>
                  <a:gd name="T116" fmla="*/ 0 w 705"/>
                  <a:gd name="T117" fmla="*/ 1 h 604"/>
                  <a:gd name="T118" fmla="*/ 0 w 705"/>
                  <a:gd name="T119" fmla="*/ 1 h 604"/>
                  <a:gd name="T120" fmla="*/ 0 w 705"/>
                  <a:gd name="T121" fmla="*/ 1 h 604"/>
                  <a:gd name="T122" fmla="*/ 0 w 705"/>
                  <a:gd name="T123" fmla="*/ 1 h 604"/>
                  <a:gd name="T124" fmla="*/ 0 w 705"/>
                  <a:gd name="T125" fmla="*/ 1 h 60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05"/>
                  <a:gd name="T190" fmla="*/ 0 h 604"/>
                  <a:gd name="T191" fmla="*/ 705 w 705"/>
                  <a:gd name="T192" fmla="*/ 604 h 60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05" h="604">
                    <a:moveTo>
                      <a:pt x="500" y="64"/>
                    </a:moveTo>
                    <a:lnTo>
                      <a:pt x="504" y="66"/>
                    </a:lnTo>
                    <a:lnTo>
                      <a:pt x="510" y="72"/>
                    </a:lnTo>
                    <a:lnTo>
                      <a:pt x="517" y="78"/>
                    </a:lnTo>
                    <a:lnTo>
                      <a:pt x="523" y="85"/>
                    </a:lnTo>
                    <a:lnTo>
                      <a:pt x="529" y="89"/>
                    </a:lnTo>
                    <a:lnTo>
                      <a:pt x="536" y="97"/>
                    </a:lnTo>
                    <a:lnTo>
                      <a:pt x="542" y="104"/>
                    </a:lnTo>
                    <a:lnTo>
                      <a:pt x="550" y="112"/>
                    </a:lnTo>
                    <a:lnTo>
                      <a:pt x="555" y="117"/>
                    </a:lnTo>
                    <a:lnTo>
                      <a:pt x="561" y="123"/>
                    </a:lnTo>
                    <a:lnTo>
                      <a:pt x="567" y="129"/>
                    </a:lnTo>
                    <a:lnTo>
                      <a:pt x="572" y="135"/>
                    </a:lnTo>
                    <a:lnTo>
                      <a:pt x="578" y="142"/>
                    </a:lnTo>
                    <a:lnTo>
                      <a:pt x="582" y="146"/>
                    </a:lnTo>
                    <a:lnTo>
                      <a:pt x="705" y="157"/>
                    </a:lnTo>
                    <a:lnTo>
                      <a:pt x="704" y="157"/>
                    </a:lnTo>
                    <a:lnTo>
                      <a:pt x="700" y="159"/>
                    </a:lnTo>
                    <a:lnTo>
                      <a:pt x="696" y="161"/>
                    </a:lnTo>
                    <a:lnTo>
                      <a:pt x="690" y="163"/>
                    </a:lnTo>
                    <a:lnTo>
                      <a:pt x="683" y="167"/>
                    </a:lnTo>
                    <a:lnTo>
                      <a:pt x="673" y="171"/>
                    </a:lnTo>
                    <a:lnTo>
                      <a:pt x="664" y="176"/>
                    </a:lnTo>
                    <a:lnTo>
                      <a:pt x="654" y="182"/>
                    </a:lnTo>
                    <a:lnTo>
                      <a:pt x="648" y="182"/>
                    </a:lnTo>
                    <a:lnTo>
                      <a:pt x="643" y="184"/>
                    </a:lnTo>
                    <a:lnTo>
                      <a:pt x="637" y="186"/>
                    </a:lnTo>
                    <a:lnTo>
                      <a:pt x="633" y="188"/>
                    </a:lnTo>
                    <a:lnTo>
                      <a:pt x="626" y="190"/>
                    </a:lnTo>
                    <a:lnTo>
                      <a:pt x="620" y="192"/>
                    </a:lnTo>
                    <a:lnTo>
                      <a:pt x="614" y="194"/>
                    </a:lnTo>
                    <a:lnTo>
                      <a:pt x="610" y="195"/>
                    </a:lnTo>
                    <a:lnTo>
                      <a:pt x="603" y="195"/>
                    </a:lnTo>
                    <a:lnTo>
                      <a:pt x="597" y="195"/>
                    </a:lnTo>
                    <a:lnTo>
                      <a:pt x="591" y="195"/>
                    </a:lnTo>
                    <a:lnTo>
                      <a:pt x="586" y="197"/>
                    </a:lnTo>
                    <a:lnTo>
                      <a:pt x="580" y="195"/>
                    </a:lnTo>
                    <a:lnTo>
                      <a:pt x="574" y="195"/>
                    </a:lnTo>
                    <a:lnTo>
                      <a:pt x="569" y="195"/>
                    </a:lnTo>
                    <a:lnTo>
                      <a:pt x="565" y="195"/>
                    </a:lnTo>
                    <a:lnTo>
                      <a:pt x="559" y="194"/>
                    </a:lnTo>
                    <a:lnTo>
                      <a:pt x="553" y="192"/>
                    </a:lnTo>
                    <a:lnTo>
                      <a:pt x="548" y="190"/>
                    </a:lnTo>
                    <a:lnTo>
                      <a:pt x="542" y="188"/>
                    </a:lnTo>
                    <a:lnTo>
                      <a:pt x="532" y="182"/>
                    </a:lnTo>
                    <a:lnTo>
                      <a:pt x="525" y="178"/>
                    </a:lnTo>
                    <a:lnTo>
                      <a:pt x="515" y="173"/>
                    </a:lnTo>
                    <a:lnTo>
                      <a:pt x="506" y="169"/>
                    </a:lnTo>
                    <a:lnTo>
                      <a:pt x="498" y="163"/>
                    </a:lnTo>
                    <a:lnTo>
                      <a:pt x="492" y="159"/>
                    </a:lnTo>
                    <a:lnTo>
                      <a:pt x="483" y="154"/>
                    </a:lnTo>
                    <a:lnTo>
                      <a:pt x="479" y="148"/>
                    </a:lnTo>
                    <a:lnTo>
                      <a:pt x="473" y="144"/>
                    </a:lnTo>
                    <a:lnTo>
                      <a:pt x="470" y="142"/>
                    </a:lnTo>
                    <a:lnTo>
                      <a:pt x="462" y="136"/>
                    </a:lnTo>
                    <a:lnTo>
                      <a:pt x="462" y="135"/>
                    </a:lnTo>
                    <a:lnTo>
                      <a:pt x="382" y="230"/>
                    </a:lnTo>
                    <a:lnTo>
                      <a:pt x="384" y="230"/>
                    </a:lnTo>
                    <a:lnTo>
                      <a:pt x="392" y="232"/>
                    </a:lnTo>
                    <a:lnTo>
                      <a:pt x="397" y="233"/>
                    </a:lnTo>
                    <a:lnTo>
                      <a:pt x="403" y="237"/>
                    </a:lnTo>
                    <a:lnTo>
                      <a:pt x="411" y="239"/>
                    </a:lnTo>
                    <a:lnTo>
                      <a:pt x="420" y="245"/>
                    </a:lnTo>
                    <a:lnTo>
                      <a:pt x="424" y="247"/>
                    </a:lnTo>
                    <a:lnTo>
                      <a:pt x="430" y="249"/>
                    </a:lnTo>
                    <a:lnTo>
                      <a:pt x="435" y="252"/>
                    </a:lnTo>
                    <a:lnTo>
                      <a:pt x="441" y="256"/>
                    </a:lnTo>
                    <a:lnTo>
                      <a:pt x="447" y="258"/>
                    </a:lnTo>
                    <a:lnTo>
                      <a:pt x="453" y="262"/>
                    </a:lnTo>
                    <a:lnTo>
                      <a:pt x="458" y="266"/>
                    </a:lnTo>
                    <a:lnTo>
                      <a:pt x="466" y="271"/>
                    </a:lnTo>
                    <a:lnTo>
                      <a:pt x="472" y="275"/>
                    </a:lnTo>
                    <a:lnTo>
                      <a:pt x="479" y="281"/>
                    </a:lnTo>
                    <a:lnTo>
                      <a:pt x="485" y="287"/>
                    </a:lnTo>
                    <a:lnTo>
                      <a:pt x="494" y="292"/>
                    </a:lnTo>
                    <a:lnTo>
                      <a:pt x="500" y="298"/>
                    </a:lnTo>
                    <a:lnTo>
                      <a:pt x="510" y="304"/>
                    </a:lnTo>
                    <a:lnTo>
                      <a:pt x="517" y="310"/>
                    </a:lnTo>
                    <a:lnTo>
                      <a:pt x="527" y="317"/>
                    </a:lnTo>
                    <a:lnTo>
                      <a:pt x="534" y="325"/>
                    </a:lnTo>
                    <a:lnTo>
                      <a:pt x="540" y="332"/>
                    </a:lnTo>
                    <a:lnTo>
                      <a:pt x="548" y="340"/>
                    </a:lnTo>
                    <a:lnTo>
                      <a:pt x="555" y="351"/>
                    </a:lnTo>
                    <a:lnTo>
                      <a:pt x="557" y="355"/>
                    </a:lnTo>
                    <a:lnTo>
                      <a:pt x="561" y="361"/>
                    </a:lnTo>
                    <a:lnTo>
                      <a:pt x="563" y="367"/>
                    </a:lnTo>
                    <a:lnTo>
                      <a:pt x="567" y="372"/>
                    </a:lnTo>
                    <a:lnTo>
                      <a:pt x="570" y="376"/>
                    </a:lnTo>
                    <a:lnTo>
                      <a:pt x="572" y="382"/>
                    </a:lnTo>
                    <a:lnTo>
                      <a:pt x="576" y="387"/>
                    </a:lnTo>
                    <a:lnTo>
                      <a:pt x="578" y="395"/>
                    </a:lnTo>
                    <a:lnTo>
                      <a:pt x="580" y="399"/>
                    </a:lnTo>
                    <a:lnTo>
                      <a:pt x="584" y="405"/>
                    </a:lnTo>
                    <a:lnTo>
                      <a:pt x="586" y="410"/>
                    </a:lnTo>
                    <a:lnTo>
                      <a:pt x="588" y="416"/>
                    </a:lnTo>
                    <a:lnTo>
                      <a:pt x="589" y="422"/>
                    </a:lnTo>
                    <a:lnTo>
                      <a:pt x="593" y="427"/>
                    </a:lnTo>
                    <a:lnTo>
                      <a:pt x="595" y="433"/>
                    </a:lnTo>
                    <a:lnTo>
                      <a:pt x="597" y="441"/>
                    </a:lnTo>
                    <a:lnTo>
                      <a:pt x="597" y="446"/>
                    </a:lnTo>
                    <a:lnTo>
                      <a:pt x="601" y="452"/>
                    </a:lnTo>
                    <a:lnTo>
                      <a:pt x="601" y="458"/>
                    </a:lnTo>
                    <a:lnTo>
                      <a:pt x="605" y="465"/>
                    </a:lnTo>
                    <a:lnTo>
                      <a:pt x="605" y="471"/>
                    </a:lnTo>
                    <a:lnTo>
                      <a:pt x="607" y="477"/>
                    </a:lnTo>
                    <a:lnTo>
                      <a:pt x="608" y="483"/>
                    </a:lnTo>
                    <a:lnTo>
                      <a:pt x="610" y="490"/>
                    </a:lnTo>
                    <a:lnTo>
                      <a:pt x="612" y="494"/>
                    </a:lnTo>
                    <a:lnTo>
                      <a:pt x="612" y="500"/>
                    </a:lnTo>
                    <a:lnTo>
                      <a:pt x="614" y="505"/>
                    </a:lnTo>
                    <a:lnTo>
                      <a:pt x="614" y="511"/>
                    </a:lnTo>
                    <a:lnTo>
                      <a:pt x="614" y="517"/>
                    </a:lnTo>
                    <a:lnTo>
                      <a:pt x="616" y="523"/>
                    </a:lnTo>
                    <a:lnTo>
                      <a:pt x="616" y="528"/>
                    </a:lnTo>
                    <a:lnTo>
                      <a:pt x="618" y="532"/>
                    </a:lnTo>
                    <a:lnTo>
                      <a:pt x="620" y="542"/>
                    </a:lnTo>
                    <a:lnTo>
                      <a:pt x="622" y="551"/>
                    </a:lnTo>
                    <a:lnTo>
                      <a:pt x="624" y="561"/>
                    </a:lnTo>
                    <a:lnTo>
                      <a:pt x="626" y="570"/>
                    </a:lnTo>
                    <a:lnTo>
                      <a:pt x="626" y="576"/>
                    </a:lnTo>
                    <a:lnTo>
                      <a:pt x="626" y="583"/>
                    </a:lnTo>
                    <a:lnTo>
                      <a:pt x="627" y="589"/>
                    </a:lnTo>
                    <a:lnTo>
                      <a:pt x="627" y="595"/>
                    </a:lnTo>
                    <a:lnTo>
                      <a:pt x="629" y="602"/>
                    </a:lnTo>
                    <a:lnTo>
                      <a:pt x="629" y="604"/>
                    </a:lnTo>
                    <a:lnTo>
                      <a:pt x="622" y="599"/>
                    </a:lnTo>
                    <a:lnTo>
                      <a:pt x="616" y="593"/>
                    </a:lnTo>
                    <a:lnTo>
                      <a:pt x="610" y="587"/>
                    </a:lnTo>
                    <a:lnTo>
                      <a:pt x="605" y="581"/>
                    </a:lnTo>
                    <a:lnTo>
                      <a:pt x="599" y="576"/>
                    </a:lnTo>
                    <a:lnTo>
                      <a:pt x="593" y="570"/>
                    </a:lnTo>
                    <a:lnTo>
                      <a:pt x="588" y="566"/>
                    </a:lnTo>
                    <a:lnTo>
                      <a:pt x="584" y="561"/>
                    </a:lnTo>
                    <a:lnTo>
                      <a:pt x="578" y="553"/>
                    </a:lnTo>
                    <a:lnTo>
                      <a:pt x="572" y="549"/>
                    </a:lnTo>
                    <a:lnTo>
                      <a:pt x="569" y="543"/>
                    </a:lnTo>
                    <a:lnTo>
                      <a:pt x="565" y="538"/>
                    </a:lnTo>
                    <a:lnTo>
                      <a:pt x="559" y="532"/>
                    </a:lnTo>
                    <a:lnTo>
                      <a:pt x="555" y="524"/>
                    </a:lnTo>
                    <a:lnTo>
                      <a:pt x="551" y="519"/>
                    </a:lnTo>
                    <a:lnTo>
                      <a:pt x="548" y="513"/>
                    </a:lnTo>
                    <a:lnTo>
                      <a:pt x="544" y="505"/>
                    </a:lnTo>
                    <a:lnTo>
                      <a:pt x="540" y="500"/>
                    </a:lnTo>
                    <a:lnTo>
                      <a:pt x="536" y="492"/>
                    </a:lnTo>
                    <a:lnTo>
                      <a:pt x="532" y="486"/>
                    </a:lnTo>
                    <a:lnTo>
                      <a:pt x="529" y="479"/>
                    </a:lnTo>
                    <a:lnTo>
                      <a:pt x="525" y="471"/>
                    </a:lnTo>
                    <a:lnTo>
                      <a:pt x="521" y="464"/>
                    </a:lnTo>
                    <a:lnTo>
                      <a:pt x="519" y="456"/>
                    </a:lnTo>
                    <a:lnTo>
                      <a:pt x="515" y="448"/>
                    </a:lnTo>
                    <a:lnTo>
                      <a:pt x="513" y="441"/>
                    </a:lnTo>
                    <a:lnTo>
                      <a:pt x="510" y="433"/>
                    </a:lnTo>
                    <a:lnTo>
                      <a:pt x="506" y="424"/>
                    </a:lnTo>
                    <a:lnTo>
                      <a:pt x="504" y="414"/>
                    </a:lnTo>
                    <a:lnTo>
                      <a:pt x="500" y="405"/>
                    </a:lnTo>
                    <a:lnTo>
                      <a:pt x="498" y="395"/>
                    </a:lnTo>
                    <a:lnTo>
                      <a:pt x="496" y="387"/>
                    </a:lnTo>
                    <a:lnTo>
                      <a:pt x="329" y="313"/>
                    </a:lnTo>
                    <a:lnTo>
                      <a:pt x="327" y="313"/>
                    </a:lnTo>
                    <a:lnTo>
                      <a:pt x="327" y="317"/>
                    </a:lnTo>
                    <a:lnTo>
                      <a:pt x="323" y="319"/>
                    </a:lnTo>
                    <a:lnTo>
                      <a:pt x="321" y="325"/>
                    </a:lnTo>
                    <a:lnTo>
                      <a:pt x="318" y="330"/>
                    </a:lnTo>
                    <a:lnTo>
                      <a:pt x="316" y="338"/>
                    </a:lnTo>
                    <a:lnTo>
                      <a:pt x="312" y="348"/>
                    </a:lnTo>
                    <a:lnTo>
                      <a:pt x="308" y="357"/>
                    </a:lnTo>
                    <a:lnTo>
                      <a:pt x="306" y="361"/>
                    </a:lnTo>
                    <a:lnTo>
                      <a:pt x="302" y="367"/>
                    </a:lnTo>
                    <a:lnTo>
                      <a:pt x="300" y="372"/>
                    </a:lnTo>
                    <a:lnTo>
                      <a:pt x="299" y="376"/>
                    </a:lnTo>
                    <a:lnTo>
                      <a:pt x="295" y="382"/>
                    </a:lnTo>
                    <a:lnTo>
                      <a:pt x="293" y="387"/>
                    </a:lnTo>
                    <a:lnTo>
                      <a:pt x="291" y="393"/>
                    </a:lnTo>
                    <a:lnTo>
                      <a:pt x="289" y="399"/>
                    </a:lnTo>
                    <a:lnTo>
                      <a:pt x="285" y="405"/>
                    </a:lnTo>
                    <a:lnTo>
                      <a:pt x="281" y="410"/>
                    </a:lnTo>
                    <a:lnTo>
                      <a:pt x="280" y="416"/>
                    </a:lnTo>
                    <a:lnTo>
                      <a:pt x="276" y="422"/>
                    </a:lnTo>
                    <a:lnTo>
                      <a:pt x="274" y="427"/>
                    </a:lnTo>
                    <a:lnTo>
                      <a:pt x="272" y="433"/>
                    </a:lnTo>
                    <a:lnTo>
                      <a:pt x="268" y="439"/>
                    </a:lnTo>
                    <a:lnTo>
                      <a:pt x="266" y="445"/>
                    </a:lnTo>
                    <a:lnTo>
                      <a:pt x="259" y="454"/>
                    </a:lnTo>
                    <a:lnTo>
                      <a:pt x="253" y="464"/>
                    </a:lnTo>
                    <a:lnTo>
                      <a:pt x="245" y="473"/>
                    </a:lnTo>
                    <a:lnTo>
                      <a:pt x="238" y="481"/>
                    </a:lnTo>
                    <a:lnTo>
                      <a:pt x="230" y="488"/>
                    </a:lnTo>
                    <a:lnTo>
                      <a:pt x="221" y="496"/>
                    </a:lnTo>
                    <a:lnTo>
                      <a:pt x="213" y="502"/>
                    </a:lnTo>
                    <a:lnTo>
                      <a:pt x="203" y="509"/>
                    </a:lnTo>
                    <a:lnTo>
                      <a:pt x="198" y="511"/>
                    </a:lnTo>
                    <a:lnTo>
                      <a:pt x="194" y="515"/>
                    </a:lnTo>
                    <a:lnTo>
                      <a:pt x="188" y="517"/>
                    </a:lnTo>
                    <a:lnTo>
                      <a:pt x="183" y="521"/>
                    </a:lnTo>
                    <a:lnTo>
                      <a:pt x="177" y="523"/>
                    </a:lnTo>
                    <a:lnTo>
                      <a:pt x="173" y="524"/>
                    </a:lnTo>
                    <a:lnTo>
                      <a:pt x="167" y="528"/>
                    </a:lnTo>
                    <a:lnTo>
                      <a:pt x="164" y="530"/>
                    </a:lnTo>
                    <a:lnTo>
                      <a:pt x="158" y="532"/>
                    </a:lnTo>
                    <a:lnTo>
                      <a:pt x="152" y="534"/>
                    </a:lnTo>
                    <a:lnTo>
                      <a:pt x="146" y="536"/>
                    </a:lnTo>
                    <a:lnTo>
                      <a:pt x="143" y="538"/>
                    </a:lnTo>
                    <a:lnTo>
                      <a:pt x="137" y="540"/>
                    </a:lnTo>
                    <a:lnTo>
                      <a:pt x="133" y="542"/>
                    </a:lnTo>
                    <a:lnTo>
                      <a:pt x="127" y="543"/>
                    </a:lnTo>
                    <a:lnTo>
                      <a:pt x="122" y="547"/>
                    </a:lnTo>
                    <a:lnTo>
                      <a:pt x="118" y="547"/>
                    </a:lnTo>
                    <a:lnTo>
                      <a:pt x="112" y="549"/>
                    </a:lnTo>
                    <a:lnTo>
                      <a:pt x="106" y="549"/>
                    </a:lnTo>
                    <a:lnTo>
                      <a:pt x="101" y="551"/>
                    </a:lnTo>
                    <a:lnTo>
                      <a:pt x="95" y="551"/>
                    </a:lnTo>
                    <a:lnTo>
                      <a:pt x="91" y="553"/>
                    </a:lnTo>
                    <a:lnTo>
                      <a:pt x="86" y="555"/>
                    </a:lnTo>
                    <a:lnTo>
                      <a:pt x="82" y="557"/>
                    </a:lnTo>
                    <a:lnTo>
                      <a:pt x="70" y="559"/>
                    </a:lnTo>
                    <a:lnTo>
                      <a:pt x="63" y="561"/>
                    </a:lnTo>
                    <a:lnTo>
                      <a:pt x="53" y="562"/>
                    </a:lnTo>
                    <a:lnTo>
                      <a:pt x="46" y="564"/>
                    </a:lnTo>
                    <a:lnTo>
                      <a:pt x="38" y="564"/>
                    </a:lnTo>
                    <a:lnTo>
                      <a:pt x="29" y="566"/>
                    </a:lnTo>
                    <a:lnTo>
                      <a:pt x="23" y="566"/>
                    </a:lnTo>
                    <a:lnTo>
                      <a:pt x="17" y="568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2" y="570"/>
                    </a:lnTo>
                    <a:lnTo>
                      <a:pt x="0" y="572"/>
                    </a:lnTo>
                    <a:lnTo>
                      <a:pt x="0" y="564"/>
                    </a:lnTo>
                    <a:lnTo>
                      <a:pt x="2" y="559"/>
                    </a:lnTo>
                    <a:lnTo>
                      <a:pt x="6" y="551"/>
                    </a:lnTo>
                    <a:lnTo>
                      <a:pt x="13" y="542"/>
                    </a:lnTo>
                    <a:lnTo>
                      <a:pt x="19" y="532"/>
                    </a:lnTo>
                    <a:lnTo>
                      <a:pt x="29" y="523"/>
                    </a:lnTo>
                    <a:lnTo>
                      <a:pt x="32" y="517"/>
                    </a:lnTo>
                    <a:lnTo>
                      <a:pt x="38" y="513"/>
                    </a:lnTo>
                    <a:lnTo>
                      <a:pt x="44" y="509"/>
                    </a:lnTo>
                    <a:lnTo>
                      <a:pt x="49" y="503"/>
                    </a:lnTo>
                    <a:lnTo>
                      <a:pt x="55" y="498"/>
                    </a:lnTo>
                    <a:lnTo>
                      <a:pt x="63" y="492"/>
                    </a:lnTo>
                    <a:lnTo>
                      <a:pt x="68" y="488"/>
                    </a:lnTo>
                    <a:lnTo>
                      <a:pt x="76" y="483"/>
                    </a:lnTo>
                    <a:lnTo>
                      <a:pt x="82" y="477"/>
                    </a:lnTo>
                    <a:lnTo>
                      <a:pt x="89" y="473"/>
                    </a:lnTo>
                    <a:lnTo>
                      <a:pt x="99" y="469"/>
                    </a:lnTo>
                    <a:lnTo>
                      <a:pt x="106" y="465"/>
                    </a:lnTo>
                    <a:lnTo>
                      <a:pt x="114" y="460"/>
                    </a:lnTo>
                    <a:lnTo>
                      <a:pt x="122" y="454"/>
                    </a:lnTo>
                    <a:lnTo>
                      <a:pt x="131" y="450"/>
                    </a:lnTo>
                    <a:lnTo>
                      <a:pt x="141" y="448"/>
                    </a:lnTo>
                    <a:lnTo>
                      <a:pt x="148" y="443"/>
                    </a:lnTo>
                    <a:lnTo>
                      <a:pt x="158" y="439"/>
                    </a:lnTo>
                    <a:lnTo>
                      <a:pt x="164" y="437"/>
                    </a:lnTo>
                    <a:lnTo>
                      <a:pt x="169" y="437"/>
                    </a:lnTo>
                    <a:lnTo>
                      <a:pt x="175" y="435"/>
                    </a:lnTo>
                    <a:lnTo>
                      <a:pt x="179" y="433"/>
                    </a:lnTo>
                    <a:lnTo>
                      <a:pt x="179" y="429"/>
                    </a:lnTo>
                    <a:lnTo>
                      <a:pt x="179" y="422"/>
                    </a:lnTo>
                    <a:lnTo>
                      <a:pt x="179" y="418"/>
                    </a:lnTo>
                    <a:lnTo>
                      <a:pt x="181" y="414"/>
                    </a:lnTo>
                    <a:lnTo>
                      <a:pt x="181" y="408"/>
                    </a:lnTo>
                    <a:lnTo>
                      <a:pt x="183" y="405"/>
                    </a:lnTo>
                    <a:lnTo>
                      <a:pt x="183" y="397"/>
                    </a:lnTo>
                    <a:lnTo>
                      <a:pt x="183" y="393"/>
                    </a:lnTo>
                    <a:lnTo>
                      <a:pt x="184" y="386"/>
                    </a:lnTo>
                    <a:lnTo>
                      <a:pt x="184" y="380"/>
                    </a:lnTo>
                    <a:lnTo>
                      <a:pt x="184" y="372"/>
                    </a:lnTo>
                    <a:lnTo>
                      <a:pt x="186" y="367"/>
                    </a:lnTo>
                    <a:lnTo>
                      <a:pt x="186" y="359"/>
                    </a:lnTo>
                    <a:lnTo>
                      <a:pt x="188" y="353"/>
                    </a:lnTo>
                    <a:lnTo>
                      <a:pt x="188" y="344"/>
                    </a:lnTo>
                    <a:lnTo>
                      <a:pt x="188" y="338"/>
                    </a:lnTo>
                    <a:lnTo>
                      <a:pt x="190" y="330"/>
                    </a:lnTo>
                    <a:lnTo>
                      <a:pt x="190" y="323"/>
                    </a:lnTo>
                    <a:lnTo>
                      <a:pt x="190" y="317"/>
                    </a:lnTo>
                    <a:lnTo>
                      <a:pt x="192" y="310"/>
                    </a:lnTo>
                    <a:lnTo>
                      <a:pt x="192" y="302"/>
                    </a:lnTo>
                    <a:lnTo>
                      <a:pt x="194" y="298"/>
                    </a:lnTo>
                    <a:lnTo>
                      <a:pt x="194" y="290"/>
                    </a:lnTo>
                    <a:lnTo>
                      <a:pt x="194" y="285"/>
                    </a:lnTo>
                    <a:lnTo>
                      <a:pt x="196" y="279"/>
                    </a:lnTo>
                    <a:lnTo>
                      <a:pt x="196" y="275"/>
                    </a:lnTo>
                    <a:lnTo>
                      <a:pt x="196" y="270"/>
                    </a:lnTo>
                    <a:lnTo>
                      <a:pt x="198" y="264"/>
                    </a:lnTo>
                    <a:lnTo>
                      <a:pt x="198" y="260"/>
                    </a:lnTo>
                    <a:lnTo>
                      <a:pt x="200" y="258"/>
                    </a:lnTo>
                    <a:lnTo>
                      <a:pt x="200" y="249"/>
                    </a:lnTo>
                    <a:lnTo>
                      <a:pt x="202" y="241"/>
                    </a:lnTo>
                    <a:lnTo>
                      <a:pt x="203" y="232"/>
                    </a:lnTo>
                    <a:lnTo>
                      <a:pt x="207" y="224"/>
                    </a:lnTo>
                    <a:lnTo>
                      <a:pt x="209" y="214"/>
                    </a:lnTo>
                    <a:lnTo>
                      <a:pt x="213" y="207"/>
                    </a:lnTo>
                    <a:lnTo>
                      <a:pt x="217" y="199"/>
                    </a:lnTo>
                    <a:lnTo>
                      <a:pt x="221" y="194"/>
                    </a:lnTo>
                    <a:lnTo>
                      <a:pt x="211" y="188"/>
                    </a:lnTo>
                    <a:lnTo>
                      <a:pt x="213" y="182"/>
                    </a:lnTo>
                    <a:lnTo>
                      <a:pt x="217" y="174"/>
                    </a:lnTo>
                    <a:lnTo>
                      <a:pt x="219" y="169"/>
                    </a:lnTo>
                    <a:lnTo>
                      <a:pt x="222" y="163"/>
                    </a:lnTo>
                    <a:lnTo>
                      <a:pt x="226" y="157"/>
                    </a:lnTo>
                    <a:lnTo>
                      <a:pt x="232" y="152"/>
                    </a:lnTo>
                    <a:lnTo>
                      <a:pt x="236" y="148"/>
                    </a:lnTo>
                    <a:lnTo>
                      <a:pt x="240" y="142"/>
                    </a:lnTo>
                    <a:lnTo>
                      <a:pt x="241" y="138"/>
                    </a:lnTo>
                    <a:lnTo>
                      <a:pt x="247" y="133"/>
                    </a:lnTo>
                    <a:lnTo>
                      <a:pt x="251" y="127"/>
                    </a:lnTo>
                    <a:lnTo>
                      <a:pt x="255" y="123"/>
                    </a:lnTo>
                    <a:lnTo>
                      <a:pt x="262" y="116"/>
                    </a:lnTo>
                    <a:lnTo>
                      <a:pt x="270" y="108"/>
                    </a:lnTo>
                    <a:lnTo>
                      <a:pt x="276" y="100"/>
                    </a:lnTo>
                    <a:lnTo>
                      <a:pt x="283" y="95"/>
                    </a:lnTo>
                    <a:lnTo>
                      <a:pt x="289" y="89"/>
                    </a:lnTo>
                    <a:lnTo>
                      <a:pt x="293" y="85"/>
                    </a:lnTo>
                    <a:lnTo>
                      <a:pt x="300" y="81"/>
                    </a:lnTo>
                    <a:lnTo>
                      <a:pt x="304" y="79"/>
                    </a:lnTo>
                    <a:lnTo>
                      <a:pt x="230" y="62"/>
                    </a:lnTo>
                    <a:lnTo>
                      <a:pt x="82" y="131"/>
                    </a:lnTo>
                    <a:lnTo>
                      <a:pt x="82" y="129"/>
                    </a:lnTo>
                    <a:lnTo>
                      <a:pt x="82" y="125"/>
                    </a:lnTo>
                    <a:lnTo>
                      <a:pt x="84" y="121"/>
                    </a:lnTo>
                    <a:lnTo>
                      <a:pt x="89" y="114"/>
                    </a:lnTo>
                    <a:lnTo>
                      <a:pt x="93" y="106"/>
                    </a:lnTo>
                    <a:lnTo>
                      <a:pt x="99" y="98"/>
                    </a:lnTo>
                    <a:lnTo>
                      <a:pt x="106" y="87"/>
                    </a:lnTo>
                    <a:lnTo>
                      <a:pt x="116" y="79"/>
                    </a:lnTo>
                    <a:lnTo>
                      <a:pt x="120" y="74"/>
                    </a:lnTo>
                    <a:lnTo>
                      <a:pt x="124" y="68"/>
                    </a:lnTo>
                    <a:lnTo>
                      <a:pt x="127" y="62"/>
                    </a:lnTo>
                    <a:lnTo>
                      <a:pt x="133" y="58"/>
                    </a:lnTo>
                    <a:lnTo>
                      <a:pt x="139" y="53"/>
                    </a:lnTo>
                    <a:lnTo>
                      <a:pt x="145" y="47"/>
                    </a:lnTo>
                    <a:lnTo>
                      <a:pt x="150" y="43"/>
                    </a:lnTo>
                    <a:lnTo>
                      <a:pt x="158" y="38"/>
                    </a:lnTo>
                    <a:lnTo>
                      <a:pt x="164" y="32"/>
                    </a:lnTo>
                    <a:lnTo>
                      <a:pt x="171" y="28"/>
                    </a:lnTo>
                    <a:lnTo>
                      <a:pt x="179" y="24"/>
                    </a:lnTo>
                    <a:lnTo>
                      <a:pt x="186" y="20"/>
                    </a:lnTo>
                    <a:lnTo>
                      <a:pt x="194" y="17"/>
                    </a:lnTo>
                    <a:lnTo>
                      <a:pt x="202" y="15"/>
                    </a:lnTo>
                    <a:lnTo>
                      <a:pt x="211" y="11"/>
                    </a:lnTo>
                    <a:lnTo>
                      <a:pt x="221" y="9"/>
                    </a:lnTo>
                    <a:lnTo>
                      <a:pt x="228" y="7"/>
                    </a:lnTo>
                    <a:lnTo>
                      <a:pt x="236" y="5"/>
                    </a:lnTo>
                    <a:lnTo>
                      <a:pt x="245" y="3"/>
                    </a:lnTo>
                    <a:lnTo>
                      <a:pt x="255" y="3"/>
                    </a:lnTo>
                    <a:lnTo>
                      <a:pt x="262" y="1"/>
                    </a:lnTo>
                    <a:lnTo>
                      <a:pt x="270" y="0"/>
                    </a:lnTo>
                    <a:lnTo>
                      <a:pt x="278" y="0"/>
                    </a:lnTo>
                    <a:lnTo>
                      <a:pt x="287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8" y="0"/>
                    </a:lnTo>
                    <a:lnTo>
                      <a:pt x="316" y="0"/>
                    </a:lnTo>
                    <a:lnTo>
                      <a:pt x="321" y="0"/>
                    </a:lnTo>
                    <a:lnTo>
                      <a:pt x="329" y="1"/>
                    </a:lnTo>
                    <a:lnTo>
                      <a:pt x="335" y="1"/>
                    </a:lnTo>
                    <a:lnTo>
                      <a:pt x="342" y="3"/>
                    </a:lnTo>
                    <a:lnTo>
                      <a:pt x="348" y="3"/>
                    </a:lnTo>
                    <a:lnTo>
                      <a:pt x="352" y="3"/>
                    </a:lnTo>
                    <a:lnTo>
                      <a:pt x="357" y="3"/>
                    </a:lnTo>
                    <a:lnTo>
                      <a:pt x="363" y="5"/>
                    </a:lnTo>
                    <a:lnTo>
                      <a:pt x="373" y="7"/>
                    </a:lnTo>
                    <a:lnTo>
                      <a:pt x="380" y="9"/>
                    </a:lnTo>
                    <a:lnTo>
                      <a:pt x="386" y="11"/>
                    </a:lnTo>
                    <a:lnTo>
                      <a:pt x="390" y="13"/>
                    </a:lnTo>
                    <a:lnTo>
                      <a:pt x="394" y="13"/>
                    </a:lnTo>
                    <a:lnTo>
                      <a:pt x="396" y="15"/>
                    </a:lnTo>
                    <a:lnTo>
                      <a:pt x="397" y="15"/>
                    </a:lnTo>
                    <a:lnTo>
                      <a:pt x="401" y="15"/>
                    </a:lnTo>
                    <a:lnTo>
                      <a:pt x="407" y="19"/>
                    </a:lnTo>
                    <a:lnTo>
                      <a:pt x="413" y="20"/>
                    </a:lnTo>
                    <a:lnTo>
                      <a:pt x="420" y="24"/>
                    </a:lnTo>
                    <a:lnTo>
                      <a:pt x="428" y="26"/>
                    </a:lnTo>
                    <a:lnTo>
                      <a:pt x="437" y="30"/>
                    </a:lnTo>
                    <a:lnTo>
                      <a:pt x="445" y="34"/>
                    </a:lnTo>
                    <a:lnTo>
                      <a:pt x="454" y="38"/>
                    </a:lnTo>
                    <a:lnTo>
                      <a:pt x="464" y="41"/>
                    </a:lnTo>
                    <a:lnTo>
                      <a:pt x="473" y="45"/>
                    </a:lnTo>
                    <a:lnTo>
                      <a:pt x="481" y="49"/>
                    </a:lnTo>
                    <a:lnTo>
                      <a:pt x="487" y="55"/>
                    </a:lnTo>
                    <a:lnTo>
                      <a:pt x="494" y="58"/>
                    </a:lnTo>
                    <a:lnTo>
                      <a:pt x="50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8" name="Freeform 10">
                <a:extLst>
                  <a:ext uri="{FF2B5EF4-FFF2-40B4-BE49-F238E27FC236}">
                    <a16:creationId xmlns:a16="http://schemas.microsoft.com/office/drawing/2014/main" id="{7DDE9665-9D74-45AD-8C40-BF192F6C5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2224"/>
                <a:ext cx="68" cy="86"/>
              </a:xfrm>
              <a:custGeom>
                <a:avLst/>
                <a:gdLst>
                  <a:gd name="T0" fmla="*/ 0 w 135"/>
                  <a:gd name="T1" fmla="*/ 1 h 171"/>
                  <a:gd name="T2" fmla="*/ 1 w 135"/>
                  <a:gd name="T3" fmla="*/ 1 h 171"/>
                  <a:gd name="T4" fmla="*/ 1 w 135"/>
                  <a:gd name="T5" fmla="*/ 1 h 171"/>
                  <a:gd name="T6" fmla="*/ 1 w 135"/>
                  <a:gd name="T7" fmla="*/ 1 h 171"/>
                  <a:gd name="T8" fmla="*/ 1 w 135"/>
                  <a:gd name="T9" fmla="*/ 1 h 171"/>
                  <a:gd name="T10" fmla="*/ 1 w 135"/>
                  <a:gd name="T11" fmla="*/ 1 h 171"/>
                  <a:gd name="T12" fmla="*/ 1 w 135"/>
                  <a:gd name="T13" fmla="*/ 1 h 171"/>
                  <a:gd name="T14" fmla="*/ 1 w 135"/>
                  <a:gd name="T15" fmla="*/ 1 h 171"/>
                  <a:gd name="T16" fmla="*/ 1 w 135"/>
                  <a:gd name="T17" fmla="*/ 1 h 171"/>
                  <a:gd name="T18" fmla="*/ 1 w 135"/>
                  <a:gd name="T19" fmla="*/ 1 h 171"/>
                  <a:gd name="T20" fmla="*/ 1 w 135"/>
                  <a:gd name="T21" fmla="*/ 1 h 171"/>
                  <a:gd name="T22" fmla="*/ 1 w 135"/>
                  <a:gd name="T23" fmla="*/ 1 h 171"/>
                  <a:gd name="T24" fmla="*/ 1 w 135"/>
                  <a:gd name="T25" fmla="*/ 1 h 171"/>
                  <a:gd name="T26" fmla="*/ 1 w 135"/>
                  <a:gd name="T27" fmla="*/ 1 h 171"/>
                  <a:gd name="T28" fmla="*/ 1 w 135"/>
                  <a:gd name="T29" fmla="*/ 1 h 171"/>
                  <a:gd name="T30" fmla="*/ 1 w 135"/>
                  <a:gd name="T31" fmla="*/ 1 h 171"/>
                  <a:gd name="T32" fmla="*/ 1 w 135"/>
                  <a:gd name="T33" fmla="*/ 1 h 171"/>
                  <a:gd name="T34" fmla="*/ 1 w 135"/>
                  <a:gd name="T35" fmla="*/ 1 h 171"/>
                  <a:gd name="T36" fmla="*/ 1 w 135"/>
                  <a:gd name="T37" fmla="*/ 0 h 171"/>
                  <a:gd name="T38" fmla="*/ 1 w 135"/>
                  <a:gd name="T39" fmla="*/ 0 h 171"/>
                  <a:gd name="T40" fmla="*/ 1 w 135"/>
                  <a:gd name="T41" fmla="*/ 0 h 171"/>
                  <a:gd name="T42" fmla="*/ 1 w 135"/>
                  <a:gd name="T43" fmla="*/ 0 h 171"/>
                  <a:gd name="T44" fmla="*/ 1 w 135"/>
                  <a:gd name="T45" fmla="*/ 1 h 171"/>
                  <a:gd name="T46" fmla="*/ 1 w 135"/>
                  <a:gd name="T47" fmla="*/ 0 h 171"/>
                  <a:gd name="T48" fmla="*/ 1 w 135"/>
                  <a:gd name="T49" fmla="*/ 1 h 171"/>
                  <a:gd name="T50" fmla="*/ 1 w 135"/>
                  <a:gd name="T51" fmla="*/ 1 h 171"/>
                  <a:gd name="T52" fmla="*/ 1 w 135"/>
                  <a:gd name="T53" fmla="*/ 1 h 171"/>
                  <a:gd name="T54" fmla="*/ 1 w 135"/>
                  <a:gd name="T55" fmla="*/ 1 h 171"/>
                  <a:gd name="T56" fmla="*/ 1 w 135"/>
                  <a:gd name="T57" fmla="*/ 1 h 171"/>
                  <a:gd name="T58" fmla="*/ 1 w 135"/>
                  <a:gd name="T59" fmla="*/ 1 h 171"/>
                  <a:gd name="T60" fmla="*/ 1 w 135"/>
                  <a:gd name="T61" fmla="*/ 1 h 171"/>
                  <a:gd name="T62" fmla="*/ 1 w 135"/>
                  <a:gd name="T63" fmla="*/ 1 h 171"/>
                  <a:gd name="T64" fmla="*/ 1 w 135"/>
                  <a:gd name="T65" fmla="*/ 1 h 171"/>
                  <a:gd name="T66" fmla="*/ 0 w 135"/>
                  <a:gd name="T67" fmla="*/ 1 h 171"/>
                  <a:gd name="T68" fmla="*/ 0 w 135"/>
                  <a:gd name="T69" fmla="*/ 1 h 1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5"/>
                  <a:gd name="T106" fmla="*/ 0 h 171"/>
                  <a:gd name="T107" fmla="*/ 135 w 135"/>
                  <a:gd name="T108" fmla="*/ 171 h 17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5" h="171">
                    <a:moveTo>
                      <a:pt x="0" y="158"/>
                    </a:moveTo>
                    <a:lnTo>
                      <a:pt x="68" y="46"/>
                    </a:lnTo>
                    <a:lnTo>
                      <a:pt x="55" y="42"/>
                    </a:lnTo>
                    <a:lnTo>
                      <a:pt x="61" y="38"/>
                    </a:lnTo>
                    <a:lnTo>
                      <a:pt x="66" y="38"/>
                    </a:lnTo>
                    <a:lnTo>
                      <a:pt x="72" y="36"/>
                    </a:lnTo>
                    <a:lnTo>
                      <a:pt x="80" y="35"/>
                    </a:lnTo>
                    <a:lnTo>
                      <a:pt x="51" y="29"/>
                    </a:lnTo>
                    <a:lnTo>
                      <a:pt x="55" y="25"/>
                    </a:lnTo>
                    <a:lnTo>
                      <a:pt x="63" y="23"/>
                    </a:lnTo>
                    <a:lnTo>
                      <a:pt x="66" y="21"/>
                    </a:lnTo>
                    <a:lnTo>
                      <a:pt x="72" y="19"/>
                    </a:lnTo>
                    <a:lnTo>
                      <a:pt x="76" y="19"/>
                    </a:lnTo>
                    <a:lnTo>
                      <a:pt x="83" y="19"/>
                    </a:lnTo>
                    <a:lnTo>
                      <a:pt x="55" y="12"/>
                    </a:lnTo>
                    <a:lnTo>
                      <a:pt x="59" y="8"/>
                    </a:lnTo>
                    <a:lnTo>
                      <a:pt x="64" y="4"/>
                    </a:lnTo>
                    <a:lnTo>
                      <a:pt x="70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1" y="0"/>
                    </a:lnTo>
                    <a:lnTo>
                      <a:pt x="99" y="0"/>
                    </a:lnTo>
                    <a:lnTo>
                      <a:pt x="108" y="4"/>
                    </a:lnTo>
                    <a:lnTo>
                      <a:pt x="116" y="0"/>
                    </a:lnTo>
                    <a:lnTo>
                      <a:pt x="123" y="2"/>
                    </a:lnTo>
                    <a:lnTo>
                      <a:pt x="129" y="4"/>
                    </a:lnTo>
                    <a:lnTo>
                      <a:pt x="135" y="10"/>
                    </a:lnTo>
                    <a:lnTo>
                      <a:pt x="123" y="16"/>
                    </a:lnTo>
                    <a:lnTo>
                      <a:pt x="120" y="52"/>
                    </a:lnTo>
                    <a:lnTo>
                      <a:pt x="114" y="50"/>
                    </a:lnTo>
                    <a:lnTo>
                      <a:pt x="112" y="69"/>
                    </a:lnTo>
                    <a:lnTo>
                      <a:pt x="101" y="67"/>
                    </a:lnTo>
                    <a:lnTo>
                      <a:pt x="66" y="171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9" name="Freeform 11">
                <a:extLst>
                  <a:ext uri="{FF2B5EF4-FFF2-40B4-BE49-F238E27FC236}">
                    <a16:creationId xmlns:a16="http://schemas.microsoft.com/office/drawing/2014/main" id="{B4841F54-B09C-4D57-B96C-9F89EA11B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292"/>
                <a:ext cx="32" cy="23"/>
              </a:xfrm>
              <a:custGeom>
                <a:avLst/>
                <a:gdLst>
                  <a:gd name="T0" fmla="*/ 0 w 65"/>
                  <a:gd name="T1" fmla="*/ 0 h 48"/>
                  <a:gd name="T2" fmla="*/ 0 w 65"/>
                  <a:gd name="T3" fmla="*/ 0 h 48"/>
                  <a:gd name="T4" fmla="*/ 0 w 65"/>
                  <a:gd name="T5" fmla="*/ 0 h 48"/>
                  <a:gd name="T6" fmla="*/ 0 w 65"/>
                  <a:gd name="T7" fmla="*/ 0 h 48"/>
                  <a:gd name="T8" fmla="*/ 0 w 65"/>
                  <a:gd name="T9" fmla="*/ 0 h 48"/>
                  <a:gd name="T10" fmla="*/ 0 w 65"/>
                  <a:gd name="T11" fmla="*/ 0 h 48"/>
                  <a:gd name="T12" fmla="*/ 0 w 65"/>
                  <a:gd name="T13" fmla="*/ 0 h 48"/>
                  <a:gd name="T14" fmla="*/ 0 w 65"/>
                  <a:gd name="T15" fmla="*/ 0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"/>
                  <a:gd name="T25" fmla="*/ 0 h 48"/>
                  <a:gd name="T26" fmla="*/ 65 w 65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" h="48">
                    <a:moveTo>
                      <a:pt x="65" y="0"/>
                    </a:moveTo>
                    <a:lnTo>
                      <a:pt x="23" y="48"/>
                    </a:lnTo>
                    <a:lnTo>
                      <a:pt x="0" y="46"/>
                    </a:lnTo>
                    <a:lnTo>
                      <a:pt x="6" y="12"/>
                    </a:lnTo>
                    <a:lnTo>
                      <a:pt x="18" y="12"/>
                    </a:lnTo>
                    <a:lnTo>
                      <a:pt x="3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0" name="Freeform 12">
                <a:extLst>
                  <a:ext uri="{FF2B5EF4-FFF2-40B4-BE49-F238E27FC236}">
                    <a16:creationId xmlns:a16="http://schemas.microsoft.com/office/drawing/2014/main" id="{B3427976-70EB-4E96-AF80-06C4FA3F1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2287"/>
                <a:ext cx="38" cy="50"/>
              </a:xfrm>
              <a:custGeom>
                <a:avLst/>
                <a:gdLst>
                  <a:gd name="T0" fmla="*/ 1 w 76"/>
                  <a:gd name="T1" fmla="*/ 0 h 101"/>
                  <a:gd name="T2" fmla="*/ 1 w 76"/>
                  <a:gd name="T3" fmla="*/ 0 h 101"/>
                  <a:gd name="T4" fmla="*/ 1 w 76"/>
                  <a:gd name="T5" fmla="*/ 0 h 101"/>
                  <a:gd name="T6" fmla="*/ 0 w 76"/>
                  <a:gd name="T7" fmla="*/ 0 h 101"/>
                  <a:gd name="T8" fmla="*/ 1 w 76"/>
                  <a:gd name="T9" fmla="*/ 0 h 101"/>
                  <a:gd name="T10" fmla="*/ 1 w 76"/>
                  <a:gd name="T11" fmla="*/ 0 h 101"/>
                  <a:gd name="T12" fmla="*/ 1 w 76"/>
                  <a:gd name="T13" fmla="*/ 0 h 101"/>
                  <a:gd name="T14" fmla="*/ 1 w 76"/>
                  <a:gd name="T15" fmla="*/ 0 h 101"/>
                  <a:gd name="T16" fmla="*/ 1 w 76"/>
                  <a:gd name="T17" fmla="*/ 0 h 101"/>
                  <a:gd name="T18" fmla="*/ 1 w 76"/>
                  <a:gd name="T19" fmla="*/ 0 h 10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101"/>
                  <a:gd name="T32" fmla="*/ 76 w 76"/>
                  <a:gd name="T33" fmla="*/ 101 h 10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101">
                    <a:moveTo>
                      <a:pt x="53" y="0"/>
                    </a:moveTo>
                    <a:lnTo>
                      <a:pt x="76" y="6"/>
                    </a:lnTo>
                    <a:lnTo>
                      <a:pt x="49" y="101"/>
                    </a:lnTo>
                    <a:lnTo>
                      <a:pt x="0" y="63"/>
                    </a:lnTo>
                    <a:lnTo>
                      <a:pt x="30" y="72"/>
                    </a:lnTo>
                    <a:lnTo>
                      <a:pt x="45" y="78"/>
                    </a:lnTo>
                    <a:lnTo>
                      <a:pt x="63" y="13"/>
                    </a:lnTo>
                    <a:lnTo>
                      <a:pt x="40" y="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1" name="Freeform 13">
                <a:extLst>
                  <a:ext uri="{FF2B5EF4-FFF2-40B4-BE49-F238E27FC236}">
                    <a16:creationId xmlns:a16="http://schemas.microsoft.com/office/drawing/2014/main" id="{D160845E-D0BE-465E-B008-E9A94FE88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2247"/>
                <a:ext cx="106" cy="120"/>
              </a:xfrm>
              <a:custGeom>
                <a:avLst/>
                <a:gdLst>
                  <a:gd name="T0" fmla="*/ 1 w 211"/>
                  <a:gd name="T1" fmla="*/ 1 h 240"/>
                  <a:gd name="T2" fmla="*/ 1 w 211"/>
                  <a:gd name="T3" fmla="*/ 0 h 240"/>
                  <a:gd name="T4" fmla="*/ 1 w 211"/>
                  <a:gd name="T5" fmla="*/ 0 h 240"/>
                  <a:gd name="T6" fmla="*/ 1 w 211"/>
                  <a:gd name="T7" fmla="*/ 1 h 240"/>
                  <a:gd name="T8" fmla="*/ 1 w 211"/>
                  <a:gd name="T9" fmla="*/ 1 h 240"/>
                  <a:gd name="T10" fmla="*/ 1 w 211"/>
                  <a:gd name="T11" fmla="*/ 1 h 240"/>
                  <a:gd name="T12" fmla="*/ 1 w 211"/>
                  <a:gd name="T13" fmla="*/ 1 h 240"/>
                  <a:gd name="T14" fmla="*/ 1 w 211"/>
                  <a:gd name="T15" fmla="*/ 1 h 240"/>
                  <a:gd name="T16" fmla="*/ 1 w 211"/>
                  <a:gd name="T17" fmla="*/ 1 h 240"/>
                  <a:gd name="T18" fmla="*/ 1 w 211"/>
                  <a:gd name="T19" fmla="*/ 1 h 240"/>
                  <a:gd name="T20" fmla="*/ 1 w 211"/>
                  <a:gd name="T21" fmla="*/ 1 h 240"/>
                  <a:gd name="T22" fmla="*/ 1 w 211"/>
                  <a:gd name="T23" fmla="*/ 1 h 240"/>
                  <a:gd name="T24" fmla="*/ 1 w 211"/>
                  <a:gd name="T25" fmla="*/ 1 h 240"/>
                  <a:gd name="T26" fmla="*/ 1 w 211"/>
                  <a:gd name="T27" fmla="*/ 1 h 240"/>
                  <a:gd name="T28" fmla="*/ 1 w 211"/>
                  <a:gd name="T29" fmla="*/ 1 h 240"/>
                  <a:gd name="T30" fmla="*/ 1 w 211"/>
                  <a:gd name="T31" fmla="*/ 1 h 240"/>
                  <a:gd name="T32" fmla="*/ 1 w 211"/>
                  <a:gd name="T33" fmla="*/ 1 h 240"/>
                  <a:gd name="T34" fmla="*/ 1 w 211"/>
                  <a:gd name="T35" fmla="*/ 1 h 240"/>
                  <a:gd name="T36" fmla="*/ 1 w 211"/>
                  <a:gd name="T37" fmla="*/ 1 h 240"/>
                  <a:gd name="T38" fmla="*/ 1 w 211"/>
                  <a:gd name="T39" fmla="*/ 1 h 240"/>
                  <a:gd name="T40" fmla="*/ 1 w 211"/>
                  <a:gd name="T41" fmla="*/ 1 h 240"/>
                  <a:gd name="T42" fmla="*/ 1 w 211"/>
                  <a:gd name="T43" fmla="*/ 1 h 240"/>
                  <a:gd name="T44" fmla="*/ 1 w 211"/>
                  <a:gd name="T45" fmla="*/ 1 h 240"/>
                  <a:gd name="T46" fmla="*/ 1 w 211"/>
                  <a:gd name="T47" fmla="*/ 1 h 240"/>
                  <a:gd name="T48" fmla="*/ 1 w 211"/>
                  <a:gd name="T49" fmla="*/ 1 h 240"/>
                  <a:gd name="T50" fmla="*/ 1 w 211"/>
                  <a:gd name="T51" fmla="*/ 1 h 240"/>
                  <a:gd name="T52" fmla="*/ 1 w 211"/>
                  <a:gd name="T53" fmla="*/ 1 h 240"/>
                  <a:gd name="T54" fmla="*/ 1 w 211"/>
                  <a:gd name="T55" fmla="*/ 1 h 240"/>
                  <a:gd name="T56" fmla="*/ 1 w 211"/>
                  <a:gd name="T57" fmla="*/ 1 h 240"/>
                  <a:gd name="T58" fmla="*/ 0 w 211"/>
                  <a:gd name="T59" fmla="*/ 1 h 240"/>
                  <a:gd name="T60" fmla="*/ 1 w 211"/>
                  <a:gd name="T61" fmla="*/ 1 h 240"/>
                  <a:gd name="T62" fmla="*/ 1 w 211"/>
                  <a:gd name="T63" fmla="*/ 1 h 240"/>
                  <a:gd name="T64" fmla="*/ 1 w 211"/>
                  <a:gd name="T65" fmla="*/ 1 h 240"/>
                  <a:gd name="T66" fmla="*/ 1 w 211"/>
                  <a:gd name="T67" fmla="*/ 1 h 240"/>
                  <a:gd name="T68" fmla="*/ 1 w 211"/>
                  <a:gd name="T69" fmla="*/ 1 h 2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1"/>
                  <a:gd name="T106" fmla="*/ 0 h 240"/>
                  <a:gd name="T107" fmla="*/ 211 w 211"/>
                  <a:gd name="T108" fmla="*/ 240 h 2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1" h="240">
                    <a:moveTo>
                      <a:pt x="190" y="6"/>
                    </a:moveTo>
                    <a:lnTo>
                      <a:pt x="68" y="0"/>
                    </a:lnTo>
                    <a:lnTo>
                      <a:pt x="66" y="4"/>
                    </a:lnTo>
                    <a:lnTo>
                      <a:pt x="62" y="9"/>
                    </a:lnTo>
                    <a:lnTo>
                      <a:pt x="59" y="15"/>
                    </a:lnTo>
                    <a:lnTo>
                      <a:pt x="57" y="19"/>
                    </a:lnTo>
                    <a:lnTo>
                      <a:pt x="55" y="23"/>
                    </a:lnTo>
                    <a:lnTo>
                      <a:pt x="53" y="28"/>
                    </a:lnTo>
                    <a:lnTo>
                      <a:pt x="51" y="34"/>
                    </a:lnTo>
                    <a:lnTo>
                      <a:pt x="47" y="38"/>
                    </a:lnTo>
                    <a:lnTo>
                      <a:pt x="45" y="44"/>
                    </a:lnTo>
                    <a:lnTo>
                      <a:pt x="41" y="51"/>
                    </a:lnTo>
                    <a:lnTo>
                      <a:pt x="40" y="57"/>
                    </a:lnTo>
                    <a:lnTo>
                      <a:pt x="38" y="63"/>
                    </a:lnTo>
                    <a:lnTo>
                      <a:pt x="34" y="70"/>
                    </a:lnTo>
                    <a:lnTo>
                      <a:pt x="32" y="76"/>
                    </a:lnTo>
                    <a:lnTo>
                      <a:pt x="28" y="86"/>
                    </a:lnTo>
                    <a:lnTo>
                      <a:pt x="26" y="93"/>
                    </a:lnTo>
                    <a:lnTo>
                      <a:pt x="22" y="101"/>
                    </a:lnTo>
                    <a:lnTo>
                      <a:pt x="21" y="108"/>
                    </a:lnTo>
                    <a:lnTo>
                      <a:pt x="19" y="118"/>
                    </a:lnTo>
                    <a:lnTo>
                      <a:pt x="15" y="125"/>
                    </a:lnTo>
                    <a:lnTo>
                      <a:pt x="13" y="133"/>
                    </a:lnTo>
                    <a:lnTo>
                      <a:pt x="9" y="143"/>
                    </a:lnTo>
                    <a:lnTo>
                      <a:pt x="7" y="150"/>
                    </a:lnTo>
                    <a:lnTo>
                      <a:pt x="3" y="160"/>
                    </a:lnTo>
                    <a:lnTo>
                      <a:pt x="2" y="169"/>
                    </a:lnTo>
                    <a:lnTo>
                      <a:pt x="2" y="179"/>
                    </a:lnTo>
                    <a:lnTo>
                      <a:pt x="0" y="188"/>
                    </a:lnTo>
                    <a:lnTo>
                      <a:pt x="98" y="238"/>
                    </a:lnTo>
                    <a:lnTo>
                      <a:pt x="133" y="240"/>
                    </a:lnTo>
                    <a:lnTo>
                      <a:pt x="211" y="21"/>
                    </a:lnTo>
                    <a:lnTo>
                      <a:pt x="19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2" name="Freeform 14">
                <a:extLst>
                  <a:ext uri="{FF2B5EF4-FFF2-40B4-BE49-F238E27FC236}">
                    <a16:creationId xmlns:a16="http://schemas.microsoft.com/office/drawing/2014/main" id="{C1B827BB-5FE3-4DDB-B80C-7003267D1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255"/>
                <a:ext cx="32" cy="38"/>
              </a:xfrm>
              <a:custGeom>
                <a:avLst/>
                <a:gdLst>
                  <a:gd name="T0" fmla="*/ 1 w 63"/>
                  <a:gd name="T1" fmla="*/ 1 h 76"/>
                  <a:gd name="T2" fmla="*/ 1 w 63"/>
                  <a:gd name="T3" fmla="*/ 1 h 76"/>
                  <a:gd name="T4" fmla="*/ 0 w 63"/>
                  <a:gd name="T5" fmla="*/ 1 h 76"/>
                  <a:gd name="T6" fmla="*/ 1 w 63"/>
                  <a:gd name="T7" fmla="*/ 0 h 76"/>
                  <a:gd name="T8" fmla="*/ 1 w 63"/>
                  <a:gd name="T9" fmla="*/ 1 h 76"/>
                  <a:gd name="T10" fmla="*/ 1 w 63"/>
                  <a:gd name="T11" fmla="*/ 1 h 76"/>
                  <a:gd name="T12" fmla="*/ 1 w 63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"/>
                  <a:gd name="T22" fmla="*/ 0 h 76"/>
                  <a:gd name="T23" fmla="*/ 63 w 63"/>
                  <a:gd name="T24" fmla="*/ 76 h 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" h="76">
                    <a:moveTo>
                      <a:pt x="63" y="19"/>
                    </a:moveTo>
                    <a:lnTo>
                      <a:pt x="27" y="76"/>
                    </a:lnTo>
                    <a:lnTo>
                      <a:pt x="0" y="65"/>
                    </a:lnTo>
                    <a:lnTo>
                      <a:pt x="21" y="0"/>
                    </a:lnTo>
                    <a:lnTo>
                      <a:pt x="47" y="17"/>
                    </a:lnTo>
                    <a:lnTo>
                      <a:pt x="63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3" name="Freeform 15">
                <a:extLst>
                  <a:ext uri="{FF2B5EF4-FFF2-40B4-BE49-F238E27FC236}">
                    <a16:creationId xmlns:a16="http://schemas.microsoft.com/office/drawing/2014/main" id="{A897B9FD-0BB8-4C5B-9E0B-1C84235D4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264"/>
                <a:ext cx="33" cy="65"/>
              </a:xfrm>
              <a:custGeom>
                <a:avLst/>
                <a:gdLst>
                  <a:gd name="T0" fmla="*/ 0 w 67"/>
                  <a:gd name="T1" fmla="*/ 1 h 129"/>
                  <a:gd name="T2" fmla="*/ 0 w 67"/>
                  <a:gd name="T3" fmla="*/ 1 h 129"/>
                  <a:gd name="T4" fmla="*/ 0 w 67"/>
                  <a:gd name="T5" fmla="*/ 1 h 129"/>
                  <a:gd name="T6" fmla="*/ 0 w 67"/>
                  <a:gd name="T7" fmla="*/ 1 h 129"/>
                  <a:gd name="T8" fmla="*/ 0 w 67"/>
                  <a:gd name="T9" fmla="*/ 1 h 129"/>
                  <a:gd name="T10" fmla="*/ 0 w 67"/>
                  <a:gd name="T11" fmla="*/ 1 h 129"/>
                  <a:gd name="T12" fmla="*/ 0 w 67"/>
                  <a:gd name="T13" fmla="*/ 1 h 129"/>
                  <a:gd name="T14" fmla="*/ 0 w 67"/>
                  <a:gd name="T15" fmla="*/ 1 h 129"/>
                  <a:gd name="T16" fmla="*/ 0 w 67"/>
                  <a:gd name="T17" fmla="*/ 0 h 129"/>
                  <a:gd name="T18" fmla="*/ 0 w 67"/>
                  <a:gd name="T19" fmla="*/ 1 h 129"/>
                  <a:gd name="T20" fmla="*/ 0 w 67"/>
                  <a:gd name="T21" fmla="*/ 1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7"/>
                  <a:gd name="T34" fmla="*/ 0 h 129"/>
                  <a:gd name="T35" fmla="*/ 67 w 67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7" h="129">
                    <a:moveTo>
                      <a:pt x="67" y="6"/>
                    </a:moveTo>
                    <a:lnTo>
                      <a:pt x="67" y="21"/>
                    </a:lnTo>
                    <a:lnTo>
                      <a:pt x="55" y="27"/>
                    </a:lnTo>
                    <a:lnTo>
                      <a:pt x="50" y="59"/>
                    </a:lnTo>
                    <a:lnTo>
                      <a:pt x="0" y="129"/>
                    </a:lnTo>
                    <a:lnTo>
                      <a:pt x="21" y="50"/>
                    </a:lnTo>
                    <a:lnTo>
                      <a:pt x="51" y="23"/>
                    </a:lnTo>
                    <a:lnTo>
                      <a:pt x="51" y="17"/>
                    </a:lnTo>
                    <a:lnTo>
                      <a:pt x="65" y="0"/>
                    </a:lnTo>
                    <a:lnTo>
                      <a:pt x="67" y="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4" name="Freeform 16">
                <a:extLst>
                  <a:ext uri="{FF2B5EF4-FFF2-40B4-BE49-F238E27FC236}">
                    <a16:creationId xmlns:a16="http://schemas.microsoft.com/office/drawing/2014/main" id="{1D30B385-3E9C-44BE-8946-ECD04DC72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361"/>
                <a:ext cx="111" cy="111"/>
              </a:xfrm>
              <a:custGeom>
                <a:avLst/>
                <a:gdLst>
                  <a:gd name="T0" fmla="*/ 1 w 222"/>
                  <a:gd name="T1" fmla="*/ 0 h 223"/>
                  <a:gd name="T2" fmla="*/ 1 w 222"/>
                  <a:gd name="T3" fmla="*/ 0 h 223"/>
                  <a:gd name="T4" fmla="*/ 1 w 222"/>
                  <a:gd name="T5" fmla="*/ 0 h 223"/>
                  <a:gd name="T6" fmla="*/ 1 w 222"/>
                  <a:gd name="T7" fmla="*/ 0 h 223"/>
                  <a:gd name="T8" fmla="*/ 1 w 222"/>
                  <a:gd name="T9" fmla="*/ 0 h 223"/>
                  <a:gd name="T10" fmla="*/ 1 w 222"/>
                  <a:gd name="T11" fmla="*/ 0 h 223"/>
                  <a:gd name="T12" fmla="*/ 1 w 222"/>
                  <a:gd name="T13" fmla="*/ 0 h 223"/>
                  <a:gd name="T14" fmla="*/ 1 w 222"/>
                  <a:gd name="T15" fmla="*/ 0 h 223"/>
                  <a:gd name="T16" fmla="*/ 1 w 222"/>
                  <a:gd name="T17" fmla="*/ 0 h 223"/>
                  <a:gd name="T18" fmla="*/ 1 w 222"/>
                  <a:gd name="T19" fmla="*/ 0 h 223"/>
                  <a:gd name="T20" fmla="*/ 1 w 222"/>
                  <a:gd name="T21" fmla="*/ 0 h 223"/>
                  <a:gd name="T22" fmla="*/ 1 w 222"/>
                  <a:gd name="T23" fmla="*/ 0 h 223"/>
                  <a:gd name="T24" fmla="*/ 1 w 222"/>
                  <a:gd name="T25" fmla="*/ 0 h 223"/>
                  <a:gd name="T26" fmla="*/ 1 w 222"/>
                  <a:gd name="T27" fmla="*/ 0 h 223"/>
                  <a:gd name="T28" fmla="*/ 1 w 222"/>
                  <a:gd name="T29" fmla="*/ 0 h 223"/>
                  <a:gd name="T30" fmla="*/ 1 w 222"/>
                  <a:gd name="T31" fmla="*/ 0 h 223"/>
                  <a:gd name="T32" fmla="*/ 1 w 222"/>
                  <a:gd name="T33" fmla="*/ 0 h 223"/>
                  <a:gd name="T34" fmla="*/ 1 w 222"/>
                  <a:gd name="T35" fmla="*/ 0 h 223"/>
                  <a:gd name="T36" fmla="*/ 1 w 222"/>
                  <a:gd name="T37" fmla="*/ 0 h 223"/>
                  <a:gd name="T38" fmla="*/ 1 w 222"/>
                  <a:gd name="T39" fmla="*/ 0 h 223"/>
                  <a:gd name="T40" fmla="*/ 1 w 222"/>
                  <a:gd name="T41" fmla="*/ 0 h 223"/>
                  <a:gd name="T42" fmla="*/ 1 w 222"/>
                  <a:gd name="T43" fmla="*/ 0 h 223"/>
                  <a:gd name="T44" fmla="*/ 1 w 222"/>
                  <a:gd name="T45" fmla="*/ 0 h 223"/>
                  <a:gd name="T46" fmla="*/ 1 w 222"/>
                  <a:gd name="T47" fmla="*/ 0 h 223"/>
                  <a:gd name="T48" fmla="*/ 1 w 222"/>
                  <a:gd name="T49" fmla="*/ 0 h 223"/>
                  <a:gd name="T50" fmla="*/ 1 w 222"/>
                  <a:gd name="T51" fmla="*/ 0 h 223"/>
                  <a:gd name="T52" fmla="*/ 1 w 222"/>
                  <a:gd name="T53" fmla="*/ 0 h 223"/>
                  <a:gd name="T54" fmla="*/ 1 w 222"/>
                  <a:gd name="T55" fmla="*/ 0 h 223"/>
                  <a:gd name="T56" fmla="*/ 1 w 222"/>
                  <a:gd name="T57" fmla="*/ 0 h 223"/>
                  <a:gd name="T58" fmla="*/ 1 w 222"/>
                  <a:gd name="T59" fmla="*/ 0 h 223"/>
                  <a:gd name="T60" fmla="*/ 1 w 222"/>
                  <a:gd name="T61" fmla="*/ 0 h 223"/>
                  <a:gd name="T62" fmla="*/ 1 w 222"/>
                  <a:gd name="T63" fmla="*/ 0 h 223"/>
                  <a:gd name="T64" fmla="*/ 1 w 222"/>
                  <a:gd name="T65" fmla="*/ 0 h 223"/>
                  <a:gd name="T66" fmla="*/ 1 w 222"/>
                  <a:gd name="T67" fmla="*/ 0 h 223"/>
                  <a:gd name="T68" fmla="*/ 1 w 222"/>
                  <a:gd name="T69" fmla="*/ 0 h 223"/>
                  <a:gd name="T70" fmla="*/ 1 w 222"/>
                  <a:gd name="T71" fmla="*/ 0 h 223"/>
                  <a:gd name="T72" fmla="*/ 1 w 222"/>
                  <a:gd name="T73" fmla="*/ 0 h 223"/>
                  <a:gd name="T74" fmla="*/ 1 w 222"/>
                  <a:gd name="T75" fmla="*/ 0 h 223"/>
                  <a:gd name="T76" fmla="*/ 1 w 222"/>
                  <a:gd name="T77" fmla="*/ 0 h 223"/>
                  <a:gd name="T78" fmla="*/ 1 w 222"/>
                  <a:gd name="T79" fmla="*/ 0 h 223"/>
                  <a:gd name="T80" fmla="*/ 1 w 222"/>
                  <a:gd name="T81" fmla="*/ 0 h 223"/>
                  <a:gd name="T82" fmla="*/ 1 w 222"/>
                  <a:gd name="T83" fmla="*/ 0 h 223"/>
                  <a:gd name="T84" fmla="*/ 1 w 222"/>
                  <a:gd name="T85" fmla="*/ 0 h 223"/>
                  <a:gd name="T86" fmla="*/ 1 w 222"/>
                  <a:gd name="T87" fmla="*/ 0 h 2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22"/>
                  <a:gd name="T133" fmla="*/ 0 h 223"/>
                  <a:gd name="T134" fmla="*/ 222 w 222"/>
                  <a:gd name="T135" fmla="*/ 223 h 2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22" h="223">
                    <a:moveTo>
                      <a:pt x="13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23" y="2"/>
                    </a:lnTo>
                    <a:lnTo>
                      <a:pt x="30" y="8"/>
                    </a:lnTo>
                    <a:lnTo>
                      <a:pt x="38" y="12"/>
                    </a:lnTo>
                    <a:lnTo>
                      <a:pt x="49" y="17"/>
                    </a:lnTo>
                    <a:lnTo>
                      <a:pt x="53" y="21"/>
                    </a:lnTo>
                    <a:lnTo>
                      <a:pt x="59" y="23"/>
                    </a:lnTo>
                    <a:lnTo>
                      <a:pt x="66" y="27"/>
                    </a:lnTo>
                    <a:lnTo>
                      <a:pt x="72" y="31"/>
                    </a:lnTo>
                    <a:lnTo>
                      <a:pt x="78" y="34"/>
                    </a:lnTo>
                    <a:lnTo>
                      <a:pt x="83" y="38"/>
                    </a:lnTo>
                    <a:lnTo>
                      <a:pt x="89" y="40"/>
                    </a:lnTo>
                    <a:lnTo>
                      <a:pt x="97" y="46"/>
                    </a:lnTo>
                    <a:lnTo>
                      <a:pt x="102" y="50"/>
                    </a:lnTo>
                    <a:lnTo>
                      <a:pt x="108" y="53"/>
                    </a:lnTo>
                    <a:lnTo>
                      <a:pt x="114" y="57"/>
                    </a:lnTo>
                    <a:lnTo>
                      <a:pt x="121" y="61"/>
                    </a:lnTo>
                    <a:lnTo>
                      <a:pt x="125" y="65"/>
                    </a:lnTo>
                    <a:lnTo>
                      <a:pt x="131" y="71"/>
                    </a:lnTo>
                    <a:lnTo>
                      <a:pt x="137" y="74"/>
                    </a:lnTo>
                    <a:lnTo>
                      <a:pt x="142" y="78"/>
                    </a:lnTo>
                    <a:lnTo>
                      <a:pt x="146" y="82"/>
                    </a:lnTo>
                    <a:lnTo>
                      <a:pt x="150" y="88"/>
                    </a:lnTo>
                    <a:lnTo>
                      <a:pt x="156" y="91"/>
                    </a:lnTo>
                    <a:lnTo>
                      <a:pt x="159" y="97"/>
                    </a:lnTo>
                    <a:lnTo>
                      <a:pt x="165" y="105"/>
                    </a:lnTo>
                    <a:lnTo>
                      <a:pt x="171" y="112"/>
                    </a:lnTo>
                    <a:lnTo>
                      <a:pt x="177" y="120"/>
                    </a:lnTo>
                    <a:lnTo>
                      <a:pt x="182" y="128"/>
                    </a:lnTo>
                    <a:lnTo>
                      <a:pt x="184" y="135"/>
                    </a:lnTo>
                    <a:lnTo>
                      <a:pt x="188" y="141"/>
                    </a:lnTo>
                    <a:lnTo>
                      <a:pt x="192" y="148"/>
                    </a:lnTo>
                    <a:lnTo>
                      <a:pt x="196" y="156"/>
                    </a:lnTo>
                    <a:lnTo>
                      <a:pt x="197" y="162"/>
                    </a:lnTo>
                    <a:lnTo>
                      <a:pt x="201" y="169"/>
                    </a:lnTo>
                    <a:lnTo>
                      <a:pt x="203" y="177"/>
                    </a:lnTo>
                    <a:lnTo>
                      <a:pt x="205" y="185"/>
                    </a:lnTo>
                    <a:lnTo>
                      <a:pt x="209" y="194"/>
                    </a:lnTo>
                    <a:lnTo>
                      <a:pt x="213" y="202"/>
                    </a:lnTo>
                    <a:lnTo>
                      <a:pt x="215" y="207"/>
                    </a:lnTo>
                    <a:lnTo>
                      <a:pt x="216" y="213"/>
                    </a:lnTo>
                    <a:lnTo>
                      <a:pt x="220" y="217"/>
                    </a:lnTo>
                    <a:lnTo>
                      <a:pt x="222" y="223"/>
                    </a:lnTo>
                    <a:lnTo>
                      <a:pt x="207" y="196"/>
                    </a:lnTo>
                    <a:lnTo>
                      <a:pt x="203" y="192"/>
                    </a:lnTo>
                    <a:lnTo>
                      <a:pt x="201" y="187"/>
                    </a:lnTo>
                    <a:lnTo>
                      <a:pt x="199" y="181"/>
                    </a:lnTo>
                    <a:lnTo>
                      <a:pt x="196" y="175"/>
                    </a:lnTo>
                    <a:lnTo>
                      <a:pt x="192" y="167"/>
                    </a:lnTo>
                    <a:lnTo>
                      <a:pt x="188" y="162"/>
                    </a:lnTo>
                    <a:lnTo>
                      <a:pt x="184" y="156"/>
                    </a:lnTo>
                    <a:lnTo>
                      <a:pt x="182" y="148"/>
                    </a:lnTo>
                    <a:lnTo>
                      <a:pt x="178" y="141"/>
                    </a:lnTo>
                    <a:lnTo>
                      <a:pt x="175" y="135"/>
                    </a:lnTo>
                    <a:lnTo>
                      <a:pt x="169" y="128"/>
                    </a:lnTo>
                    <a:lnTo>
                      <a:pt x="165" y="122"/>
                    </a:lnTo>
                    <a:lnTo>
                      <a:pt x="161" y="116"/>
                    </a:lnTo>
                    <a:lnTo>
                      <a:pt x="156" y="110"/>
                    </a:lnTo>
                    <a:lnTo>
                      <a:pt x="152" y="105"/>
                    </a:lnTo>
                    <a:lnTo>
                      <a:pt x="146" y="99"/>
                    </a:lnTo>
                    <a:lnTo>
                      <a:pt x="140" y="95"/>
                    </a:lnTo>
                    <a:lnTo>
                      <a:pt x="135" y="90"/>
                    </a:lnTo>
                    <a:lnTo>
                      <a:pt x="129" y="84"/>
                    </a:lnTo>
                    <a:lnTo>
                      <a:pt x="123" y="80"/>
                    </a:lnTo>
                    <a:lnTo>
                      <a:pt x="118" y="74"/>
                    </a:lnTo>
                    <a:lnTo>
                      <a:pt x="112" y="71"/>
                    </a:lnTo>
                    <a:lnTo>
                      <a:pt x="106" y="67"/>
                    </a:lnTo>
                    <a:lnTo>
                      <a:pt x="100" y="63"/>
                    </a:lnTo>
                    <a:lnTo>
                      <a:pt x="93" y="59"/>
                    </a:lnTo>
                    <a:lnTo>
                      <a:pt x="87" y="55"/>
                    </a:lnTo>
                    <a:lnTo>
                      <a:pt x="80" y="50"/>
                    </a:lnTo>
                    <a:lnTo>
                      <a:pt x="74" y="48"/>
                    </a:lnTo>
                    <a:lnTo>
                      <a:pt x="68" y="44"/>
                    </a:lnTo>
                    <a:lnTo>
                      <a:pt x="62" y="40"/>
                    </a:lnTo>
                    <a:lnTo>
                      <a:pt x="57" y="38"/>
                    </a:lnTo>
                    <a:lnTo>
                      <a:pt x="51" y="36"/>
                    </a:lnTo>
                    <a:lnTo>
                      <a:pt x="47" y="32"/>
                    </a:lnTo>
                    <a:lnTo>
                      <a:pt x="42" y="29"/>
                    </a:lnTo>
                    <a:lnTo>
                      <a:pt x="36" y="27"/>
                    </a:lnTo>
                    <a:lnTo>
                      <a:pt x="32" y="25"/>
                    </a:lnTo>
                    <a:lnTo>
                      <a:pt x="23" y="21"/>
                    </a:lnTo>
                    <a:lnTo>
                      <a:pt x="15" y="17"/>
                    </a:lnTo>
                    <a:lnTo>
                      <a:pt x="9" y="15"/>
                    </a:lnTo>
                    <a:lnTo>
                      <a:pt x="3" y="13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5" name="Freeform 17">
                <a:extLst>
                  <a:ext uri="{FF2B5EF4-FFF2-40B4-BE49-F238E27FC236}">
                    <a16:creationId xmlns:a16="http://schemas.microsoft.com/office/drawing/2014/main" id="{2B5805BA-A3F6-4DF7-B031-10E262FC9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528"/>
                <a:ext cx="22" cy="23"/>
              </a:xfrm>
              <a:custGeom>
                <a:avLst/>
                <a:gdLst>
                  <a:gd name="T0" fmla="*/ 1 w 43"/>
                  <a:gd name="T1" fmla="*/ 1 h 45"/>
                  <a:gd name="T2" fmla="*/ 1 w 43"/>
                  <a:gd name="T3" fmla="*/ 1 h 45"/>
                  <a:gd name="T4" fmla="*/ 1 w 43"/>
                  <a:gd name="T5" fmla="*/ 1 h 45"/>
                  <a:gd name="T6" fmla="*/ 1 w 43"/>
                  <a:gd name="T7" fmla="*/ 1 h 45"/>
                  <a:gd name="T8" fmla="*/ 1 w 43"/>
                  <a:gd name="T9" fmla="*/ 1 h 45"/>
                  <a:gd name="T10" fmla="*/ 1 w 43"/>
                  <a:gd name="T11" fmla="*/ 0 h 45"/>
                  <a:gd name="T12" fmla="*/ 1 w 43"/>
                  <a:gd name="T13" fmla="*/ 0 h 45"/>
                  <a:gd name="T14" fmla="*/ 1 w 43"/>
                  <a:gd name="T15" fmla="*/ 1 h 45"/>
                  <a:gd name="T16" fmla="*/ 1 w 43"/>
                  <a:gd name="T17" fmla="*/ 1 h 45"/>
                  <a:gd name="T18" fmla="*/ 1 w 43"/>
                  <a:gd name="T19" fmla="*/ 1 h 45"/>
                  <a:gd name="T20" fmla="*/ 1 w 43"/>
                  <a:gd name="T21" fmla="*/ 1 h 45"/>
                  <a:gd name="T22" fmla="*/ 1 w 43"/>
                  <a:gd name="T23" fmla="*/ 1 h 45"/>
                  <a:gd name="T24" fmla="*/ 1 w 43"/>
                  <a:gd name="T25" fmla="*/ 1 h 45"/>
                  <a:gd name="T26" fmla="*/ 1 w 43"/>
                  <a:gd name="T27" fmla="*/ 1 h 45"/>
                  <a:gd name="T28" fmla="*/ 1 w 43"/>
                  <a:gd name="T29" fmla="*/ 1 h 45"/>
                  <a:gd name="T30" fmla="*/ 1 w 43"/>
                  <a:gd name="T31" fmla="*/ 1 h 45"/>
                  <a:gd name="T32" fmla="*/ 1 w 43"/>
                  <a:gd name="T33" fmla="*/ 1 h 45"/>
                  <a:gd name="T34" fmla="*/ 1 w 43"/>
                  <a:gd name="T35" fmla="*/ 1 h 45"/>
                  <a:gd name="T36" fmla="*/ 1 w 43"/>
                  <a:gd name="T37" fmla="*/ 1 h 45"/>
                  <a:gd name="T38" fmla="*/ 0 w 43"/>
                  <a:gd name="T39" fmla="*/ 1 h 45"/>
                  <a:gd name="T40" fmla="*/ 1 w 43"/>
                  <a:gd name="T41" fmla="*/ 1 h 45"/>
                  <a:gd name="T42" fmla="*/ 1 w 43"/>
                  <a:gd name="T43" fmla="*/ 1 h 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45"/>
                  <a:gd name="T68" fmla="*/ 43 w 43"/>
                  <a:gd name="T69" fmla="*/ 45 h 4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45">
                    <a:moveTo>
                      <a:pt x="13" y="13"/>
                    </a:moveTo>
                    <a:lnTo>
                      <a:pt x="15" y="11"/>
                    </a:lnTo>
                    <a:lnTo>
                      <a:pt x="24" y="6"/>
                    </a:lnTo>
                    <a:lnTo>
                      <a:pt x="28" y="4"/>
                    </a:lnTo>
                    <a:lnTo>
                      <a:pt x="32" y="2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3" y="2"/>
                    </a:lnTo>
                    <a:lnTo>
                      <a:pt x="40" y="7"/>
                    </a:lnTo>
                    <a:lnTo>
                      <a:pt x="38" y="9"/>
                    </a:lnTo>
                    <a:lnTo>
                      <a:pt x="34" y="15"/>
                    </a:lnTo>
                    <a:lnTo>
                      <a:pt x="30" y="19"/>
                    </a:lnTo>
                    <a:lnTo>
                      <a:pt x="26" y="26"/>
                    </a:lnTo>
                    <a:lnTo>
                      <a:pt x="21" y="30"/>
                    </a:lnTo>
                    <a:lnTo>
                      <a:pt x="19" y="34"/>
                    </a:lnTo>
                    <a:lnTo>
                      <a:pt x="15" y="36"/>
                    </a:lnTo>
                    <a:lnTo>
                      <a:pt x="13" y="40"/>
                    </a:lnTo>
                    <a:lnTo>
                      <a:pt x="9" y="44"/>
                    </a:lnTo>
                    <a:lnTo>
                      <a:pt x="9" y="45"/>
                    </a:lnTo>
                    <a:lnTo>
                      <a:pt x="0" y="26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6" name="Freeform 18">
                <a:extLst>
                  <a:ext uri="{FF2B5EF4-FFF2-40B4-BE49-F238E27FC236}">
                    <a16:creationId xmlns:a16="http://schemas.microsoft.com/office/drawing/2014/main" id="{B29BB204-5C22-4ACA-9E54-86B838B47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2522"/>
                <a:ext cx="23" cy="26"/>
              </a:xfrm>
              <a:custGeom>
                <a:avLst/>
                <a:gdLst>
                  <a:gd name="T0" fmla="*/ 1 w 46"/>
                  <a:gd name="T1" fmla="*/ 0 h 53"/>
                  <a:gd name="T2" fmla="*/ 1 w 46"/>
                  <a:gd name="T3" fmla="*/ 0 h 53"/>
                  <a:gd name="T4" fmla="*/ 1 w 46"/>
                  <a:gd name="T5" fmla="*/ 0 h 53"/>
                  <a:gd name="T6" fmla="*/ 1 w 46"/>
                  <a:gd name="T7" fmla="*/ 0 h 53"/>
                  <a:gd name="T8" fmla="*/ 1 w 46"/>
                  <a:gd name="T9" fmla="*/ 0 h 53"/>
                  <a:gd name="T10" fmla="*/ 1 w 46"/>
                  <a:gd name="T11" fmla="*/ 0 h 53"/>
                  <a:gd name="T12" fmla="*/ 1 w 46"/>
                  <a:gd name="T13" fmla="*/ 0 h 53"/>
                  <a:gd name="T14" fmla="*/ 1 w 46"/>
                  <a:gd name="T15" fmla="*/ 0 h 53"/>
                  <a:gd name="T16" fmla="*/ 1 w 46"/>
                  <a:gd name="T17" fmla="*/ 0 h 53"/>
                  <a:gd name="T18" fmla="*/ 0 w 46"/>
                  <a:gd name="T19" fmla="*/ 0 h 53"/>
                  <a:gd name="T20" fmla="*/ 1 w 46"/>
                  <a:gd name="T21" fmla="*/ 0 h 53"/>
                  <a:gd name="T22" fmla="*/ 1 w 46"/>
                  <a:gd name="T23" fmla="*/ 0 h 53"/>
                  <a:gd name="T24" fmla="*/ 1 w 46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53"/>
                  <a:gd name="T41" fmla="*/ 46 w 46"/>
                  <a:gd name="T42" fmla="*/ 53 h 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53">
                    <a:moveTo>
                      <a:pt x="36" y="5"/>
                    </a:moveTo>
                    <a:lnTo>
                      <a:pt x="46" y="53"/>
                    </a:lnTo>
                    <a:lnTo>
                      <a:pt x="44" y="51"/>
                    </a:lnTo>
                    <a:lnTo>
                      <a:pt x="40" y="47"/>
                    </a:lnTo>
                    <a:lnTo>
                      <a:pt x="32" y="41"/>
                    </a:lnTo>
                    <a:lnTo>
                      <a:pt x="25" y="34"/>
                    </a:lnTo>
                    <a:lnTo>
                      <a:pt x="15" y="26"/>
                    </a:lnTo>
                    <a:lnTo>
                      <a:pt x="7" y="19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17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7" name="Freeform 19">
                <a:extLst>
                  <a:ext uri="{FF2B5EF4-FFF2-40B4-BE49-F238E27FC236}">
                    <a16:creationId xmlns:a16="http://schemas.microsoft.com/office/drawing/2014/main" id="{F0CC3C49-940F-47C5-9F77-7525E6EEC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311"/>
                <a:ext cx="25" cy="14"/>
              </a:xfrm>
              <a:custGeom>
                <a:avLst/>
                <a:gdLst>
                  <a:gd name="T0" fmla="*/ 0 w 49"/>
                  <a:gd name="T1" fmla="*/ 0 h 29"/>
                  <a:gd name="T2" fmla="*/ 1 w 49"/>
                  <a:gd name="T3" fmla="*/ 0 h 29"/>
                  <a:gd name="T4" fmla="*/ 1 w 49"/>
                  <a:gd name="T5" fmla="*/ 0 h 29"/>
                  <a:gd name="T6" fmla="*/ 1 w 49"/>
                  <a:gd name="T7" fmla="*/ 0 h 29"/>
                  <a:gd name="T8" fmla="*/ 1 w 49"/>
                  <a:gd name="T9" fmla="*/ 0 h 29"/>
                  <a:gd name="T10" fmla="*/ 1 w 49"/>
                  <a:gd name="T11" fmla="*/ 0 h 29"/>
                  <a:gd name="T12" fmla="*/ 1 w 49"/>
                  <a:gd name="T13" fmla="*/ 0 h 29"/>
                  <a:gd name="T14" fmla="*/ 1 w 49"/>
                  <a:gd name="T15" fmla="*/ 0 h 29"/>
                  <a:gd name="T16" fmla="*/ 1 w 49"/>
                  <a:gd name="T17" fmla="*/ 0 h 29"/>
                  <a:gd name="T18" fmla="*/ 1 w 49"/>
                  <a:gd name="T19" fmla="*/ 0 h 29"/>
                  <a:gd name="T20" fmla="*/ 1 w 49"/>
                  <a:gd name="T21" fmla="*/ 0 h 29"/>
                  <a:gd name="T22" fmla="*/ 1 w 49"/>
                  <a:gd name="T23" fmla="*/ 0 h 29"/>
                  <a:gd name="T24" fmla="*/ 1 w 49"/>
                  <a:gd name="T25" fmla="*/ 0 h 29"/>
                  <a:gd name="T26" fmla="*/ 1 w 49"/>
                  <a:gd name="T27" fmla="*/ 0 h 29"/>
                  <a:gd name="T28" fmla="*/ 1 w 49"/>
                  <a:gd name="T29" fmla="*/ 0 h 29"/>
                  <a:gd name="T30" fmla="*/ 1 w 49"/>
                  <a:gd name="T31" fmla="*/ 0 h 29"/>
                  <a:gd name="T32" fmla="*/ 1 w 49"/>
                  <a:gd name="T33" fmla="*/ 0 h 29"/>
                  <a:gd name="T34" fmla="*/ 1 w 49"/>
                  <a:gd name="T35" fmla="*/ 0 h 29"/>
                  <a:gd name="T36" fmla="*/ 1 w 49"/>
                  <a:gd name="T37" fmla="*/ 0 h 29"/>
                  <a:gd name="T38" fmla="*/ 1 w 49"/>
                  <a:gd name="T39" fmla="*/ 0 h 29"/>
                  <a:gd name="T40" fmla="*/ 1 w 49"/>
                  <a:gd name="T41" fmla="*/ 0 h 29"/>
                  <a:gd name="T42" fmla="*/ 1 w 49"/>
                  <a:gd name="T43" fmla="*/ 0 h 29"/>
                  <a:gd name="T44" fmla="*/ 1 w 49"/>
                  <a:gd name="T45" fmla="*/ 0 h 29"/>
                  <a:gd name="T46" fmla="*/ 1 w 49"/>
                  <a:gd name="T47" fmla="*/ 0 h 29"/>
                  <a:gd name="T48" fmla="*/ 1 w 49"/>
                  <a:gd name="T49" fmla="*/ 0 h 29"/>
                  <a:gd name="T50" fmla="*/ 1 w 49"/>
                  <a:gd name="T51" fmla="*/ 0 h 29"/>
                  <a:gd name="T52" fmla="*/ 0 w 49"/>
                  <a:gd name="T53" fmla="*/ 0 h 29"/>
                  <a:gd name="T54" fmla="*/ 0 w 49"/>
                  <a:gd name="T55" fmla="*/ 0 h 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"/>
                  <a:gd name="T85" fmla="*/ 0 h 29"/>
                  <a:gd name="T86" fmla="*/ 49 w 49"/>
                  <a:gd name="T87" fmla="*/ 29 h 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" h="29">
                    <a:moveTo>
                      <a:pt x="0" y="21"/>
                    </a:moveTo>
                    <a:lnTo>
                      <a:pt x="2" y="19"/>
                    </a:lnTo>
                    <a:lnTo>
                      <a:pt x="5" y="14"/>
                    </a:lnTo>
                    <a:lnTo>
                      <a:pt x="11" y="8"/>
                    </a:lnTo>
                    <a:lnTo>
                      <a:pt x="17" y="4"/>
                    </a:lnTo>
                    <a:lnTo>
                      <a:pt x="21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4"/>
                    </a:lnTo>
                    <a:lnTo>
                      <a:pt x="41" y="4"/>
                    </a:lnTo>
                    <a:lnTo>
                      <a:pt x="45" y="6"/>
                    </a:lnTo>
                    <a:lnTo>
                      <a:pt x="47" y="8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1" y="10"/>
                    </a:lnTo>
                    <a:lnTo>
                      <a:pt x="34" y="12"/>
                    </a:lnTo>
                    <a:lnTo>
                      <a:pt x="30" y="14"/>
                    </a:lnTo>
                    <a:lnTo>
                      <a:pt x="24" y="17"/>
                    </a:lnTo>
                    <a:lnTo>
                      <a:pt x="24" y="21"/>
                    </a:lnTo>
                    <a:lnTo>
                      <a:pt x="32" y="23"/>
                    </a:lnTo>
                    <a:lnTo>
                      <a:pt x="40" y="21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3" y="27"/>
                    </a:lnTo>
                    <a:lnTo>
                      <a:pt x="17" y="2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8" name="Freeform 20">
                <a:extLst>
                  <a:ext uri="{FF2B5EF4-FFF2-40B4-BE49-F238E27FC236}">
                    <a16:creationId xmlns:a16="http://schemas.microsoft.com/office/drawing/2014/main" id="{343D094F-70B6-4869-9031-088017051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2378"/>
                <a:ext cx="79" cy="128"/>
              </a:xfrm>
              <a:custGeom>
                <a:avLst/>
                <a:gdLst>
                  <a:gd name="T0" fmla="*/ 1 w 157"/>
                  <a:gd name="T1" fmla="*/ 1 h 255"/>
                  <a:gd name="T2" fmla="*/ 1 w 157"/>
                  <a:gd name="T3" fmla="*/ 1 h 255"/>
                  <a:gd name="T4" fmla="*/ 1 w 157"/>
                  <a:gd name="T5" fmla="*/ 1 h 255"/>
                  <a:gd name="T6" fmla="*/ 1 w 157"/>
                  <a:gd name="T7" fmla="*/ 1 h 255"/>
                  <a:gd name="T8" fmla="*/ 1 w 157"/>
                  <a:gd name="T9" fmla="*/ 1 h 255"/>
                  <a:gd name="T10" fmla="*/ 1 w 157"/>
                  <a:gd name="T11" fmla="*/ 1 h 255"/>
                  <a:gd name="T12" fmla="*/ 1 w 157"/>
                  <a:gd name="T13" fmla="*/ 1 h 255"/>
                  <a:gd name="T14" fmla="*/ 1 w 157"/>
                  <a:gd name="T15" fmla="*/ 1 h 255"/>
                  <a:gd name="T16" fmla="*/ 1 w 157"/>
                  <a:gd name="T17" fmla="*/ 1 h 255"/>
                  <a:gd name="T18" fmla="*/ 1 w 157"/>
                  <a:gd name="T19" fmla="*/ 1 h 255"/>
                  <a:gd name="T20" fmla="*/ 1 w 157"/>
                  <a:gd name="T21" fmla="*/ 1 h 255"/>
                  <a:gd name="T22" fmla="*/ 1 w 157"/>
                  <a:gd name="T23" fmla="*/ 1 h 255"/>
                  <a:gd name="T24" fmla="*/ 1 w 157"/>
                  <a:gd name="T25" fmla="*/ 1 h 255"/>
                  <a:gd name="T26" fmla="*/ 1 w 157"/>
                  <a:gd name="T27" fmla="*/ 1 h 255"/>
                  <a:gd name="T28" fmla="*/ 1 w 157"/>
                  <a:gd name="T29" fmla="*/ 1 h 255"/>
                  <a:gd name="T30" fmla="*/ 1 w 157"/>
                  <a:gd name="T31" fmla="*/ 1 h 255"/>
                  <a:gd name="T32" fmla="*/ 1 w 157"/>
                  <a:gd name="T33" fmla="*/ 1 h 255"/>
                  <a:gd name="T34" fmla="*/ 1 w 157"/>
                  <a:gd name="T35" fmla="*/ 1 h 255"/>
                  <a:gd name="T36" fmla="*/ 1 w 157"/>
                  <a:gd name="T37" fmla="*/ 1 h 255"/>
                  <a:gd name="T38" fmla="*/ 1 w 157"/>
                  <a:gd name="T39" fmla="*/ 1 h 255"/>
                  <a:gd name="T40" fmla="*/ 1 w 157"/>
                  <a:gd name="T41" fmla="*/ 1 h 255"/>
                  <a:gd name="T42" fmla="*/ 1 w 157"/>
                  <a:gd name="T43" fmla="*/ 1 h 255"/>
                  <a:gd name="T44" fmla="*/ 1 w 157"/>
                  <a:gd name="T45" fmla="*/ 1 h 255"/>
                  <a:gd name="T46" fmla="*/ 1 w 157"/>
                  <a:gd name="T47" fmla="*/ 1 h 255"/>
                  <a:gd name="T48" fmla="*/ 1 w 157"/>
                  <a:gd name="T49" fmla="*/ 1 h 255"/>
                  <a:gd name="T50" fmla="*/ 1 w 157"/>
                  <a:gd name="T51" fmla="*/ 1 h 255"/>
                  <a:gd name="T52" fmla="*/ 1 w 157"/>
                  <a:gd name="T53" fmla="*/ 1 h 255"/>
                  <a:gd name="T54" fmla="*/ 1 w 157"/>
                  <a:gd name="T55" fmla="*/ 1 h 255"/>
                  <a:gd name="T56" fmla="*/ 1 w 157"/>
                  <a:gd name="T57" fmla="*/ 1 h 255"/>
                  <a:gd name="T58" fmla="*/ 1 w 157"/>
                  <a:gd name="T59" fmla="*/ 1 h 255"/>
                  <a:gd name="T60" fmla="*/ 1 w 157"/>
                  <a:gd name="T61" fmla="*/ 1 h 255"/>
                  <a:gd name="T62" fmla="*/ 1 w 157"/>
                  <a:gd name="T63" fmla="*/ 1 h 255"/>
                  <a:gd name="T64" fmla="*/ 1 w 157"/>
                  <a:gd name="T65" fmla="*/ 1 h 255"/>
                  <a:gd name="T66" fmla="*/ 1 w 157"/>
                  <a:gd name="T67" fmla="*/ 1 h 255"/>
                  <a:gd name="T68" fmla="*/ 1 w 157"/>
                  <a:gd name="T69" fmla="*/ 1 h 255"/>
                  <a:gd name="T70" fmla="*/ 1 w 157"/>
                  <a:gd name="T71" fmla="*/ 1 h 255"/>
                  <a:gd name="T72" fmla="*/ 1 w 157"/>
                  <a:gd name="T73" fmla="*/ 1 h 255"/>
                  <a:gd name="T74" fmla="*/ 1 w 157"/>
                  <a:gd name="T75" fmla="*/ 1 h 255"/>
                  <a:gd name="T76" fmla="*/ 1 w 157"/>
                  <a:gd name="T77" fmla="*/ 1 h 255"/>
                  <a:gd name="T78" fmla="*/ 1 w 157"/>
                  <a:gd name="T79" fmla="*/ 1 h 255"/>
                  <a:gd name="T80" fmla="*/ 1 w 157"/>
                  <a:gd name="T81" fmla="*/ 1 h 255"/>
                  <a:gd name="T82" fmla="*/ 1 w 157"/>
                  <a:gd name="T83" fmla="*/ 1 h 255"/>
                  <a:gd name="T84" fmla="*/ 1 w 157"/>
                  <a:gd name="T85" fmla="*/ 0 h 255"/>
                  <a:gd name="T86" fmla="*/ 1 w 157"/>
                  <a:gd name="T87" fmla="*/ 1 h 2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7"/>
                  <a:gd name="T133" fmla="*/ 0 h 255"/>
                  <a:gd name="T134" fmla="*/ 157 w 157"/>
                  <a:gd name="T135" fmla="*/ 255 h 2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7" h="255">
                    <a:moveTo>
                      <a:pt x="157" y="23"/>
                    </a:moveTo>
                    <a:lnTo>
                      <a:pt x="157" y="23"/>
                    </a:lnTo>
                    <a:lnTo>
                      <a:pt x="155" y="27"/>
                    </a:lnTo>
                    <a:lnTo>
                      <a:pt x="155" y="31"/>
                    </a:lnTo>
                    <a:lnTo>
                      <a:pt x="154" y="38"/>
                    </a:lnTo>
                    <a:lnTo>
                      <a:pt x="152" y="44"/>
                    </a:lnTo>
                    <a:lnTo>
                      <a:pt x="150" y="54"/>
                    </a:lnTo>
                    <a:lnTo>
                      <a:pt x="148" y="57"/>
                    </a:lnTo>
                    <a:lnTo>
                      <a:pt x="148" y="63"/>
                    </a:lnTo>
                    <a:lnTo>
                      <a:pt x="148" y="69"/>
                    </a:lnTo>
                    <a:lnTo>
                      <a:pt x="146" y="75"/>
                    </a:lnTo>
                    <a:lnTo>
                      <a:pt x="144" y="80"/>
                    </a:lnTo>
                    <a:lnTo>
                      <a:pt x="142" y="84"/>
                    </a:lnTo>
                    <a:lnTo>
                      <a:pt x="140" y="90"/>
                    </a:lnTo>
                    <a:lnTo>
                      <a:pt x="138" y="95"/>
                    </a:lnTo>
                    <a:lnTo>
                      <a:pt x="136" y="101"/>
                    </a:lnTo>
                    <a:lnTo>
                      <a:pt x="135" y="107"/>
                    </a:lnTo>
                    <a:lnTo>
                      <a:pt x="133" y="113"/>
                    </a:lnTo>
                    <a:lnTo>
                      <a:pt x="131" y="120"/>
                    </a:lnTo>
                    <a:lnTo>
                      <a:pt x="129" y="124"/>
                    </a:lnTo>
                    <a:lnTo>
                      <a:pt x="127" y="130"/>
                    </a:lnTo>
                    <a:lnTo>
                      <a:pt x="125" y="135"/>
                    </a:lnTo>
                    <a:lnTo>
                      <a:pt x="123" y="141"/>
                    </a:lnTo>
                    <a:lnTo>
                      <a:pt x="119" y="145"/>
                    </a:lnTo>
                    <a:lnTo>
                      <a:pt x="117" y="151"/>
                    </a:lnTo>
                    <a:lnTo>
                      <a:pt x="114" y="156"/>
                    </a:lnTo>
                    <a:lnTo>
                      <a:pt x="112" y="160"/>
                    </a:lnTo>
                    <a:lnTo>
                      <a:pt x="106" y="170"/>
                    </a:lnTo>
                    <a:lnTo>
                      <a:pt x="98" y="179"/>
                    </a:lnTo>
                    <a:lnTo>
                      <a:pt x="91" y="187"/>
                    </a:lnTo>
                    <a:lnTo>
                      <a:pt x="85" y="194"/>
                    </a:lnTo>
                    <a:lnTo>
                      <a:pt x="77" y="200"/>
                    </a:lnTo>
                    <a:lnTo>
                      <a:pt x="72" y="208"/>
                    </a:lnTo>
                    <a:lnTo>
                      <a:pt x="64" y="213"/>
                    </a:lnTo>
                    <a:lnTo>
                      <a:pt x="58" y="219"/>
                    </a:lnTo>
                    <a:lnTo>
                      <a:pt x="51" y="225"/>
                    </a:lnTo>
                    <a:lnTo>
                      <a:pt x="43" y="230"/>
                    </a:lnTo>
                    <a:lnTo>
                      <a:pt x="36" y="234"/>
                    </a:lnTo>
                    <a:lnTo>
                      <a:pt x="30" y="238"/>
                    </a:lnTo>
                    <a:lnTo>
                      <a:pt x="22" y="242"/>
                    </a:lnTo>
                    <a:lnTo>
                      <a:pt x="15" y="248"/>
                    </a:lnTo>
                    <a:lnTo>
                      <a:pt x="7" y="251"/>
                    </a:lnTo>
                    <a:lnTo>
                      <a:pt x="0" y="255"/>
                    </a:lnTo>
                    <a:lnTo>
                      <a:pt x="1" y="253"/>
                    </a:lnTo>
                    <a:lnTo>
                      <a:pt x="11" y="250"/>
                    </a:lnTo>
                    <a:lnTo>
                      <a:pt x="15" y="244"/>
                    </a:lnTo>
                    <a:lnTo>
                      <a:pt x="20" y="240"/>
                    </a:lnTo>
                    <a:lnTo>
                      <a:pt x="28" y="236"/>
                    </a:lnTo>
                    <a:lnTo>
                      <a:pt x="34" y="230"/>
                    </a:lnTo>
                    <a:lnTo>
                      <a:pt x="41" y="223"/>
                    </a:lnTo>
                    <a:lnTo>
                      <a:pt x="49" y="215"/>
                    </a:lnTo>
                    <a:lnTo>
                      <a:pt x="57" y="208"/>
                    </a:lnTo>
                    <a:lnTo>
                      <a:pt x="68" y="200"/>
                    </a:lnTo>
                    <a:lnTo>
                      <a:pt x="72" y="194"/>
                    </a:lnTo>
                    <a:lnTo>
                      <a:pt x="76" y="189"/>
                    </a:lnTo>
                    <a:lnTo>
                      <a:pt x="79" y="183"/>
                    </a:lnTo>
                    <a:lnTo>
                      <a:pt x="85" y="179"/>
                    </a:lnTo>
                    <a:lnTo>
                      <a:pt x="89" y="173"/>
                    </a:lnTo>
                    <a:lnTo>
                      <a:pt x="91" y="168"/>
                    </a:lnTo>
                    <a:lnTo>
                      <a:pt x="95" y="162"/>
                    </a:lnTo>
                    <a:lnTo>
                      <a:pt x="100" y="156"/>
                    </a:lnTo>
                    <a:lnTo>
                      <a:pt x="102" y="149"/>
                    </a:lnTo>
                    <a:lnTo>
                      <a:pt x="106" y="143"/>
                    </a:lnTo>
                    <a:lnTo>
                      <a:pt x="108" y="135"/>
                    </a:lnTo>
                    <a:lnTo>
                      <a:pt x="110" y="130"/>
                    </a:lnTo>
                    <a:lnTo>
                      <a:pt x="114" y="122"/>
                    </a:lnTo>
                    <a:lnTo>
                      <a:pt x="116" y="116"/>
                    </a:lnTo>
                    <a:lnTo>
                      <a:pt x="119" y="109"/>
                    </a:lnTo>
                    <a:lnTo>
                      <a:pt x="121" y="103"/>
                    </a:lnTo>
                    <a:lnTo>
                      <a:pt x="123" y="95"/>
                    </a:lnTo>
                    <a:lnTo>
                      <a:pt x="125" y="88"/>
                    </a:lnTo>
                    <a:lnTo>
                      <a:pt x="127" y="82"/>
                    </a:lnTo>
                    <a:lnTo>
                      <a:pt x="129" y="76"/>
                    </a:lnTo>
                    <a:lnTo>
                      <a:pt x="131" y="69"/>
                    </a:lnTo>
                    <a:lnTo>
                      <a:pt x="133" y="63"/>
                    </a:lnTo>
                    <a:lnTo>
                      <a:pt x="135" y="57"/>
                    </a:lnTo>
                    <a:lnTo>
                      <a:pt x="136" y="52"/>
                    </a:lnTo>
                    <a:lnTo>
                      <a:pt x="138" y="46"/>
                    </a:lnTo>
                    <a:lnTo>
                      <a:pt x="138" y="40"/>
                    </a:lnTo>
                    <a:lnTo>
                      <a:pt x="140" y="35"/>
                    </a:lnTo>
                    <a:lnTo>
                      <a:pt x="142" y="31"/>
                    </a:lnTo>
                    <a:lnTo>
                      <a:pt x="144" y="21"/>
                    </a:lnTo>
                    <a:lnTo>
                      <a:pt x="146" y="14"/>
                    </a:lnTo>
                    <a:lnTo>
                      <a:pt x="146" y="8"/>
                    </a:lnTo>
                    <a:lnTo>
                      <a:pt x="148" y="4"/>
                    </a:lnTo>
                    <a:lnTo>
                      <a:pt x="148" y="0"/>
                    </a:lnTo>
                    <a:lnTo>
                      <a:pt x="157" y="23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49" name="Freeform 21">
                <a:extLst>
                  <a:ext uri="{FF2B5EF4-FFF2-40B4-BE49-F238E27FC236}">
                    <a16:creationId xmlns:a16="http://schemas.microsoft.com/office/drawing/2014/main" id="{A6776B0D-818F-4E37-9C1D-B2F313953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2245"/>
                <a:ext cx="118" cy="25"/>
              </a:xfrm>
              <a:custGeom>
                <a:avLst/>
                <a:gdLst>
                  <a:gd name="T0" fmla="*/ 1 w 235"/>
                  <a:gd name="T1" fmla="*/ 1 h 50"/>
                  <a:gd name="T2" fmla="*/ 1 w 235"/>
                  <a:gd name="T3" fmla="*/ 1 h 50"/>
                  <a:gd name="T4" fmla="*/ 1 w 235"/>
                  <a:gd name="T5" fmla="*/ 1 h 50"/>
                  <a:gd name="T6" fmla="*/ 1 w 235"/>
                  <a:gd name="T7" fmla="*/ 1 h 50"/>
                  <a:gd name="T8" fmla="*/ 1 w 235"/>
                  <a:gd name="T9" fmla="*/ 1 h 50"/>
                  <a:gd name="T10" fmla="*/ 1 w 235"/>
                  <a:gd name="T11" fmla="*/ 1 h 50"/>
                  <a:gd name="T12" fmla="*/ 1 w 235"/>
                  <a:gd name="T13" fmla="*/ 1 h 50"/>
                  <a:gd name="T14" fmla="*/ 1 w 235"/>
                  <a:gd name="T15" fmla="*/ 0 h 50"/>
                  <a:gd name="T16" fmla="*/ 1 w 235"/>
                  <a:gd name="T17" fmla="*/ 0 h 50"/>
                  <a:gd name="T18" fmla="*/ 1 w 235"/>
                  <a:gd name="T19" fmla="*/ 0 h 50"/>
                  <a:gd name="T20" fmla="*/ 1 w 235"/>
                  <a:gd name="T21" fmla="*/ 0 h 50"/>
                  <a:gd name="T22" fmla="*/ 1 w 235"/>
                  <a:gd name="T23" fmla="*/ 1 h 50"/>
                  <a:gd name="T24" fmla="*/ 1 w 235"/>
                  <a:gd name="T25" fmla="*/ 1 h 50"/>
                  <a:gd name="T26" fmla="*/ 1 w 235"/>
                  <a:gd name="T27" fmla="*/ 1 h 50"/>
                  <a:gd name="T28" fmla="*/ 1 w 235"/>
                  <a:gd name="T29" fmla="*/ 1 h 50"/>
                  <a:gd name="T30" fmla="*/ 1 w 235"/>
                  <a:gd name="T31" fmla="*/ 1 h 50"/>
                  <a:gd name="T32" fmla="*/ 1 w 235"/>
                  <a:gd name="T33" fmla="*/ 1 h 50"/>
                  <a:gd name="T34" fmla="*/ 1 w 235"/>
                  <a:gd name="T35" fmla="*/ 1 h 50"/>
                  <a:gd name="T36" fmla="*/ 1 w 235"/>
                  <a:gd name="T37" fmla="*/ 1 h 50"/>
                  <a:gd name="T38" fmla="*/ 1 w 235"/>
                  <a:gd name="T39" fmla="*/ 1 h 50"/>
                  <a:gd name="T40" fmla="*/ 1 w 235"/>
                  <a:gd name="T41" fmla="*/ 1 h 50"/>
                  <a:gd name="T42" fmla="*/ 1 w 235"/>
                  <a:gd name="T43" fmla="*/ 1 h 50"/>
                  <a:gd name="T44" fmla="*/ 1 w 235"/>
                  <a:gd name="T45" fmla="*/ 1 h 50"/>
                  <a:gd name="T46" fmla="*/ 1 w 235"/>
                  <a:gd name="T47" fmla="*/ 1 h 50"/>
                  <a:gd name="T48" fmla="*/ 1 w 235"/>
                  <a:gd name="T49" fmla="*/ 1 h 50"/>
                  <a:gd name="T50" fmla="*/ 1 w 235"/>
                  <a:gd name="T51" fmla="*/ 1 h 50"/>
                  <a:gd name="T52" fmla="*/ 1 w 235"/>
                  <a:gd name="T53" fmla="*/ 1 h 50"/>
                  <a:gd name="T54" fmla="*/ 1 w 235"/>
                  <a:gd name="T55" fmla="*/ 1 h 50"/>
                  <a:gd name="T56" fmla="*/ 1 w 235"/>
                  <a:gd name="T57" fmla="*/ 1 h 50"/>
                  <a:gd name="T58" fmla="*/ 1 w 235"/>
                  <a:gd name="T59" fmla="*/ 1 h 50"/>
                  <a:gd name="T60" fmla="*/ 1 w 235"/>
                  <a:gd name="T61" fmla="*/ 1 h 50"/>
                  <a:gd name="T62" fmla="*/ 1 w 235"/>
                  <a:gd name="T63" fmla="*/ 1 h 50"/>
                  <a:gd name="T64" fmla="*/ 1 w 235"/>
                  <a:gd name="T65" fmla="*/ 1 h 50"/>
                  <a:gd name="T66" fmla="*/ 1 w 235"/>
                  <a:gd name="T67" fmla="*/ 1 h 50"/>
                  <a:gd name="T68" fmla="*/ 1 w 235"/>
                  <a:gd name="T69" fmla="*/ 1 h 50"/>
                  <a:gd name="T70" fmla="*/ 1 w 235"/>
                  <a:gd name="T71" fmla="*/ 1 h 50"/>
                  <a:gd name="T72" fmla="*/ 1 w 235"/>
                  <a:gd name="T73" fmla="*/ 1 h 50"/>
                  <a:gd name="T74" fmla="*/ 1 w 235"/>
                  <a:gd name="T75" fmla="*/ 1 h 50"/>
                  <a:gd name="T76" fmla="*/ 1 w 235"/>
                  <a:gd name="T77" fmla="*/ 1 h 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5"/>
                  <a:gd name="T118" fmla="*/ 0 h 50"/>
                  <a:gd name="T119" fmla="*/ 235 w 235"/>
                  <a:gd name="T120" fmla="*/ 50 h 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5" h="50">
                    <a:moveTo>
                      <a:pt x="235" y="15"/>
                    </a:moveTo>
                    <a:lnTo>
                      <a:pt x="234" y="15"/>
                    </a:lnTo>
                    <a:lnTo>
                      <a:pt x="232" y="13"/>
                    </a:lnTo>
                    <a:lnTo>
                      <a:pt x="226" y="13"/>
                    </a:lnTo>
                    <a:lnTo>
                      <a:pt x="222" y="12"/>
                    </a:lnTo>
                    <a:lnTo>
                      <a:pt x="216" y="10"/>
                    </a:lnTo>
                    <a:lnTo>
                      <a:pt x="209" y="8"/>
                    </a:lnTo>
                    <a:lnTo>
                      <a:pt x="201" y="6"/>
                    </a:lnTo>
                    <a:lnTo>
                      <a:pt x="192" y="6"/>
                    </a:lnTo>
                    <a:lnTo>
                      <a:pt x="188" y="4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73" y="2"/>
                    </a:lnTo>
                    <a:lnTo>
                      <a:pt x="167" y="2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6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5" y="0"/>
                    </a:lnTo>
                    <a:lnTo>
                      <a:pt x="119" y="2"/>
                    </a:lnTo>
                    <a:lnTo>
                      <a:pt x="114" y="2"/>
                    </a:lnTo>
                    <a:lnTo>
                      <a:pt x="110" y="4"/>
                    </a:lnTo>
                    <a:lnTo>
                      <a:pt x="104" y="4"/>
                    </a:lnTo>
                    <a:lnTo>
                      <a:pt x="99" y="6"/>
                    </a:lnTo>
                    <a:lnTo>
                      <a:pt x="95" y="6"/>
                    </a:lnTo>
                    <a:lnTo>
                      <a:pt x="91" y="8"/>
                    </a:lnTo>
                    <a:lnTo>
                      <a:pt x="83" y="10"/>
                    </a:lnTo>
                    <a:lnTo>
                      <a:pt x="76" y="12"/>
                    </a:lnTo>
                    <a:lnTo>
                      <a:pt x="70" y="13"/>
                    </a:lnTo>
                    <a:lnTo>
                      <a:pt x="64" y="15"/>
                    </a:lnTo>
                    <a:lnTo>
                      <a:pt x="59" y="17"/>
                    </a:lnTo>
                    <a:lnTo>
                      <a:pt x="55" y="19"/>
                    </a:lnTo>
                    <a:lnTo>
                      <a:pt x="47" y="21"/>
                    </a:lnTo>
                    <a:lnTo>
                      <a:pt x="41" y="25"/>
                    </a:lnTo>
                    <a:lnTo>
                      <a:pt x="36" y="27"/>
                    </a:lnTo>
                    <a:lnTo>
                      <a:pt x="30" y="31"/>
                    </a:lnTo>
                    <a:lnTo>
                      <a:pt x="22" y="34"/>
                    </a:lnTo>
                    <a:lnTo>
                      <a:pt x="17" y="38"/>
                    </a:lnTo>
                    <a:lnTo>
                      <a:pt x="9" y="44"/>
                    </a:lnTo>
                    <a:lnTo>
                      <a:pt x="0" y="50"/>
                    </a:lnTo>
                    <a:lnTo>
                      <a:pt x="22" y="40"/>
                    </a:lnTo>
                    <a:lnTo>
                      <a:pt x="30" y="38"/>
                    </a:lnTo>
                    <a:lnTo>
                      <a:pt x="43" y="32"/>
                    </a:lnTo>
                    <a:lnTo>
                      <a:pt x="49" y="31"/>
                    </a:lnTo>
                    <a:lnTo>
                      <a:pt x="55" y="29"/>
                    </a:lnTo>
                    <a:lnTo>
                      <a:pt x="59" y="27"/>
                    </a:lnTo>
                    <a:lnTo>
                      <a:pt x="64" y="25"/>
                    </a:lnTo>
                    <a:lnTo>
                      <a:pt x="70" y="23"/>
                    </a:lnTo>
                    <a:lnTo>
                      <a:pt x="74" y="21"/>
                    </a:lnTo>
                    <a:lnTo>
                      <a:pt x="79" y="21"/>
                    </a:lnTo>
                    <a:lnTo>
                      <a:pt x="85" y="19"/>
                    </a:lnTo>
                    <a:lnTo>
                      <a:pt x="91" y="19"/>
                    </a:lnTo>
                    <a:lnTo>
                      <a:pt x="97" y="17"/>
                    </a:lnTo>
                    <a:lnTo>
                      <a:pt x="102" y="15"/>
                    </a:lnTo>
                    <a:lnTo>
                      <a:pt x="108" y="15"/>
                    </a:lnTo>
                    <a:lnTo>
                      <a:pt x="112" y="13"/>
                    </a:lnTo>
                    <a:lnTo>
                      <a:pt x="118" y="13"/>
                    </a:lnTo>
                    <a:lnTo>
                      <a:pt x="123" y="13"/>
                    </a:lnTo>
                    <a:lnTo>
                      <a:pt x="133" y="13"/>
                    </a:lnTo>
                    <a:lnTo>
                      <a:pt x="142" y="13"/>
                    </a:lnTo>
                    <a:lnTo>
                      <a:pt x="146" y="13"/>
                    </a:lnTo>
                    <a:lnTo>
                      <a:pt x="152" y="13"/>
                    </a:lnTo>
                    <a:lnTo>
                      <a:pt x="157" y="13"/>
                    </a:lnTo>
                    <a:lnTo>
                      <a:pt x="163" y="15"/>
                    </a:lnTo>
                    <a:lnTo>
                      <a:pt x="171" y="15"/>
                    </a:lnTo>
                    <a:lnTo>
                      <a:pt x="180" y="17"/>
                    </a:lnTo>
                    <a:lnTo>
                      <a:pt x="188" y="19"/>
                    </a:lnTo>
                    <a:lnTo>
                      <a:pt x="197" y="19"/>
                    </a:lnTo>
                    <a:lnTo>
                      <a:pt x="205" y="21"/>
                    </a:lnTo>
                    <a:lnTo>
                      <a:pt x="211" y="23"/>
                    </a:lnTo>
                    <a:lnTo>
                      <a:pt x="216" y="23"/>
                    </a:lnTo>
                    <a:lnTo>
                      <a:pt x="224" y="25"/>
                    </a:lnTo>
                    <a:lnTo>
                      <a:pt x="234" y="29"/>
                    </a:lnTo>
                    <a:lnTo>
                      <a:pt x="235" y="15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9709" name="Group 22">
              <a:extLst>
                <a:ext uri="{FF2B5EF4-FFF2-40B4-BE49-F238E27FC236}">
                  <a16:creationId xmlns:a16="http://schemas.microsoft.com/office/drawing/2014/main" id="{ECF3DC67-0A88-41DC-B5AB-C5C05431A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1" y="1026"/>
              <a:ext cx="421" cy="327"/>
              <a:chOff x="2989" y="2224"/>
              <a:chExt cx="421" cy="327"/>
            </a:xfrm>
          </p:grpSpPr>
          <p:sp>
            <p:nvSpPr>
              <p:cNvPr id="29724" name="Freeform 23">
                <a:extLst>
                  <a:ext uri="{FF2B5EF4-FFF2-40B4-BE49-F238E27FC236}">
                    <a16:creationId xmlns:a16="http://schemas.microsoft.com/office/drawing/2014/main" id="{F29753E4-B9B0-4AB4-9056-3925A556F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2241"/>
                <a:ext cx="352" cy="303"/>
              </a:xfrm>
              <a:custGeom>
                <a:avLst/>
                <a:gdLst>
                  <a:gd name="T0" fmla="*/ 0 w 705"/>
                  <a:gd name="T1" fmla="*/ 1 h 604"/>
                  <a:gd name="T2" fmla="*/ 0 w 705"/>
                  <a:gd name="T3" fmla="*/ 1 h 604"/>
                  <a:gd name="T4" fmla="*/ 0 w 705"/>
                  <a:gd name="T5" fmla="*/ 1 h 604"/>
                  <a:gd name="T6" fmla="*/ 0 w 705"/>
                  <a:gd name="T7" fmla="*/ 1 h 604"/>
                  <a:gd name="T8" fmla="*/ 0 w 705"/>
                  <a:gd name="T9" fmla="*/ 1 h 604"/>
                  <a:gd name="T10" fmla="*/ 0 w 705"/>
                  <a:gd name="T11" fmla="*/ 1 h 604"/>
                  <a:gd name="T12" fmla="*/ 0 w 705"/>
                  <a:gd name="T13" fmla="*/ 1 h 604"/>
                  <a:gd name="T14" fmla="*/ 0 w 705"/>
                  <a:gd name="T15" fmla="*/ 1 h 604"/>
                  <a:gd name="T16" fmla="*/ 0 w 705"/>
                  <a:gd name="T17" fmla="*/ 1 h 604"/>
                  <a:gd name="T18" fmla="*/ 0 w 705"/>
                  <a:gd name="T19" fmla="*/ 1 h 604"/>
                  <a:gd name="T20" fmla="*/ 0 w 705"/>
                  <a:gd name="T21" fmla="*/ 1 h 604"/>
                  <a:gd name="T22" fmla="*/ 0 w 705"/>
                  <a:gd name="T23" fmla="*/ 1 h 604"/>
                  <a:gd name="T24" fmla="*/ 0 w 705"/>
                  <a:gd name="T25" fmla="*/ 1 h 604"/>
                  <a:gd name="T26" fmla="*/ 0 w 705"/>
                  <a:gd name="T27" fmla="*/ 1 h 604"/>
                  <a:gd name="T28" fmla="*/ 0 w 705"/>
                  <a:gd name="T29" fmla="*/ 1 h 604"/>
                  <a:gd name="T30" fmla="*/ 0 w 705"/>
                  <a:gd name="T31" fmla="*/ 1 h 604"/>
                  <a:gd name="T32" fmla="*/ 0 w 705"/>
                  <a:gd name="T33" fmla="*/ 1 h 604"/>
                  <a:gd name="T34" fmla="*/ 0 w 705"/>
                  <a:gd name="T35" fmla="*/ 1 h 604"/>
                  <a:gd name="T36" fmla="*/ 0 w 705"/>
                  <a:gd name="T37" fmla="*/ 1 h 604"/>
                  <a:gd name="T38" fmla="*/ 0 w 705"/>
                  <a:gd name="T39" fmla="*/ 1 h 604"/>
                  <a:gd name="T40" fmla="*/ 0 w 705"/>
                  <a:gd name="T41" fmla="*/ 1 h 604"/>
                  <a:gd name="T42" fmla="*/ 0 w 705"/>
                  <a:gd name="T43" fmla="*/ 1 h 604"/>
                  <a:gd name="T44" fmla="*/ 0 w 705"/>
                  <a:gd name="T45" fmla="*/ 1 h 604"/>
                  <a:gd name="T46" fmla="*/ 0 w 705"/>
                  <a:gd name="T47" fmla="*/ 1 h 604"/>
                  <a:gd name="T48" fmla="*/ 0 w 705"/>
                  <a:gd name="T49" fmla="*/ 1 h 604"/>
                  <a:gd name="T50" fmla="*/ 0 w 705"/>
                  <a:gd name="T51" fmla="*/ 1 h 604"/>
                  <a:gd name="T52" fmla="*/ 0 w 705"/>
                  <a:gd name="T53" fmla="*/ 1 h 604"/>
                  <a:gd name="T54" fmla="*/ 0 w 705"/>
                  <a:gd name="T55" fmla="*/ 1 h 604"/>
                  <a:gd name="T56" fmla="*/ 0 w 705"/>
                  <a:gd name="T57" fmla="*/ 1 h 604"/>
                  <a:gd name="T58" fmla="*/ 0 w 705"/>
                  <a:gd name="T59" fmla="*/ 1 h 604"/>
                  <a:gd name="T60" fmla="*/ 0 w 705"/>
                  <a:gd name="T61" fmla="*/ 1 h 604"/>
                  <a:gd name="T62" fmla="*/ 0 w 705"/>
                  <a:gd name="T63" fmla="*/ 1 h 604"/>
                  <a:gd name="T64" fmla="*/ 0 w 705"/>
                  <a:gd name="T65" fmla="*/ 1 h 604"/>
                  <a:gd name="T66" fmla="*/ 0 w 705"/>
                  <a:gd name="T67" fmla="*/ 1 h 604"/>
                  <a:gd name="T68" fmla="*/ 0 w 705"/>
                  <a:gd name="T69" fmla="*/ 1 h 604"/>
                  <a:gd name="T70" fmla="*/ 0 w 705"/>
                  <a:gd name="T71" fmla="*/ 1 h 604"/>
                  <a:gd name="T72" fmla="*/ 0 w 705"/>
                  <a:gd name="T73" fmla="*/ 1 h 604"/>
                  <a:gd name="T74" fmla="*/ 0 w 705"/>
                  <a:gd name="T75" fmla="*/ 1 h 604"/>
                  <a:gd name="T76" fmla="*/ 0 w 705"/>
                  <a:gd name="T77" fmla="*/ 1 h 604"/>
                  <a:gd name="T78" fmla="*/ 0 w 705"/>
                  <a:gd name="T79" fmla="*/ 1 h 604"/>
                  <a:gd name="T80" fmla="*/ 0 w 705"/>
                  <a:gd name="T81" fmla="*/ 1 h 604"/>
                  <a:gd name="T82" fmla="*/ 0 w 705"/>
                  <a:gd name="T83" fmla="*/ 1 h 604"/>
                  <a:gd name="T84" fmla="*/ 0 w 705"/>
                  <a:gd name="T85" fmla="*/ 1 h 604"/>
                  <a:gd name="T86" fmla="*/ 0 w 705"/>
                  <a:gd name="T87" fmla="*/ 1 h 604"/>
                  <a:gd name="T88" fmla="*/ 0 w 705"/>
                  <a:gd name="T89" fmla="*/ 1 h 604"/>
                  <a:gd name="T90" fmla="*/ 0 w 705"/>
                  <a:gd name="T91" fmla="*/ 1 h 604"/>
                  <a:gd name="T92" fmla="*/ 0 w 705"/>
                  <a:gd name="T93" fmla="*/ 1 h 604"/>
                  <a:gd name="T94" fmla="*/ 0 w 705"/>
                  <a:gd name="T95" fmla="*/ 1 h 604"/>
                  <a:gd name="T96" fmla="*/ 0 w 705"/>
                  <a:gd name="T97" fmla="*/ 1 h 604"/>
                  <a:gd name="T98" fmla="*/ 0 w 705"/>
                  <a:gd name="T99" fmla="*/ 1 h 604"/>
                  <a:gd name="T100" fmla="*/ 0 w 705"/>
                  <a:gd name="T101" fmla="*/ 1 h 604"/>
                  <a:gd name="T102" fmla="*/ 0 w 705"/>
                  <a:gd name="T103" fmla="*/ 1 h 604"/>
                  <a:gd name="T104" fmla="*/ 0 w 705"/>
                  <a:gd name="T105" fmla="*/ 1 h 604"/>
                  <a:gd name="T106" fmla="*/ 0 w 705"/>
                  <a:gd name="T107" fmla="*/ 1 h 604"/>
                  <a:gd name="T108" fmla="*/ 0 w 705"/>
                  <a:gd name="T109" fmla="*/ 1 h 604"/>
                  <a:gd name="T110" fmla="*/ 0 w 705"/>
                  <a:gd name="T111" fmla="*/ 1 h 604"/>
                  <a:gd name="T112" fmla="*/ 0 w 705"/>
                  <a:gd name="T113" fmla="*/ 1 h 604"/>
                  <a:gd name="T114" fmla="*/ 0 w 705"/>
                  <a:gd name="T115" fmla="*/ 0 h 604"/>
                  <a:gd name="T116" fmla="*/ 0 w 705"/>
                  <a:gd name="T117" fmla="*/ 1 h 604"/>
                  <a:gd name="T118" fmla="*/ 0 w 705"/>
                  <a:gd name="T119" fmla="*/ 1 h 604"/>
                  <a:gd name="T120" fmla="*/ 0 w 705"/>
                  <a:gd name="T121" fmla="*/ 1 h 604"/>
                  <a:gd name="T122" fmla="*/ 0 w 705"/>
                  <a:gd name="T123" fmla="*/ 1 h 604"/>
                  <a:gd name="T124" fmla="*/ 0 w 705"/>
                  <a:gd name="T125" fmla="*/ 1 h 60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05"/>
                  <a:gd name="T190" fmla="*/ 0 h 604"/>
                  <a:gd name="T191" fmla="*/ 705 w 705"/>
                  <a:gd name="T192" fmla="*/ 604 h 60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05" h="604">
                    <a:moveTo>
                      <a:pt x="500" y="64"/>
                    </a:moveTo>
                    <a:lnTo>
                      <a:pt x="504" y="66"/>
                    </a:lnTo>
                    <a:lnTo>
                      <a:pt x="510" y="72"/>
                    </a:lnTo>
                    <a:lnTo>
                      <a:pt x="517" y="78"/>
                    </a:lnTo>
                    <a:lnTo>
                      <a:pt x="523" y="85"/>
                    </a:lnTo>
                    <a:lnTo>
                      <a:pt x="529" y="89"/>
                    </a:lnTo>
                    <a:lnTo>
                      <a:pt x="536" y="97"/>
                    </a:lnTo>
                    <a:lnTo>
                      <a:pt x="542" y="104"/>
                    </a:lnTo>
                    <a:lnTo>
                      <a:pt x="550" y="112"/>
                    </a:lnTo>
                    <a:lnTo>
                      <a:pt x="555" y="117"/>
                    </a:lnTo>
                    <a:lnTo>
                      <a:pt x="561" y="123"/>
                    </a:lnTo>
                    <a:lnTo>
                      <a:pt x="567" y="129"/>
                    </a:lnTo>
                    <a:lnTo>
                      <a:pt x="572" y="135"/>
                    </a:lnTo>
                    <a:lnTo>
                      <a:pt x="578" y="142"/>
                    </a:lnTo>
                    <a:lnTo>
                      <a:pt x="582" y="146"/>
                    </a:lnTo>
                    <a:lnTo>
                      <a:pt x="705" y="157"/>
                    </a:lnTo>
                    <a:lnTo>
                      <a:pt x="704" y="157"/>
                    </a:lnTo>
                    <a:lnTo>
                      <a:pt x="700" y="159"/>
                    </a:lnTo>
                    <a:lnTo>
                      <a:pt x="696" y="161"/>
                    </a:lnTo>
                    <a:lnTo>
                      <a:pt x="690" y="163"/>
                    </a:lnTo>
                    <a:lnTo>
                      <a:pt x="683" y="167"/>
                    </a:lnTo>
                    <a:lnTo>
                      <a:pt x="673" y="171"/>
                    </a:lnTo>
                    <a:lnTo>
                      <a:pt x="664" y="176"/>
                    </a:lnTo>
                    <a:lnTo>
                      <a:pt x="654" y="182"/>
                    </a:lnTo>
                    <a:lnTo>
                      <a:pt x="648" y="182"/>
                    </a:lnTo>
                    <a:lnTo>
                      <a:pt x="643" y="184"/>
                    </a:lnTo>
                    <a:lnTo>
                      <a:pt x="637" y="186"/>
                    </a:lnTo>
                    <a:lnTo>
                      <a:pt x="633" y="188"/>
                    </a:lnTo>
                    <a:lnTo>
                      <a:pt x="626" y="190"/>
                    </a:lnTo>
                    <a:lnTo>
                      <a:pt x="620" y="192"/>
                    </a:lnTo>
                    <a:lnTo>
                      <a:pt x="614" y="194"/>
                    </a:lnTo>
                    <a:lnTo>
                      <a:pt x="610" y="195"/>
                    </a:lnTo>
                    <a:lnTo>
                      <a:pt x="603" y="195"/>
                    </a:lnTo>
                    <a:lnTo>
                      <a:pt x="597" y="195"/>
                    </a:lnTo>
                    <a:lnTo>
                      <a:pt x="591" y="195"/>
                    </a:lnTo>
                    <a:lnTo>
                      <a:pt x="586" y="197"/>
                    </a:lnTo>
                    <a:lnTo>
                      <a:pt x="580" y="195"/>
                    </a:lnTo>
                    <a:lnTo>
                      <a:pt x="574" y="195"/>
                    </a:lnTo>
                    <a:lnTo>
                      <a:pt x="569" y="195"/>
                    </a:lnTo>
                    <a:lnTo>
                      <a:pt x="565" y="195"/>
                    </a:lnTo>
                    <a:lnTo>
                      <a:pt x="559" y="194"/>
                    </a:lnTo>
                    <a:lnTo>
                      <a:pt x="553" y="192"/>
                    </a:lnTo>
                    <a:lnTo>
                      <a:pt x="548" y="190"/>
                    </a:lnTo>
                    <a:lnTo>
                      <a:pt x="542" y="188"/>
                    </a:lnTo>
                    <a:lnTo>
                      <a:pt x="532" y="182"/>
                    </a:lnTo>
                    <a:lnTo>
                      <a:pt x="525" y="178"/>
                    </a:lnTo>
                    <a:lnTo>
                      <a:pt x="515" y="173"/>
                    </a:lnTo>
                    <a:lnTo>
                      <a:pt x="506" y="169"/>
                    </a:lnTo>
                    <a:lnTo>
                      <a:pt x="498" y="163"/>
                    </a:lnTo>
                    <a:lnTo>
                      <a:pt x="492" y="159"/>
                    </a:lnTo>
                    <a:lnTo>
                      <a:pt x="483" y="154"/>
                    </a:lnTo>
                    <a:lnTo>
                      <a:pt x="479" y="148"/>
                    </a:lnTo>
                    <a:lnTo>
                      <a:pt x="473" y="144"/>
                    </a:lnTo>
                    <a:lnTo>
                      <a:pt x="470" y="142"/>
                    </a:lnTo>
                    <a:lnTo>
                      <a:pt x="462" y="136"/>
                    </a:lnTo>
                    <a:lnTo>
                      <a:pt x="462" y="135"/>
                    </a:lnTo>
                    <a:lnTo>
                      <a:pt x="382" y="230"/>
                    </a:lnTo>
                    <a:lnTo>
                      <a:pt x="384" y="230"/>
                    </a:lnTo>
                    <a:lnTo>
                      <a:pt x="392" y="232"/>
                    </a:lnTo>
                    <a:lnTo>
                      <a:pt x="397" y="233"/>
                    </a:lnTo>
                    <a:lnTo>
                      <a:pt x="403" y="237"/>
                    </a:lnTo>
                    <a:lnTo>
                      <a:pt x="411" y="239"/>
                    </a:lnTo>
                    <a:lnTo>
                      <a:pt x="420" y="245"/>
                    </a:lnTo>
                    <a:lnTo>
                      <a:pt x="424" y="247"/>
                    </a:lnTo>
                    <a:lnTo>
                      <a:pt x="430" y="249"/>
                    </a:lnTo>
                    <a:lnTo>
                      <a:pt x="435" y="252"/>
                    </a:lnTo>
                    <a:lnTo>
                      <a:pt x="441" y="256"/>
                    </a:lnTo>
                    <a:lnTo>
                      <a:pt x="447" y="258"/>
                    </a:lnTo>
                    <a:lnTo>
                      <a:pt x="453" y="262"/>
                    </a:lnTo>
                    <a:lnTo>
                      <a:pt x="458" y="266"/>
                    </a:lnTo>
                    <a:lnTo>
                      <a:pt x="466" y="271"/>
                    </a:lnTo>
                    <a:lnTo>
                      <a:pt x="472" y="275"/>
                    </a:lnTo>
                    <a:lnTo>
                      <a:pt x="479" y="281"/>
                    </a:lnTo>
                    <a:lnTo>
                      <a:pt x="485" y="287"/>
                    </a:lnTo>
                    <a:lnTo>
                      <a:pt x="494" y="292"/>
                    </a:lnTo>
                    <a:lnTo>
                      <a:pt x="500" y="298"/>
                    </a:lnTo>
                    <a:lnTo>
                      <a:pt x="510" y="304"/>
                    </a:lnTo>
                    <a:lnTo>
                      <a:pt x="517" y="310"/>
                    </a:lnTo>
                    <a:lnTo>
                      <a:pt x="527" y="317"/>
                    </a:lnTo>
                    <a:lnTo>
                      <a:pt x="534" y="325"/>
                    </a:lnTo>
                    <a:lnTo>
                      <a:pt x="540" y="332"/>
                    </a:lnTo>
                    <a:lnTo>
                      <a:pt x="548" y="340"/>
                    </a:lnTo>
                    <a:lnTo>
                      <a:pt x="555" y="351"/>
                    </a:lnTo>
                    <a:lnTo>
                      <a:pt x="557" y="355"/>
                    </a:lnTo>
                    <a:lnTo>
                      <a:pt x="561" y="361"/>
                    </a:lnTo>
                    <a:lnTo>
                      <a:pt x="563" y="367"/>
                    </a:lnTo>
                    <a:lnTo>
                      <a:pt x="567" y="372"/>
                    </a:lnTo>
                    <a:lnTo>
                      <a:pt x="570" y="376"/>
                    </a:lnTo>
                    <a:lnTo>
                      <a:pt x="572" y="382"/>
                    </a:lnTo>
                    <a:lnTo>
                      <a:pt x="576" y="387"/>
                    </a:lnTo>
                    <a:lnTo>
                      <a:pt x="578" y="395"/>
                    </a:lnTo>
                    <a:lnTo>
                      <a:pt x="580" y="399"/>
                    </a:lnTo>
                    <a:lnTo>
                      <a:pt x="584" y="405"/>
                    </a:lnTo>
                    <a:lnTo>
                      <a:pt x="586" y="410"/>
                    </a:lnTo>
                    <a:lnTo>
                      <a:pt x="588" y="416"/>
                    </a:lnTo>
                    <a:lnTo>
                      <a:pt x="589" y="422"/>
                    </a:lnTo>
                    <a:lnTo>
                      <a:pt x="593" y="427"/>
                    </a:lnTo>
                    <a:lnTo>
                      <a:pt x="595" y="433"/>
                    </a:lnTo>
                    <a:lnTo>
                      <a:pt x="597" y="441"/>
                    </a:lnTo>
                    <a:lnTo>
                      <a:pt x="597" y="446"/>
                    </a:lnTo>
                    <a:lnTo>
                      <a:pt x="601" y="452"/>
                    </a:lnTo>
                    <a:lnTo>
                      <a:pt x="601" y="458"/>
                    </a:lnTo>
                    <a:lnTo>
                      <a:pt x="605" y="465"/>
                    </a:lnTo>
                    <a:lnTo>
                      <a:pt x="605" y="471"/>
                    </a:lnTo>
                    <a:lnTo>
                      <a:pt x="607" y="477"/>
                    </a:lnTo>
                    <a:lnTo>
                      <a:pt x="608" y="483"/>
                    </a:lnTo>
                    <a:lnTo>
                      <a:pt x="610" y="490"/>
                    </a:lnTo>
                    <a:lnTo>
                      <a:pt x="612" y="494"/>
                    </a:lnTo>
                    <a:lnTo>
                      <a:pt x="612" y="500"/>
                    </a:lnTo>
                    <a:lnTo>
                      <a:pt x="614" y="505"/>
                    </a:lnTo>
                    <a:lnTo>
                      <a:pt x="614" y="511"/>
                    </a:lnTo>
                    <a:lnTo>
                      <a:pt x="614" y="517"/>
                    </a:lnTo>
                    <a:lnTo>
                      <a:pt x="616" y="523"/>
                    </a:lnTo>
                    <a:lnTo>
                      <a:pt x="616" y="528"/>
                    </a:lnTo>
                    <a:lnTo>
                      <a:pt x="618" y="532"/>
                    </a:lnTo>
                    <a:lnTo>
                      <a:pt x="620" y="542"/>
                    </a:lnTo>
                    <a:lnTo>
                      <a:pt x="622" y="551"/>
                    </a:lnTo>
                    <a:lnTo>
                      <a:pt x="624" y="561"/>
                    </a:lnTo>
                    <a:lnTo>
                      <a:pt x="626" y="570"/>
                    </a:lnTo>
                    <a:lnTo>
                      <a:pt x="626" y="576"/>
                    </a:lnTo>
                    <a:lnTo>
                      <a:pt x="626" y="583"/>
                    </a:lnTo>
                    <a:lnTo>
                      <a:pt x="627" y="589"/>
                    </a:lnTo>
                    <a:lnTo>
                      <a:pt x="627" y="595"/>
                    </a:lnTo>
                    <a:lnTo>
                      <a:pt x="629" y="602"/>
                    </a:lnTo>
                    <a:lnTo>
                      <a:pt x="629" y="604"/>
                    </a:lnTo>
                    <a:lnTo>
                      <a:pt x="622" y="599"/>
                    </a:lnTo>
                    <a:lnTo>
                      <a:pt x="616" y="593"/>
                    </a:lnTo>
                    <a:lnTo>
                      <a:pt x="610" y="587"/>
                    </a:lnTo>
                    <a:lnTo>
                      <a:pt x="605" y="581"/>
                    </a:lnTo>
                    <a:lnTo>
                      <a:pt x="599" y="576"/>
                    </a:lnTo>
                    <a:lnTo>
                      <a:pt x="593" y="570"/>
                    </a:lnTo>
                    <a:lnTo>
                      <a:pt x="588" y="566"/>
                    </a:lnTo>
                    <a:lnTo>
                      <a:pt x="584" y="561"/>
                    </a:lnTo>
                    <a:lnTo>
                      <a:pt x="578" y="553"/>
                    </a:lnTo>
                    <a:lnTo>
                      <a:pt x="572" y="549"/>
                    </a:lnTo>
                    <a:lnTo>
                      <a:pt x="569" y="543"/>
                    </a:lnTo>
                    <a:lnTo>
                      <a:pt x="565" y="538"/>
                    </a:lnTo>
                    <a:lnTo>
                      <a:pt x="559" y="532"/>
                    </a:lnTo>
                    <a:lnTo>
                      <a:pt x="555" y="524"/>
                    </a:lnTo>
                    <a:lnTo>
                      <a:pt x="551" y="519"/>
                    </a:lnTo>
                    <a:lnTo>
                      <a:pt x="548" y="513"/>
                    </a:lnTo>
                    <a:lnTo>
                      <a:pt x="544" y="505"/>
                    </a:lnTo>
                    <a:lnTo>
                      <a:pt x="540" y="500"/>
                    </a:lnTo>
                    <a:lnTo>
                      <a:pt x="536" y="492"/>
                    </a:lnTo>
                    <a:lnTo>
                      <a:pt x="532" y="486"/>
                    </a:lnTo>
                    <a:lnTo>
                      <a:pt x="529" y="479"/>
                    </a:lnTo>
                    <a:lnTo>
                      <a:pt x="525" y="471"/>
                    </a:lnTo>
                    <a:lnTo>
                      <a:pt x="521" y="464"/>
                    </a:lnTo>
                    <a:lnTo>
                      <a:pt x="519" y="456"/>
                    </a:lnTo>
                    <a:lnTo>
                      <a:pt x="515" y="448"/>
                    </a:lnTo>
                    <a:lnTo>
                      <a:pt x="513" y="441"/>
                    </a:lnTo>
                    <a:lnTo>
                      <a:pt x="510" y="433"/>
                    </a:lnTo>
                    <a:lnTo>
                      <a:pt x="506" y="424"/>
                    </a:lnTo>
                    <a:lnTo>
                      <a:pt x="504" y="414"/>
                    </a:lnTo>
                    <a:lnTo>
                      <a:pt x="500" y="405"/>
                    </a:lnTo>
                    <a:lnTo>
                      <a:pt x="498" y="395"/>
                    </a:lnTo>
                    <a:lnTo>
                      <a:pt x="496" y="387"/>
                    </a:lnTo>
                    <a:lnTo>
                      <a:pt x="329" y="313"/>
                    </a:lnTo>
                    <a:lnTo>
                      <a:pt x="327" y="313"/>
                    </a:lnTo>
                    <a:lnTo>
                      <a:pt x="327" y="317"/>
                    </a:lnTo>
                    <a:lnTo>
                      <a:pt x="323" y="319"/>
                    </a:lnTo>
                    <a:lnTo>
                      <a:pt x="321" y="325"/>
                    </a:lnTo>
                    <a:lnTo>
                      <a:pt x="318" y="330"/>
                    </a:lnTo>
                    <a:lnTo>
                      <a:pt x="316" y="338"/>
                    </a:lnTo>
                    <a:lnTo>
                      <a:pt x="312" y="348"/>
                    </a:lnTo>
                    <a:lnTo>
                      <a:pt x="308" y="357"/>
                    </a:lnTo>
                    <a:lnTo>
                      <a:pt x="306" y="361"/>
                    </a:lnTo>
                    <a:lnTo>
                      <a:pt x="302" y="367"/>
                    </a:lnTo>
                    <a:lnTo>
                      <a:pt x="300" y="372"/>
                    </a:lnTo>
                    <a:lnTo>
                      <a:pt x="299" y="376"/>
                    </a:lnTo>
                    <a:lnTo>
                      <a:pt x="295" y="382"/>
                    </a:lnTo>
                    <a:lnTo>
                      <a:pt x="293" y="387"/>
                    </a:lnTo>
                    <a:lnTo>
                      <a:pt x="291" y="393"/>
                    </a:lnTo>
                    <a:lnTo>
                      <a:pt x="289" y="399"/>
                    </a:lnTo>
                    <a:lnTo>
                      <a:pt x="285" y="405"/>
                    </a:lnTo>
                    <a:lnTo>
                      <a:pt x="281" y="410"/>
                    </a:lnTo>
                    <a:lnTo>
                      <a:pt x="280" y="416"/>
                    </a:lnTo>
                    <a:lnTo>
                      <a:pt x="276" y="422"/>
                    </a:lnTo>
                    <a:lnTo>
                      <a:pt x="274" y="427"/>
                    </a:lnTo>
                    <a:lnTo>
                      <a:pt x="272" y="433"/>
                    </a:lnTo>
                    <a:lnTo>
                      <a:pt x="268" y="439"/>
                    </a:lnTo>
                    <a:lnTo>
                      <a:pt x="266" y="445"/>
                    </a:lnTo>
                    <a:lnTo>
                      <a:pt x="259" y="454"/>
                    </a:lnTo>
                    <a:lnTo>
                      <a:pt x="253" y="464"/>
                    </a:lnTo>
                    <a:lnTo>
                      <a:pt x="245" y="473"/>
                    </a:lnTo>
                    <a:lnTo>
                      <a:pt x="238" y="481"/>
                    </a:lnTo>
                    <a:lnTo>
                      <a:pt x="230" y="488"/>
                    </a:lnTo>
                    <a:lnTo>
                      <a:pt x="221" y="496"/>
                    </a:lnTo>
                    <a:lnTo>
                      <a:pt x="213" y="502"/>
                    </a:lnTo>
                    <a:lnTo>
                      <a:pt x="203" y="509"/>
                    </a:lnTo>
                    <a:lnTo>
                      <a:pt x="198" y="511"/>
                    </a:lnTo>
                    <a:lnTo>
                      <a:pt x="194" y="515"/>
                    </a:lnTo>
                    <a:lnTo>
                      <a:pt x="188" y="517"/>
                    </a:lnTo>
                    <a:lnTo>
                      <a:pt x="183" y="521"/>
                    </a:lnTo>
                    <a:lnTo>
                      <a:pt x="177" y="523"/>
                    </a:lnTo>
                    <a:lnTo>
                      <a:pt x="173" y="524"/>
                    </a:lnTo>
                    <a:lnTo>
                      <a:pt x="167" y="528"/>
                    </a:lnTo>
                    <a:lnTo>
                      <a:pt x="164" y="530"/>
                    </a:lnTo>
                    <a:lnTo>
                      <a:pt x="158" y="532"/>
                    </a:lnTo>
                    <a:lnTo>
                      <a:pt x="152" y="534"/>
                    </a:lnTo>
                    <a:lnTo>
                      <a:pt x="146" y="536"/>
                    </a:lnTo>
                    <a:lnTo>
                      <a:pt x="143" y="538"/>
                    </a:lnTo>
                    <a:lnTo>
                      <a:pt x="137" y="540"/>
                    </a:lnTo>
                    <a:lnTo>
                      <a:pt x="133" y="542"/>
                    </a:lnTo>
                    <a:lnTo>
                      <a:pt x="127" y="543"/>
                    </a:lnTo>
                    <a:lnTo>
                      <a:pt x="122" y="547"/>
                    </a:lnTo>
                    <a:lnTo>
                      <a:pt x="118" y="547"/>
                    </a:lnTo>
                    <a:lnTo>
                      <a:pt x="112" y="549"/>
                    </a:lnTo>
                    <a:lnTo>
                      <a:pt x="106" y="549"/>
                    </a:lnTo>
                    <a:lnTo>
                      <a:pt x="101" y="551"/>
                    </a:lnTo>
                    <a:lnTo>
                      <a:pt x="95" y="551"/>
                    </a:lnTo>
                    <a:lnTo>
                      <a:pt x="91" y="553"/>
                    </a:lnTo>
                    <a:lnTo>
                      <a:pt x="86" y="555"/>
                    </a:lnTo>
                    <a:lnTo>
                      <a:pt x="82" y="557"/>
                    </a:lnTo>
                    <a:lnTo>
                      <a:pt x="70" y="559"/>
                    </a:lnTo>
                    <a:lnTo>
                      <a:pt x="63" y="561"/>
                    </a:lnTo>
                    <a:lnTo>
                      <a:pt x="53" y="562"/>
                    </a:lnTo>
                    <a:lnTo>
                      <a:pt x="46" y="564"/>
                    </a:lnTo>
                    <a:lnTo>
                      <a:pt x="38" y="564"/>
                    </a:lnTo>
                    <a:lnTo>
                      <a:pt x="29" y="566"/>
                    </a:lnTo>
                    <a:lnTo>
                      <a:pt x="23" y="566"/>
                    </a:lnTo>
                    <a:lnTo>
                      <a:pt x="17" y="568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2" y="570"/>
                    </a:lnTo>
                    <a:lnTo>
                      <a:pt x="0" y="572"/>
                    </a:lnTo>
                    <a:lnTo>
                      <a:pt x="0" y="564"/>
                    </a:lnTo>
                    <a:lnTo>
                      <a:pt x="2" y="559"/>
                    </a:lnTo>
                    <a:lnTo>
                      <a:pt x="6" y="551"/>
                    </a:lnTo>
                    <a:lnTo>
                      <a:pt x="13" y="542"/>
                    </a:lnTo>
                    <a:lnTo>
                      <a:pt x="19" y="532"/>
                    </a:lnTo>
                    <a:lnTo>
                      <a:pt x="29" y="523"/>
                    </a:lnTo>
                    <a:lnTo>
                      <a:pt x="32" y="517"/>
                    </a:lnTo>
                    <a:lnTo>
                      <a:pt x="38" y="513"/>
                    </a:lnTo>
                    <a:lnTo>
                      <a:pt x="44" y="509"/>
                    </a:lnTo>
                    <a:lnTo>
                      <a:pt x="49" y="503"/>
                    </a:lnTo>
                    <a:lnTo>
                      <a:pt x="55" y="498"/>
                    </a:lnTo>
                    <a:lnTo>
                      <a:pt x="63" y="492"/>
                    </a:lnTo>
                    <a:lnTo>
                      <a:pt x="68" y="488"/>
                    </a:lnTo>
                    <a:lnTo>
                      <a:pt x="76" y="483"/>
                    </a:lnTo>
                    <a:lnTo>
                      <a:pt x="82" y="477"/>
                    </a:lnTo>
                    <a:lnTo>
                      <a:pt x="89" y="473"/>
                    </a:lnTo>
                    <a:lnTo>
                      <a:pt x="99" y="469"/>
                    </a:lnTo>
                    <a:lnTo>
                      <a:pt x="106" y="465"/>
                    </a:lnTo>
                    <a:lnTo>
                      <a:pt x="114" y="460"/>
                    </a:lnTo>
                    <a:lnTo>
                      <a:pt x="122" y="454"/>
                    </a:lnTo>
                    <a:lnTo>
                      <a:pt x="131" y="450"/>
                    </a:lnTo>
                    <a:lnTo>
                      <a:pt x="141" y="448"/>
                    </a:lnTo>
                    <a:lnTo>
                      <a:pt x="148" y="443"/>
                    </a:lnTo>
                    <a:lnTo>
                      <a:pt x="158" y="439"/>
                    </a:lnTo>
                    <a:lnTo>
                      <a:pt x="164" y="437"/>
                    </a:lnTo>
                    <a:lnTo>
                      <a:pt x="169" y="437"/>
                    </a:lnTo>
                    <a:lnTo>
                      <a:pt x="175" y="435"/>
                    </a:lnTo>
                    <a:lnTo>
                      <a:pt x="179" y="433"/>
                    </a:lnTo>
                    <a:lnTo>
                      <a:pt x="179" y="429"/>
                    </a:lnTo>
                    <a:lnTo>
                      <a:pt x="179" y="422"/>
                    </a:lnTo>
                    <a:lnTo>
                      <a:pt x="179" y="418"/>
                    </a:lnTo>
                    <a:lnTo>
                      <a:pt x="181" y="414"/>
                    </a:lnTo>
                    <a:lnTo>
                      <a:pt x="181" y="408"/>
                    </a:lnTo>
                    <a:lnTo>
                      <a:pt x="183" y="405"/>
                    </a:lnTo>
                    <a:lnTo>
                      <a:pt x="183" y="397"/>
                    </a:lnTo>
                    <a:lnTo>
                      <a:pt x="183" y="393"/>
                    </a:lnTo>
                    <a:lnTo>
                      <a:pt x="184" y="386"/>
                    </a:lnTo>
                    <a:lnTo>
                      <a:pt x="184" y="380"/>
                    </a:lnTo>
                    <a:lnTo>
                      <a:pt x="184" y="372"/>
                    </a:lnTo>
                    <a:lnTo>
                      <a:pt x="186" y="367"/>
                    </a:lnTo>
                    <a:lnTo>
                      <a:pt x="186" y="359"/>
                    </a:lnTo>
                    <a:lnTo>
                      <a:pt x="188" y="353"/>
                    </a:lnTo>
                    <a:lnTo>
                      <a:pt x="188" y="344"/>
                    </a:lnTo>
                    <a:lnTo>
                      <a:pt x="188" y="338"/>
                    </a:lnTo>
                    <a:lnTo>
                      <a:pt x="190" y="330"/>
                    </a:lnTo>
                    <a:lnTo>
                      <a:pt x="190" y="323"/>
                    </a:lnTo>
                    <a:lnTo>
                      <a:pt x="190" y="317"/>
                    </a:lnTo>
                    <a:lnTo>
                      <a:pt x="192" y="310"/>
                    </a:lnTo>
                    <a:lnTo>
                      <a:pt x="192" y="302"/>
                    </a:lnTo>
                    <a:lnTo>
                      <a:pt x="194" y="298"/>
                    </a:lnTo>
                    <a:lnTo>
                      <a:pt x="194" y="290"/>
                    </a:lnTo>
                    <a:lnTo>
                      <a:pt x="194" y="285"/>
                    </a:lnTo>
                    <a:lnTo>
                      <a:pt x="196" y="279"/>
                    </a:lnTo>
                    <a:lnTo>
                      <a:pt x="196" y="275"/>
                    </a:lnTo>
                    <a:lnTo>
                      <a:pt x="196" y="270"/>
                    </a:lnTo>
                    <a:lnTo>
                      <a:pt x="198" y="264"/>
                    </a:lnTo>
                    <a:lnTo>
                      <a:pt x="198" y="260"/>
                    </a:lnTo>
                    <a:lnTo>
                      <a:pt x="200" y="258"/>
                    </a:lnTo>
                    <a:lnTo>
                      <a:pt x="200" y="249"/>
                    </a:lnTo>
                    <a:lnTo>
                      <a:pt x="202" y="241"/>
                    </a:lnTo>
                    <a:lnTo>
                      <a:pt x="203" y="232"/>
                    </a:lnTo>
                    <a:lnTo>
                      <a:pt x="207" y="224"/>
                    </a:lnTo>
                    <a:lnTo>
                      <a:pt x="209" y="214"/>
                    </a:lnTo>
                    <a:lnTo>
                      <a:pt x="213" y="207"/>
                    </a:lnTo>
                    <a:lnTo>
                      <a:pt x="217" y="199"/>
                    </a:lnTo>
                    <a:lnTo>
                      <a:pt x="221" y="194"/>
                    </a:lnTo>
                    <a:lnTo>
                      <a:pt x="211" y="188"/>
                    </a:lnTo>
                    <a:lnTo>
                      <a:pt x="213" y="182"/>
                    </a:lnTo>
                    <a:lnTo>
                      <a:pt x="217" y="174"/>
                    </a:lnTo>
                    <a:lnTo>
                      <a:pt x="219" y="169"/>
                    </a:lnTo>
                    <a:lnTo>
                      <a:pt x="222" y="163"/>
                    </a:lnTo>
                    <a:lnTo>
                      <a:pt x="226" y="157"/>
                    </a:lnTo>
                    <a:lnTo>
                      <a:pt x="232" y="152"/>
                    </a:lnTo>
                    <a:lnTo>
                      <a:pt x="236" y="148"/>
                    </a:lnTo>
                    <a:lnTo>
                      <a:pt x="240" y="142"/>
                    </a:lnTo>
                    <a:lnTo>
                      <a:pt x="241" y="138"/>
                    </a:lnTo>
                    <a:lnTo>
                      <a:pt x="247" y="133"/>
                    </a:lnTo>
                    <a:lnTo>
                      <a:pt x="251" y="127"/>
                    </a:lnTo>
                    <a:lnTo>
                      <a:pt x="255" y="123"/>
                    </a:lnTo>
                    <a:lnTo>
                      <a:pt x="262" y="116"/>
                    </a:lnTo>
                    <a:lnTo>
                      <a:pt x="270" y="108"/>
                    </a:lnTo>
                    <a:lnTo>
                      <a:pt x="276" y="100"/>
                    </a:lnTo>
                    <a:lnTo>
                      <a:pt x="283" y="95"/>
                    </a:lnTo>
                    <a:lnTo>
                      <a:pt x="289" y="89"/>
                    </a:lnTo>
                    <a:lnTo>
                      <a:pt x="293" y="85"/>
                    </a:lnTo>
                    <a:lnTo>
                      <a:pt x="300" y="81"/>
                    </a:lnTo>
                    <a:lnTo>
                      <a:pt x="304" y="79"/>
                    </a:lnTo>
                    <a:lnTo>
                      <a:pt x="230" y="62"/>
                    </a:lnTo>
                    <a:lnTo>
                      <a:pt x="82" y="131"/>
                    </a:lnTo>
                    <a:lnTo>
                      <a:pt x="82" y="129"/>
                    </a:lnTo>
                    <a:lnTo>
                      <a:pt x="82" y="125"/>
                    </a:lnTo>
                    <a:lnTo>
                      <a:pt x="84" y="121"/>
                    </a:lnTo>
                    <a:lnTo>
                      <a:pt x="89" y="114"/>
                    </a:lnTo>
                    <a:lnTo>
                      <a:pt x="93" y="106"/>
                    </a:lnTo>
                    <a:lnTo>
                      <a:pt x="99" y="98"/>
                    </a:lnTo>
                    <a:lnTo>
                      <a:pt x="106" y="87"/>
                    </a:lnTo>
                    <a:lnTo>
                      <a:pt x="116" y="79"/>
                    </a:lnTo>
                    <a:lnTo>
                      <a:pt x="120" y="74"/>
                    </a:lnTo>
                    <a:lnTo>
                      <a:pt x="124" y="68"/>
                    </a:lnTo>
                    <a:lnTo>
                      <a:pt x="127" y="62"/>
                    </a:lnTo>
                    <a:lnTo>
                      <a:pt x="133" y="58"/>
                    </a:lnTo>
                    <a:lnTo>
                      <a:pt x="139" y="53"/>
                    </a:lnTo>
                    <a:lnTo>
                      <a:pt x="145" y="47"/>
                    </a:lnTo>
                    <a:lnTo>
                      <a:pt x="150" y="43"/>
                    </a:lnTo>
                    <a:lnTo>
                      <a:pt x="158" y="38"/>
                    </a:lnTo>
                    <a:lnTo>
                      <a:pt x="164" y="32"/>
                    </a:lnTo>
                    <a:lnTo>
                      <a:pt x="171" y="28"/>
                    </a:lnTo>
                    <a:lnTo>
                      <a:pt x="179" y="24"/>
                    </a:lnTo>
                    <a:lnTo>
                      <a:pt x="186" y="20"/>
                    </a:lnTo>
                    <a:lnTo>
                      <a:pt x="194" y="17"/>
                    </a:lnTo>
                    <a:lnTo>
                      <a:pt x="202" y="15"/>
                    </a:lnTo>
                    <a:lnTo>
                      <a:pt x="211" y="11"/>
                    </a:lnTo>
                    <a:lnTo>
                      <a:pt x="221" y="9"/>
                    </a:lnTo>
                    <a:lnTo>
                      <a:pt x="228" y="7"/>
                    </a:lnTo>
                    <a:lnTo>
                      <a:pt x="236" y="5"/>
                    </a:lnTo>
                    <a:lnTo>
                      <a:pt x="245" y="3"/>
                    </a:lnTo>
                    <a:lnTo>
                      <a:pt x="255" y="3"/>
                    </a:lnTo>
                    <a:lnTo>
                      <a:pt x="262" y="1"/>
                    </a:lnTo>
                    <a:lnTo>
                      <a:pt x="270" y="0"/>
                    </a:lnTo>
                    <a:lnTo>
                      <a:pt x="278" y="0"/>
                    </a:lnTo>
                    <a:lnTo>
                      <a:pt x="287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8" y="0"/>
                    </a:lnTo>
                    <a:lnTo>
                      <a:pt x="316" y="0"/>
                    </a:lnTo>
                    <a:lnTo>
                      <a:pt x="321" y="0"/>
                    </a:lnTo>
                    <a:lnTo>
                      <a:pt x="329" y="1"/>
                    </a:lnTo>
                    <a:lnTo>
                      <a:pt x="335" y="1"/>
                    </a:lnTo>
                    <a:lnTo>
                      <a:pt x="342" y="3"/>
                    </a:lnTo>
                    <a:lnTo>
                      <a:pt x="348" y="3"/>
                    </a:lnTo>
                    <a:lnTo>
                      <a:pt x="352" y="3"/>
                    </a:lnTo>
                    <a:lnTo>
                      <a:pt x="357" y="3"/>
                    </a:lnTo>
                    <a:lnTo>
                      <a:pt x="363" y="5"/>
                    </a:lnTo>
                    <a:lnTo>
                      <a:pt x="373" y="7"/>
                    </a:lnTo>
                    <a:lnTo>
                      <a:pt x="380" y="9"/>
                    </a:lnTo>
                    <a:lnTo>
                      <a:pt x="386" y="11"/>
                    </a:lnTo>
                    <a:lnTo>
                      <a:pt x="390" y="13"/>
                    </a:lnTo>
                    <a:lnTo>
                      <a:pt x="394" y="13"/>
                    </a:lnTo>
                    <a:lnTo>
                      <a:pt x="396" y="15"/>
                    </a:lnTo>
                    <a:lnTo>
                      <a:pt x="397" y="15"/>
                    </a:lnTo>
                    <a:lnTo>
                      <a:pt x="401" y="15"/>
                    </a:lnTo>
                    <a:lnTo>
                      <a:pt x="407" y="19"/>
                    </a:lnTo>
                    <a:lnTo>
                      <a:pt x="413" y="20"/>
                    </a:lnTo>
                    <a:lnTo>
                      <a:pt x="420" y="24"/>
                    </a:lnTo>
                    <a:lnTo>
                      <a:pt x="428" y="26"/>
                    </a:lnTo>
                    <a:lnTo>
                      <a:pt x="437" y="30"/>
                    </a:lnTo>
                    <a:lnTo>
                      <a:pt x="445" y="34"/>
                    </a:lnTo>
                    <a:lnTo>
                      <a:pt x="454" y="38"/>
                    </a:lnTo>
                    <a:lnTo>
                      <a:pt x="464" y="41"/>
                    </a:lnTo>
                    <a:lnTo>
                      <a:pt x="473" y="45"/>
                    </a:lnTo>
                    <a:lnTo>
                      <a:pt x="481" y="49"/>
                    </a:lnTo>
                    <a:lnTo>
                      <a:pt x="487" y="55"/>
                    </a:lnTo>
                    <a:lnTo>
                      <a:pt x="494" y="58"/>
                    </a:lnTo>
                    <a:lnTo>
                      <a:pt x="50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5" name="Freeform 24">
                <a:extLst>
                  <a:ext uri="{FF2B5EF4-FFF2-40B4-BE49-F238E27FC236}">
                    <a16:creationId xmlns:a16="http://schemas.microsoft.com/office/drawing/2014/main" id="{A305F994-02F1-43DD-97FA-D77C9FF5C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2224"/>
                <a:ext cx="68" cy="86"/>
              </a:xfrm>
              <a:custGeom>
                <a:avLst/>
                <a:gdLst>
                  <a:gd name="T0" fmla="*/ 0 w 135"/>
                  <a:gd name="T1" fmla="*/ 1 h 171"/>
                  <a:gd name="T2" fmla="*/ 1 w 135"/>
                  <a:gd name="T3" fmla="*/ 1 h 171"/>
                  <a:gd name="T4" fmla="*/ 1 w 135"/>
                  <a:gd name="T5" fmla="*/ 1 h 171"/>
                  <a:gd name="T6" fmla="*/ 1 w 135"/>
                  <a:gd name="T7" fmla="*/ 1 h 171"/>
                  <a:gd name="T8" fmla="*/ 1 w 135"/>
                  <a:gd name="T9" fmla="*/ 1 h 171"/>
                  <a:gd name="T10" fmla="*/ 1 w 135"/>
                  <a:gd name="T11" fmla="*/ 1 h 171"/>
                  <a:gd name="T12" fmla="*/ 1 w 135"/>
                  <a:gd name="T13" fmla="*/ 1 h 171"/>
                  <a:gd name="T14" fmla="*/ 1 w 135"/>
                  <a:gd name="T15" fmla="*/ 1 h 171"/>
                  <a:gd name="T16" fmla="*/ 1 w 135"/>
                  <a:gd name="T17" fmla="*/ 1 h 171"/>
                  <a:gd name="T18" fmla="*/ 1 w 135"/>
                  <a:gd name="T19" fmla="*/ 1 h 171"/>
                  <a:gd name="T20" fmla="*/ 1 w 135"/>
                  <a:gd name="T21" fmla="*/ 1 h 171"/>
                  <a:gd name="T22" fmla="*/ 1 w 135"/>
                  <a:gd name="T23" fmla="*/ 1 h 171"/>
                  <a:gd name="T24" fmla="*/ 1 w 135"/>
                  <a:gd name="T25" fmla="*/ 1 h 171"/>
                  <a:gd name="T26" fmla="*/ 1 w 135"/>
                  <a:gd name="T27" fmla="*/ 1 h 171"/>
                  <a:gd name="T28" fmla="*/ 1 w 135"/>
                  <a:gd name="T29" fmla="*/ 1 h 171"/>
                  <a:gd name="T30" fmla="*/ 1 w 135"/>
                  <a:gd name="T31" fmla="*/ 1 h 171"/>
                  <a:gd name="T32" fmla="*/ 1 w 135"/>
                  <a:gd name="T33" fmla="*/ 1 h 171"/>
                  <a:gd name="T34" fmla="*/ 1 w 135"/>
                  <a:gd name="T35" fmla="*/ 1 h 171"/>
                  <a:gd name="T36" fmla="*/ 1 w 135"/>
                  <a:gd name="T37" fmla="*/ 0 h 171"/>
                  <a:gd name="T38" fmla="*/ 1 w 135"/>
                  <a:gd name="T39" fmla="*/ 0 h 171"/>
                  <a:gd name="T40" fmla="*/ 1 w 135"/>
                  <a:gd name="T41" fmla="*/ 0 h 171"/>
                  <a:gd name="T42" fmla="*/ 1 w 135"/>
                  <a:gd name="T43" fmla="*/ 0 h 171"/>
                  <a:gd name="T44" fmla="*/ 1 w 135"/>
                  <a:gd name="T45" fmla="*/ 1 h 171"/>
                  <a:gd name="T46" fmla="*/ 1 w 135"/>
                  <a:gd name="T47" fmla="*/ 0 h 171"/>
                  <a:gd name="T48" fmla="*/ 1 w 135"/>
                  <a:gd name="T49" fmla="*/ 1 h 171"/>
                  <a:gd name="T50" fmla="*/ 1 w 135"/>
                  <a:gd name="T51" fmla="*/ 1 h 171"/>
                  <a:gd name="T52" fmla="*/ 1 w 135"/>
                  <a:gd name="T53" fmla="*/ 1 h 171"/>
                  <a:gd name="T54" fmla="*/ 1 w 135"/>
                  <a:gd name="T55" fmla="*/ 1 h 171"/>
                  <a:gd name="T56" fmla="*/ 1 w 135"/>
                  <a:gd name="T57" fmla="*/ 1 h 171"/>
                  <a:gd name="T58" fmla="*/ 1 w 135"/>
                  <a:gd name="T59" fmla="*/ 1 h 171"/>
                  <a:gd name="T60" fmla="*/ 1 w 135"/>
                  <a:gd name="T61" fmla="*/ 1 h 171"/>
                  <a:gd name="T62" fmla="*/ 1 w 135"/>
                  <a:gd name="T63" fmla="*/ 1 h 171"/>
                  <a:gd name="T64" fmla="*/ 1 w 135"/>
                  <a:gd name="T65" fmla="*/ 1 h 171"/>
                  <a:gd name="T66" fmla="*/ 0 w 135"/>
                  <a:gd name="T67" fmla="*/ 1 h 171"/>
                  <a:gd name="T68" fmla="*/ 0 w 135"/>
                  <a:gd name="T69" fmla="*/ 1 h 1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5"/>
                  <a:gd name="T106" fmla="*/ 0 h 171"/>
                  <a:gd name="T107" fmla="*/ 135 w 135"/>
                  <a:gd name="T108" fmla="*/ 171 h 17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5" h="171">
                    <a:moveTo>
                      <a:pt x="0" y="158"/>
                    </a:moveTo>
                    <a:lnTo>
                      <a:pt x="68" y="46"/>
                    </a:lnTo>
                    <a:lnTo>
                      <a:pt x="55" y="42"/>
                    </a:lnTo>
                    <a:lnTo>
                      <a:pt x="61" y="38"/>
                    </a:lnTo>
                    <a:lnTo>
                      <a:pt x="66" y="38"/>
                    </a:lnTo>
                    <a:lnTo>
                      <a:pt x="72" y="36"/>
                    </a:lnTo>
                    <a:lnTo>
                      <a:pt x="80" y="35"/>
                    </a:lnTo>
                    <a:lnTo>
                      <a:pt x="51" y="29"/>
                    </a:lnTo>
                    <a:lnTo>
                      <a:pt x="55" y="25"/>
                    </a:lnTo>
                    <a:lnTo>
                      <a:pt x="63" y="23"/>
                    </a:lnTo>
                    <a:lnTo>
                      <a:pt x="66" y="21"/>
                    </a:lnTo>
                    <a:lnTo>
                      <a:pt x="72" y="19"/>
                    </a:lnTo>
                    <a:lnTo>
                      <a:pt x="76" y="19"/>
                    </a:lnTo>
                    <a:lnTo>
                      <a:pt x="83" y="19"/>
                    </a:lnTo>
                    <a:lnTo>
                      <a:pt x="55" y="12"/>
                    </a:lnTo>
                    <a:lnTo>
                      <a:pt x="59" y="8"/>
                    </a:lnTo>
                    <a:lnTo>
                      <a:pt x="64" y="4"/>
                    </a:lnTo>
                    <a:lnTo>
                      <a:pt x="70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1" y="0"/>
                    </a:lnTo>
                    <a:lnTo>
                      <a:pt x="99" y="0"/>
                    </a:lnTo>
                    <a:lnTo>
                      <a:pt x="108" y="4"/>
                    </a:lnTo>
                    <a:lnTo>
                      <a:pt x="116" y="0"/>
                    </a:lnTo>
                    <a:lnTo>
                      <a:pt x="123" y="2"/>
                    </a:lnTo>
                    <a:lnTo>
                      <a:pt x="129" y="4"/>
                    </a:lnTo>
                    <a:lnTo>
                      <a:pt x="135" y="10"/>
                    </a:lnTo>
                    <a:lnTo>
                      <a:pt x="123" y="16"/>
                    </a:lnTo>
                    <a:lnTo>
                      <a:pt x="120" y="52"/>
                    </a:lnTo>
                    <a:lnTo>
                      <a:pt x="114" y="50"/>
                    </a:lnTo>
                    <a:lnTo>
                      <a:pt x="112" y="69"/>
                    </a:lnTo>
                    <a:lnTo>
                      <a:pt x="101" y="67"/>
                    </a:lnTo>
                    <a:lnTo>
                      <a:pt x="66" y="171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6" name="Freeform 25">
                <a:extLst>
                  <a:ext uri="{FF2B5EF4-FFF2-40B4-BE49-F238E27FC236}">
                    <a16:creationId xmlns:a16="http://schemas.microsoft.com/office/drawing/2014/main" id="{96D04EE2-611B-4F69-A52C-F2CCCEE60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292"/>
                <a:ext cx="32" cy="23"/>
              </a:xfrm>
              <a:custGeom>
                <a:avLst/>
                <a:gdLst>
                  <a:gd name="T0" fmla="*/ 0 w 65"/>
                  <a:gd name="T1" fmla="*/ 0 h 48"/>
                  <a:gd name="T2" fmla="*/ 0 w 65"/>
                  <a:gd name="T3" fmla="*/ 0 h 48"/>
                  <a:gd name="T4" fmla="*/ 0 w 65"/>
                  <a:gd name="T5" fmla="*/ 0 h 48"/>
                  <a:gd name="T6" fmla="*/ 0 w 65"/>
                  <a:gd name="T7" fmla="*/ 0 h 48"/>
                  <a:gd name="T8" fmla="*/ 0 w 65"/>
                  <a:gd name="T9" fmla="*/ 0 h 48"/>
                  <a:gd name="T10" fmla="*/ 0 w 65"/>
                  <a:gd name="T11" fmla="*/ 0 h 48"/>
                  <a:gd name="T12" fmla="*/ 0 w 65"/>
                  <a:gd name="T13" fmla="*/ 0 h 48"/>
                  <a:gd name="T14" fmla="*/ 0 w 65"/>
                  <a:gd name="T15" fmla="*/ 0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"/>
                  <a:gd name="T25" fmla="*/ 0 h 48"/>
                  <a:gd name="T26" fmla="*/ 65 w 65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" h="48">
                    <a:moveTo>
                      <a:pt x="65" y="0"/>
                    </a:moveTo>
                    <a:lnTo>
                      <a:pt x="23" y="48"/>
                    </a:lnTo>
                    <a:lnTo>
                      <a:pt x="0" y="46"/>
                    </a:lnTo>
                    <a:lnTo>
                      <a:pt x="6" y="12"/>
                    </a:lnTo>
                    <a:lnTo>
                      <a:pt x="18" y="12"/>
                    </a:lnTo>
                    <a:lnTo>
                      <a:pt x="3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7" name="Freeform 26">
                <a:extLst>
                  <a:ext uri="{FF2B5EF4-FFF2-40B4-BE49-F238E27FC236}">
                    <a16:creationId xmlns:a16="http://schemas.microsoft.com/office/drawing/2014/main" id="{F9E11E67-1534-4427-AC2B-97B5BA20B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2287"/>
                <a:ext cx="38" cy="50"/>
              </a:xfrm>
              <a:custGeom>
                <a:avLst/>
                <a:gdLst>
                  <a:gd name="T0" fmla="*/ 1 w 76"/>
                  <a:gd name="T1" fmla="*/ 0 h 101"/>
                  <a:gd name="T2" fmla="*/ 1 w 76"/>
                  <a:gd name="T3" fmla="*/ 0 h 101"/>
                  <a:gd name="T4" fmla="*/ 1 w 76"/>
                  <a:gd name="T5" fmla="*/ 0 h 101"/>
                  <a:gd name="T6" fmla="*/ 0 w 76"/>
                  <a:gd name="T7" fmla="*/ 0 h 101"/>
                  <a:gd name="T8" fmla="*/ 1 w 76"/>
                  <a:gd name="T9" fmla="*/ 0 h 101"/>
                  <a:gd name="T10" fmla="*/ 1 w 76"/>
                  <a:gd name="T11" fmla="*/ 0 h 101"/>
                  <a:gd name="T12" fmla="*/ 1 w 76"/>
                  <a:gd name="T13" fmla="*/ 0 h 101"/>
                  <a:gd name="T14" fmla="*/ 1 w 76"/>
                  <a:gd name="T15" fmla="*/ 0 h 101"/>
                  <a:gd name="T16" fmla="*/ 1 w 76"/>
                  <a:gd name="T17" fmla="*/ 0 h 101"/>
                  <a:gd name="T18" fmla="*/ 1 w 76"/>
                  <a:gd name="T19" fmla="*/ 0 h 10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101"/>
                  <a:gd name="T32" fmla="*/ 76 w 76"/>
                  <a:gd name="T33" fmla="*/ 101 h 10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101">
                    <a:moveTo>
                      <a:pt x="53" y="0"/>
                    </a:moveTo>
                    <a:lnTo>
                      <a:pt x="76" y="6"/>
                    </a:lnTo>
                    <a:lnTo>
                      <a:pt x="49" y="101"/>
                    </a:lnTo>
                    <a:lnTo>
                      <a:pt x="0" y="63"/>
                    </a:lnTo>
                    <a:lnTo>
                      <a:pt x="30" y="72"/>
                    </a:lnTo>
                    <a:lnTo>
                      <a:pt x="45" y="78"/>
                    </a:lnTo>
                    <a:lnTo>
                      <a:pt x="63" y="13"/>
                    </a:lnTo>
                    <a:lnTo>
                      <a:pt x="40" y="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8" name="Freeform 27">
                <a:extLst>
                  <a:ext uri="{FF2B5EF4-FFF2-40B4-BE49-F238E27FC236}">
                    <a16:creationId xmlns:a16="http://schemas.microsoft.com/office/drawing/2014/main" id="{B64D1F00-243E-462D-A8BD-BEC8B075B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2247"/>
                <a:ext cx="106" cy="120"/>
              </a:xfrm>
              <a:custGeom>
                <a:avLst/>
                <a:gdLst>
                  <a:gd name="T0" fmla="*/ 1 w 211"/>
                  <a:gd name="T1" fmla="*/ 1 h 240"/>
                  <a:gd name="T2" fmla="*/ 1 w 211"/>
                  <a:gd name="T3" fmla="*/ 0 h 240"/>
                  <a:gd name="T4" fmla="*/ 1 w 211"/>
                  <a:gd name="T5" fmla="*/ 0 h 240"/>
                  <a:gd name="T6" fmla="*/ 1 w 211"/>
                  <a:gd name="T7" fmla="*/ 1 h 240"/>
                  <a:gd name="T8" fmla="*/ 1 w 211"/>
                  <a:gd name="T9" fmla="*/ 1 h 240"/>
                  <a:gd name="T10" fmla="*/ 1 w 211"/>
                  <a:gd name="T11" fmla="*/ 1 h 240"/>
                  <a:gd name="T12" fmla="*/ 1 w 211"/>
                  <a:gd name="T13" fmla="*/ 1 h 240"/>
                  <a:gd name="T14" fmla="*/ 1 w 211"/>
                  <a:gd name="T15" fmla="*/ 1 h 240"/>
                  <a:gd name="T16" fmla="*/ 1 w 211"/>
                  <a:gd name="T17" fmla="*/ 1 h 240"/>
                  <a:gd name="T18" fmla="*/ 1 w 211"/>
                  <a:gd name="T19" fmla="*/ 1 h 240"/>
                  <a:gd name="T20" fmla="*/ 1 w 211"/>
                  <a:gd name="T21" fmla="*/ 1 h 240"/>
                  <a:gd name="T22" fmla="*/ 1 w 211"/>
                  <a:gd name="T23" fmla="*/ 1 h 240"/>
                  <a:gd name="T24" fmla="*/ 1 w 211"/>
                  <a:gd name="T25" fmla="*/ 1 h 240"/>
                  <a:gd name="T26" fmla="*/ 1 w 211"/>
                  <a:gd name="T27" fmla="*/ 1 h 240"/>
                  <a:gd name="T28" fmla="*/ 1 w 211"/>
                  <a:gd name="T29" fmla="*/ 1 h 240"/>
                  <a:gd name="T30" fmla="*/ 1 w 211"/>
                  <a:gd name="T31" fmla="*/ 1 h 240"/>
                  <a:gd name="T32" fmla="*/ 1 w 211"/>
                  <a:gd name="T33" fmla="*/ 1 h 240"/>
                  <a:gd name="T34" fmla="*/ 1 w 211"/>
                  <a:gd name="T35" fmla="*/ 1 h 240"/>
                  <a:gd name="T36" fmla="*/ 1 w 211"/>
                  <a:gd name="T37" fmla="*/ 1 h 240"/>
                  <a:gd name="T38" fmla="*/ 1 w 211"/>
                  <a:gd name="T39" fmla="*/ 1 h 240"/>
                  <a:gd name="T40" fmla="*/ 1 w 211"/>
                  <a:gd name="T41" fmla="*/ 1 h 240"/>
                  <a:gd name="T42" fmla="*/ 1 w 211"/>
                  <a:gd name="T43" fmla="*/ 1 h 240"/>
                  <a:gd name="T44" fmla="*/ 1 w 211"/>
                  <a:gd name="T45" fmla="*/ 1 h 240"/>
                  <a:gd name="T46" fmla="*/ 1 w 211"/>
                  <a:gd name="T47" fmla="*/ 1 h 240"/>
                  <a:gd name="T48" fmla="*/ 1 w 211"/>
                  <a:gd name="T49" fmla="*/ 1 h 240"/>
                  <a:gd name="T50" fmla="*/ 1 w 211"/>
                  <a:gd name="T51" fmla="*/ 1 h 240"/>
                  <a:gd name="T52" fmla="*/ 1 w 211"/>
                  <a:gd name="T53" fmla="*/ 1 h 240"/>
                  <a:gd name="T54" fmla="*/ 1 w 211"/>
                  <a:gd name="T55" fmla="*/ 1 h 240"/>
                  <a:gd name="T56" fmla="*/ 1 w 211"/>
                  <a:gd name="T57" fmla="*/ 1 h 240"/>
                  <a:gd name="T58" fmla="*/ 0 w 211"/>
                  <a:gd name="T59" fmla="*/ 1 h 240"/>
                  <a:gd name="T60" fmla="*/ 1 w 211"/>
                  <a:gd name="T61" fmla="*/ 1 h 240"/>
                  <a:gd name="T62" fmla="*/ 1 w 211"/>
                  <a:gd name="T63" fmla="*/ 1 h 240"/>
                  <a:gd name="T64" fmla="*/ 1 w 211"/>
                  <a:gd name="T65" fmla="*/ 1 h 240"/>
                  <a:gd name="T66" fmla="*/ 1 w 211"/>
                  <a:gd name="T67" fmla="*/ 1 h 240"/>
                  <a:gd name="T68" fmla="*/ 1 w 211"/>
                  <a:gd name="T69" fmla="*/ 1 h 2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1"/>
                  <a:gd name="T106" fmla="*/ 0 h 240"/>
                  <a:gd name="T107" fmla="*/ 211 w 211"/>
                  <a:gd name="T108" fmla="*/ 240 h 2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1" h="240">
                    <a:moveTo>
                      <a:pt x="190" y="6"/>
                    </a:moveTo>
                    <a:lnTo>
                      <a:pt x="68" y="0"/>
                    </a:lnTo>
                    <a:lnTo>
                      <a:pt x="66" y="4"/>
                    </a:lnTo>
                    <a:lnTo>
                      <a:pt x="62" y="9"/>
                    </a:lnTo>
                    <a:lnTo>
                      <a:pt x="59" y="15"/>
                    </a:lnTo>
                    <a:lnTo>
                      <a:pt x="57" y="19"/>
                    </a:lnTo>
                    <a:lnTo>
                      <a:pt x="55" y="23"/>
                    </a:lnTo>
                    <a:lnTo>
                      <a:pt x="53" y="28"/>
                    </a:lnTo>
                    <a:lnTo>
                      <a:pt x="51" y="34"/>
                    </a:lnTo>
                    <a:lnTo>
                      <a:pt x="47" y="38"/>
                    </a:lnTo>
                    <a:lnTo>
                      <a:pt x="45" y="44"/>
                    </a:lnTo>
                    <a:lnTo>
                      <a:pt x="41" y="51"/>
                    </a:lnTo>
                    <a:lnTo>
                      <a:pt x="40" y="57"/>
                    </a:lnTo>
                    <a:lnTo>
                      <a:pt x="38" y="63"/>
                    </a:lnTo>
                    <a:lnTo>
                      <a:pt x="34" y="70"/>
                    </a:lnTo>
                    <a:lnTo>
                      <a:pt x="32" y="76"/>
                    </a:lnTo>
                    <a:lnTo>
                      <a:pt x="28" y="86"/>
                    </a:lnTo>
                    <a:lnTo>
                      <a:pt x="26" y="93"/>
                    </a:lnTo>
                    <a:lnTo>
                      <a:pt x="22" y="101"/>
                    </a:lnTo>
                    <a:lnTo>
                      <a:pt x="21" y="108"/>
                    </a:lnTo>
                    <a:lnTo>
                      <a:pt x="19" y="118"/>
                    </a:lnTo>
                    <a:lnTo>
                      <a:pt x="15" y="125"/>
                    </a:lnTo>
                    <a:lnTo>
                      <a:pt x="13" y="133"/>
                    </a:lnTo>
                    <a:lnTo>
                      <a:pt x="9" y="143"/>
                    </a:lnTo>
                    <a:lnTo>
                      <a:pt x="7" y="150"/>
                    </a:lnTo>
                    <a:lnTo>
                      <a:pt x="3" y="160"/>
                    </a:lnTo>
                    <a:lnTo>
                      <a:pt x="2" y="169"/>
                    </a:lnTo>
                    <a:lnTo>
                      <a:pt x="2" y="179"/>
                    </a:lnTo>
                    <a:lnTo>
                      <a:pt x="0" y="188"/>
                    </a:lnTo>
                    <a:lnTo>
                      <a:pt x="98" y="238"/>
                    </a:lnTo>
                    <a:lnTo>
                      <a:pt x="133" y="240"/>
                    </a:lnTo>
                    <a:lnTo>
                      <a:pt x="211" y="21"/>
                    </a:lnTo>
                    <a:lnTo>
                      <a:pt x="19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9" name="Freeform 28">
                <a:extLst>
                  <a:ext uri="{FF2B5EF4-FFF2-40B4-BE49-F238E27FC236}">
                    <a16:creationId xmlns:a16="http://schemas.microsoft.com/office/drawing/2014/main" id="{181E379F-3772-4EFB-B5C7-48D986AC5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255"/>
                <a:ext cx="32" cy="38"/>
              </a:xfrm>
              <a:custGeom>
                <a:avLst/>
                <a:gdLst>
                  <a:gd name="T0" fmla="*/ 1 w 63"/>
                  <a:gd name="T1" fmla="*/ 1 h 76"/>
                  <a:gd name="T2" fmla="*/ 1 w 63"/>
                  <a:gd name="T3" fmla="*/ 1 h 76"/>
                  <a:gd name="T4" fmla="*/ 0 w 63"/>
                  <a:gd name="T5" fmla="*/ 1 h 76"/>
                  <a:gd name="T6" fmla="*/ 1 w 63"/>
                  <a:gd name="T7" fmla="*/ 0 h 76"/>
                  <a:gd name="T8" fmla="*/ 1 w 63"/>
                  <a:gd name="T9" fmla="*/ 1 h 76"/>
                  <a:gd name="T10" fmla="*/ 1 w 63"/>
                  <a:gd name="T11" fmla="*/ 1 h 76"/>
                  <a:gd name="T12" fmla="*/ 1 w 63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"/>
                  <a:gd name="T22" fmla="*/ 0 h 76"/>
                  <a:gd name="T23" fmla="*/ 63 w 63"/>
                  <a:gd name="T24" fmla="*/ 76 h 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" h="76">
                    <a:moveTo>
                      <a:pt x="63" y="19"/>
                    </a:moveTo>
                    <a:lnTo>
                      <a:pt x="27" y="76"/>
                    </a:lnTo>
                    <a:lnTo>
                      <a:pt x="0" y="65"/>
                    </a:lnTo>
                    <a:lnTo>
                      <a:pt x="21" y="0"/>
                    </a:lnTo>
                    <a:lnTo>
                      <a:pt x="47" y="17"/>
                    </a:lnTo>
                    <a:lnTo>
                      <a:pt x="63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0" name="Freeform 29">
                <a:extLst>
                  <a:ext uri="{FF2B5EF4-FFF2-40B4-BE49-F238E27FC236}">
                    <a16:creationId xmlns:a16="http://schemas.microsoft.com/office/drawing/2014/main" id="{D20485CC-102F-4F3B-B6F3-4E1D03135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264"/>
                <a:ext cx="33" cy="65"/>
              </a:xfrm>
              <a:custGeom>
                <a:avLst/>
                <a:gdLst>
                  <a:gd name="T0" fmla="*/ 0 w 67"/>
                  <a:gd name="T1" fmla="*/ 1 h 129"/>
                  <a:gd name="T2" fmla="*/ 0 w 67"/>
                  <a:gd name="T3" fmla="*/ 1 h 129"/>
                  <a:gd name="T4" fmla="*/ 0 w 67"/>
                  <a:gd name="T5" fmla="*/ 1 h 129"/>
                  <a:gd name="T6" fmla="*/ 0 w 67"/>
                  <a:gd name="T7" fmla="*/ 1 h 129"/>
                  <a:gd name="T8" fmla="*/ 0 w 67"/>
                  <a:gd name="T9" fmla="*/ 1 h 129"/>
                  <a:gd name="T10" fmla="*/ 0 w 67"/>
                  <a:gd name="T11" fmla="*/ 1 h 129"/>
                  <a:gd name="T12" fmla="*/ 0 w 67"/>
                  <a:gd name="T13" fmla="*/ 1 h 129"/>
                  <a:gd name="T14" fmla="*/ 0 w 67"/>
                  <a:gd name="T15" fmla="*/ 1 h 129"/>
                  <a:gd name="T16" fmla="*/ 0 w 67"/>
                  <a:gd name="T17" fmla="*/ 0 h 129"/>
                  <a:gd name="T18" fmla="*/ 0 w 67"/>
                  <a:gd name="T19" fmla="*/ 1 h 129"/>
                  <a:gd name="T20" fmla="*/ 0 w 67"/>
                  <a:gd name="T21" fmla="*/ 1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7"/>
                  <a:gd name="T34" fmla="*/ 0 h 129"/>
                  <a:gd name="T35" fmla="*/ 67 w 67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7" h="129">
                    <a:moveTo>
                      <a:pt x="67" y="6"/>
                    </a:moveTo>
                    <a:lnTo>
                      <a:pt x="67" y="21"/>
                    </a:lnTo>
                    <a:lnTo>
                      <a:pt x="55" y="27"/>
                    </a:lnTo>
                    <a:lnTo>
                      <a:pt x="50" y="59"/>
                    </a:lnTo>
                    <a:lnTo>
                      <a:pt x="0" y="129"/>
                    </a:lnTo>
                    <a:lnTo>
                      <a:pt x="21" y="50"/>
                    </a:lnTo>
                    <a:lnTo>
                      <a:pt x="51" y="23"/>
                    </a:lnTo>
                    <a:lnTo>
                      <a:pt x="51" y="17"/>
                    </a:lnTo>
                    <a:lnTo>
                      <a:pt x="65" y="0"/>
                    </a:lnTo>
                    <a:lnTo>
                      <a:pt x="67" y="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1" name="Freeform 30">
                <a:extLst>
                  <a:ext uri="{FF2B5EF4-FFF2-40B4-BE49-F238E27FC236}">
                    <a16:creationId xmlns:a16="http://schemas.microsoft.com/office/drawing/2014/main" id="{365A641F-83FF-4F1E-BB6F-ECF4A3F4E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361"/>
                <a:ext cx="111" cy="111"/>
              </a:xfrm>
              <a:custGeom>
                <a:avLst/>
                <a:gdLst>
                  <a:gd name="T0" fmla="*/ 1 w 222"/>
                  <a:gd name="T1" fmla="*/ 0 h 223"/>
                  <a:gd name="T2" fmla="*/ 1 w 222"/>
                  <a:gd name="T3" fmla="*/ 0 h 223"/>
                  <a:gd name="T4" fmla="*/ 1 w 222"/>
                  <a:gd name="T5" fmla="*/ 0 h 223"/>
                  <a:gd name="T6" fmla="*/ 1 w 222"/>
                  <a:gd name="T7" fmla="*/ 0 h 223"/>
                  <a:gd name="T8" fmla="*/ 1 w 222"/>
                  <a:gd name="T9" fmla="*/ 0 h 223"/>
                  <a:gd name="T10" fmla="*/ 1 w 222"/>
                  <a:gd name="T11" fmla="*/ 0 h 223"/>
                  <a:gd name="T12" fmla="*/ 1 w 222"/>
                  <a:gd name="T13" fmla="*/ 0 h 223"/>
                  <a:gd name="T14" fmla="*/ 1 w 222"/>
                  <a:gd name="T15" fmla="*/ 0 h 223"/>
                  <a:gd name="T16" fmla="*/ 1 w 222"/>
                  <a:gd name="T17" fmla="*/ 0 h 223"/>
                  <a:gd name="T18" fmla="*/ 1 w 222"/>
                  <a:gd name="T19" fmla="*/ 0 h 223"/>
                  <a:gd name="T20" fmla="*/ 1 w 222"/>
                  <a:gd name="T21" fmla="*/ 0 h 223"/>
                  <a:gd name="T22" fmla="*/ 1 w 222"/>
                  <a:gd name="T23" fmla="*/ 0 h 223"/>
                  <a:gd name="T24" fmla="*/ 1 w 222"/>
                  <a:gd name="T25" fmla="*/ 0 h 223"/>
                  <a:gd name="T26" fmla="*/ 1 w 222"/>
                  <a:gd name="T27" fmla="*/ 0 h 223"/>
                  <a:gd name="T28" fmla="*/ 1 w 222"/>
                  <a:gd name="T29" fmla="*/ 0 h 223"/>
                  <a:gd name="T30" fmla="*/ 1 w 222"/>
                  <a:gd name="T31" fmla="*/ 0 h 223"/>
                  <a:gd name="T32" fmla="*/ 1 w 222"/>
                  <a:gd name="T33" fmla="*/ 0 h 223"/>
                  <a:gd name="T34" fmla="*/ 1 w 222"/>
                  <a:gd name="T35" fmla="*/ 0 h 223"/>
                  <a:gd name="T36" fmla="*/ 1 w 222"/>
                  <a:gd name="T37" fmla="*/ 0 h 223"/>
                  <a:gd name="T38" fmla="*/ 1 w 222"/>
                  <a:gd name="T39" fmla="*/ 0 h 223"/>
                  <a:gd name="T40" fmla="*/ 1 w 222"/>
                  <a:gd name="T41" fmla="*/ 0 h 223"/>
                  <a:gd name="T42" fmla="*/ 1 w 222"/>
                  <a:gd name="T43" fmla="*/ 0 h 223"/>
                  <a:gd name="T44" fmla="*/ 1 w 222"/>
                  <a:gd name="T45" fmla="*/ 0 h 223"/>
                  <a:gd name="T46" fmla="*/ 1 w 222"/>
                  <a:gd name="T47" fmla="*/ 0 h 223"/>
                  <a:gd name="T48" fmla="*/ 1 w 222"/>
                  <a:gd name="T49" fmla="*/ 0 h 223"/>
                  <a:gd name="T50" fmla="*/ 1 w 222"/>
                  <a:gd name="T51" fmla="*/ 0 h 223"/>
                  <a:gd name="T52" fmla="*/ 1 w 222"/>
                  <a:gd name="T53" fmla="*/ 0 h 223"/>
                  <a:gd name="T54" fmla="*/ 1 w 222"/>
                  <a:gd name="T55" fmla="*/ 0 h 223"/>
                  <a:gd name="T56" fmla="*/ 1 w 222"/>
                  <a:gd name="T57" fmla="*/ 0 h 223"/>
                  <a:gd name="T58" fmla="*/ 1 w 222"/>
                  <a:gd name="T59" fmla="*/ 0 h 223"/>
                  <a:gd name="T60" fmla="*/ 1 w 222"/>
                  <a:gd name="T61" fmla="*/ 0 h 223"/>
                  <a:gd name="T62" fmla="*/ 1 w 222"/>
                  <a:gd name="T63" fmla="*/ 0 h 223"/>
                  <a:gd name="T64" fmla="*/ 1 w 222"/>
                  <a:gd name="T65" fmla="*/ 0 h 223"/>
                  <a:gd name="T66" fmla="*/ 1 w 222"/>
                  <a:gd name="T67" fmla="*/ 0 h 223"/>
                  <a:gd name="T68" fmla="*/ 1 w 222"/>
                  <a:gd name="T69" fmla="*/ 0 h 223"/>
                  <a:gd name="T70" fmla="*/ 1 w 222"/>
                  <a:gd name="T71" fmla="*/ 0 h 223"/>
                  <a:gd name="T72" fmla="*/ 1 w 222"/>
                  <a:gd name="T73" fmla="*/ 0 h 223"/>
                  <a:gd name="T74" fmla="*/ 1 w 222"/>
                  <a:gd name="T75" fmla="*/ 0 h 223"/>
                  <a:gd name="T76" fmla="*/ 1 w 222"/>
                  <a:gd name="T77" fmla="*/ 0 h 223"/>
                  <a:gd name="T78" fmla="*/ 1 w 222"/>
                  <a:gd name="T79" fmla="*/ 0 h 223"/>
                  <a:gd name="T80" fmla="*/ 1 w 222"/>
                  <a:gd name="T81" fmla="*/ 0 h 223"/>
                  <a:gd name="T82" fmla="*/ 1 w 222"/>
                  <a:gd name="T83" fmla="*/ 0 h 223"/>
                  <a:gd name="T84" fmla="*/ 1 w 222"/>
                  <a:gd name="T85" fmla="*/ 0 h 223"/>
                  <a:gd name="T86" fmla="*/ 1 w 222"/>
                  <a:gd name="T87" fmla="*/ 0 h 2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22"/>
                  <a:gd name="T133" fmla="*/ 0 h 223"/>
                  <a:gd name="T134" fmla="*/ 222 w 222"/>
                  <a:gd name="T135" fmla="*/ 223 h 2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22" h="223">
                    <a:moveTo>
                      <a:pt x="13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23" y="2"/>
                    </a:lnTo>
                    <a:lnTo>
                      <a:pt x="30" y="8"/>
                    </a:lnTo>
                    <a:lnTo>
                      <a:pt x="38" y="12"/>
                    </a:lnTo>
                    <a:lnTo>
                      <a:pt x="49" y="17"/>
                    </a:lnTo>
                    <a:lnTo>
                      <a:pt x="53" y="21"/>
                    </a:lnTo>
                    <a:lnTo>
                      <a:pt x="59" y="23"/>
                    </a:lnTo>
                    <a:lnTo>
                      <a:pt x="66" y="27"/>
                    </a:lnTo>
                    <a:lnTo>
                      <a:pt x="72" y="31"/>
                    </a:lnTo>
                    <a:lnTo>
                      <a:pt x="78" y="34"/>
                    </a:lnTo>
                    <a:lnTo>
                      <a:pt x="83" y="38"/>
                    </a:lnTo>
                    <a:lnTo>
                      <a:pt x="89" y="40"/>
                    </a:lnTo>
                    <a:lnTo>
                      <a:pt x="97" y="46"/>
                    </a:lnTo>
                    <a:lnTo>
                      <a:pt x="102" y="50"/>
                    </a:lnTo>
                    <a:lnTo>
                      <a:pt x="108" y="53"/>
                    </a:lnTo>
                    <a:lnTo>
                      <a:pt x="114" y="57"/>
                    </a:lnTo>
                    <a:lnTo>
                      <a:pt x="121" y="61"/>
                    </a:lnTo>
                    <a:lnTo>
                      <a:pt x="125" y="65"/>
                    </a:lnTo>
                    <a:lnTo>
                      <a:pt x="131" y="71"/>
                    </a:lnTo>
                    <a:lnTo>
                      <a:pt x="137" y="74"/>
                    </a:lnTo>
                    <a:lnTo>
                      <a:pt x="142" y="78"/>
                    </a:lnTo>
                    <a:lnTo>
                      <a:pt x="146" y="82"/>
                    </a:lnTo>
                    <a:lnTo>
                      <a:pt x="150" y="88"/>
                    </a:lnTo>
                    <a:lnTo>
                      <a:pt x="156" y="91"/>
                    </a:lnTo>
                    <a:lnTo>
                      <a:pt x="159" y="97"/>
                    </a:lnTo>
                    <a:lnTo>
                      <a:pt x="165" y="105"/>
                    </a:lnTo>
                    <a:lnTo>
                      <a:pt x="171" y="112"/>
                    </a:lnTo>
                    <a:lnTo>
                      <a:pt x="177" y="120"/>
                    </a:lnTo>
                    <a:lnTo>
                      <a:pt x="182" y="128"/>
                    </a:lnTo>
                    <a:lnTo>
                      <a:pt x="184" y="135"/>
                    </a:lnTo>
                    <a:lnTo>
                      <a:pt x="188" y="141"/>
                    </a:lnTo>
                    <a:lnTo>
                      <a:pt x="192" y="148"/>
                    </a:lnTo>
                    <a:lnTo>
                      <a:pt x="196" y="156"/>
                    </a:lnTo>
                    <a:lnTo>
                      <a:pt x="197" y="162"/>
                    </a:lnTo>
                    <a:lnTo>
                      <a:pt x="201" y="169"/>
                    </a:lnTo>
                    <a:lnTo>
                      <a:pt x="203" y="177"/>
                    </a:lnTo>
                    <a:lnTo>
                      <a:pt x="205" y="185"/>
                    </a:lnTo>
                    <a:lnTo>
                      <a:pt x="209" y="194"/>
                    </a:lnTo>
                    <a:lnTo>
                      <a:pt x="213" y="202"/>
                    </a:lnTo>
                    <a:lnTo>
                      <a:pt x="215" y="207"/>
                    </a:lnTo>
                    <a:lnTo>
                      <a:pt x="216" y="213"/>
                    </a:lnTo>
                    <a:lnTo>
                      <a:pt x="220" y="217"/>
                    </a:lnTo>
                    <a:lnTo>
                      <a:pt x="222" y="223"/>
                    </a:lnTo>
                    <a:lnTo>
                      <a:pt x="207" y="196"/>
                    </a:lnTo>
                    <a:lnTo>
                      <a:pt x="203" y="192"/>
                    </a:lnTo>
                    <a:lnTo>
                      <a:pt x="201" y="187"/>
                    </a:lnTo>
                    <a:lnTo>
                      <a:pt x="199" y="181"/>
                    </a:lnTo>
                    <a:lnTo>
                      <a:pt x="196" y="175"/>
                    </a:lnTo>
                    <a:lnTo>
                      <a:pt x="192" y="167"/>
                    </a:lnTo>
                    <a:lnTo>
                      <a:pt x="188" y="162"/>
                    </a:lnTo>
                    <a:lnTo>
                      <a:pt x="184" y="156"/>
                    </a:lnTo>
                    <a:lnTo>
                      <a:pt x="182" y="148"/>
                    </a:lnTo>
                    <a:lnTo>
                      <a:pt x="178" y="141"/>
                    </a:lnTo>
                    <a:lnTo>
                      <a:pt x="175" y="135"/>
                    </a:lnTo>
                    <a:lnTo>
                      <a:pt x="169" y="128"/>
                    </a:lnTo>
                    <a:lnTo>
                      <a:pt x="165" y="122"/>
                    </a:lnTo>
                    <a:lnTo>
                      <a:pt x="161" y="116"/>
                    </a:lnTo>
                    <a:lnTo>
                      <a:pt x="156" y="110"/>
                    </a:lnTo>
                    <a:lnTo>
                      <a:pt x="152" y="105"/>
                    </a:lnTo>
                    <a:lnTo>
                      <a:pt x="146" y="99"/>
                    </a:lnTo>
                    <a:lnTo>
                      <a:pt x="140" y="95"/>
                    </a:lnTo>
                    <a:lnTo>
                      <a:pt x="135" y="90"/>
                    </a:lnTo>
                    <a:lnTo>
                      <a:pt x="129" y="84"/>
                    </a:lnTo>
                    <a:lnTo>
                      <a:pt x="123" y="80"/>
                    </a:lnTo>
                    <a:lnTo>
                      <a:pt x="118" y="74"/>
                    </a:lnTo>
                    <a:lnTo>
                      <a:pt x="112" y="71"/>
                    </a:lnTo>
                    <a:lnTo>
                      <a:pt x="106" y="67"/>
                    </a:lnTo>
                    <a:lnTo>
                      <a:pt x="100" y="63"/>
                    </a:lnTo>
                    <a:lnTo>
                      <a:pt x="93" y="59"/>
                    </a:lnTo>
                    <a:lnTo>
                      <a:pt x="87" y="55"/>
                    </a:lnTo>
                    <a:lnTo>
                      <a:pt x="80" y="50"/>
                    </a:lnTo>
                    <a:lnTo>
                      <a:pt x="74" y="48"/>
                    </a:lnTo>
                    <a:lnTo>
                      <a:pt x="68" y="44"/>
                    </a:lnTo>
                    <a:lnTo>
                      <a:pt x="62" y="40"/>
                    </a:lnTo>
                    <a:lnTo>
                      <a:pt x="57" y="38"/>
                    </a:lnTo>
                    <a:lnTo>
                      <a:pt x="51" y="36"/>
                    </a:lnTo>
                    <a:lnTo>
                      <a:pt x="47" y="32"/>
                    </a:lnTo>
                    <a:lnTo>
                      <a:pt x="42" y="29"/>
                    </a:lnTo>
                    <a:lnTo>
                      <a:pt x="36" y="27"/>
                    </a:lnTo>
                    <a:lnTo>
                      <a:pt x="32" y="25"/>
                    </a:lnTo>
                    <a:lnTo>
                      <a:pt x="23" y="21"/>
                    </a:lnTo>
                    <a:lnTo>
                      <a:pt x="15" y="17"/>
                    </a:lnTo>
                    <a:lnTo>
                      <a:pt x="9" y="15"/>
                    </a:lnTo>
                    <a:lnTo>
                      <a:pt x="3" y="13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2" name="Freeform 31">
                <a:extLst>
                  <a:ext uri="{FF2B5EF4-FFF2-40B4-BE49-F238E27FC236}">
                    <a16:creationId xmlns:a16="http://schemas.microsoft.com/office/drawing/2014/main" id="{DF8E63AB-8A5F-469E-87D7-E257327E7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528"/>
                <a:ext cx="22" cy="23"/>
              </a:xfrm>
              <a:custGeom>
                <a:avLst/>
                <a:gdLst>
                  <a:gd name="T0" fmla="*/ 1 w 43"/>
                  <a:gd name="T1" fmla="*/ 1 h 45"/>
                  <a:gd name="T2" fmla="*/ 1 w 43"/>
                  <a:gd name="T3" fmla="*/ 1 h 45"/>
                  <a:gd name="T4" fmla="*/ 1 w 43"/>
                  <a:gd name="T5" fmla="*/ 1 h 45"/>
                  <a:gd name="T6" fmla="*/ 1 w 43"/>
                  <a:gd name="T7" fmla="*/ 1 h 45"/>
                  <a:gd name="T8" fmla="*/ 1 w 43"/>
                  <a:gd name="T9" fmla="*/ 1 h 45"/>
                  <a:gd name="T10" fmla="*/ 1 w 43"/>
                  <a:gd name="T11" fmla="*/ 0 h 45"/>
                  <a:gd name="T12" fmla="*/ 1 w 43"/>
                  <a:gd name="T13" fmla="*/ 0 h 45"/>
                  <a:gd name="T14" fmla="*/ 1 w 43"/>
                  <a:gd name="T15" fmla="*/ 1 h 45"/>
                  <a:gd name="T16" fmla="*/ 1 w 43"/>
                  <a:gd name="T17" fmla="*/ 1 h 45"/>
                  <a:gd name="T18" fmla="*/ 1 w 43"/>
                  <a:gd name="T19" fmla="*/ 1 h 45"/>
                  <a:gd name="T20" fmla="*/ 1 w 43"/>
                  <a:gd name="T21" fmla="*/ 1 h 45"/>
                  <a:gd name="T22" fmla="*/ 1 w 43"/>
                  <a:gd name="T23" fmla="*/ 1 h 45"/>
                  <a:gd name="T24" fmla="*/ 1 w 43"/>
                  <a:gd name="T25" fmla="*/ 1 h 45"/>
                  <a:gd name="T26" fmla="*/ 1 w 43"/>
                  <a:gd name="T27" fmla="*/ 1 h 45"/>
                  <a:gd name="T28" fmla="*/ 1 w 43"/>
                  <a:gd name="T29" fmla="*/ 1 h 45"/>
                  <a:gd name="T30" fmla="*/ 1 w 43"/>
                  <a:gd name="T31" fmla="*/ 1 h 45"/>
                  <a:gd name="T32" fmla="*/ 1 w 43"/>
                  <a:gd name="T33" fmla="*/ 1 h 45"/>
                  <a:gd name="T34" fmla="*/ 1 w 43"/>
                  <a:gd name="T35" fmla="*/ 1 h 45"/>
                  <a:gd name="T36" fmla="*/ 1 w 43"/>
                  <a:gd name="T37" fmla="*/ 1 h 45"/>
                  <a:gd name="T38" fmla="*/ 0 w 43"/>
                  <a:gd name="T39" fmla="*/ 1 h 45"/>
                  <a:gd name="T40" fmla="*/ 1 w 43"/>
                  <a:gd name="T41" fmla="*/ 1 h 45"/>
                  <a:gd name="T42" fmla="*/ 1 w 43"/>
                  <a:gd name="T43" fmla="*/ 1 h 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45"/>
                  <a:gd name="T68" fmla="*/ 43 w 43"/>
                  <a:gd name="T69" fmla="*/ 45 h 4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45">
                    <a:moveTo>
                      <a:pt x="13" y="13"/>
                    </a:moveTo>
                    <a:lnTo>
                      <a:pt x="15" y="11"/>
                    </a:lnTo>
                    <a:lnTo>
                      <a:pt x="24" y="6"/>
                    </a:lnTo>
                    <a:lnTo>
                      <a:pt x="28" y="4"/>
                    </a:lnTo>
                    <a:lnTo>
                      <a:pt x="32" y="2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3" y="2"/>
                    </a:lnTo>
                    <a:lnTo>
                      <a:pt x="40" y="7"/>
                    </a:lnTo>
                    <a:lnTo>
                      <a:pt x="38" y="9"/>
                    </a:lnTo>
                    <a:lnTo>
                      <a:pt x="34" y="15"/>
                    </a:lnTo>
                    <a:lnTo>
                      <a:pt x="30" y="19"/>
                    </a:lnTo>
                    <a:lnTo>
                      <a:pt x="26" y="26"/>
                    </a:lnTo>
                    <a:lnTo>
                      <a:pt x="21" y="30"/>
                    </a:lnTo>
                    <a:lnTo>
                      <a:pt x="19" y="34"/>
                    </a:lnTo>
                    <a:lnTo>
                      <a:pt x="15" y="36"/>
                    </a:lnTo>
                    <a:lnTo>
                      <a:pt x="13" y="40"/>
                    </a:lnTo>
                    <a:lnTo>
                      <a:pt x="9" y="44"/>
                    </a:lnTo>
                    <a:lnTo>
                      <a:pt x="9" y="45"/>
                    </a:lnTo>
                    <a:lnTo>
                      <a:pt x="0" y="26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3" name="Freeform 32">
                <a:extLst>
                  <a:ext uri="{FF2B5EF4-FFF2-40B4-BE49-F238E27FC236}">
                    <a16:creationId xmlns:a16="http://schemas.microsoft.com/office/drawing/2014/main" id="{065749B8-71BA-4B8C-BD40-EDB023B9F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2522"/>
                <a:ext cx="23" cy="26"/>
              </a:xfrm>
              <a:custGeom>
                <a:avLst/>
                <a:gdLst>
                  <a:gd name="T0" fmla="*/ 1 w 46"/>
                  <a:gd name="T1" fmla="*/ 0 h 53"/>
                  <a:gd name="T2" fmla="*/ 1 w 46"/>
                  <a:gd name="T3" fmla="*/ 0 h 53"/>
                  <a:gd name="T4" fmla="*/ 1 w 46"/>
                  <a:gd name="T5" fmla="*/ 0 h 53"/>
                  <a:gd name="T6" fmla="*/ 1 w 46"/>
                  <a:gd name="T7" fmla="*/ 0 h 53"/>
                  <a:gd name="T8" fmla="*/ 1 w 46"/>
                  <a:gd name="T9" fmla="*/ 0 h 53"/>
                  <a:gd name="T10" fmla="*/ 1 w 46"/>
                  <a:gd name="T11" fmla="*/ 0 h 53"/>
                  <a:gd name="T12" fmla="*/ 1 w 46"/>
                  <a:gd name="T13" fmla="*/ 0 h 53"/>
                  <a:gd name="T14" fmla="*/ 1 w 46"/>
                  <a:gd name="T15" fmla="*/ 0 h 53"/>
                  <a:gd name="T16" fmla="*/ 1 w 46"/>
                  <a:gd name="T17" fmla="*/ 0 h 53"/>
                  <a:gd name="T18" fmla="*/ 0 w 46"/>
                  <a:gd name="T19" fmla="*/ 0 h 53"/>
                  <a:gd name="T20" fmla="*/ 1 w 46"/>
                  <a:gd name="T21" fmla="*/ 0 h 53"/>
                  <a:gd name="T22" fmla="*/ 1 w 46"/>
                  <a:gd name="T23" fmla="*/ 0 h 53"/>
                  <a:gd name="T24" fmla="*/ 1 w 46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53"/>
                  <a:gd name="T41" fmla="*/ 46 w 46"/>
                  <a:gd name="T42" fmla="*/ 53 h 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53">
                    <a:moveTo>
                      <a:pt x="36" y="5"/>
                    </a:moveTo>
                    <a:lnTo>
                      <a:pt x="46" y="53"/>
                    </a:lnTo>
                    <a:lnTo>
                      <a:pt x="44" y="51"/>
                    </a:lnTo>
                    <a:lnTo>
                      <a:pt x="40" y="47"/>
                    </a:lnTo>
                    <a:lnTo>
                      <a:pt x="32" y="41"/>
                    </a:lnTo>
                    <a:lnTo>
                      <a:pt x="25" y="34"/>
                    </a:lnTo>
                    <a:lnTo>
                      <a:pt x="15" y="26"/>
                    </a:lnTo>
                    <a:lnTo>
                      <a:pt x="7" y="19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17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4" name="Freeform 33">
                <a:extLst>
                  <a:ext uri="{FF2B5EF4-FFF2-40B4-BE49-F238E27FC236}">
                    <a16:creationId xmlns:a16="http://schemas.microsoft.com/office/drawing/2014/main" id="{66979001-01BF-4F3E-9B0D-619F358EF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311"/>
                <a:ext cx="25" cy="14"/>
              </a:xfrm>
              <a:custGeom>
                <a:avLst/>
                <a:gdLst>
                  <a:gd name="T0" fmla="*/ 0 w 49"/>
                  <a:gd name="T1" fmla="*/ 0 h 29"/>
                  <a:gd name="T2" fmla="*/ 1 w 49"/>
                  <a:gd name="T3" fmla="*/ 0 h 29"/>
                  <a:gd name="T4" fmla="*/ 1 w 49"/>
                  <a:gd name="T5" fmla="*/ 0 h 29"/>
                  <a:gd name="T6" fmla="*/ 1 w 49"/>
                  <a:gd name="T7" fmla="*/ 0 h 29"/>
                  <a:gd name="T8" fmla="*/ 1 w 49"/>
                  <a:gd name="T9" fmla="*/ 0 h 29"/>
                  <a:gd name="T10" fmla="*/ 1 w 49"/>
                  <a:gd name="T11" fmla="*/ 0 h 29"/>
                  <a:gd name="T12" fmla="*/ 1 w 49"/>
                  <a:gd name="T13" fmla="*/ 0 h 29"/>
                  <a:gd name="T14" fmla="*/ 1 w 49"/>
                  <a:gd name="T15" fmla="*/ 0 h 29"/>
                  <a:gd name="T16" fmla="*/ 1 w 49"/>
                  <a:gd name="T17" fmla="*/ 0 h 29"/>
                  <a:gd name="T18" fmla="*/ 1 w 49"/>
                  <a:gd name="T19" fmla="*/ 0 h 29"/>
                  <a:gd name="T20" fmla="*/ 1 w 49"/>
                  <a:gd name="T21" fmla="*/ 0 h 29"/>
                  <a:gd name="T22" fmla="*/ 1 w 49"/>
                  <a:gd name="T23" fmla="*/ 0 h 29"/>
                  <a:gd name="T24" fmla="*/ 1 w 49"/>
                  <a:gd name="T25" fmla="*/ 0 h 29"/>
                  <a:gd name="T26" fmla="*/ 1 w 49"/>
                  <a:gd name="T27" fmla="*/ 0 h 29"/>
                  <a:gd name="T28" fmla="*/ 1 w 49"/>
                  <a:gd name="T29" fmla="*/ 0 h 29"/>
                  <a:gd name="T30" fmla="*/ 1 w 49"/>
                  <a:gd name="T31" fmla="*/ 0 h 29"/>
                  <a:gd name="T32" fmla="*/ 1 w 49"/>
                  <a:gd name="T33" fmla="*/ 0 h 29"/>
                  <a:gd name="T34" fmla="*/ 1 w 49"/>
                  <a:gd name="T35" fmla="*/ 0 h 29"/>
                  <a:gd name="T36" fmla="*/ 1 w 49"/>
                  <a:gd name="T37" fmla="*/ 0 h 29"/>
                  <a:gd name="T38" fmla="*/ 1 w 49"/>
                  <a:gd name="T39" fmla="*/ 0 h 29"/>
                  <a:gd name="T40" fmla="*/ 1 w 49"/>
                  <a:gd name="T41" fmla="*/ 0 h 29"/>
                  <a:gd name="T42" fmla="*/ 1 w 49"/>
                  <a:gd name="T43" fmla="*/ 0 h 29"/>
                  <a:gd name="T44" fmla="*/ 1 w 49"/>
                  <a:gd name="T45" fmla="*/ 0 h 29"/>
                  <a:gd name="T46" fmla="*/ 1 w 49"/>
                  <a:gd name="T47" fmla="*/ 0 h 29"/>
                  <a:gd name="T48" fmla="*/ 1 w 49"/>
                  <a:gd name="T49" fmla="*/ 0 h 29"/>
                  <a:gd name="T50" fmla="*/ 1 w 49"/>
                  <a:gd name="T51" fmla="*/ 0 h 29"/>
                  <a:gd name="T52" fmla="*/ 0 w 49"/>
                  <a:gd name="T53" fmla="*/ 0 h 29"/>
                  <a:gd name="T54" fmla="*/ 0 w 49"/>
                  <a:gd name="T55" fmla="*/ 0 h 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"/>
                  <a:gd name="T85" fmla="*/ 0 h 29"/>
                  <a:gd name="T86" fmla="*/ 49 w 49"/>
                  <a:gd name="T87" fmla="*/ 29 h 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" h="29">
                    <a:moveTo>
                      <a:pt x="0" y="21"/>
                    </a:moveTo>
                    <a:lnTo>
                      <a:pt x="2" y="19"/>
                    </a:lnTo>
                    <a:lnTo>
                      <a:pt x="5" y="14"/>
                    </a:lnTo>
                    <a:lnTo>
                      <a:pt x="11" y="8"/>
                    </a:lnTo>
                    <a:lnTo>
                      <a:pt x="17" y="4"/>
                    </a:lnTo>
                    <a:lnTo>
                      <a:pt x="21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4"/>
                    </a:lnTo>
                    <a:lnTo>
                      <a:pt x="41" y="4"/>
                    </a:lnTo>
                    <a:lnTo>
                      <a:pt x="45" y="6"/>
                    </a:lnTo>
                    <a:lnTo>
                      <a:pt x="47" y="8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1" y="10"/>
                    </a:lnTo>
                    <a:lnTo>
                      <a:pt x="34" y="12"/>
                    </a:lnTo>
                    <a:lnTo>
                      <a:pt x="30" y="14"/>
                    </a:lnTo>
                    <a:lnTo>
                      <a:pt x="24" y="17"/>
                    </a:lnTo>
                    <a:lnTo>
                      <a:pt x="24" y="21"/>
                    </a:lnTo>
                    <a:lnTo>
                      <a:pt x="32" y="23"/>
                    </a:lnTo>
                    <a:lnTo>
                      <a:pt x="40" y="21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3" y="27"/>
                    </a:lnTo>
                    <a:lnTo>
                      <a:pt x="17" y="2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5" name="Freeform 34">
                <a:extLst>
                  <a:ext uri="{FF2B5EF4-FFF2-40B4-BE49-F238E27FC236}">
                    <a16:creationId xmlns:a16="http://schemas.microsoft.com/office/drawing/2014/main" id="{B7335D74-03F3-4324-BF90-76DF4ED52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2378"/>
                <a:ext cx="79" cy="128"/>
              </a:xfrm>
              <a:custGeom>
                <a:avLst/>
                <a:gdLst>
                  <a:gd name="T0" fmla="*/ 1 w 157"/>
                  <a:gd name="T1" fmla="*/ 1 h 255"/>
                  <a:gd name="T2" fmla="*/ 1 w 157"/>
                  <a:gd name="T3" fmla="*/ 1 h 255"/>
                  <a:gd name="T4" fmla="*/ 1 w 157"/>
                  <a:gd name="T5" fmla="*/ 1 h 255"/>
                  <a:gd name="T6" fmla="*/ 1 w 157"/>
                  <a:gd name="T7" fmla="*/ 1 h 255"/>
                  <a:gd name="T8" fmla="*/ 1 w 157"/>
                  <a:gd name="T9" fmla="*/ 1 h 255"/>
                  <a:gd name="T10" fmla="*/ 1 w 157"/>
                  <a:gd name="T11" fmla="*/ 1 h 255"/>
                  <a:gd name="T12" fmla="*/ 1 w 157"/>
                  <a:gd name="T13" fmla="*/ 1 h 255"/>
                  <a:gd name="T14" fmla="*/ 1 w 157"/>
                  <a:gd name="T15" fmla="*/ 1 h 255"/>
                  <a:gd name="T16" fmla="*/ 1 w 157"/>
                  <a:gd name="T17" fmla="*/ 1 h 255"/>
                  <a:gd name="T18" fmla="*/ 1 w 157"/>
                  <a:gd name="T19" fmla="*/ 1 h 255"/>
                  <a:gd name="T20" fmla="*/ 1 w 157"/>
                  <a:gd name="T21" fmla="*/ 1 h 255"/>
                  <a:gd name="T22" fmla="*/ 1 w 157"/>
                  <a:gd name="T23" fmla="*/ 1 h 255"/>
                  <a:gd name="T24" fmla="*/ 1 w 157"/>
                  <a:gd name="T25" fmla="*/ 1 h 255"/>
                  <a:gd name="T26" fmla="*/ 1 w 157"/>
                  <a:gd name="T27" fmla="*/ 1 h 255"/>
                  <a:gd name="T28" fmla="*/ 1 w 157"/>
                  <a:gd name="T29" fmla="*/ 1 h 255"/>
                  <a:gd name="T30" fmla="*/ 1 w 157"/>
                  <a:gd name="T31" fmla="*/ 1 h 255"/>
                  <a:gd name="T32" fmla="*/ 1 w 157"/>
                  <a:gd name="T33" fmla="*/ 1 h 255"/>
                  <a:gd name="T34" fmla="*/ 1 w 157"/>
                  <a:gd name="T35" fmla="*/ 1 h 255"/>
                  <a:gd name="T36" fmla="*/ 1 w 157"/>
                  <a:gd name="T37" fmla="*/ 1 h 255"/>
                  <a:gd name="T38" fmla="*/ 1 w 157"/>
                  <a:gd name="T39" fmla="*/ 1 h 255"/>
                  <a:gd name="T40" fmla="*/ 1 w 157"/>
                  <a:gd name="T41" fmla="*/ 1 h 255"/>
                  <a:gd name="T42" fmla="*/ 1 w 157"/>
                  <a:gd name="T43" fmla="*/ 1 h 255"/>
                  <a:gd name="T44" fmla="*/ 1 w 157"/>
                  <a:gd name="T45" fmla="*/ 1 h 255"/>
                  <a:gd name="T46" fmla="*/ 1 w 157"/>
                  <a:gd name="T47" fmla="*/ 1 h 255"/>
                  <a:gd name="T48" fmla="*/ 1 w 157"/>
                  <a:gd name="T49" fmla="*/ 1 h 255"/>
                  <a:gd name="T50" fmla="*/ 1 w 157"/>
                  <a:gd name="T51" fmla="*/ 1 h 255"/>
                  <a:gd name="T52" fmla="*/ 1 w 157"/>
                  <a:gd name="T53" fmla="*/ 1 h 255"/>
                  <a:gd name="T54" fmla="*/ 1 w 157"/>
                  <a:gd name="T55" fmla="*/ 1 h 255"/>
                  <a:gd name="T56" fmla="*/ 1 w 157"/>
                  <a:gd name="T57" fmla="*/ 1 h 255"/>
                  <a:gd name="T58" fmla="*/ 1 w 157"/>
                  <a:gd name="T59" fmla="*/ 1 h 255"/>
                  <a:gd name="T60" fmla="*/ 1 w 157"/>
                  <a:gd name="T61" fmla="*/ 1 h 255"/>
                  <a:gd name="T62" fmla="*/ 1 w 157"/>
                  <a:gd name="T63" fmla="*/ 1 h 255"/>
                  <a:gd name="T64" fmla="*/ 1 w 157"/>
                  <a:gd name="T65" fmla="*/ 1 h 255"/>
                  <a:gd name="T66" fmla="*/ 1 w 157"/>
                  <a:gd name="T67" fmla="*/ 1 h 255"/>
                  <a:gd name="T68" fmla="*/ 1 w 157"/>
                  <a:gd name="T69" fmla="*/ 1 h 255"/>
                  <a:gd name="T70" fmla="*/ 1 w 157"/>
                  <a:gd name="T71" fmla="*/ 1 h 255"/>
                  <a:gd name="T72" fmla="*/ 1 w 157"/>
                  <a:gd name="T73" fmla="*/ 1 h 255"/>
                  <a:gd name="T74" fmla="*/ 1 w 157"/>
                  <a:gd name="T75" fmla="*/ 1 h 255"/>
                  <a:gd name="T76" fmla="*/ 1 w 157"/>
                  <a:gd name="T77" fmla="*/ 1 h 255"/>
                  <a:gd name="T78" fmla="*/ 1 w 157"/>
                  <a:gd name="T79" fmla="*/ 1 h 255"/>
                  <a:gd name="T80" fmla="*/ 1 w 157"/>
                  <a:gd name="T81" fmla="*/ 1 h 255"/>
                  <a:gd name="T82" fmla="*/ 1 w 157"/>
                  <a:gd name="T83" fmla="*/ 1 h 255"/>
                  <a:gd name="T84" fmla="*/ 1 w 157"/>
                  <a:gd name="T85" fmla="*/ 0 h 255"/>
                  <a:gd name="T86" fmla="*/ 1 w 157"/>
                  <a:gd name="T87" fmla="*/ 1 h 2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7"/>
                  <a:gd name="T133" fmla="*/ 0 h 255"/>
                  <a:gd name="T134" fmla="*/ 157 w 157"/>
                  <a:gd name="T135" fmla="*/ 255 h 2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7" h="255">
                    <a:moveTo>
                      <a:pt x="157" y="23"/>
                    </a:moveTo>
                    <a:lnTo>
                      <a:pt x="157" y="23"/>
                    </a:lnTo>
                    <a:lnTo>
                      <a:pt x="155" y="27"/>
                    </a:lnTo>
                    <a:lnTo>
                      <a:pt x="155" y="31"/>
                    </a:lnTo>
                    <a:lnTo>
                      <a:pt x="154" y="38"/>
                    </a:lnTo>
                    <a:lnTo>
                      <a:pt x="152" y="44"/>
                    </a:lnTo>
                    <a:lnTo>
                      <a:pt x="150" y="54"/>
                    </a:lnTo>
                    <a:lnTo>
                      <a:pt x="148" y="57"/>
                    </a:lnTo>
                    <a:lnTo>
                      <a:pt x="148" y="63"/>
                    </a:lnTo>
                    <a:lnTo>
                      <a:pt x="148" y="69"/>
                    </a:lnTo>
                    <a:lnTo>
                      <a:pt x="146" y="75"/>
                    </a:lnTo>
                    <a:lnTo>
                      <a:pt x="144" y="80"/>
                    </a:lnTo>
                    <a:lnTo>
                      <a:pt x="142" y="84"/>
                    </a:lnTo>
                    <a:lnTo>
                      <a:pt x="140" y="90"/>
                    </a:lnTo>
                    <a:lnTo>
                      <a:pt x="138" y="95"/>
                    </a:lnTo>
                    <a:lnTo>
                      <a:pt x="136" y="101"/>
                    </a:lnTo>
                    <a:lnTo>
                      <a:pt x="135" y="107"/>
                    </a:lnTo>
                    <a:lnTo>
                      <a:pt x="133" y="113"/>
                    </a:lnTo>
                    <a:lnTo>
                      <a:pt x="131" y="120"/>
                    </a:lnTo>
                    <a:lnTo>
                      <a:pt x="129" y="124"/>
                    </a:lnTo>
                    <a:lnTo>
                      <a:pt x="127" y="130"/>
                    </a:lnTo>
                    <a:lnTo>
                      <a:pt x="125" y="135"/>
                    </a:lnTo>
                    <a:lnTo>
                      <a:pt x="123" y="141"/>
                    </a:lnTo>
                    <a:lnTo>
                      <a:pt x="119" y="145"/>
                    </a:lnTo>
                    <a:lnTo>
                      <a:pt x="117" y="151"/>
                    </a:lnTo>
                    <a:lnTo>
                      <a:pt x="114" y="156"/>
                    </a:lnTo>
                    <a:lnTo>
                      <a:pt x="112" y="160"/>
                    </a:lnTo>
                    <a:lnTo>
                      <a:pt x="106" y="170"/>
                    </a:lnTo>
                    <a:lnTo>
                      <a:pt x="98" y="179"/>
                    </a:lnTo>
                    <a:lnTo>
                      <a:pt x="91" y="187"/>
                    </a:lnTo>
                    <a:lnTo>
                      <a:pt x="85" y="194"/>
                    </a:lnTo>
                    <a:lnTo>
                      <a:pt x="77" y="200"/>
                    </a:lnTo>
                    <a:lnTo>
                      <a:pt x="72" y="208"/>
                    </a:lnTo>
                    <a:lnTo>
                      <a:pt x="64" y="213"/>
                    </a:lnTo>
                    <a:lnTo>
                      <a:pt x="58" y="219"/>
                    </a:lnTo>
                    <a:lnTo>
                      <a:pt x="51" y="225"/>
                    </a:lnTo>
                    <a:lnTo>
                      <a:pt x="43" y="230"/>
                    </a:lnTo>
                    <a:lnTo>
                      <a:pt x="36" y="234"/>
                    </a:lnTo>
                    <a:lnTo>
                      <a:pt x="30" y="238"/>
                    </a:lnTo>
                    <a:lnTo>
                      <a:pt x="22" y="242"/>
                    </a:lnTo>
                    <a:lnTo>
                      <a:pt x="15" y="248"/>
                    </a:lnTo>
                    <a:lnTo>
                      <a:pt x="7" y="251"/>
                    </a:lnTo>
                    <a:lnTo>
                      <a:pt x="0" y="255"/>
                    </a:lnTo>
                    <a:lnTo>
                      <a:pt x="1" y="253"/>
                    </a:lnTo>
                    <a:lnTo>
                      <a:pt x="11" y="250"/>
                    </a:lnTo>
                    <a:lnTo>
                      <a:pt x="15" y="244"/>
                    </a:lnTo>
                    <a:lnTo>
                      <a:pt x="20" y="240"/>
                    </a:lnTo>
                    <a:lnTo>
                      <a:pt x="28" y="236"/>
                    </a:lnTo>
                    <a:lnTo>
                      <a:pt x="34" y="230"/>
                    </a:lnTo>
                    <a:lnTo>
                      <a:pt x="41" y="223"/>
                    </a:lnTo>
                    <a:lnTo>
                      <a:pt x="49" y="215"/>
                    </a:lnTo>
                    <a:lnTo>
                      <a:pt x="57" y="208"/>
                    </a:lnTo>
                    <a:lnTo>
                      <a:pt x="68" y="200"/>
                    </a:lnTo>
                    <a:lnTo>
                      <a:pt x="72" y="194"/>
                    </a:lnTo>
                    <a:lnTo>
                      <a:pt x="76" y="189"/>
                    </a:lnTo>
                    <a:lnTo>
                      <a:pt x="79" y="183"/>
                    </a:lnTo>
                    <a:lnTo>
                      <a:pt x="85" y="179"/>
                    </a:lnTo>
                    <a:lnTo>
                      <a:pt x="89" y="173"/>
                    </a:lnTo>
                    <a:lnTo>
                      <a:pt x="91" y="168"/>
                    </a:lnTo>
                    <a:lnTo>
                      <a:pt x="95" y="162"/>
                    </a:lnTo>
                    <a:lnTo>
                      <a:pt x="100" y="156"/>
                    </a:lnTo>
                    <a:lnTo>
                      <a:pt x="102" y="149"/>
                    </a:lnTo>
                    <a:lnTo>
                      <a:pt x="106" y="143"/>
                    </a:lnTo>
                    <a:lnTo>
                      <a:pt x="108" y="135"/>
                    </a:lnTo>
                    <a:lnTo>
                      <a:pt x="110" y="130"/>
                    </a:lnTo>
                    <a:lnTo>
                      <a:pt x="114" y="122"/>
                    </a:lnTo>
                    <a:lnTo>
                      <a:pt x="116" y="116"/>
                    </a:lnTo>
                    <a:lnTo>
                      <a:pt x="119" y="109"/>
                    </a:lnTo>
                    <a:lnTo>
                      <a:pt x="121" y="103"/>
                    </a:lnTo>
                    <a:lnTo>
                      <a:pt x="123" y="95"/>
                    </a:lnTo>
                    <a:lnTo>
                      <a:pt x="125" y="88"/>
                    </a:lnTo>
                    <a:lnTo>
                      <a:pt x="127" y="82"/>
                    </a:lnTo>
                    <a:lnTo>
                      <a:pt x="129" y="76"/>
                    </a:lnTo>
                    <a:lnTo>
                      <a:pt x="131" y="69"/>
                    </a:lnTo>
                    <a:lnTo>
                      <a:pt x="133" y="63"/>
                    </a:lnTo>
                    <a:lnTo>
                      <a:pt x="135" y="57"/>
                    </a:lnTo>
                    <a:lnTo>
                      <a:pt x="136" y="52"/>
                    </a:lnTo>
                    <a:lnTo>
                      <a:pt x="138" y="46"/>
                    </a:lnTo>
                    <a:lnTo>
                      <a:pt x="138" y="40"/>
                    </a:lnTo>
                    <a:lnTo>
                      <a:pt x="140" y="35"/>
                    </a:lnTo>
                    <a:lnTo>
                      <a:pt x="142" y="31"/>
                    </a:lnTo>
                    <a:lnTo>
                      <a:pt x="144" y="21"/>
                    </a:lnTo>
                    <a:lnTo>
                      <a:pt x="146" y="14"/>
                    </a:lnTo>
                    <a:lnTo>
                      <a:pt x="146" y="8"/>
                    </a:lnTo>
                    <a:lnTo>
                      <a:pt x="148" y="4"/>
                    </a:lnTo>
                    <a:lnTo>
                      <a:pt x="148" y="0"/>
                    </a:lnTo>
                    <a:lnTo>
                      <a:pt x="157" y="23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36" name="Freeform 35">
                <a:extLst>
                  <a:ext uri="{FF2B5EF4-FFF2-40B4-BE49-F238E27FC236}">
                    <a16:creationId xmlns:a16="http://schemas.microsoft.com/office/drawing/2014/main" id="{862572A3-3462-4A23-9CEA-4FD8B397E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2245"/>
                <a:ext cx="118" cy="25"/>
              </a:xfrm>
              <a:custGeom>
                <a:avLst/>
                <a:gdLst>
                  <a:gd name="T0" fmla="*/ 1 w 235"/>
                  <a:gd name="T1" fmla="*/ 1 h 50"/>
                  <a:gd name="T2" fmla="*/ 1 w 235"/>
                  <a:gd name="T3" fmla="*/ 1 h 50"/>
                  <a:gd name="T4" fmla="*/ 1 w 235"/>
                  <a:gd name="T5" fmla="*/ 1 h 50"/>
                  <a:gd name="T6" fmla="*/ 1 w 235"/>
                  <a:gd name="T7" fmla="*/ 1 h 50"/>
                  <a:gd name="T8" fmla="*/ 1 w 235"/>
                  <a:gd name="T9" fmla="*/ 1 h 50"/>
                  <a:gd name="T10" fmla="*/ 1 w 235"/>
                  <a:gd name="T11" fmla="*/ 1 h 50"/>
                  <a:gd name="T12" fmla="*/ 1 w 235"/>
                  <a:gd name="T13" fmla="*/ 1 h 50"/>
                  <a:gd name="T14" fmla="*/ 1 w 235"/>
                  <a:gd name="T15" fmla="*/ 0 h 50"/>
                  <a:gd name="T16" fmla="*/ 1 w 235"/>
                  <a:gd name="T17" fmla="*/ 0 h 50"/>
                  <a:gd name="T18" fmla="*/ 1 w 235"/>
                  <a:gd name="T19" fmla="*/ 0 h 50"/>
                  <a:gd name="T20" fmla="*/ 1 w 235"/>
                  <a:gd name="T21" fmla="*/ 0 h 50"/>
                  <a:gd name="T22" fmla="*/ 1 w 235"/>
                  <a:gd name="T23" fmla="*/ 1 h 50"/>
                  <a:gd name="T24" fmla="*/ 1 w 235"/>
                  <a:gd name="T25" fmla="*/ 1 h 50"/>
                  <a:gd name="T26" fmla="*/ 1 w 235"/>
                  <a:gd name="T27" fmla="*/ 1 h 50"/>
                  <a:gd name="T28" fmla="*/ 1 w 235"/>
                  <a:gd name="T29" fmla="*/ 1 h 50"/>
                  <a:gd name="T30" fmla="*/ 1 w 235"/>
                  <a:gd name="T31" fmla="*/ 1 h 50"/>
                  <a:gd name="T32" fmla="*/ 1 w 235"/>
                  <a:gd name="T33" fmla="*/ 1 h 50"/>
                  <a:gd name="T34" fmla="*/ 1 w 235"/>
                  <a:gd name="T35" fmla="*/ 1 h 50"/>
                  <a:gd name="T36" fmla="*/ 1 w 235"/>
                  <a:gd name="T37" fmla="*/ 1 h 50"/>
                  <a:gd name="T38" fmla="*/ 1 w 235"/>
                  <a:gd name="T39" fmla="*/ 1 h 50"/>
                  <a:gd name="T40" fmla="*/ 1 w 235"/>
                  <a:gd name="T41" fmla="*/ 1 h 50"/>
                  <a:gd name="T42" fmla="*/ 1 w 235"/>
                  <a:gd name="T43" fmla="*/ 1 h 50"/>
                  <a:gd name="T44" fmla="*/ 1 w 235"/>
                  <a:gd name="T45" fmla="*/ 1 h 50"/>
                  <a:gd name="T46" fmla="*/ 1 w 235"/>
                  <a:gd name="T47" fmla="*/ 1 h 50"/>
                  <a:gd name="T48" fmla="*/ 1 w 235"/>
                  <a:gd name="T49" fmla="*/ 1 h 50"/>
                  <a:gd name="T50" fmla="*/ 1 w 235"/>
                  <a:gd name="T51" fmla="*/ 1 h 50"/>
                  <a:gd name="T52" fmla="*/ 1 w 235"/>
                  <a:gd name="T53" fmla="*/ 1 h 50"/>
                  <a:gd name="T54" fmla="*/ 1 w 235"/>
                  <a:gd name="T55" fmla="*/ 1 h 50"/>
                  <a:gd name="T56" fmla="*/ 1 w 235"/>
                  <a:gd name="T57" fmla="*/ 1 h 50"/>
                  <a:gd name="T58" fmla="*/ 1 w 235"/>
                  <a:gd name="T59" fmla="*/ 1 h 50"/>
                  <a:gd name="T60" fmla="*/ 1 w 235"/>
                  <a:gd name="T61" fmla="*/ 1 h 50"/>
                  <a:gd name="T62" fmla="*/ 1 w 235"/>
                  <a:gd name="T63" fmla="*/ 1 h 50"/>
                  <a:gd name="T64" fmla="*/ 1 w 235"/>
                  <a:gd name="T65" fmla="*/ 1 h 50"/>
                  <a:gd name="T66" fmla="*/ 1 w 235"/>
                  <a:gd name="T67" fmla="*/ 1 h 50"/>
                  <a:gd name="T68" fmla="*/ 1 w 235"/>
                  <a:gd name="T69" fmla="*/ 1 h 50"/>
                  <a:gd name="T70" fmla="*/ 1 w 235"/>
                  <a:gd name="T71" fmla="*/ 1 h 50"/>
                  <a:gd name="T72" fmla="*/ 1 w 235"/>
                  <a:gd name="T73" fmla="*/ 1 h 50"/>
                  <a:gd name="T74" fmla="*/ 1 w 235"/>
                  <a:gd name="T75" fmla="*/ 1 h 50"/>
                  <a:gd name="T76" fmla="*/ 1 w 235"/>
                  <a:gd name="T77" fmla="*/ 1 h 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5"/>
                  <a:gd name="T118" fmla="*/ 0 h 50"/>
                  <a:gd name="T119" fmla="*/ 235 w 235"/>
                  <a:gd name="T120" fmla="*/ 50 h 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5" h="50">
                    <a:moveTo>
                      <a:pt x="235" y="15"/>
                    </a:moveTo>
                    <a:lnTo>
                      <a:pt x="234" y="15"/>
                    </a:lnTo>
                    <a:lnTo>
                      <a:pt x="232" y="13"/>
                    </a:lnTo>
                    <a:lnTo>
                      <a:pt x="226" y="13"/>
                    </a:lnTo>
                    <a:lnTo>
                      <a:pt x="222" y="12"/>
                    </a:lnTo>
                    <a:lnTo>
                      <a:pt x="216" y="10"/>
                    </a:lnTo>
                    <a:lnTo>
                      <a:pt x="209" y="8"/>
                    </a:lnTo>
                    <a:lnTo>
                      <a:pt x="201" y="6"/>
                    </a:lnTo>
                    <a:lnTo>
                      <a:pt x="192" y="6"/>
                    </a:lnTo>
                    <a:lnTo>
                      <a:pt x="188" y="4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73" y="2"/>
                    </a:lnTo>
                    <a:lnTo>
                      <a:pt x="167" y="2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6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5" y="0"/>
                    </a:lnTo>
                    <a:lnTo>
                      <a:pt x="119" y="2"/>
                    </a:lnTo>
                    <a:lnTo>
                      <a:pt x="114" y="2"/>
                    </a:lnTo>
                    <a:lnTo>
                      <a:pt x="110" y="4"/>
                    </a:lnTo>
                    <a:lnTo>
                      <a:pt x="104" y="4"/>
                    </a:lnTo>
                    <a:lnTo>
                      <a:pt x="99" y="6"/>
                    </a:lnTo>
                    <a:lnTo>
                      <a:pt x="95" y="6"/>
                    </a:lnTo>
                    <a:lnTo>
                      <a:pt x="91" y="8"/>
                    </a:lnTo>
                    <a:lnTo>
                      <a:pt x="83" y="10"/>
                    </a:lnTo>
                    <a:lnTo>
                      <a:pt x="76" y="12"/>
                    </a:lnTo>
                    <a:lnTo>
                      <a:pt x="70" y="13"/>
                    </a:lnTo>
                    <a:lnTo>
                      <a:pt x="64" y="15"/>
                    </a:lnTo>
                    <a:lnTo>
                      <a:pt x="59" y="17"/>
                    </a:lnTo>
                    <a:lnTo>
                      <a:pt x="55" y="19"/>
                    </a:lnTo>
                    <a:lnTo>
                      <a:pt x="47" y="21"/>
                    </a:lnTo>
                    <a:lnTo>
                      <a:pt x="41" y="25"/>
                    </a:lnTo>
                    <a:lnTo>
                      <a:pt x="36" y="27"/>
                    </a:lnTo>
                    <a:lnTo>
                      <a:pt x="30" y="31"/>
                    </a:lnTo>
                    <a:lnTo>
                      <a:pt x="22" y="34"/>
                    </a:lnTo>
                    <a:lnTo>
                      <a:pt x="17" y="38"/>
                    </a:lnTo>
                    <a:lnTo>
                      <a:pt x="9" y="44"/>
                    </a:lnTo>
                    <a:lnTo>
                      <a:pt x="0" y="50"/>
                    </a:lnTo>
                    <a:lnTo>
                      <a:pt x="22" y="40"/>
                    </a:lnTo>
                    <a:lnTo>
                      <a:pt x="30" y="38"/>
                    </a:lnTo>
                    <a:lnTo>
                      <a:pt x="43" y="32"/>
                    </a:lnTo>
                    <a:lnTo>
                      <a:pt x="49" y="31"/>
                    </a:lnTo>
                    <a:lnTo>
                      <a:pt x="55" y="29"/>
                    </a:lnTo>
                    <a:lnTo>
                      <a:pt x="59" y="27"/>
                    </a:lnTo>
                    <a:lnTo>
                      <a:pt x="64" y="25"/>
                    </a:lnTo>
                    <a:lnTo>
                      <a:pt x="70" y="23"/>
                    </a:lnTo>
                    <a:lnTo>
                      <a:pt x="74" y="21"/>
                    </a:lnTo>
                    <a:lnTo>
                      <a:pt x="79" y="21"/>
                    </a:lnTo>
                    <a:lnTo>
                      <a:pt x="85" y="19"/>
                    </a:lnTo>
                    <a:lnTo>
                      <a:pt x="91" y="19"/>
                    </a:lnTo>
                    <a:lnTo>
                      <a:pt x="97" y="17"/>
                    </a:lnTo>
                    <a:lnTo>
                      <a:pt x="102" y="15"/>
                    </a:lnTo>
                    <a:lnTo>
                      <a:pt x="108" y="15"/>
                    </a:lnTo>
                    <a:lnTo>
                      <a:pt x="112" y="13"/>
                    </a:lnTo>
                    <a:lnTo>
                      <a:pt x="118" y="13"/>
                    </a:lnTo>
                    <a:lnTo>
                      <a:pt x="123" y="13"/>
                    </a:lnTo>
                    <a:lnTo>
                      <a:pt x="133" y="13"/>
                    </a:lnTo>
                    <a:lnTo>
                      <a:pt x="142" y="13"/>
                    </a:lnTo>
                    <a:lnTo>
                      <a:pt x="146" y="13"/>
                    </a:lnTo>
                    <a:lnTo>
                      <a:pt x="152" y="13"/>
                    </a:lnTo>
                    <a:lnTo>
                      <a:pt x="157" y="13"/>
                    </a:lnTo>
                    <a:lnTo>
                      <a:pt x="163" y="15"/>
                    </a:lnTo>
                    <a:lnTo>
                      <a:pt x="171" y="15"/>
                    </a:lnTo>
                    <a:lnTo>
                      <a:pt x="180" y="17"/>
                    </a:lnTo>
                    <a:lnTo>
                      <a:pt x="188" y="19"/>
                    </a:lnTo>
                    <a:lnTo>
                      <a:pt x="197" y="19"/>
                    </a:lnTo>
                    <a:lnTo>
                      <a:pt x="205" y="21"/>
                    </a:lnTo>
                    <a:lnTo>
                      <a:pt x="211" y="23"/>
                    </a:lnTo>
                    <a:lnTo>
                      <a:pt x="216" y="23"/>
                    </a:lnTo>
                    <a:lnTo>
                      <a:pt x="224" y="25"/>
                    </a:lnTo>
                    <a:lnTo>
                      <a:pt x="234" y="29"/>
                    </a:lnTo>
                    <a:lnTo>
                      <a:pt x="235" y="15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9710" name="Group 36">
              <a:extLst>
                <a:ext uri="{FF2B5EF4-FFF2-40B4-BE49-F238E27FC236}">
                  <a16:creationId xmlns:a16="http://schemas.microsoft.com/office/drawing/2014/main" id="{26F3CB89-AE3F-4AB2-ACC2-0371695043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8" y="1026"/>
              <a:ext cx="421" cy="327"/>
              <a:chOff x="2989" y="2224"/>
              <a:chExt cx="421" cy="327"/>
            </a:xfrm>
          </p:grpSpPr>
          <p:sp>
            <p:nvSpPr>
              <p:cNvPr id="29711" name="Freeform 37">
                <a:extLst>
                  <a:ext uri="{FF2B5EF4-FFF2-40B4-BE49-F238E27FC236}">
                    <a16:creationId xmlns:a16="http://schemas.microsoft.com/office/drawing/2014/main" id="{AA30081B-7B78-446A-B9FF-AE2D3BD69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2241"/>
                <a:ext cx="352" cy="303"/>
              </a:xfrm>
              <a:custGeom>
                <a:avLst/>
                <a:gdLst>
                  <a:gd name="T0" fmla="*/ 0 w 705"/>
                  <a:gd name="T1" fmla="*/ 1 h 604"/>
                  <a:gd name="T2" fmla="*/ 0 w 705"/>
                  <a:gd name="T3" fmla="*/ 1 h 604"/>
                  <a:gd name="T4" fmla="*/ 0 w 705"/>
                  <a:gd name="T5" fmla="*/ 1 h 604"/>
                  <a:gd name="T6" fmla="*/ 0 w 705"/>
                  <a:gd name="T7" fmla="*/ 1 h 604"/>
                  <a:gd name="T8" fmla="*/ 0 w 705"/>
                  <a:gd name="T9" fmla="*/ 1 h 604"/>
                  <a:gd name="T10" fmla="*/ 0 w 705"/>
                  <a:gd name="T11" fmla="*/ 1 h 604"/>
                  <a:gd name="T12" fmla="*/ 0 w 705"/>
                  <a:gd name="T13" fmla="*/ 1 h 604"/>
                  <a:gd name="T14" fmla="*/ 0 w 705"/>
                  <a:gd name="T15" fmla="*/ 1 h 604"/>
                  <a:gd name="T16" fmla="*/ 0 w 705"/>
                  <a:gd name="T17" fmla="*/ 1 h 604"/>
                  <a:gd name="T18" fmla="*/ 0 w 705"/>
                  <a:gd name="T19" fmla="*/ 1 h 604"/>
                  <a:gd name="T20" fmla="*/ 0 w 705"/>
                  <a:gd name="T21" fmla="*/ 1 h 604"/>
                  <a:gd name="T22" fmla="*/ 0 w 705"/>
                  <a:gd name="T23" fmla="*/ 1 h 604"/>
                  <a:gd name="T24" fmla="*/ 0 w 705"/>
                  <a:gd name="T25" fmla="*/ 1 h 604"/>
                  <a:gd name="T26" fmla="*/ 0 w 705"/>
                  <a:gd name="T27" fmla="*/ 1 h 604"/>
                  <a:gd name="T28" fmla="*/ 0 w 705"/>
                  <a:gd name="T29" fmla="*/ 1 h 604"/>
                  <a:gd name="T30" fmla="*/ 0 w 705"/>
                  <a:gd name="T31" fmla="*/ 1 h 604"/>
                  <a:gd name="T32" fmla="*/ 0 w 705"/>
                  <a:gd name="T33" fmla="*/ 1 h 604"/>
                  <a:gd name="T34" fmla="*/ 0 w 705"/>
                  <a:gd name="T35" fmla="*/ 1 h 604"/>
                  <a:gd name="T36" fmla="*/ 0 w 705"/>
                  <a:gd name="T37" fmla="*/ 1 h 604"/>
                  <a:gd name="T38" fmla="*/ 0 w 705"/>
                  <a:gd name="T39" fmla="*/ 1 h 604"/>
                  <a:gd name="T40" fmla="*/ 0 w 705"/>
                  <a:gd name="T41" fmla="*/ 1 h 604"/>
                  <a:gd name="T42" fmla="*/ 0 w 705"/>
                  <a:gd name="T43" fmla="*/ 1 h 604"/>
                  <a:gd name="T44" fmla="*/ 0 w 705"/>
                  <a:gd name="T45" fmla="*/ 1 h 604"/>
                  <a:gd name="T46" fmla="*/ 0 w 705"/>
                  <a:gd name="T47" fmla="*/ 1 h 604"/>
                  <a:gd name="T48" fmla="*/ 0 w 705"/>
                  <a:gd name="T49" fmla="*/ 1 h 604"/>
                  <a:gd name="T50" fmla="*/ 0 w 705"/>
                  <a:gd name="T51" fmla="*/ 1 h 604"/>
                  <a:gd name="T52" fmla="*/ 0 w 705"/>
                  <a:gd name="T53" fmla="*/ 1 h 604"/>
                  <a:gd name="T54" fmla="*/ 0 w 705"/>
                  <a:gd name="T55" fmla="*/ 1 h 604"/>
                  <a:gd name="T56" fmla="*/ 0 w 705"/>
                  <a:gd name="T57" fmla="*/ 1 h 604"/>
                  <a:gd name="T58" fmla="*/ 0 w 705"/>
                  <a:gd name="T59" fmla="*/ 1 h 604"/>
                  <a:gd name="T60" fmla="*/ 0 w 705"/>
                  <a:gd name="T61" fmla="*/ 1 h 604"/>
                  <a:gd name="T62" fmla="*/ 0 w 705"/>
                  <a:gd name="T63" fmla="*/ 1 h 604"/>
                  <a:gd name="T64" fmla="*/ 0 w 705"/>
                  <a:gd name="T65" fmla="*/ 1 h 604"/>
                  <a:gd name="T66" fmla="*/ 0 w 705"/>
                  <a:gd name="T67" fmla="*/ 1 h 604"/>
                  <a:gd name="T68" fmla="*/ 0 w 705"/>
                  <a:gd name="T69" fmla="*/ 1 h 604"/>
                  <a:gd name="T70" fmla="*/ 0 w 705"/>
                  <a:gd name="T71" fmla="*/ 1 h 604"/>
                  <a:gd name="T72" fmla="*/ 0 w 705"/>
                  <a:gd name="T73" fmla="*/ 1 h 604"/>
                  <a:gd name="T74" fmla="*/ 0 w 705"/>
                  <a:gd name="T75" fmla="*/ 1 h 604"/>
                  <a:gd name="T76" fmla="*/ 0 w 705"/>
                  <a:gd name="T77" fmla="*/ 1 h 604"/>
                  <a:gd name="T78" fmla="*/ 0 w 705"/>
                  <a:gd name="T79" fmla="*/ 1 h 604"/>
                  <a:gd name="T80" fmla="*/ 0 w 705"/>
                  <a:gd name="T81" fmla="*/ 1 h 604"/>
                  <a:gd name="T82" fmla="*/ 0 w 705"/>
                  <a:gd name="T83" fmla="*/ 1 h 604"/>
                  <a:gd name="T84" fmla="*/ 0 w 705"/>
                  <a:gd name="T85" fmla="*/ 1 h 604"/>
                  <a:gd name="T86" fmla="*/ 0 w 705"/>
                  <a:gd name="T87" fmla="*/ 1 h 604"/>
                  <a:gd name="T88" fmla="*/ 0 w 705"/>
                  <a:gd name="T89" fmla="*/ 1 h 604"/>
                  <a:gd name="T90" fmla="*/ 0 w 705"/>
                  <a:gd name="T91" fmla="*/ 1 h 604"/>
                  <a:gd name="T92" fmla="*/ 0 w 705"/>
                  <a:gd name="T93" fmla="*/ 1 h 604"/>
                  <a:gd name="T94" fmla="*/ 0 w 705"/>
                  <a:gd name="T95" fmla="*/ 1 h 604"/>
                  <a:gd name="T96" fmla="*/ 0 w 705"/>
                  <a:gd name="T97" fmla="*/ 1 h 604"/>
                  <a:gd name="T98" fmla="*/ 0 w 705"/>
                  <a:gd name="T99" fmla="*/ 1 h 604"/>
                  <a:gd name="T100" fmla="*/ 0 w 705"/>
                  <a:gd name="T101" fmla="*/ 1 h 604"/>
                  <a:gd name="T102" fmla="*/ 0 w 705"/>
                  <a:gd name="T103" fmla="*/ 1 h 604"/>
                  <a:gd name="T104" fmla="*/ 0 w 705"/>
                  <a:gd name="T105" fmla="*/ 1 h 604"/>
                  <a:gd name="T106" fmla="*/ 0 w 705"/>
                  <a:gd name="T107" fmla="*/ 1 h 604"/>
                  <a:gd name="T108" fmla="*/ 0 w 705"/>
                  <a:gd name="T109" fmla="*/ 1 h 604"/>
                  <a:gd name="T110" fmla="*/ 0 w 705"/>
                  <a:gd name="T111" fmla="*/ 1 h 604"/>
                  <a:gd name="T112" fmla="*/ 0 w 705"/>
                  <a:gd name="T113" fmla="*/ 1 h 604"/>
                  <a:gd name="T114" fmla="*/ 0 w 705"/>
                  <a:gd name="T115" fmla="*/ 0 h 604"/>
                  <a:gd name="T116" fmla="*/ 0 w 705"/>
                  <a:gd name="T117" fmla="*/ 1 h 604"/>
                  <a:gd name="T118" fmla="*/ 0 w 705"/>
                  <a:gd name="T119" fmla="*/ 1 h 604"/>
                  <a:gd name="T120" fmla="*/ 0 w 705"/>
                  <a:gd name="T121" fmla="*/ 1 h 604"/>
                  <a:gd name="T122" fmla="*/ 0 w 705"/>
                  <a:gd name="T123" fmla="*/ 1 h 604"/>
                  <a:gd name="T124" fmla="*/ 0 w 705"/>
                  <a:gd name="T125" fmla="*/ 1 h 60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05"/>
                  <a:gd name="T190" fmla="*/ 0 h 604"/>
                  <a:gd name="T191" fmla="*/ 705 w 705"/>
                  <a:gd name="T192" fmla="*/ 604 h 60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05" h="604">
                    <a:moveTo>
                      <a:pt x="500" y="64"/>
                    </a:moveTo>
                    <a:lnTo>
                      <a:pt x="504" y="66"/>
                    </a:lnTo>
                    <a:lnTo>
                      <a:pt x="510" y="72"/>
                    </a:lnTo>
                    <a:lnTo>
                      <a:pt x="517" y="78"/>
                    </a:lnTo>
                    <a:lnTo>
                      <a:pt x="523" y="85"/>
                    </a:lnTo>
                    <a:lnTo>
                      <a:pt x="529" y="89"/>
                    </a:lnTo>
                    <a:lnTo>
                      <a:pt x="536" y="97"/>
                    </a:lnTo>
                    <a:lnTo>
                      <a:pt x="542" y="104"/>
                    </a:lnTo>
                    <a:lnTo>
                      <a:pt x="550" y="112"/>
                    </a:lnTo>
                    <a:lnTo>
                      <a:pt x="555" y="117"/>
                    </a:lnTo>
                    <a:lnTo>
                      <a:pt x="561" y="123"/>
                    </a:lnTo>
                    <a:lnTo>
                      <a:pt x="567" y="129"/>
                    </a:lnTo>
                    <a:lnTo>
                      <a:pt x="572" y="135"/>
                    </a:lnTo>
                    <a:lnTo>
                      <a:pt x="578" y="142"/>
                    </a:lnTo>
                    <a:lnTo>
                      <a:pt x="582" y="146"/>
                    </a:lnTo>
                    <a:lnTo>
                      <a:pt x="705" y="157"/>
                    </a:lnTo>
                    <a:lnTo>
                      <a:pt x="704" y="157"/>
                    </a:lnTo>
                    <a:lnTo>
                      <a:pt x="700" y="159"/>
                    </a:lnTo>
                    <a:lnTo>
                      <a:pt x="696" y="161"/>
                    </a:lnTo>
                    <a:lnTo>
                      <a:pt x="690" y="163"/>
                    </a:lnTo>
                    <a:lnTo>
                      <a:pt x="683" y="167"/>
                    </a:lnTo>
                    <a:lnTo>
                      <a:pt x="673" y="171"/>
                    </a:lnTo>
                    <a:lnTo>
                      <a:pt x="664" y="176"/>
                    </a:lnTo>
                    <a:lnTo>
                      <a:pt x="654" y="182"/>
                    </a:lnTo>
                    <a:lnTo>
                      <a:pt x="648" y="182"/>
                    </a:lnTo>
                    <a:lnTo>
                      <a:pt x="643" y="184"/>
                    </a:lnTo>
                    <a:lnTo>
                      <a:pt x="637" y="186"/>
                    </a:lnTo>
                    <a:lnTo>
                      <a:pt x="633" y="188"/>
                    </a:lnTo>
                    <a:lnTo>
                      <a:pt x="626" y="190"/>
                    </a:lnTo>
                    <a:lnTo>
                      <a:pt x="620" y="192"/>
                    </a:lnTo>
                    <a:lnTo>
                      <a:pt x="614" y="194"/>
                    </a:lnTo>
                    <a:lnTo>
                      <a:pt x="610" y="195"/>
                    </a:lnTo>
                    <a:lnTo>
                      <a:pt x="603" y="195"/>
                    </a:lnTo>
                    <a:lnTo>
                      <a:pt x="597" y="195"/>
                    </a:lnTo>
                    <a:lnTo>
                      <a:pt x="591" y="195"/>
                    </a:lnTo>
                    <a:lnTo>
                      <a:pt x="586" y="197"/>
                    </a:lnTo>
                    <a:lnTo>
                      <a:pt x="580" y="195"/>
                    </a:lnTo>
                    <a:lnTo>
                      <a:pt x="574" y="195"/>
                    </a:lnTo>
                    <a:lnTo>
                      <a:pt x="569" y="195"/>
                    </a:lnTo>
                    <a:lnTo>
                      <a:pt x="565" y="195"/>
                    </a:lnTo>
                    <a:lnTo>
                      <a:pt x="559" y="194"/>
                    </a:lnTo>
                    <a:lnTo>
                      <a:pt x="553" y="192"/>
                    </a:lnTo>
                    <a:lnTo>
                      <a:pt x="548" y="190"/>
                    </a:lnTo>
                    <a:lnTo>
                      <a:pt x="542" y="188"/>
                    </a:lnTo>
                    <a:lnTo>
                      <a:pt x="532" y="182"/>
                    </a:lnTo>
                    <a:lnTo>
                      <a:pt x="525" y="178"/>
                    </a:lnTo>
                    <a:lnTo>
                      <a:pt x="515" y="173"/>
                    </a:lnTo>
                    <a:lnTo>
                      <a:pt x="506" y="169"/>
                    </a:lnTo>
                    <a:lnTo>
                      <a:pt x="498" y="163"/>
                    </a:lnTo>
                    <a:lnTo>
                      <a:pt x="492" y="159"/>
                    </a:lnTo>
                    <a:lnTo>
                      <a:pt x="483" y="154"/>
                    </a:lnTo>
                    <a:lnTo>
                      <a:pt x="479" y="148"/>
                    </a:lnTo>
                    <a:lnTo>
                      <a:pt x="473" y="144"/>
                    </a:lnTo>
                    <a:lnTo>
                      <a:pt x="470" y="142"/>
                    </a:lnTo>
                    <a:lnTo>
                      <a:pt x="462" y="136"/>
                    </a:lnTo>
                    <a:lnTo>
                      <a:pt x="462" y="135"/>
                    </a:lnTo>
                    <a:lnTo>
                      <a:pt x="382" y="230"/>
                    </a:lnTo>
                    <a:lnTo>
                      <a:pt x="384" y="230"/>
                    </a:lnTo>
                    <a:lnTo>
                      <a:pt x="392" y="232"/>
                    </a:lnTo>
                    <a:lnTo>
                      <a:pt x="397" y="233"/>
                    </a:lnTo>
                    <a:lnTo>
                      <a:pt x="403" y="237"/>
                    </a:lnTo>
                    <a:lnTo>
                      <a:pt x="411" y="239"/>
                    </a:lnTo>
                    <a:lnTo>
                      <a:pt x="420" y="245"/>
                    </a:lnTo>
                    <a:lnTo>
                      <a:pt x="424" y="247"/>
                    </a:lnTo>
                    <a:lnTo>
                      <a:pt x="430" y="249"/>
                    </a:lnTo>
                    <a:lnTo>
                      <a:pt x="435" y="252"/>
                    </a:lnTo>
                    <a:lnTo>
                      <a:pt x="441" y="256"/>
                    </a:lnTo>
                    <a:lnTo>
                      <a:pt x="447" y="258"/>
                    </a:lnTo>
                    <a:lnTo>
                      <a:pt x="453" y="262"/>
                    </a:lnTo>
                    <a:lnTo>
                      <a:pt x="458" y="266"/>
                    </a:lnTo>
                    <a:lnTo>
                      <a:pt x="466" y="271"/>
                    </a:lnTo>
                    <a:lnTo>
                      <a:pt x="472" y="275"/>
                    </a:lnTo>
                    <a:lnTo>
                      <a:pt x="479" y="281"/>
                    </a:lnTo>
                    <a:lnTo>
                      <a:pt x="485" y="287"/>
                    </a:lnTo>
                    <a:lnTo>
                      <a:pt x="494" y="292"/>
                    </a:lnTo>
                    <a:lnTo>
                      <a:pt x="500" y="298"/>
                    </a:lnTo>
                    <a:lnTo>
                      <a:pt x="510" y="304"/>
                    </a:lnTo>
                    <a:lnTo>
                      <a:pt x="517" y="310"/>
                    </a:lnTo>
                    <a:lnTo>
                      <a:pt x="527" y="317"/>
                    </a:lnTo>
                    <a:lnTo>
                      <a:pt x="534" y="325"/>
                    </a:lnTo>
                    <a:lnTo>
                      <a:pt x="540" y="332"/>
                    </a:lnTo>
                    <a:lnTo>
                      <a:pt x="548" y="340"/>
                    </a:lnTo>
                    <a:lnTo>
                      <a:pt x="555" y="351"/>
                    </a:lnTo>
                    <a:lnTo>
                      <a:pt x="557" y="355"/>
                    </a:lnTo>
                    <a:lnTo>
                      <a:pt x="561" y="361"/>
                    </a:lnTo>
                    <a:lnTo>
                      <a:pt x="563" y="367"/>
                    </a:lnTo>
                    <a:lnTo>
                      <a:pt x="567" y="372"/>
                    </a:lnTo>
                    <a:lnTo>
                      <a:pt x="570" y="376"/>
                    </a:lnTo>
                    <a:lnTo>
                      <a:pt x="572" y="382"/>
                    </a:lnTo>
                    <a:lnTo>
                      <a:pt x="576" y="387"/>
                    </a:lnTo>
                    <a:lnTo>
                      <a:pt x="578" y="395"/>
                    </a:lnTo>
                    <a:lnTo>
                      <a:pt x="580" y="399"/>
                    </a:lnTo>
                    <a:lnTo>
                      <a:pt x="584" y="405"/>
                    </a:lnTo>
                    <a:lnTo>
                      <a:pt x="586" y="410"/>
                    </a:lnTo>
                    <a:lnTo>
                      <a:pt x="588" y="416"/>
                    </a:lnTo>
                    <a:lnTo>
                      <a:pt x="589" y="422"/>
                    </a:lnTo>
                    <a:lnTo>
                      <a:pt x="593" y="427"/>
                    </a:lnTo>
                    <a:lnTo>
                      <a:pt x="595" y="433"/>
                    </a:lnTo>
                    <a:lnTo>
                      <a:pt x="597" y="441"/>
                    </a:lnTo>
                    <a:lnTo>
                      <a:pt x="597" y="446"/>
                    </a:lnTo>
                    <a:lnTo>
                      <a:pt x="601" y="452"/>
                    </a:lnTo>
                    <a:lnTo>
                      <a:pt x="601" y="458"/>
                    </a:lnTo>
                    <a:lnTo>
                      <a:pt x="605" y="465"/>
                    </a:lnTo>
                    <a:lnTo>
                      <a:pt x="605" y="471"/>
                    </a:lnTo>
                    <a:lnTo>
                      <a:pt x="607" y="477"/>
                    </a:lnTo>
                    <a:lnTo>
                      <a:pt x="608" y="483"/>
                    </a:lnTo>
                    <a:lnTo>
                      <a:pt x="610" y="490"/>
                    </a:lnTo>
                    <a:lnTo>
                      <a:pt x="612" y="494"/>
                    </a:lnTo>
                    <a:lnTo>
                      <a:pt x="612" y="500"/>
                    </a:lnTo>
                    <a:lnTo>
                      <a:pt x="614" y="505"/>
                    </a:lnTo>
                    <a:lnTo>
                      <a:pt x="614" y="511"/>
                    </a:lnTo>
                    <a:lnTo>
                      <a:pt x="614" y="517"/>
                    </a:lnTo>
                    <a:lnTo>
                      <a:pt x="616" y="523"/>
                    </a:lnTo>
                    <a:lnTo>
                      <a:pt x="616" y="528"/>
                    </a:lnTo>
                    <a:lnTo>
                      <a:pt x="618" y="532"/>
                    </a:lnTo>
                    <a:lnTo>
                      <a:pt x="620" y="542"/>
                    </a:lnTo>
                    <a:lnTo>
                      <a:pt x="622" y="551"/>
                    </a:lnTo>
                    <a:lnTo>
                      <a:pt x="624" y="561"/>
                    </a:lnTo>
                    <a:lnTo>
                      <a:pt x="626" y="570"/>
                    </a:lnTo>
                    <a:lnTo>
                      <a:pt x="626" y="576"/>
                    </a:lnTo>
                    <a:lnTo>
                      <a:pt x="626" y="583"/>
                    </a:lnTo>
                    <a:lnTo>
                      <a:pt x="627" y="589"/>
                    </a:lnTo>
                    <a:lnTo>
                      <a:pt x="627" y="595"/>
                    </a:lnTo>
                    <a:lnTo>
                      <a:pt x="629" y="602"/>
                    </a:lnTo>
                    <a:lnTo>
                      <a:pt x="629" y="604"/>
                    </a:lnTo>
                    <a:lnTo>
                      <a:pt x="622" y="599"/>
                    </a:lnTo>
                    <a:lnTo>
                      <a:pt x="616" y="593"/>
                    </a:lnTo>
                    <a:lnTo>
                      <a:pt x="610" y="587"/>
                    </a:lnTo>
                    <a:lnTo>
                      <a:pt x="605" y="581"/>
                    </a:lnTo>
                    <a:lnTo>
                      <a:pt x="599" y="576"/>
                    </a:lnTo>
                    <a:lnTo>
                      <a:pt x="593" y="570"/>
                    </a:lnTo>
                    <a:lnTo>
                      <a:pt x="588" y="566"/>
                    </a:lnTo>
                    <a:lnTo>
                      <a:pt x="584" y="561"/>
                    </a:lnTo>
                    <a:lnTo>
                      <a:pt x="578" y="553"/>
                    </a:lnTo>
                    <a:lnTo>
                      <a:pt x="572" y="549"/>
                    </a:lnTo>
                    <a:lnTo>
                      <a:pt x="569" y="543"/>
                    </a:lnTo>
                    <a:lnTo>
                      <a:pt x="565" y="538"/>
                    </a:lnTo>
                    <a:lnTo>
                      <a:pt x="559" y="532"/>
                    </a:lnTo>
                    <a:lnTo>
                      <a:pt x="555" y="524"/>
                    </a:lnTo>
                    <a:lnTo>
                      <a:pt x="551" y="519"/>
                    </a:lnTo>
                    <a:lnTo>
                      <a:pt x="548" y="513"/>
                    </a:lnTo>
                    <a:lnTo>
                      <a:pt x="544" y="505"/>
                    </a:lnTo>
                    <a:lnTo>
                      <a:pt x="540" y="500"/>
                    </a:lnTo>
                    <a:lnTo>
                      <a:pt x="536" y="492"/>
                    </a:lnTo>
                    <a:lnTo>
                      <a:pt x="532" y="486"/>
                    </a:lnTo>
                    <a:lnTo>
                      <a:pt x="529" y="479"/>
                    </a:lnTo>
                    <a:lnTo>
                      <a:pt x="525" y="471"/>
                    </a:lnTo>
                    <a:lnTo>
                      <a:pt x="521" y="464"/>
                    </a:lnTo>
                    <a:lnTo>
                      <a:pt x="519" y="456"/>
                    </a:lnTo>
                    <a:lnTo>
                      <a:pt x="515" y="448"/>
                    </a:lnTo>
                    <a:lnTo>
                      <a:pt x="513" y="441"/>
                    </a:lnTo>
                    <a:lnTo>
                      <a:pt x="510" y="433"/>
                    </a:lnTo>
                    <a:lnTo>
                      <a:pt x="506" y="424"/>
                    </a:lnTo>
                    <a:lnTo>
                      <a:pt x="504" y="414"/>
                    </a:lnTo>
                    <a:lnTo>
                      <a:pt x="500" y="405"/>
                    </a:lnTo>
                    <a:lnTo>
                      <a:pt x="498" y="395"/>
                    </a:lnTo>
                    <a:lnTo>
                      <a:pt x="496" y="387"/>
                    </a:lnTo>
                    <a:lnTo>
                      <a:pt x="329" y="313"/>
                    </a:lnTo>
                    <a:lnTo>
                      <a:pt x="327" y="313"/>
                    </a:lnTo>
                    <a:lnTo>
                      <a:pt x="327" y="317"/>
                    </a:lnTo>
                    <a:lnTo>
                      <a:pt x="323" y="319"/>
                    </a:lnTo>
                    <a:lnTo>
                      <a:pt x="321" y="325"/>
                    </a:lnTo>
                    <a:lnTo>
                      <a:pt x="318" y="330"/>
                    </a:lnTo>
                    <a:lnTo>
                      <a:pt x="316" y="338"/>
                    </a:lnTo>
                    <a:lnTo>
                      <a:pt x="312" y="348"/>
                    </a:lnTo>
                    <a:lnTo>
                      <a:pt x="308" y="357"/>
                    </a:lnTo>
                    <a:lnTo>
                      <a:pt x="306" y="361"/>
                    </a:lnTo>
                    <a:lnTo>
                      <a:pt x="302" y="367"/>
                    </a:lnTo>
                    <a:lnTo>
                      <a:pt x="300" y="372"/>
                    </a:lnTo>
                    <a:lnTo>
                      <a:pt x="299" y="376"/>
                    </a:lnTo>
                    <a:lnTo>
                      <a:pt x="295" y="382"/>
                    </a:lnTo>
                    <a:lnTo>
                      <a:pt x="293" y="387"/>
                    </a:lnTo>
                    <a:lnTo>
                      <a:pt x="291" y="393"/>
                    </a:lnTo>
                    <a:lnTo>
                      <a:pt x="289" y="399"/>
                    </a:lnTo>
                    <a:lnTo>
                      <a:pt x="285" y="405"/>
                    </a:lnTo>
                    <a:lnTo>
                      <a:pt x="281" y="410"/>
                    </a:lnTo>
                    <a:lnTo>
                      <a:pt x="280" y="416"/>
                    </a:lnTo>
                    <a:lnTo>
                      <a:pt x="276" y="422"/>
                    </a:lnTo>
                    <a:lnTo>
                      <a:pt x="274" y="427"/>
                    </a:lnTo>
                    <a:lnTo>
                      <a:pt x="272" y="433"/>
                    </a:lnTo>
                    <a:lnTo>
                      <a:pt x="268" y="439"/>
                    </a:lnTo>
                    <a:lnTo>
                      <a:pt x="266" y="445"/>
                    </a:lnTo>
                    <a:lnTo>
                      <a:pt x="259" y="454"/>
                    </a:lnTo>
                    <a:lnTo>
                      <a:pt x="253" y="464"/>
                    </a:lnTo>
                    <a:lnTo>
                      <a:pt x="245" y="473"/>
                    </a:lnTo>
                    <a:lnTo>
                      <a:pt x="238" y="481"/>
                    </a:lnTo>
                    <a:lnTo>
                      <a:pt x="230" y="488"/>
                    </a:lnTo>
                    <a:lnTo>
                      <a:pt x="221" y="496"/>
                    </a:lnTo>
                    <a:lnTo>
                      <a:pt x="213" y="502"/>
                    </a:lnTo>
                    <a:lnTo>
                      <a:pt x="203" y="509"/>
                    </a:lnTo>
                    <a:lnTo>
                      <a:pt x="198" y="511"/>
                    </a:lnTo>
                    <a:lnTo>
                      <a:pt x="194" y="515"/>
                    </a:lnTo>
                    <a:lnTo>
                      <a:pt x="188" y="517"/>
                    </a:lnTo>
                    <a:lnTo>
                      <a:pt x="183" y="521"/>
                    </a:lnTo>
                    <a:lnTo>
                      <a:pt x="177" y="523"/>
                    </a:lnTo>
                    <a:lnTo>
                      <a:pt x="173" y="524"/>
                    </a:lnTo>
                    <a:lnTo>
                      <a:pt x="167" y="528"/>
                    </a:lnTo>
                    <a:lnTo>
                      <a:pt x="164" y="530"/>
                    </a:lnTo>
                    <a:lnTo>
                      <a:pt x="158" y="532"/>
                    </a:lnTo>
                    <a:lnTo>
                      <a:pt x="152" y="534"/>
                    </a:lnTo>
                    <a:lnTo>
                      <a:pt x="146" y="536"/>
                    </a:lnTo>
                    <a:lnTo>
                      <a:pt x="143" y="538"/>
                    </a:lnTo>
                    <a:lnTo>
                      <a:pt x="137" y="540"/>
                    </a:lnTo>
                    <a:lnTo>
                      <a:pt x="133" y="542"/>
                    </a:lnTo>
                    <a:lnTo>
                      <a:pt x="127" y="543"/>
                    </a:lnTo>
                    <a:lnTo>
                      <a:pt x="122" y="547"/>
                    </a:lnTo>
                    <a:lnTo>
                      <a:pt x="118" y="547"/>
                    </a:lnTo>
                    <a:lnTo>
                      <a:pt x="112" y="549"/>
                    </a:lnTo>
                    <a:lnTo>
                      <a:pt x="106" y="549"/>
                    </a:lnTo>
                    <a:lnTo>
                      <a:pt x="101" y="551"/>
                    </a:lnTo>
                    <a:lnTo>
                      <a:pt x="95" y="551"/>
                    </a:lnTo>
                    <a:lnTo>
                      <a:pt x="91" y="553"/>
                    </a:lnTo>
                    <a:lnTo>
                      <a:pt x="86" y="555"/>
                    </a:lnTo>
                    <a:lnTo>
                      <a:pt x="82" y="557"/>
                    </a:lnTo>
                    <a:lnTo>
                      <a:pt x="70" y="559"/>
                    </a:lnTo>
                    <a:lnTo>
                      <a:pt x="63" y="561"/>
                    </a:lnTo>
                    <a:lnTo>
                      <a:pt x="53" y="562"/>
                    </a:lnTo>
                    <a:lnTo>
                      <a:pt x="46" y="564"/>
                    </a:lnTo>
                    <a:lnTo>
                      <a:pt x="38" y="564"/>
                    </a:lnTo>
                    <a:lnTo>
                      <a:pt x="29" y="566"/>
                    </a:lnTo>
                    <a:lnTo>
                      <a:pt x="23" y="566"/>
                    </a:lnTo>
                    <a:lnTo>
                      <a:pt x="17" y="568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2" y="570"/>
                    </a:lnTo>
                    <a:lnTo>
                      <a:pt x="0" y="572"/>
                    </a:lnTo>
                    <a:lnTo>
                      <a:pt x="0" y="564"/>
                    </a:lnTo>
                    <a:lnTo>
                      <a:pt x="2" y="559"/>
                    </a:lnTo>
                    <a:lnTo>
                      <a:pt x="6" y="551"/>
                    </a:lnTo>
                    <a:lnTo>
                      <a:pt x="13" y="542"/>
                    </a:lnTo>
                    <a:lnTo>
                      <a:pt x="19" y="532"/>
                    </a:lnTo>
                    <a:lnTo>
                      <a:pt x="29" y="523"/>
                    </a:lnTo>
                    <a:lnTo>
                      <a:pt x="32" y="517"/>
                    </a:lnTo>
                    <a:lnTo>
                      <a:pt x="38" y="513"/>
                    </a:lnTo>
                    <a:lnTo>
                      <a:pt x="44" y="509"/>
                    </a:lnTo>
                    <a:lnTo>
                      <a:pt x="49" y="503"/>
                    </a:lnTo>
                    <a:lnTo>
                      <a:pt x="55" y="498"/>
                    </a:lnTo>
                    <a:lnTo>
                      <a:pt x="63" y="492"/>
                    </a:lnTo>
                    <a:lnTo>
                      <a:pt x="68" y="488"/>
                    </a:lnTo>
                    <a:lnTo>
                      <a:pt x="76" y="483"/>
                    </a:lnTo>
                    <a:lnTo>
                      <a:pt x="82" y="477"/>
                    </a:lnTo>
                    <a:lnTo>
                      <a:pt x="89" y="473"/>
                    </a:lnTo>
                    <a:lnTo>
                      <a:pt x="99" y="469"/>
                    </a:lnTo>
                    <a:lnTo>
                      <a:pt x="106" y="465"/>
                    </a:lnTo>
                    <a:lnTo>
                      <a:pt x="114" y="460"/>
                    </a:lnTo>
                    <a:lnTo>
                      <a:pt x="122" y="454"/>
                    </a:lnTo>
                    <a:lnTo>
                      <a:pt x="131" y="450"/>
                    </a:lnTo>
                    <a:lnTo>
                      <a:pt x="141" y="448"/>
                    </a:lnTo>
                    <a:lnTo>
                      <a:pt x="148" y="443"/>
                    </a:lnTo>
                    <a:lnTo>
                      <a:pt x="158" y="439"/>
                    </a:lnTo>
                    <a:lnTo>
                      <a:pt x="164" y="437"/>
                    </a:lnTo>
                    <a:lnTo>
                      <a:pt x="169" y="437"/>
                    </a:lnTo>
                    <a:lnTo>
                      <a:pt x="175" y="435"/>
                    </a:lnTo>
                    <a:lnTo>
                      <a:pt x="179" y="433"/>
                    </a:lnTo>
                    <a:lnTo>
                      <a:pt x="179" y="429"/>
                    </a:lnTo>
                    <a:lnTo>
                      <a:pt x="179" y="422"/>
                    </a:lnTo>
                    <a:lnTo>
                      <a:pt x="179" y="418"/>
                    </a:lnTo>
                    <a:lnTo>
                      <a:pt x="181" y="414"/>
                    </a:lnTo>
                    <a:lnTo>
                      <a:pt x="181" y="408"/>
                    </a:lnTo>
                    <a:lnTo>
                      <a:pt x="183" y="405"/>
                    </a:lnTo>
                    <a:lnTo>
                      <a:pt x="183" y="397"/>
                    </a:lnTo>
                    <a:lnTo>
                      <a:pt x="183" y="393"/>
                    </a:lnTo>
                    <a:lnTo>
                      <a:pt x="184" y="386"/>
                    </a:lnTo>
                    <a:lnTo>
                      <a:pt x="184" y="380"/>
                    </a:lnTo>
                    <a:lnTo>
                      <a:pt x="184" y="372"/>
                    </a:lnTo>
                    <a:lnTo>
                      <a:pt x="186" y="367"/>
                    </a:lnTo>
                    <a:lnTo>
                      <a:pt x="186" y="359"/>
                    </a:lnTo>
                    <a:lnTo>
                      <a:pt x="188" y="353"/>
                    </a:lnTo>
                    <a:lnTo>
                      <a:pt x="188" y="344"/>
                    </a:lnTo>
                    <a:lnTo>
                      <a:pt x="188" y="338"/>
                    </a:lnTo>
                    <a:lnTo>
                      <a:pt x="190" y="330"/>
                    </a:lnTo>
                    <a:lnTo>
                      <a:pt x="190" y="323"/>
                    </a:lnTo>
                    <a:lnTo>
                      <a:pt x="190" y="317"/>
                    </a:lnTo>
                    <a:lnTo>
                      <a:pt x="192" y="310"/>
                    </a:lnTo>
                    <a:lnTo>
                      <a:pt x="192" y="302"/>
                    </a:lnTo>
                    <a:lnTo>
                      <a:pt x="194" y="298"/>
                    </a:lnTo>
                    <a:lnTo>
                      <a:pt x="194" y="290"/>
                    </a:lnTo>
                    <a:lnTo>
                      <a:pt x="194" y="285"/>
                    </a:lnTo>
                    <a:lnTo>
                      <a:pt x="196" y="279"/>
                    </a:lnTo>
                    <a:lnTo>
                      <a:pt x="196" y="275"/>
                    </a:lnTo>
                    <a:lnTo>
                      <a:pt x="196" y="270"/>
                    </a:lnTo>
                    <a:lnTo>
                      <a:pt x="198" y="264"/>
                    </a:lnTo>
                    <a:lnTo>
                      <a:pt x="198" y="260"/>
                    </a:lnTo>
                    <a:lnTo>
                      <a:pt x="200" y="258"/>
                    </a:lnTo>
                    <a:lnTo>
                      <a:pt x="200" y="249"/>
                    </a:lnTo>
                    <a:lnTo>
                      <a:pt x="202" y="241"/>
                    </a:lnTo>
                    <a:lnTo>
                      <a:pt x="203" y="232"/>
                    </a:lnTo>
                    <a:lnTo>
                      <a:pt x="207" y="224"/>
                    </a:lnTo>
                    <a:lnTo>
                      <a:pt x="209" y="214"/>
                    </a:lnTo>
                    <a:lnTo>
                      <a:pt x="213" y="207"/>
                    </a:lnTo>
                    <a:lnTo>
                      <a:pt x="217" y="199"/>
                    </a:lnTo>
                    <a:lnTo>
                      <a:pt x="221" y="194"/>
                    </a:lnTo>
                    <a:lnTo>
                      <a:pt x="211" y="188"/>
                    </a:lnTo>
                    <a:lnTo>
                      <a:pt x="213" y="182"/>
                    </a:lnTo>
                    <a:lnTo>
                      <a:pt x="217" y="174"/>
                    </a:lnTo>
                    <a:lnTo>
                      <a:pt x="219" y="169"/>
                    </a:lnTo>
                    <a:lnTo>
                      <a:pt x="222" y="163"/>
                    </a:lnTo>
                    <a:lnTo>
                      <a:pt x="226" y="157"/>
                    </a:lnTo>
                    <a:lnTo>
                      <a:pt x="232" y="152"/>
                    </a:lnTo>
                    <a:lnTo>
                      <a:pt x="236" y="148"/>
                    </a:lnTo>
                    <a:lnTo>
                      <a:pt x="240" y="142"/>
                    </a:lnTo>
                    <a:lnTo>
                      <a:pt x="241" y="138"/>
                    </a:lnTo>
                    <a:lnTo>
                      <a:pt x="247" y="133"/>
                    </a:lnTo>
                    <a:lnTo>
                      <a:pt x="251" y="127"/>
                    </a:lnTo>
                    <a:lnTo>
                      <a:pt x="255" y="123"/>
                    </a:lnTo>
                    <a:lnTo>
                      <a:pt x="262" y="116"/>
                    </a:lnTo>
                    <a:lnTo>
                      <a:pt x="270" y="108"/>
                    </a:lnTo>
                    <a:lnTo>
                      <a:pt x="276" y="100"/>
                    </a:lnTo>
                    <a:lnTo>
                      <a:pt x="283" y="95"/>
                    </a:lnTo>
                    <a:lnTo>
                      <a:pt x="289" y="89"/>
                    </a:lnTo>
                    <a:lnTo>
                      <a:pt x="293" y="85"/>
                    </a:lnTo>
                    <a:lnTo>
                      <a:pt x="300" y="81"/>
                    </a:lnTo>
                    <a:lnTo>
                      <a:pt x="304" y="79"/>
                    </a:lnTo>
                    <a:lnTo>
                      <a:pt x="230" y="62"/>
                    </a:lnTo>
                    <a:lnTo>
                      <a:pt x="82" y="131"/>
                    </a:lnTo>
                    <a:lnTo>
                      <a:pt x="82" y="129"/>
                    </a:lnTo>
                    <a:lnTo>
                      <a:pt x="82" y="125"/>
                    </a:lnTo>
                    <a:lnTo>
                      <a:pt x="84" y="121"/>
                    </a:lnTo>
                    <a:lnTo>
                      <a:pt x="89" y="114"/>
                    </a:lnTo>
                    <a:lnTo>
                      <a:pt x="93" y="106"/>
                    </a:lnTo>
                    <a:lnTo>
                      <a:pt x="99" y="98"/>
                    </a:lnTo>
                    <a:lnTo>
                      <a:pt x="106" y="87"/>
                    </a:lnTo>
                    <a:lnTo>
                      <a:pt x="116" y="79"/>
                    </a:lnTo>
                    <a:lnTo>
                      <a:pt x="120" y="74"/>
                    </a:lnTo>
                    <a:lnTo>
                      <a:pt x="124" y="68"/>
                    </a:lnTo>
                    <a:lnTo>
                      <a:pt x="127" y="62"/>
                    </a:lnTo>
                    <a:lnTo>
                      <a:pt x="133" y="58"/>
                    </a:lnTo>
                    <a:lnTo>
                      <a:pt x="139" y="53"/>
                    </a:lnTo>
                    <a:lnTo>
                      <a:pt x="145" y="47"/>
                    </a:lnTo>
                    <a:lnTo>
                      <a:pt x="150" y="43"/>
                    </a:lnTo>
                    <a:lnTo>
                      <a:pt x="158" y="38"/>
                    </a:lnTo>
                    <a:lnTo>
                      <a:pt x="164" y="32"/>
                    </a:lnTo>
                    <a:lnTo>
                      <a:pt x="171" y="28"/>
                    </a:lnTo>
                    <a:lnTo>
                      <a:pt x="179" y="24"/>
                    </a:lnTo>
                    <a:lnTo>
                      <a:pt x="186" y="20"/>
                    </a:lnTo>
                    <a:lnTo>
                      <a:pt x="194" y="17"/>
                    </a:lnTo>
                    <a:lnTo>
                      <a:pt x="202" y="15"/>
                    </a:lnTo>
                    <a:lnTo>
                      <a:pt x="211" y="11"/>
                    </a:lnTo>
                    <a:lnTo>
                      <a:pt x="221" y="9"/>
                    </a:lnTo>
                    <a:lnTo>
                      <a:pt x="228" y="7"/>
                    </a:lnTo>
                    <a:lnTo>
                      <a:pt x="236" y="5"/>
                    </a:lnTo>
                    <a:lnTo>
                      <a:pt x="245" y="3"/>
                    </a:lnTo>
                    <a:lnTo>
                      <a:pt x="255" y="3"/>
                    </a:lnTo>
                    <a:lnTo>
                      <a:pt x="262" y="1"/>
                    </a:lnTo>
                    <a:lnTo>
                      <a:pt x="270" y="0"/>
                    </a:lnTo>
                    <a:lnTo>
                      <a:pt x="278" y="0"/>
                    </a:lnTo>
                    <a:lnTo>
                      <a:pt x="287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8" y="0"/>
                    </a:lnTo>
                    <a:lnTo>
                      <a:pt x="316" y="0"/>
                    </a:lnTo>
                    <a:lnTo>
                      <a:pt x="321" y="0"/>
                    </a:lnTo>
                    <a:lnTo>
                      <a:pt x="329" y="1"/>
                    </a:lnTo>
                    <a:lnTo>
                      <a:pt x="335" y="1"/>
                    </a:lnTo>
                    <a:lnTo>
                      <a:pt x="342" y="3"/>
                    </a:lnTo>
                    <a:lnTo>
                      <a:pt x="348" y="3"/>
                    </a:lnTo>
                    <a:lnTo>
                      <a:pt x="352" y="3"/>
                    </a:lnTo>
                    <a:lnTo>
                      <a:pt x="357" y="3"/>
                    </a:lnTo>
                    <a:lnTo>
                      <a:pt x="363" y="5"/>
                    </a:lnTo>
                    <a:lnTo>
                      <a:pt x="373" y="7"/>
                    </a:lnTo>
                    <a:lnTo>
                      <a:pt x="380" y="9"/>
                    </a:lnTo>
                    <a:lnTo>
                      <a:pt x="386" y="11"/>
                    </a:lnTo>
                    <a:lnTo>
                      <a:pt x="390" y="13"/>
                    </a:lnTo>
                    <a:lnTo>
                      <a:pt x="394" y="13"/>
                    </a:lnTo>
                    <a:lnTo>
                      <a:pt x="396" y="15"/>
                    </a:lnTo>
                    <a:lnTo>
                      <a:pt x="397" y="15"/>
                    </a:lnTo>
                    <a:lnTo>
                      <a:pt x="401" y="15"/>
                    </a:lnTo>
                    <a:lnTo>
                      <a:pt x="407" y="19"/>
                    </a:lnTo>
                    <a:lnTo>
                      <a:pt x="413" y="20"/>
                    </a:lnTo>
                    <a:lnTo>
                      <a:pt x="420" y="24"/>
                    </a:lnTo>
                    <a:lnTo>
                      <a:pt x="428" y="26"/>
                    </a:lnTo>
                    <a:lnTo>
                      <a:pt x="437" y="30"/>
                    </a:lnTo>
                    <a:lnTo>
                      <a:pt x="445" y="34"/>
                    </a:lnTo>
                    <a:lnTo>
                      <a:pt x="454" y="38"/>
                    </a:lnTo>
                    <a:lnTo>
                      <a:pt x="464" y="41"/>
                    </a:lnTo>
                    <a:lnTo>
                      <a:pt x="473" y="45"/>
                    </a:lnTo>
                    <a:lnTo>
                      <a:pt x="481" y="49"/>
                    </a:lnTo>
                    <a:lnTo>
                      <a:pt x="487" y="55"/>
                    </a:lnTo>
                    <a:lnTo>
                      <a:pt x="494" y="58"/>
                    </a:lnTo>
                    <a:lnTo>
                      <a:pt x="50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2" name="Freeform 38">
                <a:extLst>
                  <a:ext uri="{FF2B5EF4-FFF2-40B4-BE49-F238E27FC236}">
                    <a16:creationId xmlns:a16="http://schemas.microsoft.com/office/drawing/2014/main" id="{D10B32E5-EE13-436C-9B2F-08DB4EEA1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2224"/>
                <a:ext cx="68" cy="86"/>
              </a:xfrm>
              <a:custGeom>
                <a:avLst/>
                <a:gdLst>
                  <a:gd name="T0" fmla="*/ 0 w 135"/>
                  <a:gd name="T1" fmla="*/ 1 h 171"/>
                  <a:gd name="T2" fmla="*/ 1 w 135"/>
                  <a:gd name="T3" fmla="*/ 1 h 171"/>
                  <a:gd name="T4" fmla="*/ 1 w 135"/>
                  <a:gd name="T5" fmla="*/ 1 h 171"/>
                  <a:gd name="T6" fmla="*/ 1 w 135"/>
                  <a:gd name="T7" fmla="*/ 1 h 171"/>
                  <a:gd name="T8" fmla="*/ 1 w 135"/>
                  <a:gd name="T9" fmla="*/ 1 h 171"/>
                  <a:gd name="T10" fmla="*/ 1 w 135"/>
                  <a:gd name="T11" fmla="*/ 1 h 171"/>
                  <a:gd name="T12" fmla="*/ 1 w 135"/>
                  <a:gd name="T13" fmla="*/ 1 h 171"/>
                  <a:gd name="T14" fmla="*/ 1 w 135"/>
                  <a:gd name="T15" fmla="*/ 1 h 171"/>
                  <a:gd name="T16" fmla="*/ 1 w 135"/>
                  <a:gd name="T17" fmla="*/ 1 h 171"/>
                  <a:gd name="T18" fmla="*/ 1 w 135"/>
                  <a:gd name="T19" fmla="*/ 1 h 171"/>
                  <a:gd name="T20" fmla="*/ 1 w 135"/>
                  <a:gd name="T21" fmla="*/ 1 h 171"/>
                  <a:gd name="T22" fmla="*/ 1 w 135"/>
                  <a:gd name="T23" fmla="*/ 1 h 171"/>
                  <a:gd name="T24" fmla="*/ 1 w 135"/>
                  <a:gd name="T25" fmla="*/ 1 h 171"/>
                  <a:gd name="T26" fmla="*/ 1 w 135"/>
                  <a:gd name="T27" fmla="*/ 1 h 171"/>
                  <a:gd name="T28" fmla="*/ 1 w 135"/>
                  <a:gd name="T29" fmla="*/ 1 h 171"/>
                  <a:gd name="T30" fmla="*/ 1 w 135"/>
                  <a:gd name="T31" fmla="*/ 1 h 171"/>
                  <a:gd name="T32" fmla="*/ 1 w 135"/>
                  <a:gd name="T33" fmla="*/ 1 h 171"/>
                  <a:gd name="T34" fmla="*/ 1 w 135"/>
                  <a:gd name="T35" fmla="*/ 1 h 171"/>
                  <a:gd name="T36" fmla="*/ 1 w 135"/>
                  <a:gd name="T37" fmla="*/ 0 h 171"/>
                  <a:gd name="T38" fmla="*/ 1 w 135"/>
                  <a:gd name="T39" fmla="*/ 0 h 171"/>
                  <a:gd name="T40" fmla="*/ 1 w 135"/>
                  <a:gd name="T41" fmla="*/ 0 h 171"/>
                  <a:gd name="T42" fmla="*/ 1 w 135"/>
                  <a:gd name="T43" fmla="*/ 0 h 171"/>
                  <a:gd name="T44" fmla="*/ 1 w 135"/>
                  <a:gd name="T45" fmla="*/ 1 h 171"/>
                  <a:gd name="T46" fmla="*/ 1 w 135"/>
                  <a:gd name="T47" fmla="*/ 0 h 171"/>
                  <a:gd name="T48" fmla="*/ 1 w 135"/>
                  <a:gd name="T49" fmla="*/ 1 h 171"/>
                  <a:gd name="T50" fmla="*/ 1 w 135"/>
                  <a:gd name="T51" fmla="*/ 1 h 171"/>
                  <a:gd name="T52" fmla="*/ 1 w 135"/>
                  <a:gd name="T53" fmla="*/ 1 h 171"/>
                  <a:gd name="T54" fmla="*/ 1 w 135"/>
                  <a:gd name="T55" fmla="*/ 1 h 171"/>
                  <a:gd name="T56" fmla="*/ 1 w 135"/>
                  <a:gd name="T57" fmla="*/ 1 h 171"/>
                  <a:gd name="T58" fmla="*/ 1 w 135"/>
                  <a:gd name="T59" fmla="*/ 1 h 171"/>
                  <a:gd name="T60" fmla="*/ 1 w 135"/>
                  <a:gd name="T61" fmla="*/ 1 h 171"/>
                  <a:gd name="T62" fmla="*/ 1 w 135"/>
                  <a:gd name="T63" fmla="*/ 1 h 171"/>
                  <a:gd name="T64" fmla="*/ 1 w 135"/>
                  <a:gd name="T65" fmla="*/ 1 h 171"/>
                  <a:gd name="T66" fmla="*/ 0 w 135"/>
                  <a:gd name="T67" fmla="*/ 1 h 171"/>
                  <a:gd name="T68" fmla="*/ 0 w 135"/>
                  <a:gd name="T69" fmla="*/ 1 h 1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5"/>
                  <a:gd name="T106" fmla="*/ 0 h 171"/>
                  <a:gd name="T107" fmla="*/ 135 w 135"/>
                  <a:gd name="T108" fmla="*/ 171 h 17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5" h="171">
                    <a:moveTo>
                      <a:pt x="0" y="158"/>
                    </a:moveTo>
                    <a:lnTo>
                      <a:pt x="68" y="46"/>
                    </a:lnTo>
                    <a:lnTo>
                      <a:pt x="55" y="42"/>
                    </a:lnTo>
                    <a:lnTo>
                      <a:pt x="61" y="38"/>
                    </a:lnTo>
                    <a:lnTo>
                      <a:pt x="66" y="38"/>
                    </a:lnTo>
                    <a:lnTo>
                      <a:pt x="72" y="36"/>
                    </a:lnTo>
                    <a:lnTo>
                      <a:pt x="80" y="35"/>
                    </a:lnTo>
                    <a:lnTo>
                      <a:pt x="51" y="29"/>
                    </a:lnTo>
                    <a:lnTo>
                      <a:pt x="55" y="25"/>
                    </a:lnTo>
                    <a:lnTo>
                      <a:pt x="63" y="23"/>
                    </a:lnTo>
                    <a:lnTo>
                      <a:pt x="66" y="21"/>
                    </a:lnTo>
                    <a:lnTo>
                      <a:pt x="72" y="19"/>
                    </a:lnTo>
                    <a:lnTo>
                      <a:pt x="76" y="19"/>
                    </a:lnTo>
                    <a:lnTo>
                      <a:pt x="83" y="19"/>
                    </a:lnTo>
                    <a:lnTo>
                      <a:pt x="55" y="12"/>
                    </a:lnTo>
                    <a:lnTo>
                      <a:pt x="59" y="8"/>
                    </a:lnTo>
                    <a:lnTo>
                      <a:pt x="64" y="4"/>
                    </a:lnTo>
                    <a:lnTo>
                      <a:pt x="70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1" y="0"/>
                    </a:lnTo>
                    <a:lnTo>
                      <a:pt x="99" y="0"/>
                    </a:lnTo>
                    <a:lnTo>
                      <a:pt x="108" y="4"/>
                    </a:lnTo>
                    <a:lnTo>
                      <a:pt x="116" y="0"/>
                    </a:lnTo>
                    <a:lnTo>
                      <a:pt x="123" y="2"/>
                    </a:lnTo>
                    <a:lnTo>
                      <a:pt x="129" y="4"/>
                    </a:lnTo>
                    <a:lnTo>
                      <a:pt x="135" y="10"/>
                    </a:lnTo>
                    <a:lnTo>
                      <a:pt x="123" y="16"/>
                    </a:lnTo>
                    <a:lnTo>
                      <a:pt x="120" y="52"/>
                    </a:lnTo>
                    <a:lnTo>
                      <a:pt x="114" y="50"/>
                    </a:lnTo>
                    <a:lnTo>
                      <a:pt x="112" y="69"/>
                    </a:lnTo>
                    <a:lnTo>
                      <a:pt x="101" y="67"/>
                    </a:lnTo>
                    <a:lnTo>
                      <a:pt x="66" y="171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3" name="Freeform 39">
                <a:extLst>
                  <a:ext uri="{FF2B5EF4-FFF2-40B4-BE49-F238E27FC236}">
                    <a16:creationId xmlns:a16="http://schemas.microsoft.com/office/drawing/2014/main" id="{1BBF4C7E-9C0A-4453-9943-970212888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292"/>
                <a:ext cx="32" cy="23"/>
              </a:xfrm>
              <a:custGeom>
                <a:avLst/>
                <a:gdLst>
                  <a:gd name="T0" fmla="*/ 0 w 65"/>
                  <a:gd name="T1" fmla="*/ 0 h 48"/>
                  <a:gd name="T2" fmla="*/ 0 w 65"/>
                  <a:gd name="T3" fmla="*/ 0 h 48"/>
                  <a:gd name="T4" fmla="*/ 0 w 65"/>
                  <a:gd name="T5" fmla="*/ 0 h 48"/>
                  <a:gd name="T6" fmla="*/ 0 w 65"/>
                  <a:gd name="T7" fmla="*/ 0 h 48"/>
                  <a:gd name="T8" fmla="*/ 0 w 65"/>
                  <a:gd name="T9" fmla="*/ 0 h 48"/>
                  <a:gd name="T10" fmla="*/ 0 w 65"/>
                  <a:gd name="T11" fmla="*/ 0 h 48"/>
                  <a:gd name="T12" fmla="*/ 0 w 65"/>
                  <a:gd name="T13" fmla="*/ 0 h 48"/>
                  <a:gd name="T14" fmla="*/ 0 w 65"/>
                  <a:gd name="T15" fmla="*/ 0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"/>
                  <a:gd name="T25" fmla="*/ 0 h 48"/>
                  <a:gd name="T26" fmla="*/ 65 w 65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" h="48">
                    <a:moveTo>
                      <a:pt x="65" y="0"/>
                    </a:moveTo>
                    <a:lnTo>
                      <a:pt x="23" y="48"/>
                    </a:lnTo>
                    <a:lnTo>
                      <a:pt x="0" y="46"/>
                    </a:lnTo>
                    <a:lnTo>
                      <a:pt x="6" y="12"/>
                    </a:lnTo>
                    <a:lnTo>
                      <a:pt x="18" y="12"/>
                    </a:lnTo>
                    <a:lnTo>
                      <a:pt x="3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4" name="Freeform 40">
                <a:extLst>
                  <a:ext uri="{FF2B5EF4-FFF2-40B4-BE49-F238E27FC236}">
                    <a16:creationId xmlns:a16="http://schemas.microsoft.com/office/drawing/2014/main" id="{F9DE9747-D325-43EF-A625-FC752524B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2287"/>
                <a:ext cx="38" cy="50"/>
              </a:xfrm>
              <a:custGeom>
                <a:avLst/>
                <a:gdLst>
                  <a:gd name="T0" fmla="*/ 1 w 76"/>
                  <a:gd name="T1" fmla="*/ 0 h 101"/>
                  <a:gd name="T2" fmla="*/ 1 w 76"/>
                  <a:gd name="T3" fmla="*/ 0 h 101"/>
                  <a:gd name="T4" fmla="*/ 1 w 76"/>
                  <a:gd name="T5" fmla="*/ 0 h 101"/>
                  <a:gd name="T6" fmla="*/ 0 w 76"/>
                  <a:gd name="T7" fmla="*/ 0 h 101"/>
                  <a:gd name="T8" fmla="*/ 1 w 76"/>
                  <a:gd name="T9" fmla="*/ 0 h 101"/>
                  <a:gd name="T10" fmla="*/ 1 w 76"/>
                  <a:gd name="T11" fmla="*/ 0 h 101"/>
                  <a:gd name="T12" fmla="*/ 1 w 76"/>
                  <a:gd name="T13" fmla="*/ 0 h 101"/>
                  <a:gd name="T14" fmla="*/ 1 w 76"/>
                  <a:gd name="T15" fmla="*/ 0 h 101"/>
                  <a:gd name="T16" fmla="*/ 1 w 76"/>
                  <a:gd name="T17" fmla="*/ 0 h 101"/>
                  <a:gd name="T18" fmla="*/ 1 w 76"/>
                  <a:gd name="T19" fmla="*/ 0 h 10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101"/>
                  <a:gd name="T32" fmla="*/ 76 w 76"/>
                  <a:gd name="T33" fmla="*/ 101 h 10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101">
                    <a:moveTo>
                      <a:pt x="53" y="0"/>
                    </a:moveTo>
                    <a:lnTo>
                      <a:pt x="76" y="6"/>
                    </a:lnTo>
                    <a:lnTo>
                      <a:pt x="49" y="101"/>
                    </a:lnTo>
                    <a:lnTo>
                      <a:pt x="0" y="63"/>
                    </a:lnTo>
                    <a:lnTo>
                      <a:pt x="30" y="72"/>
                    </a:lnTo>
                    <a:lnTo>
                      <a:pt x="45" y="78"/>
                    </a:lnTo>
                    <a:lnTo>
                      <a:pt x="63" y="13"/>
                    </a:lnTo>
                    <a:lnTo>
                      <a:pt x="40" y="7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5" name="Freeform 41">
                <a:extLst>
                  <a:ext uri="{FF2B5EF4-FFF2-40B4-BE49-F238E27FC236}">
                    <a16:creationId xmlns:a16="http://schemas.microsoft.com/office/drawing/2014/main" id="{85730514-F59B-4DEE-89F4-3ECD95BFF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2247"/>
                <a:ext cx="106" cy="120"/>
              </a:xfrm>
              <a:custGeom>
                <a:avLst/>
                <a:gdLst>
                  <a:gd name="T0" fmla="*/ 1 w 211"/>
                  <a:gd name="T1" fmla="*/ 1 h 240"/>
                  <a:gd name="T2" fmla="*/ 1 w 211"/>
                  <a:gd name="T3" fmla="*/ 0 h 240"/>
                  <a:gd name="T4" fmla="*/ 1 w 211"/>
                  <a:gd name="T5" fmla="*/ 0 h 240"/>
                  <a:gd name="T6" fmla="*/ 1 w 211"/>
                  <a:gd name="T7" fmla="*/ 1 h 240"/>
                  <a:gd name="T8" fmla="*/ 1 w 211"/>
                  <a:gd name="T9" fmla="*/ 1 h 240"/>
                  <a:gd name="T10" fmla="*/ 1 w 211"/>
                  <a:gd name="T11" fmla="*/ 1 h 240"/>
                  <a:gd name="T12" fmla="*/ 1 w 211"/>
                  <a:gd name="T13" fmla="*/ 1 h 240"/>
                  <a:gd name="T14" fmla="*/ 1 w 211"/>
                  <a:gd name="T15" fmla="*/ 1 h 240"/>
                  <a:gd name="T16" fmla="*/ 1 w 211"/>
                  <a:gd name="T17" fmla="*/ 1 h 240"/>
                  <a:gd name="T18" fmla="*/ 1 w 211"/>
                  <a:gd name="T19" fmla="*/ 1 h 240"/>
                  <a:gd name="T20" fmla="*/ 1 w 211"/>
                  <a:gd name="T21" fmla="*/ 1 h 240"/>
                  <a:gd name="T22" fmla="*/ 1 w 211"/>
                  <a:gd name="T23" fmla="*/ 1 h 240"/>
                  <a:gd name="T24" fmla="*/ 1 w 211"/>
                  <a:gd name="T25" fmla="*/ 1 h 240"/>
                  <a:gd name="T26" fmla="*/ 1 w 211"/>
                  <a:gd name="T27" fmla="*/ 1 h 240"/>
                  <a:gd name="T28" fmla="*/ 1 w 211"/>
                  <a:gd name="T29" fmla="*/ 1 h 240"/>
                  <a:gd name="T30" fmla="*/ 1 w 211"/>
                  <a:gd name="T31" fmla="*/ 1 h 240"/>
                  <a:gd name="T32" fmla="*/ 1 w 211"/>
                  <a:gd name="T33" fmla="*/ 1 h 240"/>
                  <a:gd name="T34" fmla="*/ 1 w 211"/>
                  <a:gd name="T35" fmla="*/ 1 h 240"/>
                  <a:gd name="T36" fmla="*/ 1 w 211"/>
                  <a:gd name="T37" fmla="*/ 1 h 240"/>
                  <a:gd name="T38" fmla="*/ 1 w 211"/>
                  <a:gd name="T39" fmla="*/ 1 h 240"/>
                  <a:gd name="T40" fmla="*/ 1 w 211"/>
                  <a:gd name="T41" fmla="*/ 1 h 240"/>
                  <a:gd name="T42" fmla="*/ 1 w 211"/>
                  <a:gd name="T43" fmla="*/ 1 h 240"/>
                  <a:gd name="T44" fmla="*/ 1 w 211"/>
                  <a:gd name="T45" fmla="*/ 1 h 240"/>
                  <a:gd name="T46" fmla="*/ 1 w 211"/>
                  <a:gd name="T47" fmla="*/ 1 h 240"/>
                  <a:gd name="T48" fmla="*/ 1 w 211"/>
                  <a:gd name="T49" fmla="*/ 1 h 240"/>
                  <a:gd name="T50" fmla="*/ 1 w 211"/>
                  <a:gd name="T51" fmla="*/ 1 h 240"/>
                  <a:gd name="T52" fmla="*/ 1 w 211"/>
                  <a:gd name="T53" fmla="*/ 1 h 240"/>
                  <a:gd name="T54" fmla="*/ 1 w 211"/>
                  <a:gd name="T55" fmla="*/ 1 h 240"/>
                  <a:gd name="T56" fmla="*/ 1 w 211"/>
                  <a:gd name="T57" fmla="*/ 1 h 240"/>
                  <a:gd name="T58" fmla="*/ 0 w 211"/>
                  <a:gd name="T59" fmla="*/ 1 h 240"/>
                  <a:gd name="T60" fmla="*/ 1 w 211"/>
                  <a:gd name="T61" fmla="*/ 1 h 240"/>
                  <a:gd name="T62" fmla="*/ 1 w 211"/>
                  <a:gd name="T63" fmla="*/ 1 h 240"/>
                  <a:gd name="T64" fmla="*/ 1 w 211"/>
                  <a:gd name="T65" fmla="*/ 1 h 240"/>
                  <a:gd name="T66" fmla="*/ 1 w 211"/>
                  <a:gd name="T67" fmla="*/ 1 h 240"/>
                  <a:gd name="T68" fmla="*/ 1 w 211"/>
                  <a:gd name="T69" fmla="*/ 1 h 2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1"/>
                  <a:gd name="T106" fmla="*/ 0 h 240"/>
                  <a:gd name="T107" fmla="*/ 211 w 211"/>
                  <a:gd name="T108" fmla="*/ 240 h 2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1" h="240">
                    <a:moveTo>
                      <a:pt x="190" y="6"/>
                    </a:moveTo>
                    <a:lnTo>
                      <a:pt x="68" y="0"/>
                    </a:lnTo>
                    <a:lnTo>
                      <a:pt x="66" y="4"/>
                    </a:lnTo>
                    <a:lnTo>
                      <a:pt x="62" y="9"/>
                    </a:lnTo>
                    <a:lnTo>
                      <a:pt x="59" y="15"/>
                    </a:lnTo>
                    <a:lnTo>
                      <a:pt x="57" y="19"/>
                    </a:lnTo>
                    <a:lnTo>
                      <a:pt x="55" y="23"/>
                    </a:lnTo>
                    <a:lnTo>
                      <a:pt x="53" y="28"/>
                    </a:lnTo>
                    <a:lnTo>
                      <a:pt x="51" y="34"/>
                    </a:lnTo>
                    <a:lnTo>
                      <a:pt x="47" y="38"/>
                    </a:lnTo>
                    <a:lnTo>
                      <a:pt x="45" y="44"/>
                    </a:lnTo>
                    <a:lnTo>
                      <a:pt x="41" y="51"/>
                    </a:lnTo>
                    <a:lnTo>
                      <a:pt x="40" y="57"/>
                    </a:lnTo>
                    <a:lnTo>
                      <a:pt x="38" y="63"/>
                    </a:lnTo>
                    <a:lnTo>
                      <a:pt x="34" y="70"/>
                    </a:lnTo>
                    <a:lnTo>
                      <a:pt x="32" y="76"/>
                    </a:lnTo>
                    <a:lnTo>
                      <a:pt x="28" y="86"/>
                    </a:lnTo>
                    <a:lnTo>
                      <a:pt x="26" y="93"/>
                    </a:lnTo>
                    <a:lnTo>
                      <a:pt x="22" y="101"/>
                    </a:lnTo>
                    <a:lnTo>
                      <a:pt x="21" y="108"/>
                    </a:lnTo>
                    <a:lnTo>
                      <a:pt x="19" y="118"/>
                    </a:lnTo>
                    <a:lnTo>
                      <a:pt x="15" y="125"/>
                    </a:lnTo>
                    <a:lnTo>
                      <a:pt x="13" y="133"/>
                    </a:lnTo>
                    <a:lnTo>
                      <a:pt x="9" y="143"/>
                    </a:lnTo>
                    <a:lnTo>
                      <a:pt x="7" y="150"/>
                    </a:lnTo>
                    <a:lnTo>
                      <a:pt x="3" y="160"/>
                    </a:lnTo>
                    <a:lnTo>
                      <a:pt x="2" y="169"/>
                    </a:lnTo>
                    <a:lnTo>
                      <a:pt x="2" y="179"/>
                    </a:lnTo>
                    <a:lnTo>
                      <a:pt x="0" y="188"/>
                    </a:lnTo>
                    <a:lnTo>
                      <a:pt x="98" y="238"/>
                    </a:lnTo>
                    <a:lnTo>
                      <a:pt x="133" y="240"/>
                    </a:lnTo>
                    <a:lnTo>
                      <a:pt x="211" y="21"/>
                    </a:lnTo>
                    <a:lnTo>
                      <a:pt x="19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6" name="Freeform 42">
                <a:extLst>
                  <a:ext uri="{FF2B5EF4-FFF2-40B4-BE49-F238E27FC236}">
                    <a16:creationId xmlns:a16="http://schemas.microsoft.com/office/drawing/2014/main" id="{87607278-F028-48A0-8AAE-429CDCFE5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255"/>
                <a:ext cx="32" cy="38"/>
              </a:xfrm>
              <a:custGeom>
                <a:avLst/>
                <a:gdLst>
                  <a:gd name="T0" fmla="*/ 1 w 63"/>
                  <a:gd name="T1" fmla="*/ 1 h 76"/>
                  <a:gd name="T2" fmla="*/ 1 w 63"/>
                  <a:gd name="T3" fmla="*/ 1 h 76"/>
                  <a:gd name="T4" fmla="*/ 0 w 63"/>
                  <a:gd name="T5" fmla="*/ 1 h 76"/>
                  <a:gd name="T6" fmla="*/ 1 w 63"/>
                  <a:gd name="T7" fmla="*/ 0 h 76"/>
                  <a:gd name="T8" fmla="*/ 1 w 63"/>
                  <a:gd name="T9" fmla="*/ 1 h 76"/>
                  <a:gd name="T10" fmla="*/ 1 w 63"/>
                  <a:gd name="T11" fmla="*/ 1 h 76"/>
                  <a:gd name="T12" fmla="*/ 1 w 63"/>
                  <a:gd name="T13" fmla="*/ 1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"/>
                  <a:gd name="T22" fmla="*/ 0 h 76"/>
                  <a:gd name="T23" fmla="*/ 63 w 63"/>
                  <a:gd name="T24" fmla="*/ 76 h 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" h="76">
                    <a:moveTo>
                      <a:pt x="63" y="19"/>
                    </a:moveTo>
                    <a:lnTo>
                      <a:pt x="27" y="76"/>
                    </a:lnTo>
                    <a:lnTo>
                      <a:pt x="0" y="65"/>
                    </a:lnTo>
                    <a:lnTo>
                      <a:pt x="21" y="0"/>
                    </a:lnTo>
                    <a:lnTo>
                      <a:pt x="47" y="17"/>
                    </a:lnTo>
                    <a:lnTo>
                      <a:pt x="63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7" name="Freeform 43">
                <a:extLst>
                  <a:ext uri="{FF2B5EF4-FFF2-40B4-BE49-F238E27FC236}">
                    <a16:creationId xmlns:a16="http://schemas.microsoft.com/office/drawing/2014/main" id="{F77F51BA-8098-4054-9FE8-A33BAE9CD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264"/>
                <a:ext cx="33" cy="65"/>
              </a:xfrm>
              <a:custGeom>
                <a:avLst/>
                <a:gdLst>
                  <a:gd name="T0" fmla="*/ 0 w 67"/>
                  <a:gd name="T1" fmla="*/ 1 h 129"/>
                  <a:gd name="T2" fmla="*/ 0 w 67"/>
                  <a:gd name="T3" fmla="*/ 1 h 129"/>
                  <a:gd name="T4" fmla="*/ 0 w 67"/>
                  <a:gd name="T5" fmla="*/ 1 h 129"/>
                  <a:gd name="T6" fmla="*/ 0 w 67"/>
                  <a:gd name="T7" fmla="*/ 1 h 129"/>
                  <a:gd name="T8" fmla="*/ 0 w 67"/>
                  <a:gd name="T9" fmla="*/ 1 h 129"/>
                  <a:gd name="T10" fmla="*/ 0 w 67"/>
                  <a:gd name="T11" fmla="*/ 1 h 129"/>
                  <a:gd name="T12" fmla="*/ 0 w 67"/>
                  <a:gd name="T13" fmla="*/ 1 h 129"/>
                  <a:gd name="T14" fmla="*/ 0 w 67"/>
                  <a:gd name="T15" fmla="*/ 1 h 129"/>
                  <a:gd name="T16" fmla="*/ 0 w 67"/>
                  <a:gd name="T17" fmla="*/ 0 h 129"/>
                  <a:gd name="T18" fmla="*/ 0 w 67"/>
                  <a:gd name="T19" fmla="*/ 1 h 129"/>
                  <a:gd name="T20" fmla="*/ 0 w 67"/>
                  <a:gd name="T21" fmla="*/ 1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7"/>
                  <a:gd name="T34" fmla="*/ 0 h 129"/>
                  <a:gd name="T35" fmla="*/ 67 w 67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7" h="129">
                    <a:moveTo>
                      <a:pt x="67" y="6"/>
                    </a:moveTo>
                    <a:lnTo>
                      <a:pt x="67" y="21"/>
                    </a:lnTo>
                    <a:lnTo>
                      <a:pt x="55" y="27"/>
                    </a:lnTo>
                    <a:lnTo>
                      <a:pt x="50" y="59"/>
                    </a:lnTo>
                    <a:lnTo>
                      <a:pt x="0" y="129"/>
                    </a:lnTo>
                    <a:lnTo>
                      <a:pt x="21" y="50"/>
                    </a:lnTo>
                    <a:lnTo>
                      <a:pt x="51" y="23"/>
                    </a:lnTo>
                    <a:lnTo>
                      <a:pt x="51" y="17"/>
                    </a:lnTo>
                    <a:lnTo>
                      <a:pt x="65" y="0"/>
                    </a:lnTo>
                    <a:lnTo>
                      <a:pt x="67" y="6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8" name="Freeform 44">
                <a:extLst>
                  <a:ext uri="{FF2B5EF4-FFF2-40B4-BE49-F238E27FC236}">
                    <a16:creationId xmlns:a16="http://schemas.microsoft.com/office/drawing/2014/main" id="{9DA7D55B-CA1E-46FE-8668-C18C9A71B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361"/>
                <a:ext cx="111" cy="111"/>
              </a:xfrm>
              <a:custGeom>
                <a:avLst/>
                <a:gdLst>
                  <a:gd name="T0" fmla="*/ 1 w 222"/>
                  <a:gd name="T1" fmla="*/ 0 h 223"/>
                  <a:gd name="T2" fmla="*/ 1 w 222"/>
                  <a:gd name="T3" fmla="*/ 0 h 223"/>
                  <a:gd name="T4" fmla="*/ 1 w 222"/>
                  <a:gd name="T5" fmla="*/ 0 h 223"/>
                  <a:gd name="T6" fmla="*/ 1 w 222"/>
                  <a:gd name="T7" fmla="*/ 0 h 223"/>
                  <a:gd name="T8" fmla="*/ 1 w 222"/>
                  <a:gd name="T9" fmla="*/ 0 h 223"/>
                  <a:gd name="T10" fmla="*/ 1 w 222"/>
                  <a:gd name="T11" fmla="*/ 0 h 223"/>
                  <a:gd name="T12" fmla="*/ 1 w 222"/>
                  <a:gd name="T13" fmla="*/ 0 h 223"/>
                  <a:gd name="T14" fmla="*/ 1 w 222"/>
                  <a:gd name="T15" fmla="*/ 0 h 223"/>
                  <a:gd name="T16" fmla="*/ 1 w 222"/>
                  <a:gd name="T17" fmla="*/ 0 h 223"/>
                  <a:gd name="T18" fmla="*/ 1 w 222"/>
                  <a:gd name="T19" fmla="*/ 0 h 223"/>
                  <a:gd name="T20" fmla="*/ 1 w 222"/>
                  <a:gd name="T21" fmla="*/ 0 h 223"/>
                  <a:gd name="T22" fmla="*/ 1 w 222"/>
                  <a:gd name="T23" fmla="*/ 0 h 223"/>
                  <a:gd name="T24" fmla="*/ 1 w 222"/>
                  <a:gd name="T25" fmla="*/ 0 h 223"/>
                  <a:gd name="T26" fmla="*/ 1 w 222"/>
                  <a:gd name="T27" fmla="*/ 0 h 223"/>
                  <a:gd name="T28" fmla="*/ 1 w 222"/>
                  <a:gd name="T29" fmla="*/ 0 h 223"/>
                  <a:gd name="T30" fmla="*/ 1 w 222"/>
                  <a:gd name="T31" fmla="*/ 0 h 223"/>
                  <a:gd name="T32" fmla="*/ 1 w 222"/>
                  <a:gd name="T33" fmla="*/ 0 h 223"/>
                  <a:gd name="T34" fmla="*/ 1 w 222"/>
                  <a:gd name="T35" fmla="*/ 0 h 223"/>
                  <a:gd name="T36" fmla="*/ 1 w 222"/>
                  <a:gd name="T37" fmla="*/ 0 h 223"/>
                  <a:gd name="T38" fmla="*/ 1 w 222"/>
                  <a:gd name="T39" fmla="*/ 0 h 223"/>
                  <a:gd name="T40" fmla="*/ 1 w 222"/>
                  <a:gd name="T41" fmla="*/ 0 h 223"/>
                  <a:gd name="T42" fmla="*/ 1 w 222"/>
                  <a:gd name="T43" fmla="*/ 0 h 223"/>
                  <a:gd name="T44" fmla="*/ 1 w 222"/>
                  <a:gd name="T45" fmla="*/ 0 h 223"/>
                  <a:gd name="T46" fmla="*/ 1 w 222"/>
                  <a:gd name="T47" fmla="*/ 0 h 223"/>
                  <a:gd name="T48" fmla="*/ 1 w 222"/>
                  <a:gd name="T49" fmla="*/ 0 h 223"/>
                  <a:gd name="T50" fmla="*/ 1 w 222"/>
                  <a:gd name="T51" fmla="*/ 0 h 223"/>
                  <a:gd name="T52" fmla="*/ 1 w 222"/>
                  <a:gd name="T53" fmla="*/ 0 h 223"/>
                  <a:gd name="T54" fmla="*/ 1 w 222"/>
                  <a:gd name="T55" fmla="*/ 0 h 223"/>
                  <a:gd name="T56" fmla="*/ 1 w 222"/>
                  <a:gd name="T57" fmla="*/ 0 h 223"/>
                  <a:gd name="T58" fmla="*/ 1 w 222"/>
                  <a:gd name="T59" fmla="*/ 0 h 223"/>
                  <a:gd name="T60" fmla="*/ 1 w 222"/>
                  <a:gd name="T61" fmla="*/ 0 h 223"/>
                  <a:gd name="T62" fmla="*/ 1 w 222"/>
                  <a:gd name="T63" fmla="*/ 0 h 223"/>
                  <a:gd name="T64" fmla="*/ 1 w 222"/>
                  <a:gd name="T65" fmla="*/ 0 h 223"/>
                  <a:gd name="T66" fmla="*/ 1 w 222"/>
                  <a:gd name="T67" fmla="*/ 0 h 223"/>
                  <a:gd name="T68" fmla="*/ 1 w 222"/>
                  <a:gd name="T69" fmla="*/ 0 h 223"/>
                  <a:gd name="T70" fmla="*/ 1 w 222"/>
                  <a:gd name="T71" fmla="*/ 0 h 223"/>
                  <a:gd name="T72" fmla="*/ 1 w 222"/>
                  <a:gd name="T73" fmla="*/ 0 h 223"/>
                  <a:gd name="T74" fmla="*/ 1 w 222"/>
                  <a:gd name="T75" fmla="*/ 0 h 223"/>
                  <a:gd name="T76" fmla="*/ 1 w 222"/>
                  <a:gd name="T77" fmla="*/ 0 h 223"/>
                  <a:gd name="T78" fmla="*/ 1 w 222"/>
                  <a:gd name="T79" fmla="*/ 0 h 223"/>
                  <a:gd name="T80" fmla="*/ 1 w 222"/>
                  <a:gd name="T81" fmla="*/ 0 h 223"/>
                  <a:gd name="T82" fmla="*/ 1 w 222"/>
                  <a:gd name="T83" fmla="*/ 0 h 223"/>
                  <a:gd name="T84" fmla="*/ 1 w 222"/>
                  <a:gd name="T85" fmla="*/ 0 h 223"/>
                  <a:gd name="T86" fmla="*/ 1 w 222"/>
                  <a:gd name="T87" fmla="*/ 0 h 2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22"/>
                  <a:gd name="T133" fmla="*/ 0 h 223"/>
                  <a:gd name="T134" fmla="*/ 222 w 222"/>
                  <a:gd name="T135" fmla="*/ 223 h 2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22" h="223">
                    <a:moveTo>
                      <a:pt x="13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23" y="2"/>
                    </a:lnTo>
                    <a:lnTo>
                      <a:pt x="30" y="8"/>
                    </a:lnTo>
                    <a:lnTo>
                      <a:pt x="38" y="12"/>
                    </a:lnTo>
                    <a:lnTo>
                      <a:pt x="49" y="17"/>
                    </a:lnTo>
                    <a:lnTo>
                      <a:pt x="53" y="21"/>
                    </a:lnTo>
                    <a:lnTo>
                      <a:pt x="59" y="23"/>
                    </a:lnTo>
                    <a:lnTo>
                      <a:pt x="66" y="27"/>
                    </a:lnTo>
                    <a:lnTo>
                      <a:pt x="72" y="31"/>
                    </a:lnTo>
                    <a:lnTo>
                      <a:pt x="78" y="34"/>
                    </a:lnTo>
                    <a:lnTo>
                      <a:pt x="83" y="38"/>
                    </a:lnTo>
                    <a:lnTo>
                      <a:pt x="89" y="40"/>
                    </a:lnTo>
                    <a:lnTo>
                      <a:pt x="97" y="46"/>
                    </a:lnTo>
                    <a:lnTo>
                      <a:pt x="102" y="50"/>
                    </a:lnTo>
                    <a:lnTo>
                      <a:pt x="108" y="53"/>
                    </a:lnTo>
                    <a:lnTo>
                      <a:pt x="114" y="57"/>
                    </a:lnTo>
                    <a:lnTo>
                      <a:pt x="121" y="61"/>
                    </a:lnTo>
                    <a:lnTo>
                      <a:pt x="125" y="65"/>
                    </a:lnTo>
                    <a:lnTo>
                      <a:pt x="131" y="71"/>
                    </a:lnTo>
                    <a:lnTo>
                      <a:pt x="137" y="74"/>
                    </a:lnTo>
                    <a:lnTo>
                      <a:pt x="142" y="78"/>
                    </a:lnTo>
                    <a:lnTo>
                      <a:pt x="146" y="82"/>
                    </a:lnTo>
                    <a:lnTo>
                      <a:pt x="150" y="88"/>
                    </a:lnTo>
                    <a:lnTo>
                      <a:pt x="156" y="91"/>
                    </a:lnTo>
                    <a:lnTo>
                      <a:pt x="159" y="97"/>
                    </a:lnTo>
                    <a:lnTo>
                      <a:pt x="165" y="105"/>
                    </a:lnTo>
                    <a:lnTo>
                      <a:pt x="171" y="112"/>
                    </a:lnTo>
                    <a:lnTo>
                      <a:pt x="177" y="120"/>
                    </a:lnTo>
                    <a:lnTo>
                      <a:pt x="182" y="128"/>
                    </a:lnTo>
                    <a:lnTo>
                      <a:pt x="184" y="135"/>
                    </a:lnTo>
                    <a:lnTo>
                      <a:pt x="188" y="141"/>
                    </a:lnTo>
                    <a:lnTo>
                      <a:pt x="192" y="148"/>
                    </a:lnTo>
                    <a:lnTo>
                      <a:pt x="196" y="156"/>
                    </a:lnTo>
                    <a:lnTo>
                      <a:pt x="197" y="162"/>
                    </a:lnTo>
                    <a:lnTo>
                      <a:pt x="201" y="169"/>
                    </a:lnTo>
                    <a:lnTo>
                      <a:pt x="203" y="177"/>
                    </a:lnTo>
                    <a:lnTo>
                      <a:pt x="205" y="185"/>
                    </a:lnTo>
                    <a:lnTo>
                      <a:pt x="209" y="194"/>
                    </a:lnTo>
                    <a:lnTo>
                      <a:pt x="213" y="202"/>
                    </a:lnTo>
                    <a:lnTo>
                      <a:pt x="215" y="207"/>
                    </a:lnTo>
                    <a:lnTo>
                      <a:pt x="216" y="213"/>
                    </a:lnTo>
                    <a:lnTo>
                      <a:pt x="220" y="217"/>
                    </a:lnTo>
                    <a:lnTo>
                      <a:pt x="222" y="223"/>
                    </a:lnTo>
                    <a:lnTo>
                      <a:pt x="207" y="196"/>
                    </a:lnTo>
                    <a:lnTo>
                      <a:pt x="203" y="192"/>
                    </a:lnTo>
                    <a:lnTo>
                      <a:pt x="201" y="187"/>
                    </a:lnTo>
                    <a:lnTo>
                      <a:pt x="199" y="181"/>
                    </a:lnTo>
                    <a:lnTo>
                      <a:pt x="196" y="175"/>
                    </a:lnTo>
                    <a:lnTo>
                      <a:pt x="192" y="167"/>
                    </a:lnTo>
                    <a:lnTo>
                      <a:pt x="188" y="162"/>
                    </a:lnTo>
                    <a:lnTo>
                      <a:pt x="184" y="156"/>
                    </a:lnTo>
                    <a:lnTo>
                      <a:pt x="182" y="148"/>
                    </a:lnTo>
                    <a:lnTo>
                      <a:pt x="178" y="141"/>
                    </a:lnTo>
                    <a:lnTo>
                      <a:pt x="175" y="135"/>
                    </a:lnTo>
                    <a:lnTo>
                      <a:pt x="169" y="128"/>
                    </a:lnTo>
                    <a:lnTo>
                      <a:pt x="165" y="122"/>
                    </a:lnTo>
                    <a:lnTo>
                      <a:pt x="161" y="116"/>
                    </a:lnTo>
                    <a:lnTo>
                      <a:pt x="156" y="110"/>
                    </a:lnTo>
                    <a:lnTo>
                      <a:pt x="152" y="105"/>
                    </a:lnTo>
                    <a:lnTo>
                      <a:pt x="146" y="99"/>
                    </a:lnTo>
                    <a:lnTo>
                      <a:pt x="140" y="95"/>
                    </a:lnTo>
                    <a:lnTo>
                      <a:pt x="135" y="90"/>
                    </a:lnTo>
                    <a:lnTo>
                      <a:pt x="129" y="84"/>
                    </a:lnTo>
                    <a:lnTo>
                      <a:pt x="123" y="80"/>
                    </a:lnTo>
                    <a:lnTo>
                      <a:pt x="118" y="74"/>
                    </a:lnTo>
                    <a:lnTo>
                      <a:pt x="112" y="71"/>
                    </a:lnTo>
                    <a:lnTo>
                      <a:pt x="106" y="67"/>
                    </a:lnTo>
                    <a:lnTo>
                      <a:pt x="100" y="63"/>
                    </a:lnTo>
                    <a:lnTo>
                      <a:pt x="93" y="59"/>
                    </a:lnTo>
                    <a:lnTo>
                      <a:pt x="87" y="55"/>
                    </a:lnTo>
                    <a:lnTo>
                      <a:pt x="80" y="50"/>
                    </a:lnTo>
                    <a:lnTo>
                      <a:pt x="74" y="48"/>
                    </a:lnTo>
                    <a:lnTo>
                      <a:pt x="68" y="44"/>
                    </a:lnTo>
                    <a:lnTo>
                      <a:pt x="62" y="40"/>
                    </a:lnTo>
                    <a:lnTo>
                      <a:pt x="57" y="38"/>
                    </a:lnTo>
                    <a:lnTo>
                      <a:pt x="51" y="36"/>
                    </a:lnTo>
                    <a:lnTo>
                      <a:pt x="47" y="32"/>
                    </a:lnTo>
                    <a:lnTo>
                      <a:pt x="42" y="29"/>
                    </a:lnTo>
                    <a:lnTo>
                      <a:pt x="36" y="27"/>
                    </a:lnTo>
                    <a:lnTo>
                      <a:pt x="32" y="25"/>
                    </a:lnTo>
                    <a:lnTo>
                      <a:pt x="23" y="21"/>
                    </a:lnTo>
                    <a:lnTo>
                      <a:pt x="15" y="17"/>
                    </a:lnTo>
                    <a:lnTo>
                      <a:pt x="9" y="15"/>
                    </a:lnTo>
                    <a:lnTo>
                      <a:pt x="3" y="13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19" name="Freeform 45">
                <a:extLst>
                  <a:ext uri="{FF2B5EF4-FFF2-40B4-BE49-F238E27FC236}">
                    <a16:creationId xmlns:a16="http://schemas.microsoft.com/office/drawing/2014/main" id="{B5969AB0-81AF-40B5-BB2E-518D4C994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528"/>
                <a:ext cx="22" cy="23"/>
              </a:xfrm>
              <a:custGeom>
                <a:avLst/>
                <a:gdLst>
                  <a:gd name="T0" fmla="*/ 1 w 43"/>
                  <a:gd name="T1" fmla="*/ 1 h 45"/>
                  <a:gd name="T2" fmla="*/ 1 w 43"/>
                  <a:gd name="T3" fmla="*/ 1 h 45"/>
                  <a:gd name="T4" fmla="*/ 1 w 43"/>
                  <a:gd name="T5" fmla="*/ 1 h 45"/>
                  <a:gd name="T6" fmla="*/ 1 w 43"/>
                  <a:gd name="T7" fmla="*/ 1 h 45"/>
                  <a:gd name="T8" fmla="*/ 1 w 43"/>
                  <a:gd name="T9" fmla="*/ 1 h 45"/>
                  <a:gd name="T10" fmla="*/ 1 w 43"/>
                  <a:gd name="T11" fmla="*/ 0 h 45"/>
                  <a:gd name="T12" fmla="*/ 1 w 43"/>
                  <a:gd name="T13" fmla="*/ 0 h 45"/>
                  <a:gd name="T14" fmla="*/ 1 w 43"/>
                  <a:gd name="T15" fmla="*/ 1 h 45"/>
                  <a:gd name="T16" fmla="*/ 1 w 43"/>
                  <a:gd name="T17" fmla="*/ 1 h 45"/>
                  <a:gd name="T18" fmla="*/ 1 w 43"/>
                  <a:gd name="T19" fmla="*/ 1 h 45"/>
                  <a:gd name="T20" fmla="*/ 1 w 43"/>
                  <a:gd name="T21" fmla="*/ 1 h 45"/>
                  <a:gd name="T22" fmla="*/ 1 w 43"/>
                  <a:gd name="T23" fmla="*/ 1 h 45"/>
                  <a:gd name="T24" fmla="*/ 1 w 43"/>
                  <a:gd name="T25" fmla="*/ 1 h 45"/>
                  <a:gd name="T26" fmla="*/ 1 w 43"/>
                  <a:gd name="T27" fmla="*/ 1 h 45"/>
                  <a:gd name="T28" fmla="*/ 1 w 43"/>
                  <a:gd name="T29" fmla="*/ 1 h 45"/>
                  <a:gd name="T30" fmla="*/ 1 w 43"/>
                  <a:gd name="T31" fmla="*/ 1 h 45"/>
                  <a:gd name="T32" fmla="*/ 1 w 43"/>
                  <a:gd name="T33" fmla="*/ 1 h 45"/>
                  <a:gd name="T34" fmla="*/ 1 w 43"/>
                  <a:gd name="T35" fmla="*/ 1 h 45"/>
                  <a:gd name="T36" fmla="*/ 1 w 43"/>
                  <a:gd name="T37" fmla="*/ 1 h 45"/>
                  <a:gd name="T38" fmla="*/ 0 w 43"/>
                  <a:gd name="T39" fmla="*/ 1 h 45"/>
                  <a:gd name="T40" fmla="*/ 1 w 43"/>
                  <a:gd name="T41" fmla="*/ 1 h 45"/>
                  <a:gd name="T42" fmla="*/ 1 w 43"/>
                  <a:gd name="T43" fmla="*/ 1 h 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"/>
                  <a:gd name="T67" fmla="*/ 0 h 45"/>
                  <a:gd name="T68" fmla="*/ 43 w 43"/>
                  <a:gd name="T69" fmla="*/ 45 h 4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" h="45">
                    <a:moveTo>
                      <a:pt x="13" y="13"/>
                    </a:moveTo>
                    <a:lnTo>
                      <a:pt x="15" y="11"/>
                    </a:lnTo>
                    <a:lnTo>
                      <a:pt x="24" y="6"/>
                    </a:lnTo>
                    <a:lnTo>
                      <a:pt x="28" y="4"/>
                    </a:lnTo>
                    <a:lnTo>
                      <a:pt x="32" y="2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3" y="2"/>
                    </a:lnTo>
                    <a:lnTo>
                      <a:pt x="40" y="7"/>
                    </a:lnTo>
                    <a:lnTo>
                      <a:pt x="38" y="9"/>
                    </a:lnTo>
                    <a:lnTo>
                      <a:pt x="34" y="15"/>
                    </a:lnTo>
                    <a:lnTo>
                      <a:pt x="30" y="19"/>
                    </a:lnTo>
                    <a:lnTo>
                      <a:pt x="26" y="26"/>
                    </a:lnTo>
                    <a:lnTo>
                      <a:pt x="21" y="30"/>
                    </a:lnTo>
                    <a:lnTo>
                      <a:pt x="19" y="34"/>
                    </a:lnTo>
                    <a:lnTo>
                      <a:pt x="15" y="36"/>
                    </a:lnTo>
                    <a:lnTo>
                      <a:pt x="13" y="40"/>
                    </a:lnTo>
                    <a:lnTo>
                      <a:pt x="9" y="44"/>
                    </a:lnTo>
                    <a:lnTo>
                      <a:pt x="9" y="45"/>
                    </a:lnTo>
                    <a:lnTo>
                      <a:pt x="0" y="26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0" name="Freeform 46">
                <a:extLst>
                  <a:ext uri="{FF2B5EF4-FFF2-40B4-BE49-F238E27FC236}">
                    <a16:creationId xmlns:a16="http://schemas.microsoft.com/office/drawing/2014/main" id="{6953F8F7-EFBD-4179-8AF3-15F508CC0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2522"/>
                <a:ext cx="23" cy="26"/>
              </a:xfrm>
              <a:custGeom>
                <a:avLst/>
                <a:gdLst>
                  <a:gd name="T0" fmla="*/ 1 w 46"/>
                  <a:gd name="T1" fmla="*/ 0 h 53"/>
                  <a:gd name="T2" fmla="*/ 1 w 46"/>
                  <a:gd name="T3" fmla="*/ 0 h 53"/>
                  <a:gd name="T4" fmla="*/ 1 w 46"/>
                  <a:gd name="T5" fmla="*/ 0 h 53"/>
                  <a:gd name="T6" fmla="*/ 1 w 46"/>
                  <a:gd name="T7" fmla="*/ 0 h 53"/>
                  <a:gd name="T8" fmla="*/ 1 w 46"/>
                  <a:gd name="T9" fmla="*/ 0 h 53"/>
                  <a:gd name="T10" fmla="*/ 1 w 46"/>
                  <a:gd name="T11" fmla="*/ 0 h 53"/>
                  <a:gd name="T12" fmla="*/ 1 w 46"/>
                  <a:gd name="T13" fmla="*/ 0 h 53"/>
                  <a:gd name="T14" fmla="*/ 1 w 46"/>
                  <a:gd name="T15" fmla="*/ 0 h 53"/>
                  <a:gd name="T16" fmla="*/ 1 w 46"/>
                  <a:gd name="T17" fmla="*/ 0 h 53"/>
                  <a:gd name="T18" fmla="*/ 0 w 46"/>
                  <a:gd name="T19" fmla="*/ 0 h 53"/>
                  <a:gd name="T20" fmla="*/ 1 w 46"/>
                  <a:gd name="T21" fmla="*/ 0 h 53"/>
                  <a:gd name="T22" fmla="*/ 1 w 46"/>
                  <a:gd name="T23" fmla="*/ 0 h 53"/>
                  <a:gd name="T24" fmla="*/ 1 w 46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"/>
                  <a:gd name="T40" fmla="*/ 0 h 53"/>
                  <a:gd name="T41" fmla="*/ 46 w 46"/>
                  <a:gd name="T42" fmla="*/ 53 h 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" h="53">
                    <a:moveTo>
                      <a:pt x="36" y="5"/>
                    </a:moveTo>
                    <a:lnTo>
                      <a:pt x="46" y="53"/>
                    </a:lnTo>
                    <a:lnTo>
                      <a:pt x="44" y="51"/>
                    </a:lnTo>
                    <a:lnTo>
                      <a:pt x="40" y="47"/>
                    </a:lnTo>
                    <a:lnTo>
                      <a:pt x="32" y="41"/>
                    </a:lnTo>
                    <a:lnTo>
                      <a:pt x="25" y="34"/>
                    </a:lnTo>
                    <a:lnTo>
                      <a:pt x="15" y="26"/>
                    </a:lnTo>
                    <a:lnTo>
                      <a:pt x="7" y="19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17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1" name="Freeform 47">
                <a:extLst>
                  <a:ext uri="{FF2B5EF4-FFF2-40B4-BE49-F238E27FC236}">
                    <a16:creationId xmlns:a16="http://schemas.microsoft.com/office/drawing/2014/main" id="{660F0598-9F42-4715-954E-EA5C7DA21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311"/>
                <a:ext cx="25" cy="14"/>
              </a:xfrm>
              <a:custGeom>
                <a:avLst/>
                <a:gdLst>
                  <a:gd name="T0" fmla="*/ 0 w 49"/>
                  <a:gd name="T1" fmla="*/ 0 h 29"/>
                  <a:gd name="T2" fmla="*/ 1 w 49"/>
                  <a:gd name="T3" fmla="*/ 0 h 29"/>
                  <a:gd name="T4" fmla="*/ 1 w 49"/>
                  <a:gd name="T5" fmla="*/ 0 h 29"/>
                  <a:gd name="T6" fmla="*/ 1 w 49"/>
                  <a:gd name="T7" fmla="*/ 0 h 29"/>
                  <a:gd name="T8" fmla="*/ 1 w 49"/>
                  <a:gd name="T9" fmla="*/ 0 h 29"/>
                  <a:gd name="T10" fmla="*/ 1 w 49"/>
                  <a:gd name="T11" fmla="*/ 0 h 29"/>
                  <a:gd name="T12" fmla="*/ 1 w 49"/>
                  <a:gd name="T13" fmla="*/ 0 h 29"/>
                  <a:gd name="T14" fmla="*/ 1 w 49"/>
                  <a:gd name="T15" fmla="*/ 0 h 29"/>
                  <a:gd name="T16" fmla="*/ 1 w 49"/>
                  <a:gd name="T17" fmla="*/ 0 h 29"/>
                  <a:gd name="T18" fmla="*/ 1 w 49"/>
                  <a:gd name="T19" fmla="*/ 0 h 29"/>
                  <a:gd name="T20" fmla="*/ 1 w 49"/>
                  <a:gd name="T21" fmla="*/ 0 h 29"/>
                  <a:gd name="T22" fmla="*/ 1 w 49"/>
                  <a:gd name="T23" fmla="*/ 0 h 29"/>
                  <a:gd name="T24" fmla="*/ 1 w 49"/>
                  <a:gd name="T25" fmla="*/ 0 h 29"/>
                  <a:gd name="T26" fmla="*/ 1 w 49"/>
                  <a:gd name="T27" fmla="*/ 0 h 29"/>
                  <a:gd name="T28" fmla="*/ 1 w 49"/>
                  <a:gd name="T29" fmla="*/ 0 h 29"/>
                  <a:gd name="T30" fmla="*/ 1 w 49"/>
                  <a:gd name="T31" fmla="*/ 0 h 29"/>
                  <a:gd name="T32" fmla="*/ 1 w 49"/>
                  <a:gd name="T33" fmla="*/ 0 h 29"/>
                  <a:gd name="T34" fmla="*/ 1 w 49"/>
                  <a:gd name="T35" fmla="*/ 0 h 29"/>
                  <a:gd name="T36" fmla="*/ 1 w 49"/>
                  <a:gd name="T37" fmla="*/ 0 h 29"/>
                  <a:gd name="T38" fmla="*/ 1 w 49"/>
                  <a:gd name="T39" fmla="*/ 0 h 29"/>
                  <a:gd name="T40" fmla="*/ 1 w 49"/>
                  <a:gd name="T41" fmla="*/ 0 h 29"/>
                  <a:gd name="T42" fmla="*/ 1 w 49"/>
                  <a:gd name="T43" fmla="*/ 0 h 29"/>
                  <a:gd name="T44" fmla="*/ 1 w 49"/>
                  <a:gd name="T45" fmla="*/ 0 h 29"/>
                  <a:gd name="T46" fmla="*/ 1 w 49"/>
                  <a:gd name="T47" fmla="*/ 0 h 29"/>
                  <a:gd name="T48" fmla="*/ 1 w 49"/>
                  <a:gd name="T49" fmla="*/ 0 h 29"/>
                  <a:gd name="T50" fmla="*/ 1 w 49"/>
                  <a:gd name="T51" fmla="*/ 0 h 29"/>
                  <a:gd name="T52" fmla="*/ 0 w 49"/>
                  <a:gd name="T53" fmla="*/ 0 h 29"/>
                  <a:gd name="T54" fmla="*/ 0 w 49"/>
                  <a:gd name="T55" fmla="*/ 0 h 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"/>
                  <a:gd name="T85" fmla="*/ 0 h 29"/>
                  <a:gd name="T86" fmla="*/ 49 w 49"/>
                  <a:gd name="T87" fmla="*/ 29 h 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" h="29">
                    <a:moveTo>
                      <a:pt x="0" y="21"/>
                    </a:moveTo>
                    <a:lnTo>
                      <a:pt x="2" y="19"/>
                    </a:lnTo>
                    <a:lnTo>
                      <a:pt x="5" y="14"/>
                    </a:lnTo>
                    <a:lnTo>
                      <a:pt x="11" y="8"/>
                    </a:lnTo>
                    <a:lnTo>
                      <a:pt x="17" y="4"/>
                    </a:lnTo>
                    <a:lnTo>
                      <a:pt x="21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4"/>
                    </a:lnTo>
                    <a:lnTo>
                      <a:pt x="41" y="4"/>
                    </a:lnTo>
                    <a:lnTo>
                      <a:pt x="45" y="6"/>
                    </a:lnTo>
                    <a:lnTo>
                      <a:pt x="47" y="8"/>
                    </a:lnTo>
                    <a:lnTo>
                      <a:pt x="49" y="10"/>
                    </a:lnTo>
                    <a:lnTo>
                      <a:pt x="45" y="10"/>
                    </a:lnTo>
                    <a:lnTo>
                      <a:pt x="41" y="10"/>
                    </a:lnTo>
                    <a:lnTo>
                      <a:pt x="34" y="12"/>
                    </a:lnTo>
                    <a:lnTo>
                      <a:pt x="30" y="14"/>
                    </a:lnTo>
                    <a:lnTo>
                      <a:pt x="24" y="17"/>
                    </a:lnTo>
                    <a:lnTo>
                      <a:pt x="24" y="21"/>
                    </a:lnTo>
                    <a:lnTo>
                      <a:pt x="32" y="23"/>
                    </a:lnTo>
                    <a:lnTo>
                      <a:pt x="40" y="21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3" y="27"/>
                    </a:lnTo>
                    <a:lnTo>
                      <a:pt x="17" y="2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2" name="Freeform 48">
                <a:extLst>
                  <a:ext uri="{FF2B5EF4-FFF2-40B4-BE49-F238E27FC236}">
                    <a16:creationId xmlns:a16="http://schemas.microsoft.com/office/drawing/2014/main" id="{324EBAD9-CD02-46FF-AB79-6F9F7E286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2378"/>
                <a:ext cx="79" cy="128"/>
              </a:xfrm>
              <a:custGeom>
                <a:avLst/>
                <a:gdLst>
                  <a:gd name="T0" fmla="*/ 1 w 157"/>
                  <a:gd name="T1" fmla="*/ 1 h 255"/>
                  <a:gd name="T2" fmla="*/ 1 w 157"/>
                  <a:gd name="T3" fmla="*/ 1 h 255"/>
                  <a:gd name="T4" fmla="*/ 1 w 157"/>
                  <a:gd name="T5" fmla="*/ 1 h 255"/>
                  <a:gd name="T6" fmla="*/ 1 w 157"/>
                  <a:gd name="T7" fmla="*/ 1 h 255"/>
                  <a:gd name="T8" fmla="*/ 1 w 157"/>
                  <a:gd name="T9" fmla="*/ 1 h 255"/>
                  <a:gd name="T10" fmla="*/ 1 w 157"/>
                  <a:gd name="T11" fmla="*/ 1 h 255"/>
                  <a:gd name="T12" fmla="*/ 1 w 157"/>
                  <a:gd name="T13" fmla="*/ 1 h 255"/>
                  <a:gd name="T14" fmla="*/ 1 w 157"/>
                  <a:gd name="T15" fmla="*/ 1 h 255"/>
                  <a:gd name="T16" fmla="*/ 1 w 157"/>
                  <a:gd name="T17" fmla="*/ 1 h 255"/>
                  <a:gd name="T18" fmla="*/ 1 w 157"/>
                  <a:gd name="T19" fmla="*/ 1 h 255"/>
                  <a:gd name="T20" fmla="*/ 1 w 157"/>
                  <a:gd name="T21" fmla="*/ 1 h 255"/>
                  <a:gd name="T22" fmla="*/ 1 w 157"/>
                  <a:gd name="T23" fmla="*/ 1 h 255"/>
                  <a:gd name="T24" fmla="*/ 1 w 157"/>
                  <a:gd name="T25" fmla="*/ 1 h 255"/>
                  <a:gd name="T26" fmla="*/ 1 w 157"/>
                  <a:gd name="T27" fmla="*/ 1 h 255"/>
                  <a:gd name="T28" fmla="*/ 1 w 157"/>
                  <a:gd name="T29" fmla="*/ 1 h 255"/>
                  <a:gd name="T30" fmla="*/ 1 w 157"/>
                  <a:gd name="T31" fmla="*/ 1 h 255"/>
                  <a:gd name="T32" fmla="*/ 1 w 157"/>
                  <a:gd name="T33" fmla="*/ 1 h 255"/>
                  <a:gd name="T34" fmla="*/ 1 w 157"/>
                  <a:gd name="T35" fmla="*/ 1 h 255"/>
                  <a:gd name="T36" fmla="*/ 1 w 157"/>
                  <a:gd name="T37" fmla="*/ 1 h 255"/>
                  <a:gd name="T38" fmla="*/ 1 w 157"/>
                  <a:gd name="T39" fmla="*/ 1 h 255"/>
                  <a:gd name="T40" fmla="*/ 1 w 157"/>
                  <a:gd name="T41" fmla="*/ 1 h 255"/>
                  <a:gd name="T42" fmla="*/ 1 w 157"/>
                  <a:gd name="T43" fmla="*/ 1 h 255"/>
                  <a:gd name="T44" fmla="*/ 1 w 157"/>
                  <a:gd name="T45" fmla="*/ 1 h 255"/>
                  <a:gd name="T46" fmla="*/ 1 w 157"/>
                  <a:gd name="T47" fmla="*/ 1 h 255"/>
                  <a:gd name="T48" fmla="*/ 1 w 157"/>
                  <a:gd name="T49" fmla="*/ 1 h 255"/>
                  <a:gd name="T50" fmla="*/ 1 w 157"/>
                  <a:gd name="T51" fmla="*/ 1 h 255"/>
                  <a:gd name="T52" fmla="*/ 1 w 157"/>
                  <a:gd name="T53" fmla="*/ 1 h 255"/>
                  <a:gd name="T54" fmla="*/ 1 w 157"/>
                  <a:gd name="T55" fmla="*/ 1 h 255"/>
                  <a:gd name="T56" fmla="*/ 1 w 157"/>
                  <a:gd name="T57" fmla="*/ 1 h 255"/>
                  <a:gd name="T58" fmla="*/ 1 w 157"/>
                  <a:gd name="T59" fmla="*/ 1 h 255"/>
                  <a:gd name="T60" fmla="*/ 1 w 157"/>
                  <a:gd name="T61" fmla="*/ 1 h 255"/>
                  <a:gd name="T62" fmla="*/ 1 w 157"/>
                  <a:gd name="T63" fmla="*/ 1 h 255"/>
                  <a:gd name="T64" fmla="*/ 1 w 157"/>
                  <a:gd name="T65" fmla="*/ 1 h 255"/>
                  <a:gd name="T66" fmla="*/ 1 w 157"/>
                  <a:gd name="T67" fmla="*/ 1 h 255"/>
                  <a:gd name="T68" fmla="*/ 1 w 157"/>
                  <a:gd name="T69" fmla="*/ 1 h 255"/>
                  <a:gd name="T70" fmla="*/ 1 w 157"/>
                  <a:gd name="T71" fmla="*/ 1 h 255"/>
                  <a:gd name="T72" fmla="*/ 1 w 157"/>
                  <a:gd name="T73" fmla="*/ 1 h 255"/>
                  <a:gd name="T74" fmla="*/ 1 w 157"/>
                  <a:gd name="T75" fmla="*/ 1 h 255"/>
                  <a:gd name="T76" fmla="*/ 1 w 157"/>
                  <a:gd name="T77" fmla="*/ 1 h 255"/>
                  <a:gd name="T78" fmla="*/ 1 w 157"/>
                  <a:gd name="T79" fmla="*/ 1 h 255"/>
                  <a:gd name="T80" fmla="*/ 1 w 157"/>
                  <a:gd name="T81" fmla="*/ 1 h 255"/>
                  <a:gd name="T82" fmla="*/ 1 w 157"/>
                  <a:gd name="T83" fmla="*/ 1 h 255"/>
                  <a:gd name="T84" fmla="*/ 1 w 157"/>
                  <a:gd name="T85" fmla="*/ 0 h 255"/>
                  <a:gd name="T86" fmla="*/ 1 w 157"/>
                  <a:gd name="T87" fmla="*/ 1 h 2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7"/>
                  <a:gd name="T133" fmla="*/ 0 h 255"/>
                  <a:gd name="T134" fmla="*/ 157 w 157"/>
                  <a:gd name="T135" fmla="*/ 255 h 2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7" h="255">
                    <a:moveTo>
                      <a:pt x="157" y="23"/>
                    </a:moveTo>
                    <a:lnTo>
                      <a:pt x="157" y="23"/>
                    </a:lnTo>
                    <a:lnTo>
                      <a:pt x="155" y="27"/>
                    </a:lnTo>
                    <a:lnTo>
                      <a:pt x="155" y="31"/>
                    </a:lnTo>
                    <a:lnTo>
                      <a:pt x="154" y="38"/>
                    </a:lnTo>
                    <a:lnTo>
                      <a:pt x="152" y="44"/>
                    </a:lnTo>
                    <a:lnTo>
                      <a:pt x="150" y="54"/>
                    </a:lnTo>
                    <a:lnTo>
                      <a:pt x="148" y="57"/>
                    </a:lnTo>
                    <a:lnTo>
                      <a:pt x="148" y="63"/>
                    </a:lnTo>
                    <a:lnTo>
                      <a:pt x="148" y="69"/>
                    </a:lnTo>
                    <a:lnTo>
                      <a:pt x="146" y="75"/>
                    </a:lnTo>
                    <a:lnTo>
                      <a:pt x="144" y="80"/>
                    </a:lnTo>
                    <a:lnTo>
                      <a:pt x="142" y="84"/>
                    </a:lnTo>
                    <a:lnTo>
                      <a:pt x="140" y="90"/>
                    </a:lnTo>
                    <a:lnTo>
                      <a:pt x="138" y="95"/>
                    </a:lnTo>
                    <a:lnTo>
                      <a:pt x="136" y="101"/>
                    </a:lnTo>
                    <a:lnTo>
                      <a:pt x="135" y="107"/>
                    </a:lnTo>
                    <a:lnTo>
                      <a:pt x="133" y="113"/>
                    </a:lnTo>
                    <a:lnTo>
                      <a:pt x="131" y="120"/>
                    </a:lnTo>
                    <a:lnTo>
                      <a:pt x="129" y="124"/>
                    </a:lnTo>
                    <a:lnTo>
                      <a:pt x="127" y="130"/>
                    </a:lnTo>
                    <a:lnTo>
                      <a:pt x="125" y="135"/>
                    </a:lnTo>
                    <a:lnTo>
                      <a:pt x="123" y="141"/>
                    </a:lnTo>
                    <a:lnTo>
                      <a:pt x="119" y="145"/>
                    </a:lnTo>
                    <a:lnTo>
                      <a:pt x="117" y="151"/>
                    </a:lnTo>
                    <a:lnTo>
                      <a:pt x="114" y="156"/>
                    </a:lnTo>
                    <a:lnTo>
                      <a:pt x="112" y="160"/>
                    </a:lnTo>
                    <a:lnTo>
                      <a:pt x="106" y="170"/>
                    </a:lnTo>
                    <a:lnTo>
                      <a:pt x="98" y="179"/>
                    </a:lnTo>
                    <a:lnTo>
                      <a:pt x="91" y="187"/>
                    </a:lnTo>
                    <a:lnTo>
                      <a:pt x="85" y="194"/>
                    </a:lnTo>
                    <a:lnTo>
                      <a:pt x="77" y="200"/>
                    </a:lnTo>
                    <a:lnTo>
                      <a:pt x="72" y="208"/>
                    </a:lnTo>
                    <a:lnTo>
                      <a:pt x="64" y="213"/>
                    </a:lnTo>
                    <a:lnTo>
                      <a:pt x="58" y="219"/>
                    </a:lnTo>
                    <a:lnTo>
                      <a:pt x="51" y="225"/>
                    </a:lnTo>
                    <a:lnTo>
                      <a:pt x="43" y="230"/>
                    </a:lnTo>
                    <a:lnTo>
                      <a:pt x="36" y="234"/>
                    </a:lnTo>
                    <a:lnTo>
                      <a:pt x="30" y="238"/>
                    </a:lnTo>
                    <a:lnTo>
                      <a:pt x="22" y="242"/>
                    </a:lnTo>
                    <a:lnTo>
                      <a:pt x="15" y="248"/>
                    </a:lnTo>
                    <a:lnTo>
                      <a:pt x="7" y="251"/>
                    </a:lnTo>
                    <a:lnTo>
                      <a:pt x="0" y="255"/>
                    </a:lnTo>
                    <a:lnTo>
                      <a:pt x="1" y="253"/>
                    </a:lnTo>
                    <a:lnTo>
                      <a:pt x="11" y="250"/>
                    </a:lnTo>
                    <a:lnTo>
                      <a:pt x="15" y="244"/>
                    </a:lnTo>
                    <a:lnTo>
                      <a:pt x="20" y="240"/>
                    </a:lnTo>
                    <a:lnTo>
                      <a:pt x="28" y="236"/>
                    </a:lnTo>
                    <a:lnTo>
                      <a:pt x="34" y="230"/>
                    </a:lnTo>
                    <a:lnTo>
                      <a:pt x="41" y="223"/>
                    </a:lnTo>
                    <a:lnTo>
                      <a:pt x="49" y="215"/>
                    </a:lnTo>
                    <a:lnTo>
                      <a:pt x="57" y="208"/>
                    </a:lnTo>
                    <a:lnTo>
                      <a:pt x="68" y="200"/>
                    </a:lnTo>
                    <a:lnTo>
                      <a:pt x="72" y="194"/>
                    </a:lnTo>
                    <a:lnTo>
                      <a:pt x="76" y="189"/>
                    </a:lnTo>
                    <a:lnTo>
                      <a:pt x="79" y="183"/>
                    </a:lnTo>
                    <a:lnTo>
                      <a:pt x="85" y="179"/>
                    </a:lnTo>
                    <a:lnTo>
                      <a:pt x="89" y="173"/>
                    </a:lnTo>
                    <a:lnTo>
                      <a:pt x="91" y="168"/>
                    </a:lnTo>
                    <a:lnTo>
                      <a:pt x="95" y="162"/>
                    </a:lnTo>
                    <a:lnTo>
                      <a:pt x="100" y="156"/>
                    </a:lnTo>
                    <a:lnTo>
                      <a:pt x="102" y="149"/>
                    </a:lnTo>
                    <a:lnTo>
                      <a:pt x="106" y="143"/>
                    </a:lnTo>
                    <a:lnTo>
                      <a:pt x="108" y="135"/>
                    </a:lnTo>
                    <a:lnTo>
                      <a:pt x="110" y="130"/>
                    </a:lnTo>
                    <a:lnTo>
                      <a:pt x="114" y="122"/>
                    </a:lnTo>
                    <a:lnTo>
                      <a:pt x="116" y="116"/>
                    </a:lnTo>
                    <a:lnTo>
                      <a:pt x="119" y="109"/>
                    </a:lnTo>
                    <a:lnTo>
                      <a:pt x="121" y="103"/>
                    </a:lnTo>
                    <a:lnTo>
                      <a:pt x="123" y="95"/>
                    </a:lnTo>
                    <a:lnTo>
                      <a:pt x="125" y="88"/>
                    </a:lnTo>
                    <a:lnTo>
                      <a:pt x="127" y="82"/>
                    </a:lnTo>
                    <a:lnTo>
                      <a:pt x="129" y="76"/>
                    </a:lnTo>
                    <a:lnTo>
                      <a:pt x="131" y="69"/>
                    </a:lnTo>
                    <a:lnTo>
                      <a:pt x="133" y="63"/>
                    </a:lnTo>
                    <a:lnTo>
                      <a:pt x="135" y="57"/>
                    </a:lnTo>
                    <a:lnTo>
                      <a:pt x="136" y="52"/>
                    </a:lnTo>
                    <a:lnTo>
                      <a:pt x="138" y="46"/>
                    </a:lnTo>
                    <a:lnTo>
                      <a:pt x="138" y="40"/>
                    </a:lnTo>
                    <a:lnTo>
                      <a:pt x="140" y="35"/>
                    </a:lnTo>
                    <a:lnTo>
                      <a:pt x="142" y="31"/>
                    </a:lnTo>
                    <a:lnTo>
                      <a:pt x="144" y="21"/>
                    </a:lnTo>
                    <a:lnTo>
                      <a:pt x="146" y="14"/>
                    </a:lnTo>
                    <a:lnTo>
                      <a:pt x="146" y="8"/>
                    </a:lnTo>
                    <a:lnTo>
                      <a:pt x="148" y="4"/>
                    </a:lnTo>
                    <a:lnTo>
                      <a:pt x="148" y="0"/>
                    </a:lnTo>
                    <a:lnTo>
                      <a:pt x="157" y="23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723" name="Freeform 49">
                <a:extLst>
                  <a:ext uri="{FF2B5EF4-FFF2-40B4-BE49-F238E27FC236}">
                    <a16:creationId xmlns:a16="http://schemas.microsoft.com/office/drawing/2014/main" id="{D62C7FF6-ED47-4244-A1C0-BEDD70934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2245"/>
                <a:ext cx="118" cy="25"/>
              </a:xfrm>
              <a:custGeom>
                <a:avLst/>
                <a:gdLst>
                  <a:gd name="T0" fmla="*/ 1 w 235"/>
                  <a:gd name="T1" fmla="*/ 1 h 50"/>
                  <a:gd name="T2" fmla="*/ 1 w 235"/>
                  <a:gd name="T3" fmla="*/ 1 h 50"/>
                  <a:gd name="T4" fmla="*/ 1 w 235"/>
                  <a:gd name="T5" fmla="*/ 1 h 50"/>
                  <a:gd name="T6" fmla="*/ 1 w 235"/>
                  <a:gd name="T7" fmla="*/ 1 h 50"/>
                  <a:gd name="T8" fmla="*/ 1 w 235"/>
                  <a:gd name="T9" fmla="*/ 1 h 50"/>
                  <a:gd name="T10" fmla="*/ 1 w 235"/>
                  <a:gd name="T11" fmla="*/ 1 h 50"/>
                  <a:gd name="T12" fmla="*/ 1 w 235"/>
                  <a:gd name="T13" fmla="*/ 1 h 50"/>
                  <a:gd name="T14" fmla="*/ 1 w 235"/>
                  <a:gd name="T15" fmla="*/ 0 h 50"/>
                  <a:gd name="T16" fmla="*/ 1 w 235"/>
                  <a:gd name="T17" fmla="*/ 0 h 50"/>
                  <a:gd name="T18" fmla="*/ 1 w 235"/>
                  <a:gd name="T19" fmla="*/ 0 h 50"/>
                  <a:gd name="T20" fmla="*/ 1 w 235"/>
                  <a:gd name="T21" fmla="*/ 0 h 50"/>
                  <a:gd name="T22" fmla="*/ 1 w 235"/>
                  <a:gd name="T23" fmla="*/ 1 h 50"/>
                  <a:gd name="T24" fmla="*/ 1 w 235"/>
                  <a:gd name="T25" fmla="*/ 1 h 50"/>
                  <a:gd name="T26" fmla="*/ 1 w 235"/>
                  <a:gd name="T27" fmla="*/ 1 h 50"/>
                  <a:gd name="T28" fmla="*/ 1 w 235"/>
                  <a:gd name="T29" fmla="*/ 1 h 50"/>
                  <a:gd name="T30" fmla="*/ 1 w 235"/>
                  <a:gd name="T31" fmla="*/ 1 h 50"/>
                  <a:gd name="T32" fmla="*/ 1 w 235"/>
                  <a:gd name="T33" fmla="*/ 1 h 50"/>
                  <a:gd name="T34" fmla="*/ 1 w 235"/>
                  <a:gd name="T35" fmla="*/ 1 h 50"/>
                  <a:gd name="T36" fmla="*/ 1 w 235"/>
                  <a:gd name="T37" fmla="*/ 1 h 50"/>
                  <a:gd name="T38" fmla="*/ 1 w 235"/>
                  <a:gd name="T39" fmla="*/ 1 h 50"/>
                  <a:gd name="T40" fmla="*/ 1 w 235"/>
                  <a:gd name="T41" fmla="*/ 1 h 50"/>
                  <a:gd name="T42" fmla="*/ 1 w 235"/>
                  <a:gd name="T43" fmla="*/ 1 h 50"/>
                  <a:gd name="T44" fmla="*/ 1 w 235"/>
                  <a:gd name="T45" fmla="*/ 1 h 50"/>
                  <a:gd name="T46" fmla="*/ 1 w 235"/>
                  <a:gd name="T47" fmla="*/ 1 h 50"/>
                  <a:gd name="T48" fmla="*/ 1 w 235"/>
                  <a:gd name="T49" fmla="*/ 1 h 50"/>
                  <a:gd name="T50" fmla="*/ 1 w 235"/>
                  <a:gd name="T51" fmla="*/ 1 h 50"/>
                  <a:gd name="T52" fmla="*/ 1 w 235"/>
                  <a:gd name="T53" fmla="*/ 1 h 50"/>
                  <a:gd name="T54" fmla="*/ 1 w 235"/>
                  <a:gd name="T55" fmla="*/ 1 h 50"/>
                  <a:gd name="T56" fmla="*/ 1 w 235"/>
                  <a:gd name="T57" fmla="*/ 1 h 50"/>
                  <a:gd name="T58" fmla="*/ 1 w 235"/>
                  <a:gd name="T59" fmla="*/ 1 h 50"/>
                  <a:gd name="T60" fmla="*/ 1 w 235"/>
                  <a:gd name="T61" fmla="*/ 1 h 50"/>
                  <a:gd name="T62" fmla="*/ 1 w 235"/>
                  <a:gd name="T63" fmla="*/ 1 h 50"/>
                  <a:gd name="T64" fmla="*/ 1 w 235"/>
                  <a:gd name="T65" fmla="*/ 1 h 50"/>
                  <a:gd name="T66" fmla="*/ 1 w 235"/>
                  <a:gd name="T67" fmla="*/ 1 h 50"/>
                  <a:gd name="T68" fmla="*/ 1 w 235"/>
                  <a:gd name="T69" fmla="*/ 1 h 50"/>
                  <a:gd name="T70" fmla="*/ 1 w 235"/>
                  <a:gd name="T71" fmla="*/ 1 h 50"/>
                  <a:gd name="T72" fmla="*/ 1 w 235"/>
                  <a:gd name="T73" fmla="*/ 1 h 50"/>
                  <a:gd name="T74" fmla="*/ 1 w 235"/>
                  <a:gd name="T75" fmla="*/ 1 h 50"/>
                  <a:gd name="T76" fmla="*/ 1 w 235"/>
                  <a:gd name="T77" fmla="*/ 1 h 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35"/>
                  <a:gd name="T118" fmla="*/ 0 h 50"/>
                  <a:gd name="T119" fmla="*/ 235 w 235"/>
                  <a:gd name="T120" fmla="*/ 50 h 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35" h="50">
                    <a:moveTo>
                      <a:pt x="235" y="15"/>
                    </a:moveTo>
                    <a:lnTo>
                      <a:pt x="234" y="15"/>
                    </a:lnTo>
                    <a:lnTo>
                      <a:pt x="232" y="13"/>
                    </a:lnTo>
                    <a:lnTo>
                      <a:pt x="226" y="13"/>
                    </a:lnTo>
                    <a:lnTo>
                      <a:pt x="222" y="12"/>
                    </a:lnTo>
                    <a:lnTo>
                      <a:pt x="216" y="10"/>
                    </a:lnTo>
                    <a:lnTo>
                      <a:pt x="209" y="8"/>
                    </a:lnTo>
                    <a:lnTo>
                      <a:pt x="201" y="6"/>
                    </a:lnTo>
                    <a:lnTo>
                      <a:pt x="192" y="6"/>
                    </a:lnTo>
                    <a:lnTo>
                      <a:pt x="188" y="4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73" y="2"/>
                    </a:lnTo>
                    <a:lnTo>
                      <a:pt x="167" y="2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6" y="0"/>
                    </a:lnTo>
                    <a:lnTo>
                      <a:pt x="140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5" y="0"/>
                    </a:lnTo>
                    <a:lnTo>
                      <a:pt x="119" y="2"/>
                    </a:lnTo>
                    <a:lnTo>
                      <a:pt x="114" y="2"/>
                    </a:lnTo>
                    <a:lnTo>
                      <a:pt x="110" y="4"/>
                    </a:lnTo>
                    <a:lnTo>
                      <a:pt x="104" y="4"/>
                    </a:lnTo>
                    <a:lnTo>
                      <a:pt x="99" y="6"/>
                    </a:lnTo>
                    <a:lnTo>
                      <a:pt x="95" y="6"/>
                    </a:lnTo>
                    <a:lnTo>
                      <a:pt x="91" y="8"/>
                    </a:lnTo>
                    <a:lnTo>
                      <a:pt x="83" y="10"/>
                    </a:lnTo>
                    <a:lnTo>
                      <a:pt x="76" y="12"/>
                    </a:lnTo>
                    <a:lnTo>
                      <a:pt x="70" y="13"/>
                    </a:lnTo>
                    <a:lnTo>
                      <a:pt x="64" y="15"/>
                    </a:lnTo>
                    <a:lnTo>
                      <a:pt x="59" y="17"/>
                    </a:lnTo>
                    <a:lnTo>
                      <a:pt x="55" y="19"/>
                    </a:lnTo>
                    <a:lnTo>
                      <a:pt x="47" y="21"/>
                    </a:lnTo>
                    <a:lnTo>
                      <a:pt x="41" y="25"/>
                    </a:lnTo>
                    <a:lnTo>
                      <a:pt x="36" y="27"/>
                    </a:lnTo>
                    <a:lnTo>
                      <a:pt x="30" y="31"/>
                    </a:lnTo>
                    <a:lnTo>
                      <a:pt x="22" y="34"/>
                    </a:lnTo>
                    <a:lnTo>
                      <a:pt x="17" y="38"/>
                    </a:lnTo>
                    <a:lnTo>
                      <a:pt x="9" y="44"/>
                    </a:lnTo>
                    <a:lnTo>
                      <a:pt x="0" y="50"/>
                    </a:lnTo>
                    <a:lnTo>
                      <a:pt x="22" y="40"/>
                    </a:lnTo>
                    <a:lnTo>
                      <a:pt x="30" y="38"/>
                    </a:lnTo>
                    <a:lnTo>
                      <a:pt x="43" y="32"/>
                    </a:lnTo>
                    <a:lnTo>
                      <a:pt x="49" y="31"/>
                    </a:lnTo>
                    <a:lnTo>
                      <a:pt x="55" y="29"/>
                    </a:lnTo>
                    <a:lnTo>
                      <a:pt x="59" y="27"/>
                    </a:lnTo>
                    <a:lnTo>
                      <a:pt x="64" y="25"/>
                    </a:lnTo>
                    <a:lnTo>
                      <a:pt x="70" y="23"/>
                    </a:lnTo>
                    <a:lnTo>
                      <a:pt x="74" y="21"/>
                    </a:lnTo>
                    <a:lnTo>
                      <a:pt x="79" y="21"/>
                    </a:lnTo>
                    <a:lnTo>
                      <a:pt x="85" y="19"/>
                    </a:lnTo>
                    <a:lnTo>
                      <a:pt x="91" y="19"/>
                    </a:lnTo>
                    <a:lnTo>
                      <a:pt x="97" y="17"/>
                    </a:lnTo>
                    <a:lnTo>
                      <a:pt x="102" y="15"/>
                    </a:lnTo>
                    <a:lnTo>
                      <a:pt x="108" y="15"/>
                    </a:lnTo>
                    <a:lnTo>
                      <a:pt x="112" y="13"/>
                    </a:lnTo>
                    <a:lnTo>
                      <a:pt x="118" y="13"/>
                    </a:lnTo>
                    <a:lnTo>
                      <a:pt x="123" y="13"/>
                    </a:lnTo>
                    <a:lnTo>
                      <a:pt x="133" y="13"/>
                    </a:lnTo>
                    <a:lnTo>
                      <a:pt x="142" y="13"/>
                    </a:lnTo>
                    <a:lnTo>
                      <a:pt x="146" y="13"/>
                    </a:lnTo>
                    <a:lnTo>
                      <a:pt x="152" y="13"/>
                    </a:lnTo>
                    <a:lnTo>
                      <a:pt x="157" y="13"/>
                    </a:lnTo>
                    <a:lnTo>
                      <a:pt x="163" y="15"/>
                    </a:lnTo>
                    <a:lnTo>
                      <a:pt x="171" y="15"/>
                    </a:lnTo>
                    <a:lnTo>
                      <a:pt x="180" y="17"/>
                    </a:lnTo>
                    <a:lnTo>
                      <a:pt x="188" y="19"/>
                    </a:lnTo>
                    <a:lnTo>
                      <a:pt x="197" y="19"/>
                    </a:lnTo>
                    <a:lnTo>
                      <a:pt x="205" y="21"/>
                    </a:lnTo>
                    <a:lnTo>
                      <a:pt x="211" y="23"/>
                    </a:lnTo>
                    <a:lnTo>
                      <a:pt x="216" y="23"/>
                    </a:lnTo>
                    <a:lnTo>
                      <a:pt x="224" y="25"/>
                    </a:lnTo>
                    <a:lnTo>
                      <a:pt x="234" y="29"/>
                    </a:lnTo>
                    <a:lnTo>
                      <a:pt x="235" y="15"/>
                    </a:lnTo>
                    <a:close/>
                  </a:path>
                </a:pathLst>
              </a:custGeom>
              <a:solidFill>
                <a:srgbClr val="9EA8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cxnSp>
        <p:nvCxnSpPr>
          <p:cNvPr id="29704" name="AutoShape 50">
            <a:extLst>
              <a:ext uri="{FF2B5EF4-FFF2-40B4-BE49-F238E27FC236}">
                <a16:creationId xmlns:a16="http://schemas.microsoft.com/office/drawing/2014/main" id="{39E63CC7-E160-42E8-BCBD-3848B62E842F}"/>
              </a:ext>
            </a:extLst>
          </p:cNvPr>
          <p:cNvCxnSpPr>
            <a:cxnSpLocks noChangeShapeType="1"/>
            <a:stCxn id="29699" idx="0"/>
            <a:endCxn id="29748" idx="2"/>
          </p:cNvCxnSpPr>
          <p:nvPr/>
        </p:nvCxnSpPr>
        <p:spPr bwMode="auto">
          <a:xfrm flipV="1">
            <a:off x="1925638" y="3397250"/>
            <a:ext cx="2105025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51">
            <a:extLst>
              <a:ext uri="{FF2B5EF4-FFF2-40B4-BE49-F238E27FC236}">
                <a16:creationId xmlns:a16="http://schemas.microsoft.com/office/drawing/2014/main" id="{675070EB-5DB1-409F-AC2C-0F0C09C3FB08}"/>
              </a:ext>
            </a:extLst>
          </p:cNvPr>
          <p:cNvCxnSpPr>
            <a:cxnSpLocks noChangeShapeType="1"/>
            <a:stCxn id="29735" idx="43"/>
            <a:endCxn id="29700" idx="0"/>
          </p:cNvCxnSpPr>
          <p:nvPr/>
        </p:nvCxnSpPr>
        <p:spPr bwMode="auto">
          <a:xfrm>
            <a:off x="4760913" y="3381375"/>
            <a:ext cx="7937" cy="879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AutoShape 52">
            <a:extLst>
              <a:ext uri="{FF2B5EF4-FFF2-40B4-BE49-F238E27FC236}">
                <a16:creationId xmlns:a16="http://schemas.microsoft.com/office/drawing/2014/main" id="{1022E630-5236-44AE-9516-A75F338CC659}"/>
              </a:ext>
            </a:extLst>
          </p:cNvPr>
          <p:cNvCxnSpPr>
            <a:cxnSpLocks noChangeShapeType="1"/>
            <a:stCxn id="29701" idx="0"/>
            <a:endCxn id="29718" idx="34"/>
          </p:cNvCxnSpPr>
          <p:nvPr/>
        </p:nvCxnSpPr>
        <p:spPr bwMode="auto">
          <a:xfrm flipH="1" flipV="1">
            <a:off x="5621338" y="3384550"/>
            <a:ext cx="1990725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7" name="Text Box 4">
            <a:extLst>
              <a:ext uri="{FF2B5EF4-FFF2-40B4-BE49-F238E27FC236}">
                <a16:creationId xmlns:a16="http://schemas.microsoft.com/office/drawing/2014/main" id="{702A372D-E509-4731-844F-53187BEEB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6453188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2B742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Profa. Geciane Porto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altLang="en-US" sz="1000">
                <a:latin typeface="Times New Roman" panose="02020603050405020304" pitchFamily="18" charset="0"/>
              </a:rPr>
              <a:t>FEA-RP/USP</a:t>
            </a:r>
          </a:p>
        </p:txBody>
      </p:sp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ersonalizada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3D07C"/>
      </a:accent1>
      <a:accent2>
        <a:srgbClr val="B7DFA8"/>
      </a:accent2>
      <a:accent3>
        <a:srgbClr val="3F762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Paralaxe">
  <a:themeElements>
    <a:clrScheme name="Personalizada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3D07C"/>
      </a:accent1>
      <a:accent2>
        <a:srgbClr val="B7DFA8"/>
      </a:accent2>
      <a:accent3>
        <a:srgbClr val="3F762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apresentação\Quartz.pot</Template>
  <TotalTime>10309</TotalTime>
  <Words>3174</Words>
  <Application>Microsoft Macintosh PowerPoint</Application>
  <PresentationFormat>Apresentação na tela (4:3)</PresentationFormat>
  <Paragraphs>463</Paragraphs>
  <Slides>49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49</vt:i4>
      </vt:variant>
    </vt:vector>
  </HeadingPairs>
  <TitlesOfParts>
    <vt:vector size="64" baseType="lpstr">
      <vt:lpstr>Arial Unicode MS</vt:lpstr>
      <vt:lpstr>Arial</vt:lpstr>
      <vt:lpstr>Arial Black</vt:lpstr>
      <vt:lpstr>Arial Narrow</vt:lpstr>
      <vt:lpstr>Calibri</vt:lpstr>
      <vt:lpstr>Calibri Light</vt:lpstr>
      <vt:lpstr>Comic Sans MS</vt:lpstr>
      <vt:lpstr>Courier New</vt:lpstr>
      <vt:lpstr>Times New Roman</vt:lpstr>
      <vt:lpstr>Wingdings</vt:lpstr>
      <vt:lpstr>Paralaxe</vt:lpstr>
      <vt:lpstr>1_Paralaxe</vt:lpstr>
      <vt:lpstr>Tema do Office</vt:lpstr>
      <vt:lpstr>Documento</vt:lpstr>
      <vt:lpstr>Imagem bitmap</vt:lpstr>
      <vt:lpstr>Estrutura Organizacional:         Módulo 8</vt:lpstr>
      <vt:lpstr>NOVAS ESTRUTURAS </vt:lpstr>
      <vt:lpstr>Apresentação do PowerPoint</vt:lpstr>
      <vt:lpstr>Apresentação do PowerPoint</vt:lpstr>
      <vt:lpstr>Pilares da Nova  Organização</vt:lpstr>
      <vt:lpstr>ORGANIZAÇÕES POR  PROCESSOS </vt:lpstr>
      <vt:lpstr>ORGANIZAÇÃO POR PROCESSO</vt:lpstr>
      <vt:lpstr>Apresentação do PowerPoint</vt:lpstr>
      <vt:lpstr>Apresentação do PowerPoint</vt:lpstr>
      <vt:lpstr>Apresentação do PowerPoint</vt:lpstr>
      <vt:lpstr>ESTRUTURAS BASEADAS EM EQUIPES</vt:lpstr>
      <vt:lpstr>Apresentação do PowerPoint</vt:lpstr>
      <vt:lpstr>DIFERENÇAS ENTRE EQUIPES E GRUPOS</vt:lpstr>
      <vt:lpstr>ESTRUTURAS BASEADAS EM EQUIPES</vt:lpstr>
      <vt:lpstr>ESTRUTURAS BASEADAS EM EQUIPES</vt:lpstr>
      <vt:lpstr>VANTAGENS DA ESTRUTURA BASEADA EM EQUIPES</vt:lpstr>
      <vt:lpstr>DESVANTAGENS DA ESTRUTURA BASEADA EM EQUIPES</vt:lpstr>
      <vt:lpstr>Apresentação do PowerPoint</vt:lpstr>
      <vt:lpstr>ESTRUTURAS EM REDES</vt:lpstr>
      <vt:lpstr>REDES </vt:lpstr>
      <vt:lpstr>Fundamentos e paradigmas das Redes </vt:lpstr>
      <vt:lpstr>Fundamentos e paradigmas das Redes </vt:lpstr>
      <vt:lpstr>Fundamentos e paradigmas das Redes </vt:lpstr>
      <vt:lpstr>Fundamentos e paradigmas das Redes </vt:lpstr>
      <vt:lpstr>Apresentação do PowerPoint</vt:lpstr>
      <vt:lpstr>ESTRUTURA EM REDE</vt:lpstr>
      <vt:lpstr>Apresentação do PowerPoint</vt:lpstr>
      <vt:lpstr>Apresentação do PowerPoint</vt:lpstr>
      <vt:lpstr>Apresentação do PowerPoint</vt:lpstr>
      <vt:lpstr> ESTRUTURA EM REDE</vt:lpstr>
      <vt:lpstr>PRÉ-REQUISITOS PARA O SUCESSO</vt:lpstr>
      <vt:lpstr>Apresentação do PowerPoint</vt:lpstr>
      <vt:lpstr>Apresentação do PowerPoint</vt:lpstr>
      <vt:lpstr>Apresentação do PowerPoint</vt:lpstr>
      <vt:lpstr>ORGANIZAÇÕES VIRTUAIS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EMPRESA COMPETITIVA NOS NOVOS CENÁRIOS:</vt:lpstr>
      <vt:lpstr>TORNANDO A EMPRESA COMPETITIVA NOS NOVOS CENÁRIOS:</vt:lpstr>
      <vt:lpstr>Apresentação do PowerPoint</vt:lpstr>
      <vt:lpstr>Relacionamentos Inter-Organizacionais</vt:lpstr>
      <vt:lpstr>Relacionamentos Inter-Organizacionais</vt:lpstr>
      <vt:lpstr>Relacionamentos Inter-Organizacionais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Sessão de criatividade</dc:title>
  <dc:creator>Geciane Silveira Porto</dc:creator>
  <cp:lastModifiedBy>GSP</cp:lastModifiedBy>
  <cp:revision>226</cp:revision>
  <cp:lastPrinted>1999-10-28T22:52:38Z</cp:lastPrinted>
  <dcterms:created xsi:type="dcterms:W3CDTF">1995-05-12T18:29:22Z</dcterms:created>
  <dcterms:modified xsi:type="dcterms:W3CDTF">2019-06-12T12:53:40Z</dcterms:modified>
</cp:coreProperties>
</file>