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34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40" r:id="rId85"/>
    <p:sldId id="341" r:id="rId86"/>
    <p:sldId id="339" r:id="rId8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DBF3E-AD73-4369-B37E-6AE57CF31FC7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9FE3A-90E7-4AD0-88D6-351A69AC8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432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838107-FB5E-48B7-9247-C93DF2C52AE6}" type="slidenum">
              <a:rPr lang="pt-PT" altLang="en-US" sz="1200" smtClean="0"/>
              <a:pPr/>
              <a:t>57</a:t>
            </a:fld>
            <a:endParaRPr lang="pt-PT" altLang="en-US" sz="120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 altLang="en-US" smtClean="0"/>
          </a:p>
        </p:txBody>
      </p:sp>
    </p:spTree>
    <p:extLst>
      <p:ext uri="{BB962C8B-B14F-4D97-AF65-F5344CB8AC3E}">
        <p14:creationId xmlns:p14="http://schemas.microsoft.com/office/powerpoint/2010/main" val="176348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A7FF-FE75-4396-8E8D-01977AC83B61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78B6-E780-475B-921E-DFC7550A6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86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A7FF-FE75-4396-8E8D-01977AC83B61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78B6-E780-475B-921E-DFC7550A6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41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A7FF-FE75-4396-8E8D-01977AC83B61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78B6-E780-475B-921E-DFC7550A6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797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5FD73-CE0F-49D4-B3FB-C1FD922AE00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368551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A7FF-FE75-4396-8E8D-01977AC83B61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78B6-E780-475B-921E-DFC7550A6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43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A7FF-FE75-4396-8E8D-01977AC83B61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78B6-E780-475B-921E-DFC7550A6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02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A7FF-FE75-4396-8E8D-01977AC83B61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78B6-E780-475B-921E-DFC7550A6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87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A7FF-FE75-4396-8E8D-01977AC83B61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78B6-E780-475B-921E-DFC7550A6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237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A7FF-FE75-4396-8E8D-01977AC83B61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78B6-E780-475B-921E-DFC7550A6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55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A7FF-FE75-4396-8E8D-01977AC83B61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78B6-E780-475B-921E-DFC7550A6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338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A7FF-FE75-4396-8E8D-01977AC83B61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78B6-E780-475B-921E-DFC7550A6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13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A7FF-FE75-4396-8E8D-01977AC83B61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878B6-E780-475B-921E-DFC7550A6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3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2A7FF-FE75-4396-8E8D-01977AC83B61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878B6-E780-475B-921E-DFC7550A6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11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hyperlink" Target="http://bp1.blogger.com/_jqmBR7lB-BU/RjEgjmHYZOI/AAAAAAAAALY/IJsUocW-LrY/s400/cebola.jpg" TargetMode="Externa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8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9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0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99CC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 b="1">
                <a:latin typeface="+mn-lt"/>
              </a:rPr>
              <a:t>Sistemas de produção de mudas</a:t>
            </a:r>
          </a:p>
        </p:txBody>
      </p:sp>
    </p:spTree>
    <p:extLst>
      <p:ext uri="{BB962C8B-B14F-4D97-AF65-F5344CB8AC3E}">
        <p14:creationId xmlns:p14="http://schemas.microsoft.com/office/powerpoint/2010/main" val="2964870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  <a:solidFill>
            <a:srgbClr val="000066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sz="4000" b="1">
                <a:solidFill>
                  <a:schemeClr val="bg1"/>
                </a:solidFill>
                <a:latin typeface="+mn-lt"/>
              </a:rPr>
              <a:t>Priming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>
                <a:solidFill>
                  <a:srgbClr val="000066"/>
                </a:solidFill>
              </a:rPr>
              <a:t>Quebra da dormência</a:t>
            </a:r>
          </a:p>
        </p:txBody>
      </p:sp>
      <p:pic>
        <p:nvPicPr>
          <p:cNvPr id="65540" name="Picture 4" descr="priming_no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2852739"/>
            <a:ext cx="7129462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84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32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+mn-lt"/>
              </a:rPr>
              <a:t>Porcentagem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3200" b="1" dirty="0" err="1" smtClean="0">
                <a:solidFill>
                  <a:schemeClr val="bg1"/>
                </a:solidFill>
                <a:latin typeface="+mn-lt"/>
              </a:rPr>
              <a:t>germinação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3200" b="1" dirty="0" err="1" smtClean="0">
                <a:solidFill>
                  <a:schemeClr val="bg1"/>
                </a:solidFill>
                <a:latin typeface="+mn-lt"/>
              </a:rPr>
              <a:t>alface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777815" y="1394304"/>
          <a:ext cx="105156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Condições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de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embebição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Período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Temperatura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de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germinação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Temperatura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(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°C)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horas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20°C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25°C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89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97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43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81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41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01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01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35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21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05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487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99CC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 b="1">
                <a:latin typeface="+mn-lt"/>
              </a:rPr>
              <a:t>Sistemas de produção de mudas</a:t>
            </a:r>
          </a:p>
        </p:txBody>
      </p:sp>
    </p:spTree>
    <p:extLst>
      <p:ext uri="{BB962C8B-B14F-4D97-AF65-F5344CB8AC3E}">
        <p14:creationId xmlns:p14="http://schemas.microsoft.com/office/powerpoint/2010/main" val="1025739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77505" y="274638"/>
            <a:ext cx="11434194" cy="850900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200" b="1" dirty="0">
                <a:latin typeface="+mn-lt"/>
              </a:rPr>
              <a:t>Produção de mudas em bandejas</a:t>
            </a:r>
          </a:p>
        </p:txBody>
      </p:sp>
      <p:pic>
        <p:nvPicPr>
          <p:cNvPr id="32772" name="Picture 4" descr="hidroponia 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20" y="1488750"/>
            <a:ext cx="6879764" cy="5158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528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DSCF00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28" y="1295401"/>
            <a:ext cx="3467644" cy="26003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SCF00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1295401"/>
            <a:ext cx="3467099" cy="26003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DSCF00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102850"/>
            <a:ext cx="3536948" cy="265311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DSCF008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28" y="4102850"/>
            <a:ext cx="3467643" cy="265311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69783" y="476251"/>
            <a:ext cx="11123802" cy="519113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en-US" sz="2800" b="1" dirty="0"/>
              <a:t>Produção de mudas no sistema flutuante</a:t>
            </a:r>
          </a:p>
        </p:txBody>
      </p:sp>
    </p:spTree>
    <p:extLst>
      <p:ext uri="{BB962C8B-B14F-4D97-AF65-F5344CB8AC3E}">
        <p14:creationId xmlns:p14="http://schemas.microsoft.com/office/powerpoint/2010/main" val="4076178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SC015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43114"/>
            <a:ext cx="4247630" cy="318611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SC015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043114"/>
            <a:ext cx="4248150" cy="318611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524000" y="549276"/>
            <a:ext cx="903605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en-US" sz="3600" b="1" dirty="0"/>
              <a:t>Produção de mudas em </a:t>
            </a:r>
            <a:r>
              <a:rPr lang="pt-BR" altLang="en-US" sz="3600" b="1" dirty="0" err="1"/>
              <a:t>aeroponia</a:t>
            </a:r>
            <a:endParaRPr lang="pt-BR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56229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  <a:solidFill>
            <a:srgbClr val="99CC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altLang="en-US" sz="4000" b="1">
                <a:latin typeface="+mn-lt"/>
              </a:rPr>
              <a:t>Técnicas de produção de mudas</a:t>
            </a:r>
          </a:p>
        </p:txBody>
      </p:sp>
    </p:spTree>
    <p:extLst>
      <p:ext uri="{BB962C8B-B14F-4D97-AF65-F5344CB8AC3E}">
        <p14:creationId xmlns:p14="http://schemas.microsoft.com/office/powerpoint/2010/main" val="871863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774825" y="304800"/>
            <a:ext cx="861060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bg1"/>
                </a:solidFill>
                <a:latin typeface="Verdana" panose="020B0604030504040204" pitchFamily="34" charset="0"/>
              </a:rPr>
              <a:t>Enxertia</a:t>
            </a:r>
            <a:endParaRPr lang="pt-PT" altLang="en-US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774825" y="1557339"/>
            <a:ext cx="8610600" cy="3787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000" b="1" dirty="0">
                <a:latin typeface="Verdana" panose="020B0604030504040204" pitchFamily="34" charset="0"/>
              </a:rPr>
              <a:t>Definição</a:t>
            </a:r>
            <a:endParaRPr lang="pt-BR" altLang="en-US" sz="2000" dirty="0"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endParaRPr lang="pt-BR" altLang="en-US" sz="2000" dirty="0"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pt-BR" altLang="en-US" sz="2000" b="1" dirty="0">
                <a:latin typeface="Verdana" panose="020B0604030504040204" pitchFamily="34" charset="0"/>
              </a:rPr>
              <a:t>Objetivos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en-US" dirty="0">
                <a:latin typeface="Verdana" panose="020B0604030504040204" pitchFamily="34" charset="0"/>
              </a:rPr>
              <a:t> Resistência às doenças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en-US" dirty="0">
                <a:latin typeface="Verdana" panose="020B0604030504040204" pitchFamily="34" charset="0"/>
              </a:rPr>
              <a:t> Resistência à estresse hídrico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en-US" dirty="0">
                <a:latin typeface="Verdana" panose="020B0604030504040204" pitchFamily="34" charset="0"/>
              </a:rPr>
              <a:t> Resistência aos fatores ambientais como altas e baixas temperaturas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en-US" dirty="0">
                <a:latin typeface="Verdana" panose="020B0604030504040204" pitchFamily="34" charset="0"/>
              </a:rPr>
              <a:t> Melhoria na qualidade do produto a ser colhido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en-US" dirty="0">
                <a:latin typeface="Verdana" panose="020B0604030504040204" pitchFamily="34" charset="0"/>
              </a:rPr>
              <a:t> Aumento da produtividade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pt-PT" alt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43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7527" y="274639"/>
            <a:ext cx="10289309" cy="561975"/>
          </a:xfrm>
          <a:solidFill>
            <a:srgbClr val="99CC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altLang="en-US" sz="4000" b="1">
                <a:latin typeface="+mn-lt"/>
              </a:rPr>
              <a:t>Enxertia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lnSpc>
                <a:spcPct val="90000"/>
              </a:lnSpc>
            </a:pPr>
            <a:endParaRPr lang="pt-BR" altLang="en-US" sz="2400" b="1"/>
          </a:p>
          <a:p>
            <a:pPr>
              <a:lnSpc>
                <a:spcPct val="90000"/>
              </a:lnSpc>
            </a:pPr>
            <a:r>
              <a:rPr lang="pt-BR" altLang="en-US" sz="2400" b="1"/>
              <a:t>Pepino: resistência a Fusarium, maior qualidade dos frutos.</a:t>
            </a:r>
          </a:p>
          <a:p>
            <a:pPr>
              <a:lnSpc>
                <a:spcPct val="90000"/>
              </a:lnSpc>
            </a:pPr>
            <a:endParaRPr lang="pt-BR" altLang="en-US" sz="2400" b="1"/>
          </a:p>
          <a:p>
            <a:pPr>
              <a:lnSpc>
                <a:spcPct val="90000"/>
              </a:lnSpc>
            </a:pPr>
            <a:r>
              <a:rPr lang="pt-BR" altLang="en-US" sz="2400" b="1"/>
              <a:t>Pimentão: murcha de Phytophthora capsici; nematóides.</a:t>
            </a:r>
          </a:p>
          <a:p>
            <a:pPr>
              <a:lnSpc>
                <a:spcPct val="90000"/>
              </a:lnSpc>
            </a:pPr>
            <a:endParaRPr lang="pt-BR" altLang="en-US" sz="2400" b="1"/>
          </a:p>
          <a:p>
            <a:pPr>
              <a:lnSpc>
                <a:spcPct val="90000"/>
              </a:lnSpc>
            </a:pPr>
            <a:r>
              <a:rPr lang="pt-BR" altLang="en-US" sz="2400" b="1"/>
              <a:t>Berinjela: murcha bacteriana, murcha de fusário, nematóides.</a:t>
            </a:r>
          </a:p>
          <a:p>
            <a:pPr>
              <a:lnSpc>
                <a:spcPct val="90000"/>
              </a:lnSpc>
            </a:pPr>
            <a:endParaRPr lang="pt-BR" altLang="en-US" sz="2400" b="1"/>
          </a:p>
          <a:p>
            <a:pPr>
              <a:lnSpc>
                <a:spcPct val="90000"/>
              </a:lnSpc>
            </a:pPr>
            <a:r>
              <a:rPr lang="pt-BR" altLang="en-US" sz="2400" b="1"/>
              <a:t>Tomateiro: controle de doenças, resistência ao estresse hídrico; estresse salino.</a:t>
            </a:r>
          </a:p>
        </p:txBody>
      </p:sp>
    </p:spTree>
    <p:extLst>
      <p:ext uri="{BB962C8B-B14F-4D97-AF65-F5344CB8AC3E}">
        <p14:creationId xmlns:p14="http://schemas.microsoft.com/office/powerpoint/2010/main" val="1247277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15684"/>
            <a:ext cx="12192000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Espécies enxertadas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7734" y="1218926"/>
            <a:ext cx="9144000" cy="590332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/>
              <a:t>Família Solanácea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/>
              <a:t>Tomate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/>
              <a:t>Pimentão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/>
              <a:t>Berinjela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b="1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/>
              <a:t>Família Cucurbitácea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/>
              <a:t>Pepino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/>
              <a:t>Melão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/>
              <a:t>Melancia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2222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1143000"/>
          </a:xfrm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mtClean="0">
                <a:solidFill>
                  <a:schemeClr val="bg1"/>
                </a:solidFill>
              </a:rPr>
              <a:t>Tipos de sementes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2060576"/>
            <a:ext cx="8229600" cy="4525963"/>
          </a:xfrm>
        </p:spPr>
        <p:txBody>
          <a:bodyPr/>
          <a:lstStyle/>
          <a:p>
            <a:pPr eaLnBrk="1" hangingPunct="1"/>
            <a:r>
              <a:rPr lang="pt-BR" altLang="en-US" b="1" dirty="0" smtClean="0">
                <a:solidFill>
                  <a:srgbClr val="FF0000"/>
                </a:solidFill>
              </a:rPr>
              <a:t>Sementes nuas</a:t>
            </a:r>
          </a:p>
          <a:p>
            <a:pPr eaLnBrk="1" hangingPunct="1"/>
            <a:r>
              <a:rPr lang="pt-BR" altLang="en-US" b="1" dirty="0" smtClean="0">
                <a:solidFill>
                  <a:srgbClr val="FF0000"/>
                </a:solidFill>
              </a:rPr>
              <a:t>Sementes </a:t>
            </a:r>
            <a:r>
              <a:rPr lang="pt-BR" altLang="en-US" b="1" dirty="0" err="1" smtClean="0">
                <a:solidFill>
                  <a:srgbClr val="FF0000"/>
                </a:solidFill>
              </a:rPr>
              <a:t>peliculizadas</a:t>
            </a:r>
            <a:endParaRPr lang="pt-BR" altLang="en-US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pt-BR" altLang="en-US" b="1" dirty="0" smtClean="0">
                <a:solidFill>
                  <a:srgbClr val="FF0000"/>
                </a:solidFill>
              </a:rPr>
              <a:t>Sementes incrustadas</a:t>
            </a:r>
          </a:p>
          <a:p>
            <a:pPr eaLnBrk="1" hangingPunct="1"/>
            <a:r>
              <a:rPr lang="pt-BR" altLang="en-US" b="1" dirty="0" smtClean="0">
                <a:solidFill>
                  <a:srgbClr val="FF0000"/>
                </a:solidFill>
              </a:rPr>
              <a:t>Sementes </a:t>
            </a:r>
            <a:r>
              <a:rPr lang="pt-BR" altLang="en-US" b="1" dirty="0" err="1" smtClean="0">
                <a:solidFill>
                  <a:srgbClr val="FF0000"/>
                </a:solidFill>
              </a:rPr>
              <a:t>peletizadas</a:t>
            </a:r>
            <a:endParaRPr lang="pt-BR" alt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875660" y="2411676"/>
            <a:ext cx="1555750" cy="3678238"/>
            <a:chOff x="2264" y="-1118"/>
            <a:chExt cx="2449" cy="5793"/>
          </a:xfrm>
        </p:grpSpPr>
        <p:sp>
          <p:nvSpPr>
            <p:cNvPr id="13" name="AutoShape 15"/>
            <p:cNvSpPr>
              <a:spLocks/>
            </p:cNvSpPr>
            <p:nvPr/>
          </p:nvSpPr>
          <p:spPr bwMode="auto">
            <a:xfrm>
              <a:off x="2437" y="-1119"/>
              <a:ext cx="2268" cy="5785"/>
            </a:xfrm>
            <a:custGeom>
              <a:avLst/>
              <a:gdLst>
                <a:gd name="T0" fmla="+- 0 3798 2438"/>
                <a:gd name="T1" fmla="*/ T0 w 2268"/>
                <a:gd name="T2" fmla="+- 0 1719 -1118"/>
                <a:gd name="T3" fmla="*/ 1719 h 5785"/>
                <a:gd name="T4" fmla="+- 0 3798 2438"/>
                <a:gd name="T5" fmla="*/ T4 w 2268"/>
                <a:gd name="T6" fmla="+- 0 2967 -1118"/>
                <a:gd name="T7" fmla="*/ 2967 h 5785"/>
                <a:gd name="T8" fmla="+- 0 2438 2438"/>
                <a:gd name="T9" fmla="*/ T8 w 2268"/>
                <a:gd name="T10" fmla="+- 0 2967 -1118"/>
                <a:gd name="T11" fmla="*/ 2967 h 5785"/>
                <a:gd name="T12" fmla="+- 0 4705 2438"/>
                <a:gd name="T13" fmla="*/ T12 w 2268"/>
                <a:gd name="T14" fmla="+- 0 2967 -1118"/>
                <a:gd name="T15" fmla="*/ 2967 h 5785"/>
                <a:gd name="T16" fmla="+- 0 2438 2438"/>
                <a:gd name="T17" fmla="*/ T16 w 2268"/>
                <a:gd name="T18" fmla="+- 0 2967 -1118"/>
                <a:gd name="T19" fmla="*/ 2967 h 5785"/>
                <a:gd name="T20" fmla="+- 0 3345 2438"/>
                <a:gd name="T21" fmla="*/ T20 w 2268"/>
                <a:gd name="T22" fmla="+- 0 4667 -1118"/>
                <a:gd name="T23" fmla="*/ 4667 h 5785"/>
                <a:gd name="T24" fmla="+- 0 4705 2438"/>
                <a:gd name="T25" fmla="*/ T24 w 2268"/>
                <a:gd name="T26" fmla="+- 0 2967 -1118"/>
                <a:gd name="T27" fmla="*/ 2967 h 5785"/>
                <a:gd name="T28" fmla="+- 0 3798 2438"/>
                <a:gd name="T29" fmla="*/ T28 w 2268"/>
                <a:gd name="T30" fmla="+- 0 4667 -1118"/>
                <a:gd name="T31" fmla="*/ 4667 h 5785"/>
                <a:gd name="T32" fmla="+- 0 3345 2438"/>
                <a:gd name="T33" fmla="*/ T32 w 2268"/>
                <a:gd name="T34" fmla="+- 0 4667 -1118"/>
                <a:gd name="T35" fmla="*/ 4667 h 5785"/>
                <a:gd name="T36" fmla="+- 0 3798 2438"/>
                <a:gd name="T37" fmla="*/ T36 w 2268"/>
                <a:gd name="T38" fmla="+- 0 4667 -1118"/>
                <a:gd name="T39" fmla="*/ 4667 h 5785"/>
                <a:gd name="T40" fmla="+- 0 3345 2438"/>
                <a:gd name="T41" fmla="*/ T40 w 2268"/>
                <a:gd name="T42" fmla="+- 0 2967 -1118"/>
                <a:gd name="T43" fmla="*/ 2967 h 5785"/>
                <a:gd name="T44" fmla="+- 0 3345 2438"/>
                <a:gd name="T45" fmla="*/ T44 w 2268"/>
                <a:gd name="T46" fmla="+- 0 1152 -1118"/>
                <a:gd name="T47" fmla="*/ 1152 h 5785"/>
                <a:gd name="T48" fmla="+- 0 3345 2438"/>
                <a:gd name="T49" fmla="*/ T48 w 2268"/>
                <a:gd name="T50" fmla="+- 0 1152 -1118"/>
                <a:gd name="T51" fmla="*/ 1152 h 5785"/>
                <a:gd name="T52" fmla="+- 0 3800 2438"/>
                <a:gd name="T53" fmla="*/ T52 w 2268"/>
                <a:gd name="T54" fmla="+- 0 1719 -1118"/>
                <a:gd name="T55" fmla="*/ 1719 h 5785"/>
                <a:gd name="T56" fmla="+- 0 3345 2438"/>
                <a:gd name="T57" fmla="*/ T56 w 2268"/>
                <a:gd name="T58" fmla="+- 0 584 -1118"/>
                <a:gd name="T59" fmla="*/ 584 h 5785"/>
                <a:gd name="T60" fmla="+- 0 3345 2438"/>
                <a:gd name="T61" fmla="*/ T60 w 2268"/>
                <a:gd name="T62" fmla="+- 0 -1118 -1118"/>
                <a:gd name="T63" fmla="*/ -1118 h 5785"/>
                <a:gd name="T64" fmla="+- 0 3345 2438"/>
                <a:gd name="T65" fmla="*/ T64 w 2268"/>
                <a:gd name="T66" fmla="+- 0 584 -1118"/>
                <a:gd name="T67" fmla="*/ 584 h 5785"/>
                <a:gd name="T68" fmla="+- 0 3800 2438"/>
                <a:gd name="T69" fmla="*/ T68 w 2268"/>
                <a:gd name="T70" fmla="+- 0 1152 -1118"/>
                <a:gd name="T71" fmla="*/ 1152 h 5785"/>
                <a:gd name="T72" fmla="+- 0 3798 2438"/>
                <a:gd name="T73" fmla="*/ T72 w 2268"/>
                <a:gd name="T74" fmla="+- 0 1152 -1118"/>
                <a:gd name="T75" fmla="*/ 1152 h 5785"/>
                <a:gd name="T76" fmla="+- 0 3798 2438"/>
                <a:gd name="T77" fmla="*/ T76 w 2268"/>
                <a:gd name="T78" fmla="+- 0 -1116 -1118"/>
                <a:gd name="T79" fmla="*/ -1116 h 57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</a:cxnLst>
              <a:rect l="0" t="0" r="r" b="b"/>
              <a:pathLst>
                <a:path w="2268" h="5785">
                  <a:moveTo>
                    <a:pt x="1360" y="2837"/>
                  </a:moveTo>
                  <a:lnTo>
                    <a:pt x="1360" y="4085"/>
                  </a:lnTo>
                  <a:moveTo>
                    <a:pt x="0" y="4085"/>
                  </a:moveTo>
                  <a:lnTo>
                    <a:pt x="2267" y="4085"/>
                  </a:lnTo>
                  <a:moveTo>
                    <a:pt x="0" y="4085"/>
                  </a:moveTo>
                  <a:lnTo>
                    <a:pt x="907" y="5785"/>
                  </a:lnTo>
                  <a:moveTo>
                    <a:pt x="2267" y="4085"/>
                  </a:moveTo>
                  <a:lnTo>
                    <a:pt x="1360" y="5785"/>
                  </a:lnTo>
                  <a:moveTo>
                    <a:pt x="907" y="5785"/>
                  </a:moveTo>
                  <a:lnTo>
                    <a:pt x="1360" y="5785"/>
                  </a:lnTo>
                  <a:moveTo>
                    <a:pt x="907" y="4085"/>
                  </a:moveTo>
                  <a:lnTo>
                    <a:pt x="907" y="2270"/>
                  </a:lnTo>
                  <a:moveTo>
                    <a:pt x="907" y="2270"/>
                  </a:moveTo>
                  <a:lnTo>
                    <a:pt x="1362" y="2837"/>
                  </a:lnTo>
                  <a:moveTo>
                    <a:pt x="907" y="1702"/>
                  </a:moveTo>
                  <a:lnTo>
                    <a:pt x="907" y="0"/>
                  </a:lnTo>
                  <a:moveTo>
                    <a:pt x="907" y="1702"/>
                  </a:moveTo>
                  <a:lnTo>
                    <a:pt x="1362" y="2270"/>
                  </a:lnTo>
                  <a:moveTo>
                    <a:pt x="1360" y="2270"/>
                  </a:moveTo>
                  <a:lnTo>
                    <a:pt x="1360" y="2"/>
                  </a:lnTo>
                </a:path>
              </a:pathLst>
            </a:custGeom>
            <a:noFill/>
            <a:ln w="953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b="1" dirty="0"/>
            </a:p>
          </p:txBody>
        </p:sp>
        <p:sp>
          <p:nvSpPr>
            <p:cNvPr id="14" name="AutoShape 14"/>
            <p:cNvSpPr>
              <a:spLocks/>
            </p:cNvSpPr>
            <p:nvPr/>
          </p:nvSpPr>
          <p:spPr bwMode="auto">
            <a:xfrm>
              <a:off x="2264" y="765"/>
              <a:ext cx="740" cy="180"/>
            </a:xfrm>
            <a:custGeom>
              <a:avLst/>
              <a:gdLst>
                <a:gd name="T0" fmla="+- 0 2832 2264"/>
                <a:gd name="T1" fmla="*/ T0 w 740"/>
                <a:gd name="T2" fmla="+- 0 765 765"/>
                <a:gd name="T3" fmla="*/ 765 h 180"/>
                <a:gd name="T4" fmla="+- 0 2827 2264"/>
                <a:gd name="T5" fmla="*/ T4 w 740"/>
                <a:gd name="T6" fmla="+- 0 825 765"/>
                <a:gd name="T7" fmla="*/ 825 h 180"/>
                <a:gd name="T8" fmla="+- 0 2857 2264"/>
                <a:gd name="T9" fmla="*/ T8 w 740"/>
                <a:gd name="T10" fmla="+- 0 828 765"/>
                <a:gd name="T11" fmla="*/ 828 h 180"/>
                <a:gd name="T12" fmla="+- 0 2852 2264"/>
                <a:gd name="T13" fmla="*/ T12 w 740"/>
                <a:gd name="T14" fmla="+- 0 887 765"/>
                <a:gd name="T15" fmla="*/ 887 h 180"/>
                <a:gd name="T16" fmla="+- 0 2822 2264"/>
                <a:gd name="T17" fmla="*/ T16 w 740"/>
                <a:gd name="T18" fmla="+- 0 887 765"/>
                <a:gd name="T19" fmla="*/ 887 h 180"/>
                <a:gd name="T20" fmla="+- 0 2818 2264"/>
                <a:gd name="T21" fmla="*/ T20 w 740"/>
                <a:gd name="T22" fmla="+- 0 945 765"/>
                <a:gd name="T23" fmla="*/ 945 h 180"/>
                <a:gd name="T24" fmla="+- 0 2959 2264"/>
                <a:gd name="T25" fmla="*/ T24 w 740"/>
                <a:gd name="T26" fmla="+- 0 887 765"/>
                <a:gd name="T27" fmla="*/ 887 h 180"/>
                <a:gd name="T28" fmla="+- 0 2852 2264"/>
                <a:gd name="T29" fmla="*/ T28 w 740"/>
                <a:gd name="T30" fmla="+- 0 887 765"/>
                <a:gd name="T31" fmla="*/ 887 h 180"/>
                <a:gd name="T32" fmla="+- 0 2822 2264"/>
                <a:gd name="T33" fmla="*/ T32 w 740"/>
                <a:gd name="T34" fmla="+- 0 885 765"/>
                <a:gd name="T35" fmla="*/ 885 h 180"/>
                <a:gd name="T36" fmla="+- 0 2965 2264"/>
                <a:gd name="T37" fmla="*/ T36 w 740"/>
                <a:gd name="T38" fmla="+- 0 885 765"/>
                <a:gd name="T39" fmla="*/ 885 h 180"/>
                <a:gd name="T40" fmla="+- 0 3004 2264"/>
                <a:gd name="T41" fmla="*/ T40 w 740"/>
                <a:gd name="T42" fmla="+- 0 869 765"/>
                <a:gd name="T43" fmla="*/ 869 h 180"/>
                <a:gd name="T44" fmla="+- 0 2832 2264"/>
                <a:gd name="T45" fmla="*/ T44 w 740"/>
                <a:gd name="T46" fmla="+- 0 765 765"/>
                <a:gd name="T47" fmla="*/ 765 h 180"/>
                <a:gd name="T48" fmla="+- 0 2827 2264"/>
                <a:gd name="T49" fmla="*/ T48 w 740"/>
                <a:gd name="T50" fmla="+- 0 825 765"/>
                <a:gd name="T51" fmla="*/ 825 h 180"/>
                <a:gd name="T52" fmla="+- 0 2822 2264"/>
                <a:gd name="T53" fmla="*/ T52 w 740"/>
                <a:gd name="T54" fmla="+- 0 885 765"/>
                <a:gd name="T55" fmla="*/ 885 h 180"/>
                <a:gd name="T56" fmla="+- 0 2852 2264"/>
                <a:gd name="T57" fmla="*/ T56 w 740"/>
                <a:gd name="T58" fmla="+- 0 887 765"/>
                <a:gd name="T59" fmla="*/ 887 h 180"/>
                <a:gd name="T60" fmla="+- 0 2857 2264"/>
                <a:gd name="T61" fmla="*/ T60 w 740"/>
                <a:gd name="T62" fmla="+- 0 828 765"/>
                <a:gd name="T63" fmla="*/ 828 h 180"/>
                <a:gd name="T64" fmla="+- 0 2827 2264"/>
                <a:gd name="T65" fmla="*/ T64 w 740"/>
                <a:gd name="T66" fmla="+- 0 825 765"/>
                <a:gd name="T67" fmla="*/ 825 h 180"/>
                <a:gd name="T68" fmla="+- 0 2269 2264"/>
                <a:gd name="T69" fmla="*/ T68 w 740"/>
                <a:gd name="T70" fmla="+- 0 782 765"/>
                <a:gd name="T71" fmla="*/ 782 h 180"/>
                <a:gd name="T72" fmla="+- 0 2264 2264"/>
                <a:gd name="T73" fmla="*/ T72 w 740"/>
                <a:gd name="T74" fmla="+- 0 842 765"/>
                <a:gd name="T75" fmla="*/ 842 h 180"/>
                <a:gd name="T76" fmla="+- 0 2822 2264"/>
                <a:gd name="T77" fmla="*/ T76 w 740"/>
                <a:gd name="T78" fmla="+- 0 885 765"/>
                <a:gd name="T79" fmla="*/ 885 h 180"/>
                <a:gd name="T80" fmla="+- 0 2827 2264"/>
                <a:gd name="T81" fmla="*/ T80 w 740"/>
                <a:gd name="T82" fmla="+- 0 825 765"/>
                <a:gd name="T83" fmla="*/ 825 h 180"/>
                <a:gd name="T84" fmla="+- 0 2269 2264"/>
                <a:gd name="T85" fmla="*/ T84 w 740"/>
                <a:gd name="T86" fmla="+- 0 782 765"/>
                <a:gd name="T87" fmla="*/ 782 h 1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740" h="180">
                  <a:moveTo>
                    <a:pt x="568" y="0"/>
                  </a:moveTo>
                  <a:lnTo>
                    <a:pt x="563" y="60"/>
                  </a:lnTo>
                  <a:lnTo>
                    <a:pt x="593" y="63"/>
                  </a:lnTo>
                  <a:lnTo>
                    <a:pt x="588" y="122"/>
                  </a:lnTo>
                  <a:lnTo>
                    <a:pt x="558" y="122"/>
                  </a:lnTo>
                  <a:lnTo>
                    <a:pt x="554" y="180"/>
                  </a:lnTo>
                  <a:lnTo>
                    <a:pt x="695" y="122"/>
                  </a:lnTo>
                  <a:lnTo>
                    <a:pt x="588" y="122"/>
                  </a:lnTo>
                  <a:lnTo>
                    <a:pt x="558" y="120"/>
                  </a:lnTo>
                  <a:lnTo>
                    <a:pt x="701" y="120"/>
                  </a:lnTo>
                  <a:lnTo>
                    <a:pt x="740" y="104"/>
                  </a:lnTo>
                  <a:lnTo>
                    <a:pt x="568" y="0"/>
                  </a:lnTo>
                  <a:close/>
                  <a:moveTo>
                    <a:pt x="563" y="60"/>
                  </a:moveTo>
                  <a:lnTo>
                    <a:pt x="558" y="120"/>
                  </a:lnTo>
                  <a:lnTo>
                    <a:pt x="588" y="122"/>
                  </a:lnTo>
                  <a:lnTo>
                    <a:pt x="593" y="63"/>
                  </a:lnTo>
                  <a:lnTo>
                    <a:pt x="563" y="60"/>
                  </a:lnTo>
                  <a:close/>
                  <a:moveTo>
                    <a:pt x="5" y="17"/>
                  </a:moveTo>
                  <a:lnTo>
                    <a:pt x="0" y="77"/>
                  </a:lnTo>
                  <a:lnTo>
                    <a:pt x="558" y="120"/>
                  </a:lnTo>
                  <a:lnTo>
                    <a:pt x="563" y="60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5" name="Group 10"/>
          <p:cNvGrpSpPr>
            <a:grpSpLocks/>
          </p:cNvGrpSpPr>
          <p:nvPr/>
        </p:nvGrpSpPr>
        <p:grpSpPr bwMode="auto">
          <a:xfrm>
            <a:off x="5778015" y="2572756"/>
            <a:ext cx="1589088" cy="3605213"/>
            <a:chOff x="6740" y="-2190"/>
            <a:chExt cx="2502" cy="5678"/>
          </a:xfrm>
        </p:grpSpPr>
        <p:sp>
          <p:nvSpPr>
            <p:cNvPr id="16" name="AutoShape 12"/>
            <p:cNvSpPr>
              <a:spLocks/>
            </p:cNvSpPr>
            <p:nvPr/>
          </p:nvSpPr>
          <p:spPr bwMode="auto">
            <a:xfrm>
              <a:off x="6747" y="-2191"/>
              <a:ext cx="2268" cy="5670"/>
            </a:xfrm>
            <a:custGeom>
              <a:avLst/>
              <a:gdLst>
                <a:gd name="T0" fmla="+- 0 6748 6748"/>
                <a:gd name="T1" fmla="*/ T0 w 2268"/>
                <a:gd name="T2" fmla="+- 0 1780 -2190"/>
                <a:gd name="T3" fmla="*/ 1780 h 5670"/>
                <a:gd name="T4" fmla="+- 0 7655 6748"/>
                <a:gd name="T5" fmla="*/ T4 w 2268"/>
                <a:gd name="T6" fmla="+- 0 3480 -2190"/>
                <a:gd name="T7" fmla="*/ 3480 h 5670"/>
                <a:gd name="T8" fmla="+- 0 9015 6748"/>
                <a:gd name="T9" fmla="*/ T8 w 2268"/>
                <a:gd name="T10" fmla="+- 0 1780 -2190"/>
                <a:gd name="T11" fmla="*/ 1780 h 5670"/>
                <a:gd name="T12" fmla="+- 0 8108 6748"/>
                <a:gd name="T13" fmla="*/ T12 w 2268"/>
                <a:gd name="T14" fmla="+- 0 3480 -2190"/>
                <a:gd name="T15" fmla="*/ 3480 h 5670"/>
                <a:gd name="T16" fmla="+- 0 7653 6748"/>
                <a:gd name="T17" fmla="*/ T16 w 2268"/>
                <a:gd name="T18" fmla="+- 0 3480 -2190"/>
                <a:gd name="T19" fmla="*/ 3480 h 5670"/>
                <a:gd name="T20" fmla="+- 0 8105 6748"/>
                <a:gd name="T21" fmla="*/ T20 w 2268"/>
                <a:gd name="T22" fmla="+- 0 3480 -2190"/>
                <a:gd name="T23" fmla="*/ 3480 h 5670"/>
                <a:gd name="T24" fmla="+- 0 6748 6748"/>
                <a:gd name="T25" fmla="*/ T24 w 2268"/>
                <a:gd name="T26" fmla="+- 0 1780 -2190"/>
                <a:gd name="T27" fmla="*/ 1780 h 5670"/>
                <a:gd name="T28" fmla="+- 0 9015 6748"/>
                <a:gd name="T29" fmla="*/ T28 w 2268"/>
                <a:gd name="T30" fmla="+- 0 1780 -2190"/>
                <a:gd name="T31" fmla="*/ 1780 h 5670"/>
                <a:gd name="T32" fmla="+- 0 7653 6748"/>
                <a:gd name="T33" fmla="*/ T32 w 2268"/>
                <a:gd name="T34" fmla="+- 0 1780 -2190"/>
                <a:gd name="T35" fmla="*/ 1780 h 5670"/>
                <a:gd name="T36" fmla="+- 0 7653 6748"/>
                <a:gd name="T37" fmla="*/ T36 w 2268"/>
                <a:gd name="T38" fmla="+- 0 -35 -2190"/>
                <a:gd name="T39" fmla="*/ -35 h 5670"/>
                <a:gd name="T40" fmla="+- 0 8108 6748"/>
                <a:gd name="T41" fmla="*/ T40 w 2268"/>
                <a:gd name="T42" fmla="+- 0 1780 -2190"/>
                <a:gd name="T43" fmla="*/ 1780 h 5670"/>
                <a:gd name="T44" fmla="+- 0 8108 6748"/>
                <a:gd name="T45" fmla="*/ T44 w 2268"/>
                <a:gd name="T46" fmla="+- 0 -35 -2190"/>
                <a:gd name="T47" fmla="*/ -35 h 5670"/>
                <a:gd name="T48" fmla="+- 0 7653 6748"/>
                <a:gd name="T49" fmla="*/ T48 w 2268"/>
                <a:gd name="T50" fmla="+- 0 -35 -2190"/>
                <a:gd name="T51" fmla="*/ -35 h 5670"/>
                <a:gd name="T52" fmla="+- 0 7880 6748"/>
                <a:gd name="T53" fmla="*/ T52 w 2268"/>
                <a:gd name="T54" fmla="+- 0 532 -2190"/>
                <a:gd name="T55" fmla="*/ 532 h 5670"/>
                <a:gd name="T56" fmla="+- 0 8108 6748"/>
                <a:gd name="T57" fmla="*/ T56 w 2268"/>
                <a:gd name="T58" fmla="+- 0 -35 -2190"/>
                <a:gd name="T59" fmla="*/ -35 h 5670"/>
                <a:gd name="T60" fmla="+- 0 7880 6748"/>
                <a:gd name="T61" fmla="*/ T60 w 2268"/>
                <a:gd name="T62" fmla="+- 0 532 -2190"/>
                <a:gd name="T63" fmla="*/ 532 h 5670"/>
                <a:gd name="T64" fmla="+- 0 7653 6748"/>
                <a:gd name="T65" fmla="*/ T64 w 2268"/>
                <a:gd name="T66" fmla="+- 0 -488 -2190"/>
                <a:gd name="T67" fmla="*/ -488 h 5670"/>
                <a:gd name="T68" fmla="+- 0 7653 6748"/>
                <a:gd name="T69" fmla="*/ T68 w 2268"/>
                <a:gd name="T70" fmla="+- 0 -2190 -2190"/>
                <a:gd name="T71" fmla="*/ -2190 h 5670"/>
                <a:gd name="T72" fmla="+- 0 7653 6748"/>
                <a:gd name="T73" fmla="*/ T72 w 2268"/>
                <a:gd name="T74" fmla="+- 0 -488 -2190"/>
                <a:gd name="T75" fmla="*/ -488 h 5670"/>
                <a:gd name="T76" fmla="+- 0 7880 6748"/>
                <a:gd name="T77" fmla="*/ T76 w 2268"/>
                <a:gd name="T78" fmla="+- 0 80 -2190"/>
                <a:gd name="T79" fmla="*/ 80 h 5670"/>
                <a:gd name="T80" fmla="+- 0 8108 6748"/>
                <a:gd name="T81" fmla="*/ T80 w 2268"/>
                <a:gd name="T82" fmla="+- 0 -488 -2190"/>
                <a:gd name="T83" fmla="*/ -488 h 5670"/>
                <a:gd name="T84" fmla="+- 0 8108 6748"/>
                <a:gd name="T85" fmla="*/ T84 w 2268"/>
                <a:gd name="T86" fmla="+- 0 -2190 -2190"/>
                <a:gd name="T87" fmla="*/ -2190 h 5670"/>
                <a:gd name="T88" fmla="+- 0 8108 6748"/>
                <a:gd name="T89" fmla="*/ T88 w 2268"/>
                <a:gd name="T90" fmla="+- 0 -488 -2190"/>
                <a:gd name="T91" fmla="*/ -488 h 5670"/>
                <a:gd name="T92" fmla="+- 0 7880 6748"/>
                <a:gd name="T93" fmla="*/ T92 w 2268"/>
                <a:gd name="T94" fmla="+- 0 80 -2190"/>
                <a:gd name="T95" fmla="*/ 80 h 567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2268" h="5670">
                  <a:moveTo>
                    <a:pt x="0" y="3970"/>
                  </a:moveTo>
                  <a:lnTo>
                    <a:pt x="907" y="5670"/>
                  </a:lnTo>
                  <a:moveTo>
                    <a:pt x="2267" y="3970"/>
                  </a:moveTo>
                  <a:lnTo>
                    <a:pt x="1360" y="5670"/>
                  </a:lnTo>
                  <a:moveTo>
                    <a:pt x="905" y="5670"/>
                  </a:moveTo>
                  <a:lnTo>
                    <a:pt x="1357" y="5670"/>
                  </a:lnTo>
                  <a:moveTo>
                    <a:pt x="0" y="3970"/>
                  </a:moveTo>
                  <a:lnTo>
                    <a:pt x="2267" y="3970"/>
                  </a:lnTo>
                  <a:moveTo>
                    <a:pt x="905" y="3970"/>
                  </a:moveTo>
                  <a:lnTo>
                    <a:pt x="905" y="2155"/>
                  </a:lnTo>
                  <a:moveTo>
                    <a:pt x="1360" y="3970"/>
                  </a:moveTo>
                  <a:lnTo>
                    <a:pt x="1360" y="2155"/>
                  </a:lnTo>
                  <a:moveTo>
                    <a:pt x="905" y="2155"/>
                  </a:moveTo>
                  <a:lnTo>
                    <a:pt x="1132" y="2722"/>
                  </a:lnTo>
                  <a:moveTo>
                    <a:pt x="1360" y="2155"/>
                  </a:moveTo>
                  <a:lnTo>
                    <a:pt x="1132" y="2722"/>
                  </a:lnTo>
                  <a:moveTo>
                    <a:pt x="905" y="1702"/>
                  </a:moveTo>
                  <a:lnTo>
                    <a:pt x="905" y="0"/>
                  </a:lnTo>
                  <a:moveTo>
                    <a:pt x="905" y="1702"/>
                  </a:moveTo>
                  <a:lnTo>
                    <a:pt x="1132" y="2270"/>
                  </a:lnTo>
                  <a:moveTo>
                    <a:pt x="1360" y="1702"/>
                  </a:moveTo>
                  <a:lnTo>
                    <a:pt x="1360" y="0"/>
                  </a:lnTo>
                  <a:moveTo>
                    <a:pt x="1360" y="1702"/>
                  </a:moveTo>
                  <a:lnTo>
                    <a:pt x="1132" y="2270"/>
                  </a:lnTo>
                </a:path>
              </a:pathLst>
            </a:custGeom>
            <a:noFill/>
            <a:ln w="953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AutoShape 11"/>
            <p:cNvSpPr>
              <a:spLocks/>
            </p:cNvSpPr>
            <p:nvPr/>
          </p:nvSpPr>
          <p:spPr bwMode="auto">
            <a:xfrm>
              <a:off x="8334" y="-1259"/>
              <a:ext cx="908" cy="2448"/>
            </a:xfrm>
            <a:custGeom>
              <a:avLst/>
              <a:gdLst>
                <a:gd name="T0" fmla="+- 0 9241 8334"/>
                <a:gd name="T1" fmla="*/ T0 w 908"/>
                <a:gd name="T2" fmla="+- 0 1069 -1259"/>
                <a:gd name="T3" fmla="*/ 1069 h 2448"/>
                <a:gd name="T4" fmla="+- 0 8514 8334"/>
                <a:gd name="T5" fmla="*/ T4 w 908"/>
                <a:gd name="T6" fmla="+- 0 1069 -1259"/>
                <a:gd name="T7" fmla="*/ 1069 h 2448"/>
                <a:gd name="T8" fmla="+- 0 8514 8334"/>
                <a:gd name="T9" fmla="*/ T8 w 908"/>
                <a:gd name="T10" fmla="+- 0 1009 -1259"/>
                <a:gd name="T11" fmla="*/ 1009 h 2448"/>
                <a:gd name="T12" fmla="+- 0 8334 8334"/>
                <a:gd name="T13" fmla="*/ T12 w 908"/>
                <a:gd name="T14" fmla="+- 0 1099 -1259"/>
                <a:gd name="T15" fmla="*/ 1099 h 2448"/>
                <a:gd name="T16" fmla="+- 0 8514 8334"/>
                <a:gd name="T17" fmla="*/ T16 w 908"/>
                <a:gd name="T18" fmla="+- 0 1189 -1259"/>
                <a:gd name="T19" fmla="*/ 1189 h 2448"/>
                <a:gd name="T20" fmla="+- 0 8514 8334"/>
                <a:gd name="T21" fmla="*/ T20 w 908"/>
                <a:gd name="T22" fmla="+- 0 1129 -1259"/>
                <a:gd name="T23" fmla="*/ 1129 h 2448"/>
                <a:gd name="T24" fmla="+- 0 9241 8334"/>
                <a:gd name="T25" fmla="*/ T24 w 908"/>
                <a:gd name="T26" fmla="+- 0 1129 -1259"/>
                <a:gd name="T27" fmla="*/ 1129 h 2448"/>
                <a:gd name="T28" fmla="+- 0 9241 8334"/>
                <a:gd name="T29" fmla="*/ T28 w 908"/>
                <a:gd name="T30" fmla="+- 0 1069 -1259"/>
                <a:gd name="T31" fmla="*/ 1069 h 2448"/>
                <a:gd name="T32" fmla="+- 0 9241 8334"/>
                <a:gd name="T33" fmla="*/ T32 w 908"/>
                <a:gd name="T34" fmla="+- 0 -1199 -1259"/>
                <a:gd name="T35" fmla="*/ -1199 h 2448"/>
                <a:gd name="T36" fmla="+- 0 8514 8334"/>
                <a:gd name="T37" fmla="*/ T36 w 908"/>
                <a:gd name="T38" fmla="+- 0 -1199 -1259"/>
                <a:gd name="T39" fmla="*/ -1199 h 2448"/>
                <a:gd name="T40" fmla="+- 0 8514 8334"/>
                <a:gd name="T41" fmla="*/ T40 w 908"/>
                <a:gd name="T42" fmla="+- 0 -1259 -1259"/>
                <a:gd name="T43" fmla="*/ -1259 h 2448"/>
                <a:gd name="T44" fmla="+- 0 8334 8334"/>
                <a:gd name="T45" fmla="*/ T44 w 908"/>
                <a:gd name="T46" fmla="+- 0 -1169 -1259"/>
                <a:gd name="T47" fmla="*/ -1169 h 2448"/>
                <a:gd name="T48" fmla="+- 0 8514 8334"/>
                <a:gd name="T49" fmla="*/ T48 w 908"/>
                <a:gd name="T50" fmla="+- 0 -1079 -1259"/>
                <a:gd name="T51" fmla="*/ -1079 h 2448"/>
                <a:gd name="T52" fmla="+- 0 8514 8334"/>
                <a:gd name="T53" fmla="*/ T52 w 908"/>
                <a:gd name="T54" fmla="+- 0 -1139 -1259"/>
                <a:gd name="T55" fmla="*/ -1139 h 2448"/>
                <a:gd name="T56" fmla="+- 0 9241 8334"/>
                <a:gd name="T57" fmla="*/ T56 w 908"/>
                <a:gd name="T58" fmla="+- 0 -1139 -1259"/>
                <a:gd name="T59" fmla="*/ -1139 h 2448"/>
                <a:gd name="T60" fmla="+- 0 9241 8334"/>
                <a:gd name="T61" fmla="*/ T60 w 908"/>
                <a:gd name="T62" fmla="+- 0 -1199 -1259"/>
                <a:gd name="T63" fmla="*/ -1199 h 24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908" h="2448">
                  <a:moveTo>
                    <a:pt x="907" y="2328"/>
                  </a:moveTo>
                  <a:lnTo>
                    <a:pt x="180" y="2328"/>
                  </a:lnTo>
                  <a:lnTo>
                    <a:pt x="180" y="2268"/>
                  </a:lnTo>
                  <a:lnTo>
                    <a:pt x="0" y="2358"/>
                  </a:lnTo>
                  <a:lnTo>
                    <a:pt x="180" y="2448"/>
                  </a:lnTo>
                  <a:lnTo>
                    <a:pt x="180" y="2388"/>
                  </a:lnTo>
                  <a:lnTo>
                    <a:pt x="907" y="2388"/>
                  </a:lnTo>
                  <a:lnTo>
                    <a:pt x="907" y="2328"/>
                  </a:lnTo>
                  <a:moveTo>
                    <a:pt x="907" y="60"/>
                  </a:moveTo>
                  <a:lnTo>
                    <a:pt x="180" y="60"/>
                  </a:lnTo>
                  <a:lnTo>
                    <a:pt x="180" y="0"/>
                  </a:lnTo>
                  <a:lnTo>
                    <a:pt x="0" y="90"/>
                  </a:lnTo>
                  <a:lnTo>
                    <a:pt x="180" y="180"/>
                  </a:lnTo>
                  <a:lnTo>
                    <a:pt x="180" y="120"/>
                  </a:lnTo>
                  <a:lnTo>
                    <a:pt x="907" y="120"/>
                  </a:lnTo>
                  <a:lnTo>
                    <a:pt x="907" y="60"/>
                  </a:lnTo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724155" y="2925759"/>
            <a:ext cx="321113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Enxerto ou cavaleiro</a:t>
            </a:r>
            <a:endParaRPr kumimoji="0" lang="pt-BR" alt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7602235" y="4425844"/>
            <a:ext cx="3724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Porta-Enxerto ou cavalo</a:t>
            </a:r>
            <a:endParaRPr kumimoji="0" lang="pt-BR" alt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8590" y="3376445"/>
            <a:ext cx="2731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pt-B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Local da Enxertia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936340" y="6345267"/>
            <a:ext cx="153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Fenda Lateral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5827896" y="6380392"/>
            <a:ext cx="153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Fenda Cheia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0" y="115684"/>
            <a:ext cx="12192000" cy="88260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latin typeface="+mn-lt"/>
              </a:rPr>
              <a:t>Técnicas de enxertia</a:t>
            </a:r>
            <a:endParaRPr lang="pt-BR" sz="4000" b="1" dirty="0">
              <a:latin typeface="+mn-lt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12397" y="1283516"/>
            <a:ext cx="1619076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Tomate</a:t>
            </a:r>
          </a:p>
          <a:p>
            <a:r>
              <a:rPr lang="pt-BR" sz="2400" b="1" dirty="0" smtClean="0"/>
              <a:t>Pimentão</a:t>
            </a:r>
          </a:p>
          <a:p>
            <a:r>
              <a:rPr lang="pt-BR" sz="2400" b="1" dirty="0" smtClean="0"/>
              <a:t>Berinjela</a:t>
            </a:r>
          </a:p>
          <a:p>
            <a:r>
              <a:rPr lang="pt-BR" sz="2400" b="1" dirty="0" smtClean="0"/>
              <a:t>Melancia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676263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76" y="1018931"/>
            <a:ext cx="6411036" cy="259838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318782" y="-7046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684476" y="3851118"/>
            <a:ext cx="1988192" cy="2793315"/>
            <a:chOff x="0" y="0"/>
            <a:chExt cx="3235" cy="4373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35" cy="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201" y="3651"/>
              <a:ext cx="380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3</a:t>
              </a:r>
              <a:endParaRPr kumimoji="0" lang="pt-BR" alt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701717" y="3654137"/>
            <a:ext cx="3393795" cy="3073615"/>
            <a:chOff x="0" y="0"/>
            <a:chExt cx="4703" cy="4353"/>
          </a:xfrm>
        </p:grpSpPr>
        <p:pic>
          <p:nvPicPr>
            <p:cNvPr id="6156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03" cy="4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375" y="2683"/>
              <a:ext cx="617" cy="13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3506" y="914"/>
              <a:ext cx="587" cy="13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4024" y="3631"/>
              <a:ext cx="379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32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4</a:t>
              </a:r>
              <a:endParaRPr kumimoji="0" lang="pt-BR" alt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5957224" y="5665153"/>
            <a:ext cx="390500" cy="83312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8156768" y="4459675"/>
            <a:ext cx="385424" cy="6896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0560" y="6081713"/>
            <a:ext cx="256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Sebastião Márcio Azevedo (Sakata,2014)</a:t>
            </a:r>
            <a:endParaRPr lang="pt-BR" sz="1600" b="1" dirty="0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0" y="115684"/>
            <a:ext cx="12192000" cy="66944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latin typeface="+mn-lt"/>
              </a:rPr>
              <a:t>Fenda lateral </a:t>
            </a:r>
            <a:endParaRPr lang="pt-BR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3450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28505" y="304799"/>
            <a:ext cx="11199303" cy="75221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400" dirty="0">
                <a:solidFill>
                  <a:schemeClr val="tx1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pt-BR" altLang="en-US" sz="2400" b="1" dirty="0">
                <a:solidFill>
                  <a:schemeClr val="tx1"/>
                </a:solidFill>
                <a:latin typeface="Verdana" panose="020B0604030504040204" pitchFamily="34" charset="0"/>
              </a:rPr>
              <a:t>Enxertia por </a:t>
            </a:r>
            <a:r>
              <a:rPr lang="pt-BR" altLang="en-US" sz="2400" b="1" dirty="0" err="1">
                <a:solidFill>
                  <a:schemeClr val="tx1"/>
                </a:solidFill>
                <a:latin typeface="Verdana" panose="020B0604030504040204" pitchFamily="34" charset="0"/>
              </a:rPr>
              <a:t>encostia</a:t>
            </a:r>
            <a:r>
              <a:rPr lang="pt-BR" altLang="en-US" sz="2400" b="1" dirty="0">
                <a:solidFill>
                  <a:schemeClr val="tx1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 b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endParaRPr lang="pt-PT" altLang="en-US" sz="2400" b="1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35845" name="Picture 5" descr="PHOTO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11" y="1758891"/>
            <a:ext cx="6096000" cy="47244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76331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1"/>
            <a:ext cx="12192000" cy="609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b="1">
                <a:solidFill>
                  <a:srgbClr val="000000"/>
                </a:solidFill>
                <a:latin typeface="Verdana" panose="020B0604030504040204" pitchFamily="34" charset="0"/>
              </a:rPr>
              <a:t>Enxertia por perfuração apical</a:t>
            </a:r>
            <a:endParaRPr lang="pt-PT" altLang="pt-BR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0243" name="Picture 3" descr="C:\My Documents\esalq\PHOTO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828801"/>
            <a:ext cx="7318375" cy="469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2895600" y="3352800"/>
            <a:ext cx="1066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667000" y="2743201"/>
            <a:ext cx="1905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1600">
                <a:solidFill>
                  <a:srgbClr val="000000"/>
                </a:solidFill>
              </a:rPr>
              <a:t>Retirada do meristema apical</a:t>
            </a:r>
            <a:endParaRPr lang="pt-PT" altLang="pt-BR" sz="1600">
              <a:solidFill>
                <a:srgbClr val="000000"/>
              </a:solidFill>
            </a:endParaRP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343400" y="3352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43434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876800" y="3048001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1600">
                <a:solidFill>
                  <a:srgbClr val="000000"/>
                </a:solidFill>
              </a:rPr>
              <a:t>Perfurador fazendo incisão</a:t>
            </a:r>
            <a:endParaRPr lang="pt-PT" altLang="pt-BR" sz="1600">
              <a:solidFill>
                <a:srgbClr val="000000"/>
              </a:solidFill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791200" y="5334001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1600">
                <a:solidFill>
                  <a:srgbClr val="000000"/>
                </a:solidFill>
              </a:rPr>
              <a:t>Enxerto com corte em bisel</a:t>
            </a:r>
            <a:endParaRPr lang="pt-PT" altLang="pt-BR" sz="1600">
              <a:solidFill>
                <a:srgbClr val="000000"/>
              </a:solidFill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6324600" y="4876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352800" y="6019800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1600">
                <a:solidFill>
                  <a:srgbClr val="000000"/>
                </a:solidFill>
              </a:rPr>
              <a:t>Porta-enxerto</a:t>
            </a:r>
            <a:endParaRPr lang="pt-PT" altLang="pt-BR" sz="1600">
              <a:solidFill>
                <a:srgbClr val="00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57013" y="1098958"/>
            <a:ext cx="1609987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Pepino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568098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81" y="1604860"/>
            <a:ext cx="3832894" cy="51105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98" y="1604860"/>
            <a:ext cx="3832894" cy="5110525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115684"/>
            <a:ext cx="12192000" cy="88260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Enxertia Fenda Apical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3123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40" y="1140668"/>
            <a:ext cx="4218788" cy="562505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09" y="1140668"/>
            <a:ext cx="4218790" cy="5625053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0" y="115684"/>
            <a:ext cx="12192000" cy="88260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 smtClean="0">
                <a:solidFill>
                  <a:prstClr val="black"/>
                </a:solidFill>
                <a:latin typeface="Calibri" panose="020F0502020204030204"/>
              </a:rPr>
              <a:t>Enxertia Fenda Apical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1155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75" y="1208013"/>
            <a:ext cx="4004695" cy="5339593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115684"/>
            <a:ext cx="12192000" cy="88260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 smtClean="0">
                <a:solidFill>
                  <a:prstClr val="black"/>
                </a:solidFill>
                <a:latin typeface="Calibri" panose="020F0502020204030204"/>
              </a:rPr>
              <a:t>Enxertia Fenda Apical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42518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115684"/>
            <a:ext cx="12192000" cy="88260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Enxertia Fenda Apical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" name="82A0459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527278" y="2303086"/>
            <a:ext cx="5630199" cy="31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5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305" y="331569"/>
            <a:ext cx="11275503" cy="76493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Mudas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enxertadas</a:t>
            </a:r>
            <a:r>
              <a:rPr lang="en-US" b="1" dirty="0" smtClean="0">
                <a:latin typeface="+mn-lt"/>
              </a:rPr>
              <a:t> no </a:t>
            </a:r>
            <a:r>
              <a:rPr lang="en-US" b="1" dirty="0" err="1" smtClean="0">
                <a:latin typeface="+mn-lt"/>
              </a:rPr>
              <a:t>palito</a:t>
            </a:r>
            <a:endParaRPr lang="en-US" b="1" dirty="0">
              <a:latin typeface="+mn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3" y="1770077"/>
            <a:ext cx="4755558" cy="356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6014907" y="1770077"/>
            <a:ext cx="5833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Evita o contato das mudas com o solo;</a:t>
            </a:r>
          </a:p>
          <a:p>
            <a:endParaRPr lang="pt-BR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Evita alterações na haste;</a:t>
            </a:r>
          </a:p>
          <a:p>
            <a:endParaRPr lang="pt-BR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Facilita o </a:t>
            </a:r>
            <a:r>
              <a:rPr lang="pt-BR" sz="2400" b="1" dirty="0" err="1" smtClean="0"/>
              <a:t>tutoramento</a:t>
            </a:r>
            <a:r>
              <a:rPr lang="pt-BR" sz="2400" b="1" dirty="0" smtClean="0"/>
              <a:t> da haste após o transplante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65116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193646" y="1020283"/>
          <a:ext cx="11804707" cy="5465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192"/>
                <a:gridCol w="8221211"/>
                <a:gridCol w="1444304"/>
              </a:tblGrid>
              <a:tr h="287184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Porta-enxerto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Características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Empresa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4367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GREEN RISE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Ralstonia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Verticillium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Pyrenochaeta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Fusarium</a:t>
                      </a:r>
                      <a:r>
                        <a:rPr lang="pt-B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oxysporum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f.sp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pt-B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lycopersici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raças 1, 2 e 3 e </a:t>
                      </a:r>
                      <a:r>
                        <a:rPr lang="pt-BR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Fusarium</a:t>
                      </a:r>
                      <a:r>
                        <a:rPr lang="pt-B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oxysporum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f.sp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r>
                        <a:rPr lang="pt-BR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radicis-lycopersici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Virus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do Mosaico do Tomate e Nematoides (</a:t>
                      </a:r>
                      <a:r>
                        <a:rPr lang="pt-BR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Meloidogyne</a:t>
                      </a:r>
                      <a:r>
                        <a:rPr lang="pt-B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arenaria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pt-B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 </a:t>
                      </a:r>
                      <a:r>
                        <a:rPr lang="pt-BR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incognita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pt-BR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 </a:t>
                      </a:r>
                      <a:r>
                        <a:rPr lang="pt-BR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javanica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  <a:r>
                        <a:rPr lang="pt-BR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de vigor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Takii</a:t>
                      </a:r>
                      <a:endParaRPr lang="pt-BR" dirty="0"/>
                    </a:p>
                  </a:txBody>
                  <a:tcPr/>
                </a:tc>
              </a:tr>
              <a:tr h="234754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GREEN POWER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Idem Green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Rise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r>
                        <a:rPr lang="pt-BR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de vigor 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Takii</a:t>
                      </a:r>
                      <a:endParaRPr lang="pt-BR" dirty="0"/>
                    </a:p>
                  </a:txBody>
                  <a:tcPr/>
                </a:tc>
              </a:tr>
              <a:tr h="746677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MULTIFORT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dirty="0" smtClean="0"/>
                        <a:t>*Resistência Alta: </a:t>
                      </a:r>
                      <a:r>
                        <a:rPr lang="pt-BR" dirty="0" err="1" smtClean="0"/>
                        <a:t>Tomato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mosaic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virus</a:t>
                      </a:r>
                      <a:r>
                        <a:rPr lang="pt-BR" dirty="0" smtClean="0"/>
                        <a:t>: raça 0 a 2, </a:t>
                      </a:r>
                      <a:r>
                        <a:rPr lang="pt-BR" dirty="0" err="1" smtClean="0"/>
                        <a:t>Fusarium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oxysporum</a:t>
                      </a:r>
                      <a:r>
                        <a:rPr lang="pt-BR" dirty="0" smtClean="0"/>
                        <a:t> f. sp. </a:t>
                      </a:r>
                      <a:r>
                        <a:rPr lang="pt-BR" dirty="0" err="1" smtClean="0"/>
                        <a:t>lycopersici</a:t>
                      </a:r>
                      <a:r>
                        <a:rPr lang="pt-BR" dirty="0" smtClean="0"/>
                        <a:t>: raça 1 a 3, </a:t>
                      </a:r>
                      <a:r>
                        <a:rPr lang="pt-BR" dirty="0" err="1" smtClean="0"/>
                        <a:t>Fusarium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oxysporum</a:t>
                      </a:r>
                      <a:r>
                        <a:rPr lang="pt-BR" dirty="0" smtClean="0"/>
                        <a:t> f. sp. </a:t>
                      </a:r>
                      <a:r>
                        <a:rPr lang="pt-BR" dirty="0" err="1" smtClean="0"/>
                        <a:t>radicis-lycopersici</a:t>
                      </a:r>
                      <a:r>
                        <a:rPr lang="pt-BR" dirty="0" smtClean="0"/>
                        <a:t>, </a:t>
                      </a:r>
                      <a:r>
                        <a:rPr lang="pt-BR" dirty="0" err="1" smtClean="0"/>
                        <a:t>Pyrenochaeta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lycopersici</a:t>
                      </a:r>
                      <a:r>
                        <a:rPr lang="pt-BR" dirty="0" smtClean="0"/>
                        <a:t> e </a:t>
                      </a:r>
                      <a:r>
                        <a:rPr lang="pt-BR" dirty="0" err="1" smtClean="0"/>
                        <a:t>Verticillium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albo-atrum</a:t>
                      </a:r>
                      <a:r>
                        <a:rPr lang="pt-BR" dirty="0" smtClean="0"/>
                        <a:t>/</a:t>
                      </a:r>
                      <a:r>
                        <a:rPr lang="pt-BR" dirty="0" err="1" smtClean="0"/>
                        <a:t>Verticillium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dahliae</a:t>
                      </a:r>
                      <a:r>
                        <a:rPr lang="pt-BR" dirty="0" smtClean="0"/>
                        <a:t>: raça 0. **Resistência Intermediária: </a:t>
                      </a:r>
                      <a:r>
                        <a:rPr lang="pt-BR" dirty="0" err="1" smtClean="0"/>
                        <a:t>Meloidogyne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arenaria</a:t>
                      </a:r>
                      <a:r>
                        <a:rPr lang="pt-BR" dirty="0" smtClean="0"/>
                        <a:t>, </a:t>
                      </a:r>
                      <a:r>
                        <a:rPr lang="pt-BR" dirty="0" err="1" smtClean="0"/>
                        <a:t>Meloidogyne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incognita</a:t>
                      </a:r>
                      <a:r>
                        <a:rPr lang="pt-BR" dirty="0" smtClean="0"/>
                        <a:t> e </a:t>
                      </a:r>
                      <a:r>
                        <a:rPr lang="pt-BR" dirty="0" err="1" smtClean="0"/>
                        <a:t>Meloidogyne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javanica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Seminis</a:t>
                      </a:r>
                      <a:endParaRPr lang="pt-BR" dirty="0"/>
                    </a:p>
                  </a:txBody>
                  <a:tcPr/>
                </a:tc>
              </a:tr>
              <a:tr h="746677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SHINCHEONGGANG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dirty="0" smtClean="0"/>
                        <a:t>Resistência Alta: </a:t>
                      </a:r>
                      <a:r>
                        <a:rPr lang="pt-BR" dirty="0" err="1" smtClean="0"/>
                        <a:t>Tomato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mosaic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virus</a:t>
                      </a:r>
                      <a:r>
                        <a:rPr lang="pt-BR" dirty="0" smtClean="0"/>
                        <a:t>: raça 0 a 2, </a:t>
                      </a:r>
                      <a:r>
                        <a:rPr lang="pt-BR" dirty="0" err="1" smtClean="0"/>
                        <a:t>Fusarium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oxysporum</a:t>
                      </a:r>
                      <a:r>
                        <a:rPr lang="pt-BR" dirty="0" smtClean="0"/>
                        <a:t> f. sp. </a:t>
                      </a:r>
                      <a:r>
                        <a:rPr lang="pt-BR" dirty="0" err="1" smtClean="0"/>
                        <a:t>lycopersici</a:t>
                      </a:r>
                      <a:r>
                        <a:rPr lang="pt-BR" dirty="0" smtClean="0"/>
                        <a:t>: raça 1 a 3, </a:t>
                      </a:r>
                      <a:r>
                        <a:rPr lang="pt-BR" dirty="0" err="1" smtClean="0"/>
                        <a:t>Fusarium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oxysporum</a:t>
                      </a:r>
                      <a:r>
                        <a:rPr lang="pt-BR" dirty="0" smtClean="0"/>
                        <a:t> f. sp. </a:t>
                      </a:r>
                      <a:r>
                        <a:rPr lang="pt-BR" dirty="0" err="1" smtClean="0"/>
                        <a:t>radicis-lycopersici</a:t>
                      </a:r>
                      <a:r>
                        <a:rPr lang="pt-BR" dirty="0" smtClean="0"/>
                        <a:t> e </a:t>
                      </a:r>
                      <a:r>
                        <a:rPr lang="pt-BR" dirty="0" err="1" smtClean="0"/>
                        <a:t>Verticillium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albo-atrum</a:t>
                      </a:r>
                      <a:r>
                        <a:rPr lang="pt-BR" dirty="0" smtClean="0"/>
                        <a:t>/</a:t>
                      </a:r>
                      <a:r>
                        <a:rPr lang="pt-BR" dirty="0" err="1" smtClean="0"/>
                        <a:t>Verticillium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dahliae</a:t>
                      </a:r>
                      <a:r>
                        <a:rPr lang="pt-BR" dirty="0" smtClean="0"/>
                        <a:t>: raça 0. **Resistência Intermediária: </a:t>
                      </a:r>
                      <a:r>
                        <a:rPr lang="pt-BR" dirty="0" err="1" smtClean="0"/>
                        <a:t>Meloidogyne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arenaria</a:t>
                      </a:r>
                      <a:r>
                        <a:rPr lang="pt-BR" dirty="0" smtClean="0"/>
                        <a:t>, </a:t>
                      </a:r>
                      <a:r>
                        <a:rPr lang="pt-BR" dirty="0" err="1" smtClean="0"/>
                        <a:t>Meloidogyne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incognita</a:t>
                      </a:r>
                      <a:r>
                        <a:rPr lang="pt-BR" dirty="0" smtClean="0"/>
                        <a:t>, </a:t>
                      </a:r>
                      <a:r>
                        <a:rPr lang="pt-BR" dirty="0" err="1" smtClean="0"/>
                        <a:t>Meloidogyne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javanica</a:t>
                      </a:r>
                      <a:r>
                        <a:rPr lang="pt-BR" dirty="0" smtClean="0"/>
                        <a:t> e </a:t>
                      </a:r>
                      <a:r>
                        <a:rPr lang="pt-BR" dirty="0" err="1" smtClean="0"/>
                        <a:t>Ralstonia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solanacearum</a:t>
                      </a:r>
                      <a:r>
                        <a:rPr lang="pt-BR" dirty="0" smtClean="0"/>
                        <a:t>.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Seminis</a:t>
                      </a:r>
                      <a:endParaRPr lang="pt-BR" dirty="0"/>
                    </a:p>
                  </a:txBody>
                  <a:tcPr/>
                </a:tc>
              </a:tr>
              <a:tr h="574367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MAXIFORT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Tomato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mosaic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virus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raça 0-2,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Fusarium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oxysporum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f. sp.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lycopersici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raça 0 e 1,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Fusarium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oxysporum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f. sp.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radicis-lycopersici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Pyrenochaeta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lycopersici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Verticillium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albo-atrum</a:t>
                      </a:r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Meloidogyne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arenaria</a:t>
                      </a:r>
                      <a:r>
                        <a:rPr lang="pt-BR" dirty="0" smtClean="0"/>
                        <a:t>, </a:t>
                      </a:r>
                      <a:r>
                        <a:rPr lang="pt-BR" dirty="0" err="1" smtClean="0"/>
                        <a:t>Meloidogyne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incognita</a:t>
                      </a:r>
                      <a:r>
                        <a:rPr lang="pt-BR" dirty="0" smtClean="0"/>
                        <a:t> e </a:t>
                      </a:r>
                      <a:r>
                        <a:rPr lang="pt-BR" dirty="0" err="1" smtClean="0"/>
                        <a:t>Meloidogyne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javanica</a:t>
                      </a:r>
                      <a:r>
                        <a:rPr lang="pt-BR" dirty="0" smtClean="0"/>
                        <a:t>,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Seminis</a:t>
                      </a:r>
                      <a:endParaRPr lang="pt-BR" dirty="0"/>
                    </a:p>
                  </a:txBody>
                  <a:tcPr/>
                </a:tc>
              </a:tr>
              <a:tr h="435973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ENPOWER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Resistências: VFFF3ForNTmPlTSWV; resistência elevada a </a:t>
                      </a:r>
                      <a:r>
                        <a:rPr lang="pt-BR" dirty="0" err="1" smtClean="0"/>
                        <a:t>Fusarium</a:t>
                      </a:r>
                      <a:r>
                        <a:rPr lang="pt-BR" dirty="0" smtClean="0"/>
                        <a:t> 3 e nematoides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Nunhems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0" y="115684"/>
            <a:ext cx="12192000" cy="70643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latin typeface="+mn-lt"/>
              </a:rPr>
              <a:t>Porta-enxerto para tomate</a:t>
            </a:r>
            <a:endParaRPr lang="pt-BR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6672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mtClean="0">
                <a:solidFill>
                  <a:schemeClr val="bg1"/>
                </a:solidFill>
              </a:rPr>
              <a:t>Sementes nuas</a:t>
            </a:r>
          </a:p>
        </p:txBody>
      </p:sp>
      <p:pic>
        <p:nvPicPr>
          <p:cNvPr id="59395" name="Picture 4" descr="DSC033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2276475"/>
            <a:ext cx="5329237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9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193646" y="1179671"/>
          <a:ext cx="11804707" cy="3031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302"/>
                <a:gridCol w="8305101"/>
                <a:gridCol w="1444304"/>
              </a:tblGrid>
              <a:tr h="60882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Porta-enxerto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Características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Empresa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82241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AF-8253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Alto nível de resistência a </a:t>
                      </a:r>
                      <a:r>
                        <a:rPr lang="pt-BR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(raças 1 a 4) e 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Mj</a:t>
                      </a:r>
                      <a:r>
                        <a:rPr lang="pt-BR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</a:t>
                      </a:r>
                      <a:r>
                        <a:rPr lang="pt-BR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pt-BR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Rs</a:t>
                      </a:r>
                      <a:endParaRPr lang="pt-BR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Sakata</a:t>
                      </a:r>
                      <a:endParaRPr lang="pt-BR" sz="2000" dirty="0"/>
                    </a:p>
                  </a:txBody>
                  <a:tcPr/>
                </a:tc>
              </a:tr>
              <a:tr h="1340534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SILVER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Alto nível de resistência a Nematoides e Canela-Preta; Alto nível de resistência a </a:t>
                      </a:r>
                      <a:r>
                        <a:rPr lang="pt-BR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(raças 1 a 4) e 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Mj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e 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Sakata</a:t>
                      </a:r>
                      <a:endParaRPr lang="pt-B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12192000" cy="56382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latin typeface="+mn-lt"/>
              </a:rPr>
              <a:t>Porta-enxerto para Pimentão  </a:t>
            </a:r>
            <a:endParaRPr lang="pt-BR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7543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193646" y="1020283"/>
          <a:ext cx="11804707" cy="418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0497"/>
                <a:gridCol w="7919906"/>
                <a:gridCol w="1444304"/>
              </a:tblGrid>
              <a:tr h="631567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Porta-enxerto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Características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Empresa</a:t>
                      </a:r>
                      <a:endParaRPr lang="pt-BR" sz="2400" dirty="0"/>
                    </a:p>
                  </a:txBody>
                  <a:tcPr/>
                </a:tc>
              </a:tr>
              <a:tr h="1263134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err="1" smtClean="0"/>
                        <a:t>Potent</a:t>
                      </a:r>
                      <a:r>
                        <a:rPr lang="pt-BR" sz="2000" b="1" dirty="0" smtClean="0"/>
                        <a:t> (</a:t>
                      </a:r>
                      <a:r>
                        <a:rPr lang="pt-BR" sz="2000" b="1" i="1" dirty="0" smtClean="0"/>
                        <a:t>C. </a:t>
                      </a:r>
                      <a:r>
                        <a:rPr lang="pt-BR" sz="2000" b="1" i="1" dirty="0" err="1" smtClean="0"/>
                        <a:t>moschata</a:t>
                      </a:r>
                      <a:r>
                        <a:rPr lang="pt-BR" sz="2000" b="1" dirty="0" smtClean="0"/>
                        <a:t>)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Resistência a 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Fusarium</a:t>
                      </a:r>
                      <a:r>
                        <a:rPr lang="pt-BR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oxysporum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f.sp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cucumerinum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e resistência intermediaria a Oídio; Frutos brilhantes sem “cera” (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bloomless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Melhor desenvolvimento da planta em condições de baixa temperatura.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Takii</a:t>
                      </a:r>
                      <a:endParaRPr lang="pt-BR" sz="2000" dirty="0"/>
                    </a:p>
                  </a:txBody>
                  <a:tcPr/>
                </a:tc>
              </a:tr>
              <a:tr h="1263134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err="1" smtClean="0"/>
                        <a:t>Fuerza</a:t>
                      </a:r>
                      <a:r>
                        <a:rPr lang="pt-BR" sz="2000" b="1" dirty="0" smtClean="0"/>
                        <a:t> (</a:t>
                      </a:r>
                      <a:r>
                        <a:rPr lang="pt-BR" sz="2000" b="1" i="1" dirty="0" smtClean="0"/>
                        <a:t>C. </a:t>
                      </a:r>
                      <a:r>
                        <a:rPr lang="pt-BR" sz="2000" b="1" i="1" dirty="0" err="1" smtClean="0"/>
                        <a:t>moschata</a:t>
                      </a:r>
                      <a:r>
                        <a:rPr lang="pt-BR" sz="2000" b="1" dirty="0" smtClean="0"/>
                        <a:t>)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Melhor desenvolvimento da planta em condições de baixa temperatura;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Resistência a</a:t>
                      </a:r>
                      <a:r>
                        <a:rPr lang="pt-BR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Fusarium</a:t>
                      </a:r>
                      <a:r>
                        <a:rPr lang="pt-BR" sz="2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oxysporum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f.sp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r>
                        <a:rPr lang="pt-BR" sz="20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cucumerinum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e resistência intermediaria a Oídio.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Takii</a:t>
                      </a:r>
                      <a:endParaRPr lang="pt-BR" sz="2000" dirty="0"/>
                    </a:p>
                  </a:txBody>
                  <a:tcPr/>
                </a:tc>
              </a:tr>
              <a:tr h="1031445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Ferro</a:t>
                      </a:r>
                      <a:r>
                        <a:rPr lang="pt-BR" sz="2000" b="1" baseline="0" dirty="0" smtClean="0"/>
                        <a:t> (</a:t>
                      </a:r>
                      <a:r>
                        <a:rPr lang="pt-BR" sz="2000" b="1" i="1" baseline="0" dirty="0" smtClean="0"/>
                        <a:t>C. </a:t>
                      </a:r>
                      <a:r>
                        <a:rPr lang="pt-BR" sz="2000" b="1" i="1" baseline="0" dirty="0" err="1" smtClean="0"/>
                        <a:t>maxima</a:t>
                      </a:r>
                      <a:r>
                        <a:rPr lang="pt-BR" sz="2000" b="1" i="1" baseline="0" dirty="0" smtClean="0"/>
                        <a:t> x C. </a:t>
                      </a:r>
                      <a:r>
                        <a:rPr lang="pt-BR" sz="2000" b="1" i="1" baseline="0" dirty="0" err="1" smtClean="0"/>
                        <a:t>moschata</a:t>
                      </a:r>
                      <a:r>
                        <a:rPr lang="pt-BR" sz="2000" b="1" baseline="0" dirty="0" smtClean="0"/>
                        <a:t>)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Resistência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à 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Fusarium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Vertificilium</a:t>
                      </a:r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Pythium</a:t>
                      </a:r>
                      <a:endParaRPr lang="pt-BR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Porta-enxerto para</a:t>
                      </a:r>
                      <a:r>
                        <a:rPr lang="pt-BR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pepino, melão e melancia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err="1" smtClean="0"/>
                        <a:t>Rijk</a:t>
                      </a:r>
                      <a:r>
                        <a:rPr lang="pt-BR" sz="2000" dirty="0" smtClean="0"/>
                        <a:t> </a:t>
                      </a:r>
                      <a:r>
                        <a:rPr lang="pt-BR" sz="2000" dirty="0" err="1" smtClean="0"/>
                        <a:t>Zwaan</a:t>
                      </a:r>
                      <a:endParaRPr lang="pt-B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0" y="115684"/>
            <a:ext cx="12192000" cy="70643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latin typeface="+mn-lt"/>
              </a:rPr>
              <a:t>Porta-enxerto para pepino</a:t>
            </a:r>
            <a:endParaRPr lang="pt-BR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9740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73" y="178470"/>
            <a:ext cx="10868375" cy="76493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Mudas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enxertadas</a:t>
            </a:r>
            <a:endParaRPr lang="en-US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8487" y="1130060"/>
            <a:ext cx="95747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Ganho de 15-20% em produtividade (em áreas não contaminadas);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Custo: R$ 850,00/mil mudas X R$ 120,00/mil mudas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Diferença no custo de R$ 730,00/mil (30 caixas a mais de tomate/mil plantas para pagar o custo.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Ganho de 15%  - Prod. 70 t/h (10,5 t/ha a mais por hectare = 42 caixas/mil plantas – 30 caixas/1000 plantas = 12 caixas/mil plantas  = 120 caixas/ha.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8553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284" y="136525"/>
            <a:ext cx="11123802" cy="76493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Mudões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enxertados</a:t>
            </a:r>
            <a:endParaRPr lang="en-US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8487" y="1130060"/>
            <a:ext cx="9574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 Benefícios da enxertia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Maior precocidade no sistema produtivo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Maior ganho em produtividade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Custo de produção é elevado: R$ 2000,00/mil mudas: cultivo protegido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32206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94949" y="274639"/>
            <a:ext cx="11014745" cy="748818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3200" b="1">
                <a:latin typeface="+mn-lt"/>
              </a:rPr>
              <a:t>Preenchimento das bandejas</a:t>
            </a:r>
          </a:p>
        </p:txBody>
      </p:sp>
      <p:pic>
        <p:nvPicPr>
          <p:cNvPr id="72707" name="Picture 4" descr="DSC034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460500"/>
            <a:ext cx="7197725" cy="53975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98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94950" y="274639"/>
            <a:ext cx="11224470" cy="70643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4000" b="1"/>
              <a:t>Semeadura</a:t>
            </a:r>
          </a:p>
        </p:txBody>
      </p:sp>
      <p:pic>
        <p:nvPicPr>
          <p:cNvPr id="73731" name="Picture 4" descr="DSC034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44675"/>
            <a:ext cx="4211637" cy="315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 descr="DSC034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916113"/>
            <a:ext cx="4140200" cy="310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9173" y="260351"/>
            <a:ext cx="10981189" cy="792163"/>
          </a:xfrm>
          <a:solidFill>
            <a:srgbClr val="92D050"/>
          </a:solidFill>
        </p:spPr>
        <p:txBody>
          <a:bodyPr/>
          <a:lstStyle/>
          <a:p>
            <a:pPr algn="ctr" eaLnBrk="1" hangingPunct="1"/>
            <a:r>
              <a:rPr lang="pt-BR" altLang="en-US" sz="3200" b="1">
                <a:latin typeface="+mn-lt"/>
              </a:rPr>
              <a:t>Germinação das sementes</a:t>
            </a:r>
          </a:p>
        </p:txBody>
      </p:sp>
      <p:pic>
        <p:nvPicPr>
          <p:cNvPr id="74755" name="Picture 4" descr="a 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3716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94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09"/>
          <p:cNvSpPr>
            <a:spLocks noChangeArrowheads="1"/>
          </p:cNvSpPr>
          <p:nvPr/>
        </p:nvSpPr>
        <p:spPr bwMode="auto">
          <a:xfrm>
            <a:off x="553673" y="609600"/>
            <a:ext cx="11123802" cy="9477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 dirty="0"/>
              <a:t>Temperatura ideal para a germinação de algumas hortaliças.</a:t>
            </a:r>
          </a:p>
        </p:txBody>
      </p:sp>
      <p:graphicFrame>
        <p:nvGraphicFramePr>
          <p:cNvPr id="70990" name="Group 334"/>
          <p:cNvGraphicFramePr>
            <a:graphicFrameLocks noGrp="1"/>
          </p:cNvGraphicFramePr>
          <p:nvPr/>
        </p:nvGraphicFramePr>
        <p:xfrm>
          <a:off x="2209800" y="1981201"/>
          <a:ext cx="7772400" cy="3344861"/>
        </p:xfrm>
        <a:graphic>
          <a:graphicData uri="http://schemas.openxmlformats.org/drawingml/2006/table">
            <a:tbl>
              <a:tblPr/>
              <a:tblGrid>
                <a:gridCol w="1941513"/>
                <a:gridCol w="5830887"/>
              </a:tblGrid>
              <a:tr h="655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Hortaliça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Faixa ideal de temperatura (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ºC)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18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Alface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 a 24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16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Melão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 a 32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18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Pepino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 a 28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18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Pimentão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 a 30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18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Tomate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77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66788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pt-BR" altLang="en-US" sz="2800" b="1" dirty="0">
                <a:latin typeface="+mn-lt"/>
              </a:rPr>
              <a:t>Desenvolvimento das mudas na casa-de-vegetação</a:t>
            </a:r>
          </a:p>
        </p:txBody>
      </p:sp>
      <p:pic>
        <p:nvPicPr>
          <p:cNvPr id="76803" name="Picture 4" descr="a 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3" y="3053750"/>
            <a:ext cx="5072332" cy="3804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88" y="3053750"/>
            <a:ext cx="6763112" cy="380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1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Minhas fotos 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76250"/>
            <a:ext cx="8208962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10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9650" y="333375"/>
            <a:ext cx="7772400" cy="719138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altLang="en-US" sz="3200">
                <a:solidFill>
                  <a:schemeClr val="bg1"/>
                </a:solidFill>
              </a:rPr>
              <a:t>Sementes peliculizadas</a:t>
            </a:r>
          </a:p>
        </p:txBody>
      </p:sp>
      <p:pic>
        <p:nvPicPr>
          <p:cNvPr id="60419" name="Picture 4" descr="HPIM24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276351"/>
            <a:ext cx="4897437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2782889" y="3046414"/>
            <a:ext cx="3889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>
                <a:solidFill>
                  <a:srgbClr val="000066"/>
                </a:solidFill>
              </a:rPr>
              <a:t>pepino</a:t>
            </a:r>
          </a:p>
        </p:txBody>
      </p:sp>
    </p:spTree>
    <p:extLst>
      <p:ext uri="{BB962C8B-B14F-4D97-AF65-F5344CB8AC3E}">
        <p14:creationId xmlns:p14="http://schemas.microsoft.com/office/powerpoint/2010/main" val="182584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0" y="228600"/>
            <a:ext cx="12192000" cy="6096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latin typeface="Verdana" panose="020B0604030504040204" pitchFamily="34" charset="0"/>
              </a:rPr>
              <a:t>SISTEMAS DE IRRIGAÇÃO</a:t>
            </a:r>
          </a:p>
        </p:txBody>
      </p:sp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2135188" y="1341439"/>
            <a:ext cx="769461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000" b="1" dirty="0">
                <a:latin typeface="Verdana" panose="020B0604030504040204" pitchFamily="34" charset="0"/>
              </a:rPr>
              <a:t>	Aspersão:</a:t>
            </a:r>
          </a:p>
          <a:p>
            <a:pPr eaLnBrk="1" hangingPunct="1">
              <a:buFontTx/>
              <a:buNone/>
            </a:pPr>
            <a:endParaRPr lang="pt-BR" altLang="en-US" sz="2000" b="1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sz="2000" b="1" dirty="0">
                <a:latin typeface="Verdana" panose="020B0604030504040204" pitchFamily="34" charset="0"/>
              </a:rPr>
              <a:t>	Aspersores estacionários </a:t>
            </a:r>
          </a:p>
          <a:p>
            <a:pPr eaLnBrk="1" hangingPunct="1">
              <a:buFontTx/>
              <a:buNone/>
            </a:pPr>
            <a:endParaRPr lang="pt-BR" altLang="en-US" sz="2000" b="1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sz="2000" b="1" dirty="0">
                <a:latin typeface="Verdana" panose="020B0604030504040204" pitchFamily="34" charset="0"/>
              </a:rPr>
              <a:t>	Sistema fog ou de nebulização</a:t>
            </a:r>
          </a:p>
          <a:p>
            <a:pPr eaLnBrk="1" hangingPunct="1">
              <a:buFontTx/>
              <a:buNone/>
            </a:pPr>
            <a:endParaRPr lang="pt-BR" altLang="en-US" sz="2000" b="1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sz="2000" b="1" dirty="0">
                <a:latin typeface="Verdana" panose="020B0604030504040204" pitchFamily="34" charset="0"/>
              </a:rPr>
              <a:t>	Aspersores móveis</a:t>
            </a:r>
          </a:p>
          <a:p>
            <a:pPr eaLnBrk="1" hangingPunct="1">
              <a:buFontTx/>
              <a:buNone/>
            </a:pPr>
            <a:endParaRPr lang="pt-BR" altLang="en-US" sz="20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ChangeArrowheads="1"/>
          </p:cNvSpPr>
          <p:nvPr/>
        </p:nvSpPr>
        <p:spPr bwMode="auto">
          <a:xfrm>
            <a:off x="0" y="228600"/>
            <a:ext cx="12192000" cy="585132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latin typeface="Verdana" panose="020B0604030504040204" pitchFamily="34" charset="0"/>
              </a:rPr>
              <a:t>Aspersores estacionários</a:t>
            </a:r>
            <a:endParaRPr lang="pt-PT" altLang="en-US" sz="2400" b="1">
              <a:latin typeface="Verdana" panose="020B0604030504040204" pitchFamily="34" charset="0"/>
            </a:endParaRPr>
          </a:p>
        </p:txBody>
      </p:sp>
      <p:pic>
        <p:nvPicPr>
          <p:cNvPr id="79875" name="Picture 5" descr="a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DSC034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6" y="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6" descr="DSC034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86238"/>
            <a:ext cx="3563938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4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Mudas -Tomate -Elias Fau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692151"/>
            <a:ext cx="79216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3000376" y="0"/>
            <a:ext cx="6551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b="1">
                <a:solidFill>
                  <a:srgbClr val="000066"/>
                </a:solidFill>
              </a:rPr>
              <a:t>Nebulização</a:t>
            </a:r>
          </a:p>
        </p:txBody>
      </p:sp>
      <p:sp>
        <p:nvSpPr>
          <p:cNvPr id="81924" name="Oval 6"/>
          <p:cNvSpPr>
            <a:spLocks noChangeArrowheads="1"/>
          </p:cNvSpPr>
          <p:nvPr/>
        </p:nvSpPr>
        <p:spPr bwMode="auto">
          <a:xfrm>
            <a:off x="7535864" y="1341439"/>
            <a:ext cx="1296987" cy="7191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55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9"/>
            <a:ext cx="12192000" cy="70643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3200" b="1" dirty="0">
                <a:latin typeface="+mn-lt"/>
              </a:rPr>
              <a:t>Nebulização</a:t>
            </a:r>
          </a:p>
        </p:txBody>
      </p:sp>
      <p:pic>
        <p:nvPicPr>
          <p:cNvPr id="82947" name="Picture 6" descr="hidroponia 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412876"/>
            <a:ext cx="6696075" cy="5021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77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Minhas fotos 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9" y="2717321"/>
            <a:ext cx="5158713" cy="386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134099" y="333375"/>
            <a:ext cx="11862158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b="1" dirty="0"/>
              <a:t>Barra móvel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57" y="2722807"/>
            <a:ext cx="5149968" cy="3862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4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Minhas fotos 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1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9725" y="260350"/>
            <a:ext cx="11736198" cy="850900"/>
          </a:xfrm>
          <a:solidFill>
            <a:srgbClr val="92D050"/>
          </a:solidFill>
        </p:spPr>
        <p:txBody>
          <a:bodyPr/>
          <a:lstStyle/>
          <a:p>
            <a:pPr algn="ctr" eaLnBrk="1" hangingPunct="1"/>
            <a:r>
              <a:rPr lang="pt-BR" altLang="en-US" sz="3200" b="1">
                <a:latin typeface="+mn-lt"/>
              </a:rPr>
              <a:t>Controle de pragas</a:t>
            </a:r>
          </a:p>
        </p:txBody>
      </p:sp>
      <p:pic>
        <p:nvPicPr>
          <p:cNvPr id="86019" name="Picture 4" descr="a 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296989"/>
            <a:ext cx="4160838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7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a 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Oval 5"/>
          <p:cNvSpPr>
            <a:spLocks noChangeArrowheads="1"/>
          </p:cNvSpPr>
          <p:nvPr/>
        </p:nvSpPr>
        <p:spPr bwMode="auto">
          <a:xfrm>
            <a:off x="5375276" y="2060576"/>
            <a:ext cx="1871663" cy="15843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1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 descr="hidroponia 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33375"/>
            <a:ext cx="8351837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76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4000">
                <a:solidFill>
                  <a:srgbClr val="000066"/>
                </a:solidFill>
              </a:rPr>
              <a:t>Sementes incrustadas</a:t>
            </a:r>
          </a:p>
        </p:txBody>
      </p:sp>
      <p:pic>
        <p:nvPicPr>
          <p:cNvPr id="61443" name="Picture 5" descr="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349500"/>
            <a:ext cx="28797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7" descr="2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2205039"/>
            <a:ext cx="273526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797425"/>
            <a:ext cx="1763712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11" descr="cebol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4797425"/>
            <a:ext cx="13081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48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ChangeArrowheads="1"/>
          </p:cNvSpPr>
          <p:nvPr/>
        </p:nvSpPr>
        <p:spPr bwMode="auto">
          <a:xfrm>
            <a:off x="746619" y="228599"/>
            <a:ext cx="10637241" cy="69418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latin typeface="Verdana" panose="020B0604030504040204" pitchFamily="34" charset="0"/>
              </a:rPr>
              <a:t>NUTRIÇÃO E ADUBAÇÃO</a:t>
            </a:r>
          </a:p>
        </p:txBody>
      </p:sp>
      <p:sp>
        <p:nvSpPr>
          <p:cNvPr id="89091" name="Rectangle 5"/>
          <p:cNvSpPr>
            <a:spLocks noChangeArrowheads="1"/>
          </p:cNvSpPr>
          <p:nvPr/>
        </p:nvSpPr>
        <p:spPr bwMode="auto">
          <a:xfrm>
            <a:off x="662730" y="1208714"/>
            <a:ext cx="8794459" cy="105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buNone/>
            </a:pPr>
            <a:r>
              <a:rPr lang="pt-BR" altLang="en-US" sz="1600" b="1" dirty="0">
                <a:latin typeface="Verdana" panose="020B0604030504040204" pitchFamily="34" charset="0"/>
              </a:rPr>
              <a:t>Conhecer as exigências nutricionais das espécies.</a:t>
            </a:r>
          </a:p>
          <a:p>
            <a:pPr algn="just" eaLnBrk="1" hangingPunct="1">
              <a:buFontTx/>
              <a:buNone/>
            </a:pPr>
            <a:r>
              <a:rPr lang="pt-BR" altLang="en-US" sz="1600" b="1" dirty="0">
                <a:latin typeface="Verdana" panose="020B0604030504040204" pitchFamily="34" charset="0"/>
              </a:rPr>
              <a:t>Produção de matéria seca e extração de nutrientes durante a fase </a:t>
            </a:r>
            <a:r>
              <a:rPr lang="pt-BR" altLang="en-US" sz="1600" b="1" dirty="0" smtClean="0">
                <a:latin typeface="Verdana" panose="020B0604030504040204" pitchFamily="34" charset="0"/>
              </a:rPr>
              <a:t>de formação </a:t>
            </a:r>
            <a:r>
              <a:rPr lang="pt-BR" altLang="en-US" sz="1600" b="1" dirty="0">
                <a:latin typeface="Verdana" panose="020B0604030504040204" pitchFamily="34" charset="0"/>
              </a:rPr>
              <a:t>de muda do tomateiro cv. Roma VF.</a:t>
            </a:r>
          </a:p>
        </p:txBody>
      </p:sp>
      <p:graphicFrame>
        <p:nvGraphicFramePr>
          <p:cNvPr id="64603" name="Group 91"/>
          <p:cNvGraphicFramePr>
            <a:graphicFrameLocks noGrp="1"/>
          </p:cNvGraphicFramePr>
          <p:nvPr/>
        </p:nvGraphicFramePr>
        <p:xfrm>
          <a:off x="2927350" y="2438400"/>
          <a:ext cx="6369050" cy="4165600"/>
        </p:xfrm>
        <a:graphic>
          <a:graphicData uri="http://schemas.openxmlformats.org/drawingml/2006/table">
            <a:tbl>
              <a:tblPr/>
              <a:tblGrid>
                <a:gridCol w="103505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6400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Idade (dias)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M.S. (g)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-----------------------mg/planta--------------------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4,7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477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32,8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43,6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22,3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------------------ug/planta----------------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36,4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41,5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70,3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14,7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391,9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333,1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73,0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702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ChangeArrowheads="1"/>
          </p:cNvSpPr>
          <p:nvPr/>
        </p:nvSpPr>
        <p:spPr bwMode="auto">
          <a:xfrm>
            <a:off x="637563" y="274639"/>
            <a:ext cx="10997967" cy="74042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 b="1" dirty="0" err="1">
                <a:latin typeface="+mn-lt"/>
              </a:rPr>
              <a:t>Fertirrigação</a:t>
            </a:r>
            <a:r>
              <a:rPr lang="pt-BR" altLang="en-US" sz="3600" b="1" dirty="0">
                <a:latin typeface="+mn-lt"/>
              </a:rPr>
              <a:t> para o tomateiro</a:t>
            </a:r>
          </a:p>
        </p:txBody>
      </p:sp>
      <p:graphicFrame>
        <p:nvGraphicFramePr>
          <p:cNvPr id="71708" name="Group 28"/>
          <p:cNvGraphicFramePr>
            <a:graphicFrameLocks noGrp="1"/>
          </p:cNvGraphicFramePr>
          <p:nvPr/>
        </p:nvGraphicFramePr>
        <p:xfrm>
          <a:off x="1992313" y="2492376"/>
          <a:ext cx="8229600" cy="3825875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Fertilizante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Dose (g/L)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Nitrato de cálcio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Nitrato de potássio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Sulfato de magnésio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944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Ferro quelatizado (10%)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 ml/L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 (dS/m)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1,64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90138" name="Text Box 30"/>
          <p:cNvSpPr txBox="1">
            <a:spLocks noChangeArrowheads="1"/>
          </p:cNvSpPr>
          <p:nvPr/>
        </p:nvSpPr>
        <p:spPr bwMode="auto">
          <a:xfrm>
            <a:off x="2074863" y="1466057"/>
            <a:ext cx="806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Substratos enriquecidos com fertilizantes - Fósforo</a:t>
            </a:r>
          </a:p>
        </p:txBody>
      </p:sp>
    </p:spTree>
    <p:extLst>
      <p:ext uri="{BB962C8B-B14F-4D97-AF65-F5344CB8AC3E}">
        <p14:creationId xmlns:p14="http://schemas.microsoft.com/office/powerpoint/2010/main" val="9611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4283" y="260350"/>
            <a:ext cx="11358693" cy="108108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2400" dirty="0"/>
              <a:t/>
            </a:r>
            <a:br>
              <a:rPr lang="pt-BR" altLang="en-US" sz="2400" dirty="0"/>
            </a:br>
            <a:r>
              <a:rPr lang="pt-BR" altLang="en-US" sz="2400" dirty="0"/>
              <a:t/>
            </a:r>
            <a:br>
              <a:rPr lang="pt-BR" altLang="en-US" sz="2400" dirty="0"/>
            </a:br>
            <a:r>
              <a:rPr lang="pt-BR" altLang="en-US" sz="3200" b="1" dirty="0" err="1">
                <a:latin typeface="+mn-lt"/>
              </a:rPr>
              <a:t>Fertirrigação</a:t>
            </a:r>
            <a:r>
              <a:rPr lang="pt-BR" altLang="en-US" sz="3200" b="1" dirty="0">
                <a:latin typeface="+mn-lt"/>
              </a:rPr>
              <a:t> para o tomateiro</a:t>
            </a:r>
            <a:br>
              <a:rPr lang="pt-BR" altLang="en-US" sz="3200" b="1" dirty="0">
                <a:latin typeface="+mn-lt"/>
              </a:rPr>
            </a:br>
            <a:endParaRPr lang="pt-BR" altLang="en-US" sz="3200" b="1" dirty="0">
              <a:latin typeface="+mn-lt"/>
            </a:endParaRPr>
          </a:p>
        </p:txBody>
      </p:sp>
      <p:sp>
        <p:nvSpPr>
          <p:cNvPr id="9113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9392" y="2384148"/>
            <a:ext cx="11920756" cy="1681162"/>
          </a:xfrm>
        </p:spPr>
        <p:txBody>
          <a:bodyPr>
            <a:normAutofit fontScale="85000" lnSpcReduction="10000"/>
          </a:bodyPr>
          <a:lstStyle/>
          <a:p>
            <a:pPr algn="l" eaLnBrk="1" hangingPunct="1">
              <a:lnSpc>
                <a:spcPct val="80000"/>
              </a:lnSpc>
            </a:pPr>
            <a:endParaRPr lang="pt-BR" altLang="en-US" sz="2800" dirty="0"/>
          </a:p>
          <a:p>
            <a:pPr algn="l" eaLnBrk="1" hangingPunct="1">
              <a:lnSpc>
                <a:spcPct val="80000"/>
              </a:lnSpc>
            </a:pPr>
            <a:r>
              <a:rPr lang="pt-BR" altLang="en-US" sz="3000" dirty="0"/>
              <a:t>Início do desenvolvimento da muda: Soluções nutritivas com CE baixas (0,4-0,5 </a:t>
            </a:r>
            <a:r>
              <a:rPr lang="pt-BR" altLang="en-US" sz="3000" dirty="0" err="1"/>
              <a:t>dS</a:t>
            </a:r>
            <a:r>
              <a:rPr lang="pt-BR" altLang="en-US" sz="3000" dirty="0"/>
              <a:t>/m)</a:t>
            </a:r>
          </a:p>
          <a:p>
            <a:pPr algn="l" eaLnBrk="1" hangingPunct="1">
              <a:lnSpc>
                <a:spcPct val="80000"/>
              </a:lnSpc>
            </a:pPr>
            <a:endParaRPr lang="pt-BR" altLang="en-US" sz="3000" dirty="0"/>
          </a:p>
          <a:p>
            <a:pPr algn="l" eaLnBrk="1" hangingPunct="1">
              <a:lnSpc>
                <a:spcPct val="80000"/>
              </a:lnSpc>
            </a:pPr>
            <a:r>
              <a:rPr lang="pt-BR" altLang="en-US" sz="3000" dirty="0"/>
              <a:t>Soluções nutritivas para a fase definitiva (CE de 1,2-2,1 </a:t>
            </a:r>
            <a:r>
              <a:rPr lang="pt-BR" altLang="en-US" sz="3000" dirty="0" err="1"/>
              <a:t>dS</a:t>
            </a:r>
            <a:r>
              <a:rPr lang="pt-BR" altLang="en-US" sz="3000" dirty="0"/>
              <a:t>/m)</a:t>
            </a:r>
          </a:p>
        </p:txBody>
      </p:sp>
    </p:spTree>
    <p:extLst>
      <p:ext uri="{BB962C8B-B14F-4D97-AF65-F5344CB8AC3E}">
        <p14:creationId xmlns:p14="http://schemas.microsoft.com/office/powerpoint/2010/main" val="18422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hidroponia 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08051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5" descr="hidroponia 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908051"/>
            <a:ext cx="4211637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6"/>
          <p:cNvSpPr txBox="1">
            <a:spLocks noChangeArrowheads="1"/>
          </p:cNvSpPr>
          <p:nvPr/>
        </p:nvSpPr>
        <p:spPr bwMode="auto">
          <a:xfrm>
            <a:off x="2927351" y="333375"/>
            <a:ext cx="6265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/>
              <a:t>Sistema de injeção de fertilizantes</a:t>
            </a:r>
          </a:p>
        </p:txBody>
      </p:sp>
      <p:pic>
        <p:nvPicPr>
          <p:cNvPr id="92165" name="Picture 7" descr="hidroponia 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211638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17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490538"/>
          </a:xfrm>
          <a:solidFill>
            <a:srgbClr val="000099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>
                <a:solidFill>
                  <a:schemeClr val="bg1"/>
                </a:solidFill>
              </a:rPr>
              <a:t>Fertirrigação</a:t>
            </a:r>
          </a:p>
        </p:txBody>
      </p:sp>
      <p:pic>
        <p:nvPicPr>
          <p:cNvPr id="93187" name="Picture 4" descr="DSC02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268413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83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sz="4000" dirty="0" err="1">
                <a:solidFill>
                  <a:srgbClr val="000066"/>
                </a:solidFill>
              </a:rPr>
              <a:t>Fertirrigação</a:t>
            </a:r>
            <a:endParaRPr lang="pt-BR" altLang="en-US" sz="4000" dirty="0">
              <a:solidFill>
                <a:srgbClr val="000066"/>
              </a:solidFill>
            </a:endParaRPr>
          </a:p>
        </p:txBody>
      </p:sp>
      <p:pic>
        <p:nvPicPr>
          <p:cNvPr id="94211" name="Picture 5" descr="DSC034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268413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4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22789" y="702696"/>
            <a:ext cx="10008066" cy="681487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altLang="en-US" sz="3200" b="1" dirty="0">
                <a:latin typeface="+mn-lt"/>
              </a:rPr>
              <a:t>Estruturas que compõem a casa-de-vegetação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en-US" sz="2000" b="1"/>
              <a:t>Pé-direito:</a:t>
            </a:r>
            <a:r>
              <a:rPr lang="pt-BR" altLang="en-US" sz="2000"/>
              <a:t> altura definida entre a superfície do solo e o início da cobertura do solo.</a:t>
            </a:r>
          </a:p>
          <a:p>
            <a:pPr>
              <a:lnSpc>
                <a:spcPct val="90000"/>
              </a:lnSpc>
            </a:pPr>
            <a:endParaRPr lang="pt-BR" altLang="en-US" sz="2000" b="1"/>
          </a:p>
          <a:p>
            <a:pPr>
              <a:lnSpc>
                <a:spcPct val="90000"/>
              </a:lnSpc>
            </a:pPr>
            <a:r>
              <a:rPr lang="pt-BR" altLang="en-US" sz="2000" b="1"/>
              <a:t>Telhado: </a:t>
            </a:r>
            <a:r>
              <a:rPr lang="pt-BR" altLang="en-US" sz="2000"/>
              <a:t>modelo em função, principalmente, das condições climáticas da região.</a:t>
            </a:r>
            <a:br>
              <a:rPr lang="pt-BR" altLang="en-US" sz="2000"/>
            </a:br>
            <a:endParaRPr lang="pt-BR" altLang="en-US" sz="2000"/>
          </a:p>
          <a:p>
            <a:pPr>
              <a:lnSpc>
                <a:spcPct val="90000"/>
              </a:lnSpc>
            </a:pPr>
            <a:r>
              <a:rPr lang="pt-BR" altLang="en-US" sz="2000" b="1"/>
              <a:t>Janelas:</a:t>
            </a:r>
            <a:r>
              <a:rPr lang="pt-BR" altLang="en-US" sz="2000"/>
              <a:t> laterais, frontais e no teto. </a:t>
            </a:r>
          </a:p>
          <a:p>
            <a:pPr>
              <a:lnSpc>
                <a:spcPct val="90000"/>
              </a:lnSpc>
            </a:pPr>
            <a:endParaRPr lang="pt-BR" altLang="en-US" sz="2000"/>
          </a:p>
          <a:p>
            <a:pPr>
              <a:lnSpc>
                <a:spcPct val="90000"/>
              </a:lnSpc>
            </a:pPr>
            <a:r>
              <a:rPr lang="pt-BR" altLang="en-US" sz="2000" b="1"/>
              <a:t>Portas:</a:t>
            </a:r>
            <a:r>
              <a:rPr lang="pt-BR" altLang="en-US" sz="2000"/>
              <a:t> dimensionadas em função das máquinas e equipamentos que serão usados no interior da estufa.</a:t>
            </a:r>
            <a:br>
              <a:rPr lang="pt-BR" altLang="en-US" sz="2000"/>
            </a:br>
            <a:endParaRPr lang="pt-BR" altLang="en-US" sz="2000"/>
          </a:p>
          <a:p>
            <a:pPr>
              <a:lnSpc>
                <a:spcPct val="90000"/>
              </a:lnSpc>
            </a:pPr>
            <a:r>
              <a:rPr lang="pt-BR" altLang="en-US" sz="2000" b="1"/>
              <a:t>Antecâmara:</a:t>
            </a:r>
            <a:r>
              <a:rPr lang="pt-BR" altLang="en-US" sz="2000"/>
              <a:t> Proteção contra a entrada de insetos e patógenos, além da colocação do painel de controle.</a:t>
            </a:r>
          </a:p>
        </p:txBody>
      </p:sp>
    </p:spTree>
    <p:extLst>
      <p:ext uri="{BB962C8B-B14F-4D97-AF65-F5344CB8AC3E}">
        <p14:creationId xmlns:p14="http://schemas.microsoft.com/office/powerpoint/2010/main" val="8695108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36895" y="304800"/>
            <a:ext cx="11081857" cy="5334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b="1" dirty="0">
                <a:latin typeface="+mn-lt"/>
              </a:rPr>
              <a:t>Dimensões</a:t>
            </a:r>
            <a:endParaRPr lang="pt-PT" altLang="en-US" b="1" dirty="0">
              <a:latin typeface="+mn-lt"/>
            </a:endParaRPr>
          </a:p>
        </p:txBody>
      </p:sp>
      <p:grpSp>
        <p:nvGrpSpPr>
          <p:cNvPr id="9219" name="Grupo 1"/>
          <p:cNvGrpSpPr>
            <a:grpSpLocks/>
          </p:cNvGrpSpPr>
          <p:nvPr/>
        </p:nvGrpSpPr>
        <p:grpSpPr bwMode="auto">
          <a:xfrm>
            <a:off x="3575050" y="1412876"/>
            <a:ext cx="4681538" cy="3960813"/>
            <a:chOff x="1524000" y="3962400"/>
            <a:chExt cx="2362200" cy="1981200"/>
          </a:xfrm>
        </p:grpSpPr>
        <p:sp>
          <p:nvSpPr>
            <p:cNvPr id="9233" name="AutoShape 5"/>
            <p:cNvSpPr>
              <a:spLocks noChangeArrowheads="1"/>
            </p:cNvSpPr>
            <p:nvPr/>
          </p:nvSpPr>
          <p:spPr bwMode="auto">
            <a:xfrm>
              <a:off x="1524000" y="3962400"/>
              <a:ext cx="2362200" cy="91440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234" name="Line 6"/>
            <p:cNvSpPr>
              <a:spLocks noChangeShapeType="1"/>
            </p:cNvSpPr>
            <p:nvPr/>
          </p:nvSpPr>
          <p:spPr bwMode="auto">
            <a:xfrm>
              <a:off x="1524000" y="4876800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Line 7"/>
            <p:cNvSpPr>
              <a:spLocks noChangeShapeType="1"/>
            </p:cNvSpPr>
            <p:nvPr/>
          </p:nvSpPr>
          <p:spPr bwMode="auto">
            <a:xfrm>
              <a:off x="3886200" y="4876800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8"/>
            <p:cNvSpPr>
              <a:spLocks noChangeShapeType="1"/>
            </p:cNvSpPr>
            <p:nvPr/>
          </p:nvSpPr>
          <p:spPr bwMode="auto">
            <a:xfrm>
              <a:off x="1524000" y="5943600"/>
              <a:ext cx="2362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9220" name="Conector de seta reta 4"/>
          <p:cNvCxnSpPr>
            <a:cxnSpLocks noChangeShapeType="1"/>
          </p:cNvCxnSpPr>
          <p:nvPr/>
        </p:nvCxnSpPr>
        <p:spPr bwMode="auto">
          <a:xfrm>
            <a:off x="9017000" y="3314701"/>
            <a:ext cx="0" cy="2132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1" name="CaixaDeTexto 5"/>
          <p:cNvSpPr txBox="1">
            <a:spLocks noChangeArrowheads="1"/>
          </p:cNvSpPr>
          <p:nvPr/>
        </p:nvSpPr>
        <p:spPr bwMode="auto">
          <a:xfrm>
            <a:off x="9032876" y="3983039"/>
            <a:ext cx="1311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Pé-direito</a:t>
            </a:r>
          </a:p>
        </p:txBody>
      </p:sp>
      <p:cxnSp>
        <p:nvCxnSpPr>
          <p:cNvPr id="9222" name="Conector de seta reta 7"/>
          <p:cNvCxnSpPr>
            <a:cxnSpLocks noChangeShapeType="1"/>
          </p:cNvCxnSpPr>
          <p:nvPr/>
        </p:nvCxnSpPr>
        <p:spPr bwMode="auto">
          <a:xfrm>
            <a:off x="3000375" y="1492251"/>
            <a:ext cx="0" cy="3954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3" name="CaixaDeTexto 8"/>
          <p:cNvSpPr txBox="1">
            <a:spLocks noChangeArrowheads="1"/>
          </p:cNvSpPr>
          <p:nvPr/>
        </p:nvSpPr>
        <p:spPr bwMode="auto">
          <a:xfrm>
            <a:off x="1531939" y="4094163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Altura total </a:t>
            </a:r>
          </a:p>
        </p:txBody>
      </p:sp>
      <p:cxnSp>
        <p:nvCxnSpPr>
          <p:cNvPr id="9224" name="Conector de seta reta 12"/>
          <p:cNvCxnSpPr>
            <a:cxnSpLocks noChangeShapeType="1"/>
          </p:cNvCxnSpPr>
          <p:nvPr/>
        </p:nvCxnSpPr>
        <p:spPr bwMode="auto">
          <a:xfrm>
            <a:off x="3575050" y="5876925"/>
            <a:ext cx="4681538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5" name="CaixaDeTexto 13"/>
          <p:cNvSpPr txBox="1">
            <a:spLocks noChangeArrowheads="1"/>
          </p:cNvSpPr>
          <p:nvPr/>
        </p:nvSpPr>
        <p:spPr bwMode="auto">
          <a:xfrm>
            <a:off x="4797425" y="6092825"/>
            <a:ext cx="223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Largura</a:t>
            </a:r>
          </a:p>
        </p:txBody>
      </p:sp>
      <p:pic>
        <p:nvPicPr>
          <p:cNvPr id="922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3832226"/>
            <a:ext cx="70961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7" name="Conector reto 17"/>
          <p:cNvCxnSpPr>
            <a:cxnSpLocks noChangeShapeType="1"/>
          </p:cNvCxnSpPr>
          <p:nvPr/>
        </p:nvCxnSpPr>
        <p:spPr bwMode="auto">
          <a:xfrm>
            <a:off x="1847850" y="5367338"/>
            <a:ext cx="84963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28" name="Imagem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32226"/>
            <a:ext cx="70961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Imagem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6" y="3832226"/>
            <a:ext cx="70961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3868739"/>
            <a:ext cx="70961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3762375"/>
            <a:ext cx="709613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Imagem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6" y="3814764"/>
            <a:ext cx="70961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4676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ctrTitle"/>
          </p:nvPr>
        </p:nvSpPr>
        <p:spPr>
          <a:xfrm>
            <a:off x="822121" y="404813"/>
            <a:ext cx="10612073" cy="719312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en-US" altLang="en-US" sz="4000" dirty="0" err="1">
                <a:latin typeface="+mn-lt"/>
              </a:rPr>
              <a:t>Altura</a:t>
            </a:r>
            <a:r>
              <a:rPr lang="en-US" altLang="en-US" sz="4000" dirty="0">
                <a:latin typeface="+mn-lt"/>
              </a:rPr>
              <a:t> da </a:t>
            </a:r>
            <a:r>
              <a:rPr lang="en-US" altLang="en-US" sz="4000" dirty="0" err="1">
                <a:latin typeface="+mn-lt"/>
              </a:rPr>
              <a:t>estufa</a:t>
            </a:r>
            <a:endParaRPr lang="en-US" altLang="en-US" sz="4000" dirty="0">
              <a:latin typeface="+mn-lt"/>
            </a:endParaRPr>
          </a:p>
        </p:txBody>
      </p:sp>
      <p:sp>
        <p:nvSpPr>
          <p:cNvPr id="11267" name="Subtítulo 2"/>
          <p:cNvSpPr>
            <a:spLocks noGrp="1"/>
          </p:cNvSpPr>
          <p:nvPr>
            <p:ph type="subTitle" idx="1"/>
          </p:nvPr>
        </p:nvSpPr>
        <p:spPr>
          <a:xfrm>
            <a:off x="2699157" y="2751050"/>
            <a:ext cx="6858000" cy="1655762"/>
          </a:xfrm>
        </p:spPr>
        <p:txBody>
          <a:bodyPr/>
          <a:lstStyle/>
          <a:p>
            <a:pPr marL="342900" indent="-342900" algn="just">
              <a:buFontTx/>
              <a:buChar char="•"/>
            </a:pPr>
            <a:r>
              <a:rPr lang="en-US" altLang="en-US" b="1" dirty="0" err="1" smtClean="0"/>
              <a:t>Condições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climáticas</a:t>
            </a:r>
            <a:endParaRPr lang="en-US" altLang="en-US" b="1" dirty="0" smtClean="0"/>
          </a:p>
          <a:p>
            <a:pPr marL="342900" indent="-342900" algn="just">
              <a:buFontTx/>
              <a:buChar char="•"/>
            </a:pPr>
            <a:r>
              <a:rPr lang="en-US" altLang="en-US" b="1" dirty="0" err="1" smtClean="0"/>
              <a:t>Tipo</a:t>
            </a:r>
            <a:r>
              <a:rPr lang="en-US" altLang="en-US" b="1" dirty="0" smtClean="0"/>
              <a:t> de </a:t>
            </a:r>
            <a:r>
              <a:rPr lang="en-US" altLang="en-US" b="1" dirty="0" err="1" smtClean="0"/>
              <a:t>espécie</a:t>
            </a:r>
            <a:r>
              <a:rPr lang="en-US" altLang="en-US" b="1" dirty="0" smtClean="0"/>
              <a:t> a </a:t>
            </a:r>
            <a:r>
              <a:rPr lang="en-US" altLang="en-US" b="1" dirty="0" err="1" smtClean="0"/>
              <a:t>ser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cultivada</a:t>
            </a:r>
            <a:endParaRPr lang="en-US" altLang="en-US" b="1" dirty="0" smtClean="0"/>
          </a:p>
          <a:p>
            <a:pPr marL="342900" indent="-342900" algn="just">
              <a:buFontTx/>
              <a:buChar char="•"/>
            </a:pPr>
            <a:r>
              <a:rPr lang="en-US" altLang="en-US" b="1" dirty="0" err="1" smtClean="0"/>
              <a:t>Nível</a:t>
            </a:r>
            <a:r>
              <a:rPr lang="en-US" altLang="en-US" b="1" dirty="0" smtClean="0"/>
              <a:t> de </a:t>
            </a:r>
            <a:r>
              <a:rPr lang="en-US" altLang="en-US" b="1" dirty="0" err="1" smtClean="0"/>
              <a:t>controle</a:t>
            </a:r>
            <a:r>
              <a:rPr lang="en-US" altLang="en-US" b="1" dirty="0" smtClean="0"/>
              <a:t> dos </a:t>
            </a:r>
            <a:r>
              <a:rPr lang="en-US" altLang="en-US" b="1" dirty="0" err="1" smtClean="0"/>
              <a:t>fatores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ambientais</a:t>
            </a:r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4657470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6228" y="333375"/>
            <a:ext cx="11450972" cy="801688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b="1" smtClean="0">
                <a:latin typeface="+mn-lt"/>
              </a:rPr>
              <a:t>Trocas de calor na estufa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just"/>
            <a:r>
              <a:rPr lang="pt-BR" altLang="en-US" sz="2400" b="1"/>
              <a:t>Condução: </a:t>
            </a:r>
            <a:r>
              <a:rPr lang="pt-BR" altLang="en-US" sz="2400"/>
              <a:t>transferência de energia sem a transferência de massa</a:t>
            </a:r>
          </a:p>
          <a:p>
            <a:pPr algn="just"/>
            <a:endParaRPr lang="pt-BR" altLang="en-US" sz="2400"/>
          </a:p>
          <a:p>
            <a:pPr algn="just"/>
            <a:r>
              <a:rPr lang="pt-BR" altLang="en-US" sz="2400" b="1"/>
              <a:t>Convecção: </a:t>
            </a:r>
            <a:r>
              <a:rPr lang="pt-BR" altLang="en-US" sz="2400"/>
              <a:t>transferência de massa por diferença de densidade e ação da gravidade (evaporação, condensação, transpiração)</a:t>
            </a:r>
          </a:p>
          <a:p>
            <a:pPr algn="just"/>
            <a:endParaRPr lang="pt-BR" altLang="en-US" sz="2400"/>
          </a:p>
          <a:p>
            <a:pPr algn="just"/>
            <a:r>
              <a:rPr lang="pt-BR" altLang="en-US" sz="2400" b="1"/>
              <a:t>Radiação: </a:t>
            </a:r>
            <a:r>
              <a:rPr lang="pt-BR" altLang="en-US" sz="2400"/>
              <a:t>transferência de calor por propagação da radiação</a:t>
            </a:r>
          </a:p>
          <a:p>
            <a:pPr lvl="1" algn="ctr"/>
            <a:endParaRPr lang="pt-BR" altLang="en-US" b="1"/>
          </a:p>
        </p:txBody>
      </p:sp>
    </p:spTree>
    <p:extLst>
      <p:ext uri="{BB962C8B-B14F-4D97-AF65-F5344CB8AC3E}">
        <p14:creationId xmlns:p14="http://schemas.microsoft.com/office/powerpoint/2010/main" val="171422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rgbClr val="000099"/>
                </a:solidFill>
              </a:rPr>
              <a:t>Sementes peletizadas</a:t>
            </a:r>
          </a:p>
        </p:txBody>
      </p:sp>
      <p:pic>
        <p:nvPicPr>
          <p:cNvPr id="62468" name="Picture 8" descr="pellet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666875"/>
            <a:ext cx="256698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9" descr="HPIM24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933826"/>
            <a:ext cx="3671888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10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47956" y="609601"/>
            <a:ext cx="10008066" cy="658813"/>
          </a:xfrm>
          <a:solidFill>
            <a:srgbClr val="92D050"/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 b="1" dirty="0">
                <a:latin typeface="+mn-lt"/>
              </a:rPr>
              <a:t>Janelas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dirty="0" smtClean="0"/>
              <a:t>Permite o controle parcial da temperatura e umidade relativa do ar</a:t>
            </a:r>
          </a:p>
        </p:txBody>
      </p:sp>
    </p:spTree>
    <p:extLst>
      <p:ext uri="{BB962C8B-B14F-4D97-AF65-F5344CB8AC3E}">
        <p14:creationId xmlns:p14="http://schemas.microsoft.com/office/powerpoint/2010/main" val="31653268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88565" y="274639"/>
            <a:ext cx="10729519" cy="7778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4400"/>
              <a:t>Janelas no teto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992313" y="1341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endParaRPr lang="en-US" altLang="en-US"/>
          </a:p>
        </p:txBody>
      </p:sp>
      <p:pic>
        <p:nvPicPr>
          <p:cNvPr id="30724" name="Picture 4" descr="a 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82" y="2009775"/>
            <a:ext cx="5529263" cy="414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8676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 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9162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609601"/>
            <a:ext cx="7772400" cy="658813"/>
          </a:xfrm>
          <a:solidFill>
            <a:schemeClr val="accent6">
              <a:lumMod val="60000"/>
              <a:lumOff val="40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pt-BR" altLang="en-US" sz="3200"/>
              <a:t>Lanternin</a:t>
            </a:r>
          </a:p>
        </p:txBody>
      </p:sp>
      <p:pic>
        <p:nvPicPr>
          <p:cNvPr id="32771" name="Picture 5" descr="DSC023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819276"/>
            <a:ext cx="6718300" cy="503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0550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SC002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7620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7952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003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3044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SC023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008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SC023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025526"/>
            <a:ext cx="7775575" cy="583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2208213" y="260351"/>
            <a:ext cx="7772400" cy="620713"/>
          </a:xfrm>
          <a:solidFill>
            <a:schemeClr val="accent6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altLang="en-US" sz="4000"/>
              <a:t>Janela frontal</a:t>
            </a:r>
          </a:p>
        </p:txBody>
      </p:sp>
    </p:spTree>
    <p:extLst>
      <p:ext uri="{BB962C8B-B14F-4D97-AF65-F5344CB8AC3E}">
        <p14:creationId xmlns:p14="http://schemas.microsoft.com/office/powerpoint/2010/main" val="5536504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490538"/>
          </a:xfrm>
        </p:spPr>
        <p:txBody>
          <a:bodyPr>
            <a:normAutofit fontScale="90000"/>
          </a:bodyPr>
          <a:lstStyle/>
          <a:p>
            <a:r>
              <a:rPr lang="pt-BR" altLang="en-US" sz="3200"/>
              <a:t>Refrigeração com evaporação da água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3648076" y="1989138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3575051" y="3213100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6959600" y="19891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6888163" y="29972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6816725" y="2205038"/>
            <a:ext cx="215900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1992" name="Picture 8" descr="MCHH01689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349500"/>
            <a:ext cx="4508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2208214" y="2492375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H="1">
            <a:off x="2208214" y="2781300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H="1">
            <a:off x="2208214" y="2636838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3648075" y="24209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3648075" y="19891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3071814" y="2205038"/>
            <a:ext cx="719137" cy="215900"/>
            <a:chOff x="1429" y="3294"/>
            <a:chExt cx="453" cy="136"/>
          </a:xfrm>
        </p:grpSpPr>
        <p:sp>
          <p:nvSpPr>
            <p:cNvPr id="42022" name="Line 15"/>
            <p:cNvSpPr>
              <a:spLocks noChangeShapeType="1"/>
            </p:cNvSpPr>
            <p:nvPr/>
          </p:nvSpPr>
          <p:spPr bwMode="auto">
            <a:xfrm flipV="1">
              <a:off x="1882" y="329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3" name="Line 16"/>
            <p:cNvSpPr>
              <a:spLocks noChangeShapeType="1"/>
            </p:cNvSpPr>
            <p:nvPr/>
          </p:nvSpPr>
          <p:spPr bwMode="auto">
            <a:xfrm flipH="1">
              <a:off x="1655" y="3294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4" name="Line 17"/>
            <p:cNvSpPr>
              <a:spLocks noChangeShapeType="1"/>
            </p:cNvSpPr>
            <p:nvPr/>
          </p:nvSpPr>
          <p:spPr bwMode="auto">
            <a:xfrm>
              <a:off x="1655" y="329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5" name="Line 18"/>
            <p:cNvSpPr>
              <a:spLocks noChangeShapeType="1"/>
            </p:cNvSpPr>
            <p:nvPr/>
          </p:nvSpPr>
          <p:spPr bwMode="auto">
            <a:xfrm flipH="1">
              <a:off x="1429" y="3430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99" name="Group 19"/>
          <p:cNvGrpSpPr>
            <a:grpSpLocks/>
          </p:cNvGrpSpPr>
          <p:nvPr/>
        </p:nvGrpSpPr>
        <p:grpSpPr bwMode="auto">
          <a:xfrm>
            <a:off x="3071814" y="2852738"/>
            <a:ext cx="719137" cy="215900"/>
            <a:chOff x="1066" y="2523"/>
            <a:chExt cx="453" cy="136"/>
          </a:xfrm>
        </p:grpSpPr>
        <p:sp>
          <p:nvSpPr>
            <p:cNvPr id="42018" name="Line 20"/>
            <p:cNvSpPr>
              <a:spLocks noChangeShapeType="1"/>
            </p:cNvSpPr>
            <p:nvPr/>
          </p:nvSpPr>
          <p:spPr bwMode="auto">
            <a:xfrm rot="10800000" flipV="1">
              <a:off x="1292" y="252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9" name="Line 21"/>
            <p:cNvSpPr>
              <a:spLocks noChangeShapeType="1"/>
            </p:cNvSpPr>
            <p:nvPr/>
          </p:nvSpPr>
          <p:spPr bwMode="auto">
            <a:xfrm rot="10800000" flipH="1">
              <a:off x="1291" y="2659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0" name="Line 22"/>
            <p:cNvSpPr>
              <a:spLocks noChangeShapeType="1"/>
            </p:cNvSpPr>
            <p:nvPr/>
          </p:nvSpPr>
          <p:spPr bwMode="auto">
            <a:xfrm rot="10800000">
              <a:off x="1519" y="252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1" name="Line 23"/>
            <p:cNvSpPr>
              <a:spLocks noChangeShapeType="1"/>
            </p:cNvSpPr>
            <p:nvPr/>
          </p:nvSpPr>
          <p:spPr bwMode="auto">
            <a:xfrm rot="10800000" flipH="1"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00" name="Line 24"/>
          <p:cNvSpPr>
            <a:spLocks noChangeShapeType="1"/>
          </p:cNvSpPr>
          <p:nvPr/>
        </p:nvSpPr>
        <p:spPr bwMode="auto">
          <a:xfrm flipV="1">
            <a:off x="3575050" y="30686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25"/>
          <p:cNvSpPr>
            <a:spLocks noChangeShapeType="1"/>
          </p:cNvSpPr>
          <p:nvPr/>
        </p:nvSpPr>
        <p:spPr bwMode="auto">
          <a:xfrm flipH="1">
            <a:off x="5519738" y="2492375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26"/>
          <p:cNvSpPr>
            <a:spLocks noChangeShapeType="1"/>
          </p:cNvSpPr>
          <p:nvPr/>
        </p:nvSpPr>
        <p:spPr bwMode="auto">
          <a:xfrm flipH="1">
            <a:off x="5591176" y="2781300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27"/>
          <p:cNvSpPr>
            <a:spLocks noChangeShapeType="1"/>
          </p:cNvSpPr>
          <p:nvPr/>
        </p:nvSpPr>
        <p:spPr bwMode="auto">
          <a:xfrm flipH="1" flipV="1">
            <a:off x="7175501" y="2708276"/>
            <a:ext cx="5762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Text Box 28"/>
          <p:cNvSpPr txBox="1">
            <a:spLocks noChangeArrowheads="1"/>
          </p:cNvSpPr>
          <p:nvPr/>
        </p:nvSpPr>
        <p:spPr bwMode="auto">
          <a:xfrm>
            <a:off x="7967664" y="2781300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Arial" panose="020B0604020202020204" pitchFamily="34" charset="0"/>
              </a:rPr>
              <a:t>Painel poroso</a:t>
            </a:r>
          </a:p>
        </p:txBody>
      </p:sp>
      <p:grpSp>
        <p:nvGrpSpPr>
          <p:cNvPr id="42005" name="Group 29"/>
          <p:cNvGrpSpPr>
            <a:grpSpLocks/>
          </p:cNvGrpSpPr>
          <p:nvPr/>
        </p:nvGrpSpPr>
        <p:grpSpPr bwMode="auto">
          <a:xfrm>
            <a:off x="6816725" y="2060575"/>
            <a:ext cx="215900" cy="287338"/>
            <a:chOff x="2971" y="2478"/>
            <a:chExt cx="136" cy="181"/>
          </a:xfrm>
        </p:grpSpPr>
        <p:sp>
          <p:nvSpPr>
            <p:cNvPr id="42013" name="AutoShape 30"/>
            <p:cNvSpPr>
              <a:spLocks noChangeArrowheads="1"/>
            </p:cNvSpPr>
            <p:nvPr/>
          </p:nvSpPr>
          <p:spPr bwMode="auto">
            <a:xfrm>
              <a:off x="2971" y="2478"/>
              <a:ext cx="136" cy="136"/>
            </a:xfrm>
            <a:prstGeom prst="irregularSeal2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4" name="Line 31"/>
            <p:cNvSpPr>
              <a:spLocks noChangeShapeType="1"/>
            </p:cNvSpPr>
            <p:nvPr/>
          </p:nvSpPr>
          <p:spPr bwMode="auto">
            <a:xfrm>
              <a:off x="3061" y="261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5" name="Line 32"/>
            <p:cNvSpPr>
              <a:spLocks noChangeShapeType="1"/>
            </p:cNvSpPr>
            <p:nvPr/>
          </p:nvSpPr>
          <p:spPr bwMode="auto">
            <a:xfrm>
              <a:off x="2971" y="261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6" name="Line 33"/>
            <p:cNvSpPr>
              <a:spLocks noChangeShapeType="1"/>
            </p:cNvSpPr>
            <p:nvPr/>
          </p:nvSpPr>
          <p:spPr bwMode="auto">
            <a:xfrm>
              <a:off x="3016" y="261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7" name="Line 34"/>
            <p:cNvSpPr>
              <a:spLocks noChangeShapeType="1"/>
            </p:cNvSpPr>
            <p:nvPr/>
          </p:nvSpPr>
          <p:spPr bwMode="auto">
            <a:xfrm>
              <a:off x="3107" y="2568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06" name="Line 35"/>
          <p:cNvSpPr>
            <a:spLocks noChangeShapeType="1"/>
          </p:cNvSpPr>
          <p:nvPr/>
        </p:nvSpPr>
        <p:spPr bwMode="auto">
          <a:xfrm flipH="1">
            <a:off x="7032626" y="1628776"/>
            <a:ext cx="12239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Text Box 36"/>
          <p:cNvSpPr txBox="1">
            <a:spLocks noChangeArrowheads="1"/>
          </p:cNvSpPr>
          <p:nvPr/>
        </p:nvSpPr>
        <p:spPr bwMode="auto">
          <a:xfrm>
            <a:off x="8256589" y="1412876"/>
            <a:ext cx="1798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Arial" panose="020B0604020202020204" pitchFamily="34" charset="0"/>
              </a:rPr>
              <a:t>aspersor</a:t>
            </a:r>
          </a:p>
        </p:txBody>
      </p:sp>
      <p:sp>
        <p:nvSpPr>
          <p:cNvPr id="42008" name="Line 37"/>
          <p:cNvSpPr>
            <a:spLocks noChangeShapeType="1"/>
          </p:cNvSpPr>
          <p:nvPr/>
        </p:nvSpPr>
        <p:spPr bwMode="auto">
          <a:xfrm>
            <a:off x="2208213" y="1557339"/>
            <a:ext cx="1008062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Text Box 38"/>
          <p:cNvSpPr txBox="1">
            <a:spLocks noChangeArrowheads="1"/>
          </p:cNvSpPr>
          <p:nvPr/>
        </p:nvSpPr>
        <p:spPr bwMode="auto">
          <a:xfrm>
            <a:off x="2279651" y="1268413"/>
            <a:ext cx="266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Arial" panose="020B0604020202020204" pitchFamily="34" charset="0"/>
              </a:rPr>
              <a:t>exaustor</a:t>
            </a:r>
          </a:p>
        </p:txBody>
      </p:sp>
      <p:pic>
        <p:nvPicPr>
          <p:cNvPr id="42010" name="Picture 39" descr="fotoResfr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573463"/>
            <a:ext cx="403225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Picture 40" descr="DSC023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860800"/>
            <a:ext cx="359886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2" name="Text Box 41"/>
          <p:cNvSpPr txBox="1">
            <a:spLocks noChangeArrowheads="1"/>
          </p:cNvSpPr>
          <p:nvPr/>
        </p:nvSpPr>
        <p:spPr bwMode="auto">
          <a:xfrm>
            <a:off x="3863975" y="1196976"/>
            <a:ext cx="381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latin typeface="Arial" panose="020B0604020202020204" pitchFamily="34" charset="0"/>
              </a:rPr>
              <a:t>Sistema Pad and Fan</a:t>
            </a:r>
          </a:p>
        </p:txBody>
      </p:sp>
    </p:spTree>
    <p:extLst>
      <p:ext uri="{BB962C8B-B14F-4D97-AF65-F5344CB8AC3E}">
        <p14:creationId xmlns:p14="http://schemas.microsoft.com/office/powerpoint/2010/main" val="685768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765176"/>
            <a:ext cx="9001125" cy="531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424113" y="765175"/>
            <a:ext cx="12954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20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00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4000" b="1">
                <a:solidFill>
                  <a:schemeClr val="bg1"/>
                </a:solidFill>
                <a:latin typeface="+mn-lt"/>
              </a:rPr>
              <a:t>Recobrimento das sementes</a:t>
            </a:r>
          </a:p>
        </p:txBody>
      </p:sp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b="1">
                <a:solidFill>
                  <a:srgbClr val="000066"/>
                </a:solidFill>
              </a:rPr>
              <a:t>Vantagens:</a:t>
            </a: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Reconhecimento da semente pela cor</a:t>
            </a: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Favorece a semeadura</a:t>
            </a: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Possibilita a incorporação de produtos</a:t>
            </a: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Pode ser associada com outras técnicas </a:t>
            </a:r>
          </a:p>
          <a:p>
            <a:pPr eaLnBrk="1" hangingPunct="1"/>
            <a:endParaRPr lang="pt-BR" altLang="en-US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85" y="609600"/>
            <a:ext cx="10989578" cy="731838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dirty="0" smtClean="0">
                <a:latin typeface="+mn-lt"/>
              </a:rPr>
              <a:t>Nebulização fina (Fog)</a:t>
            </a:r>
          </a:p>
        </p:txBody>
      </p:sp>
      <p:pic>
        <p:nvPicPr>
          <p:cNvPr id="44035" name="Picture 3" descr="Single-Fogger-Assy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12875"/>
            <a:ext cx="2703512" cy="446563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495551" y="5373688"/>
            <a:ext cx="2087563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448300" y="1989138"/>
            <a:ext cx="460814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dirty="0">
                <a:latin typeface="Arial" panose="020B0604020202020204" pitchFamily="34" charset="0"/>
              </a:rPr>
              <a:t>Difusores com vazão de 7 l hora</a:t>
            </a:r>
            <a:r>
              <a:rPr lang="pt-BR" altLang="en-US" sz="1800" baseline="30000" dirty="0">
                <a:latin typeface="Arial" panose="020B0604020202020204" pitchFamily="34" charset="0"/>
              </a:rPr>
              <a:t>-1</a:t>
            </a:r>
            <a:r>
              <a:rPr lang="pt-BR" altLang="en-US" sz="1800" dirty="0">
                <a:latin typeface="Arial" panose="020B0604020202020204" pitchFamily="34" charset="0"/>
              </a:rPr>
              <a:t>: gotas de 1 a 10 micras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dirty="0">
                <a:latin typeface="Arial" panose="020B0604020202020204" pitchFamily="34" charset="0"/>
              </a:rPr>
              <a:t>Difusores com vazão de 10 a 120 l hora</a:t>
            </a:r>
            <a:r>
              <a:rPr lang="pt-BR" altLang="en-US" sz="1800" baseline="30000" dirty="0">
                <a:latin typeface="Arial" panose="020B0604020202020204" pitchFamily="34" charset="0"/>
              </a:rPr>
              <a:t>-1</a:t>
            </a:r>
            <a:r>
              <a:rPr lang="pt-BR" altLang="en-US" sz="1800" dirty="0">
                <a:latin typeface="Arial" panose="020B0604020202020204" pitchFamily="34" charset="0"/>
              </a:rPr>
              <a:t>: gotas de 20 a 100 micras</a:t>
            </a:r>
          </a:p>
        </p:txBody>
      </p:sp>
    </p:spTree>
    <p:extLst>
      <p:ext uri="{BB962C8B-B14F-4D97-AF65-F5344CB8AC3E}">
        <p14:creationId xmlns:p14="http://schemas.microsoft.com/office/powerpoint/2010/main" val="4094631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SC00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268413"/>
            <a:ext cx="7197725" cy="539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Line 3"/>
          <p:cNvSpPr>
            <a:spLocks noChangeShapeType="1"/>
          </p:cNvSpPr>
          <p:nvPr/>
        </p:nvSpPr>
        <p:spPr bwMode="auto">
          <a:xfrm flipH="1">
            <a:off x="5303838" y="692150"/>
            <a:ext cx="792162" cy="11509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727576" y="260350"/>
            <a:ext cx="309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Malha interna</a:t>
            </a:r>
          </a:p>
        </p:txBody>
      </p:sp>
    </p:spTree>
    <p:extLst>
      <p:ext uri="{BB962C8B-B14F-4D97-AF65-F5344CB8AC3E}">
        <p14:creationId xmlns:p14="http://schemas.microsoft.com/office/powerpoint/2010/main" val="28174466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94950" y="333376"/>
            <a:ext cx="11107024" cy="54927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altLang="en-US" sz="4000" b="1" dirty="0"/>
              <a:t>ADITIVOS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1268413"/>
            <a:ext cx="7772400" cy="4114800"/>
          </a:xfrm>
        </p:spPr>
        <p:txBody>
          <a:bodyPr/>
          <a:lstStyle/>
          <a:p>
            <a:r>
              <a:rPr lang="pt-BR" altLang="en-US" b="1" smtClean="0"/>
              <a:t>Foto-estabilizadores</a:t>
            </a:r>
          </a:p>
        </p:txBody>
      </p:sp>
      <p:pic>
        <p:nvPicPr>
          <p:cNvPr id="686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1772817"/>
            <a:ext cx="6696075" cy="475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2397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009" y="609600"/>
            <a:ext cx="10662408" cy="731168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 b="1"/>
              <a:t>Aditivos antiácidos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smtClean="0"/>
              <a:t>Melhoram a resistência dos filmes ao ataque dos produtos ácidos</a:t>
            </a:r>
          </a:p>
        </p:txBody>
      </p:sp>
    </p:spTree>
    <p:extLst>
      <p:ext uri="{BB962C8B-B14F-4D97-AF65-F5344CB8AC3E}">
        <p14:creationId xmlns:p14="http://schemas.microsoft.com/office/powerpoint/2010/main" val="17980199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859668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altLang="en-US" sz="4000" b="1" dirty="0">
                <a:latin typeface="+mn-lt"/>
              </a:rPr>
              <a:t>Aditivos bloqueadores da radiação </a:t>
            </a:r>
            <a:r>
              <a:rPr lang="pt-BR" altLang="en-US" sz="4000" b="1" dirty="0" err="1">
                <a:latin typeface="+mn-lt"/>
              </a:rPr>
              <a:t>infra-vermelha</a:t>
            </a:r>
            <a:endParaRPr lang="pt-BR" altLang="en-US" sz="4000" b="1" dirty="0">
              <a:latin typeface="+mn-lt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dirty="0" smtClean="0"/>
              <a:t>Aquecimento interno</a:t>
            </a:r>
          </a:p>
        </p:txBody>
      </p:sp>
    </p:spTree>
    <p:extLst>
      <p:ext uri="{BB962C8B-B14F-4D97-AF65-F5344CB8AC3E}">
        <p14:creationId xmlns:p14="http://schemas.microsoft.com/office/powerpoint/2010/main" val="33835447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51279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b="1" dirty="0" err="1" smtClean="0"/>
              <a:t>Antiestáticos</a:t>
            </a:r>
            <a:endParaRPr lang="pt-BR" altLang="en-US" b="1" dirty="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smtClean="0"/>
              <a:t>Para regiões com acúmulo de poeira</a:t>
            </a:r>
          </a:p>
        </p:txBody>
      </p:sp>
    </p:spTree>
    <p:extLst>
      <p:ext uri="{BB962C8B-B14F-4D97-AF65-F5344CB8AC3E}">
        <p14:creationId xmlns:p14="http://schemas.microsoft.com/office/powerpoint/2010/main" val="4045115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859668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 b="1" dirty="0"/>
              <a:t>Aditivos </a:t>
            </a:r>
            <a:r>
              <a:rPr lang="pt-BR" altLang="en-US" sz="4000" b="1" dirty="0" err="1"/>
              <a:t>anti-pragas</a:t>
            </a:r>
            <a:endParaRPr lang="pt-BR" altLang="en-US" sz="4000" b="1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smtClean="0"/>
              <a:t>Bloqueio da transmissão da radiação UV no interior da estufa.</a:t>
            </a:r>
          </a:p>
        </p:txBody>
      </p:sp>
    </p:spTree>
    <p:extLst>
      <p:ext uri="{BB962C8B-B14F-4D97-AF65-F5344CB8AC3E}">
        <p14:creationId xmlns:p14="http://schemas.microsoft.com/office/powerpoint/2010/main" val="40401935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73122" y="404814"/>
            <a:ext cx="10494627" cy="1046481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r>
              <a:rPr lang="pt-BR" altLang="en-US" sz="4000" b="1" dirty="0"/>
              <a:t>Aditivos que promovem a difusão da luz</a:t>
            </a:r>
          </a:p>
        </p:txBody>
      </p:sp>
      <p:sp>
        <p:nvSpPr>
          <p:cNvPr id="7373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95550" y="2565400"/>
            <a:ext cx="6400800" cy="1752600"/>
          </a:xfrm>
        </p:spPr>
        <p:txBody>
          <a:bodyPr/>
          <a:lstStyle/>
          <a:p>
            <a:r>
              <a:rPr lang="pt-BR" altLang="en-US" sz="3200"/>
              <a:t>Partículas que provocam o desvio da luz em todas as direções</a:t>
            </a:r>
          </a:p>
        </p:txBody>
      </p:sp>
    </p:spTree>
    <p:extLst>
      <p:ext uri="{BB962C8B-B14F-4D97-AF65-F5344CB8AC3E}">
        <p14:creationId xmlns:p14="http://schemas.microsoft.com/office/powerpoint/2010/main" val="29628759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6895" y="260649"/>
            <a:ext cx="11073468" cy="910927"/>
          </a:xfrm>
          <a:solidFill>
            <a:srgbClr val="92D050"/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600" dirty="0">
                <a:latin typeface="+mn-lt"/>
              </a:rPr>
              <a:t>Filmes difusores</a:t>
            </a:r>
          </a:p>
        </p:txBody>
      </p:sp>
      <p:graphicFrame>
        <p:nvGraphicFramePr>
          <p:cNvPr id="74755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135188" y="1196976"/>
          <a:ext cx="82296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Gráfico" r:id="rId3" imgW="10287000" imgH="5655729" progId="MSGraph.Chart.8">
                  <p:embed followColorScheme="full"/>
                </p:oleObj>
              </mc:Choice>
              <mc:Fallback>
                <p:oleObj name="Gráfico" r:id="rId3" imgW="10287000" imgH="56557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1196976"/>
                        <a:ext cx="8229600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24552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60350"/>
            <a:ext cx="9840985" cy="850900"/>
          </a:xfrm>
          <a:solidFill>
            <a:srgbClr val="92D050"/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600" b="1" dirty="0">
                <a:latin typeface="+mn-lt"/>
              </a:rPr>
              <a:t>Filmes </a:t>
            </a:r>
            <a:r>
              <a:rPr lang="pt-BR" altLang="en-US" sz="3600" b="1" dirty="0" err="1">
                <a:latin typeface="+mn-lt"/>
              </a:rPr>
              <a:t>anti-térmicos</a:t>
            </a:r>
            <a:endParaRPr lang="pt-BR" altLang="en-US" sz="3600" b="1" dirty="0">
              <a:latin typeface="+mn-lt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smtClean="0"/>
              <a:t>Reflexão da radiação solar não luminosa: infravermelho próximo. </a:t>
            </a:r>
          </a:p>
          <a:p>
            <a:r>
              <a:rPr lang="pt-BR" altLang="en-US" smtClean="0"/>
              <a:t>Redução da temperatura; custo mais elevado. </a:t>
            </a:r>
          </a:p>
        </p:txBody>
      </p:sp>
    </p:spTree>
    <p:extLst>
      <p:ext uri="{BB962C8B-B14F-4D97-AF65-F5344CB8AC3E}">
        <p14:creationId xmlns:p14="http://schemas.microsoft.com/office/powerpoint/2010/main" val="3448186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1847850" y="260350"/>
            <a:ext cx="8229600" cy="64770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>
                <a:solidFill>
                  <a:schemeClr val="bg1"/>
                </a:solidFill>
              </a:rPr>
              <a:t>Desvantagens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Custo mais elevado</a:t>
            </a:r>
          </a:p>
          <a:p>
            <a:pPr eaLnBrk="1" hangingPunct="1">
              <a:buFontTx/>
              <a:buNone/>
            </a:pPr>
            <a:endParaRPr lang="pt-BR" altLang="en-US" b="1">
              <a:solidFill>
                <a:srgbClr val="000066"/>
              </a:solidFill>
            </a:endParaRP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Perda de vigor das sementes</a:t>
            </a:r>
          </a:p>
          <a:p>
            <a:pPr eaLnBrk="1" hangingPunct="1">
              <a:buFontTx/>
              <a:buNone/>
            </a:pPr>
            <a:endParaRPr lang="pt-BR" altLang="en-US" b="1">
              <a:solidFill>
                <a:srgbClr val="000066"/>
              </a:solidFill>
            </a:endParaRP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Menor velocidade de emissão da raiz primária</a:t>
            </a:r>
          </a:p>
          <a:p>
            <a:pPr eaLnBrk="1" hangingPunct="1">
              <a:buFontTx/>
              <a:buNone/>
            </a:pPr>
            <a:endParaRPr lang="pt-BR" altLang="en-US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1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04675" y="349497"/>
            <a:ext cx="10796631" cy="750640"/>
          </a:xfrm>
          <a:solidFill>
            <a:srgbClr val="92D050"/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200" b="1">
                <a:latin typeface="+mn-lt"/>
              </a:rPr>
              <a:t>Filme térmico</a:t>
            </a:r>
          </a:p>
        </p:txBody>
      </p:sp>
      <p:graphicFrame>
        <p:nvGraphicFramePr>
          <p:cNvPr id="76803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063750" y="2333626"/>
          <a:ext cx="82296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Gráfico" r:id="rId3" imgW="10287000" imgH="5655729" progId="MSGraph.Chart.8">
                  <p:embed followColorScheme="full"/>
                </p:oleObj>
              </mc:Choice>
              <mc:Fallback>
                <p:oleObj name="Gráfico" r:id="rId3" imgW="10287000" imgH="56557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2333626"/>
                        <a:ext cx="8229600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351584" y="1340768"/>
            <a:ext cx="8229600" cy="4525962"/>
          </a:xfrm>
        </p:spPr>
        <p:txBody>
          <a:bodyPr/>
          <a:lstStyle/>
          <a:p>
            <a:r>
              <a:rPr lang="pt-BR" altLang="en-US" sz="2400" dirty="0"/>
              <a:t>Reduz a </a:t>
            </a:r>
            <a:r>
              <a:rPr lang="pt-BR" altLang="en-US" sz="2400" dirty="0" err="1"/>
              <a:t>transmissividade</a:t>
            </a:r>
            <a:r>
              <a:rPr lang="pt-BR" altLang="en-US" sz="2400" dirty="0"/>
              <a:t> da radiação infravermelha (&lt; 25%) emitida pela superfície do solo e plantas.</a:t>
            </a:r>
          </a:p>
        </p:txBody>
      </p:sp>
    </p:spTree>
    <p:extLst>
      <p:ext uri="{BB962C8B-B14F-4D97-AF65-F5344CB8AC3E}">
        <p14:creationId xmlns:p14="http://schemas.microsoft.com/office/powerpoint/2010/main" val="35411101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62729" y="188641"/>
            <a:ext cx="10779853" cy="838473"/>
          </a:xfrm>
          <a:solidFill>
            <a:srgbClr val="92D050"/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200" b="1">
                <a:latin typeface="+mn-lt"/>
              </a:rPr>
              <a:t>Filmes anti-insetos</a:t>
            </a:r>
          </a:p>
        </p:txBody>
      </p:sp>
      <p:graphicFrame>
        <p:nvGraphicFramePr>
          <p:cNvPr id="77827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944808684"/>
              </p:ext>
            </p:extLst>
          </p:nvPr>
        </p:nvGraphicFramePr>
        <p:xfrm>
          <a:off x="2210689" y="2586606"/>
          <a:ext cx="82296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Gráfico" r:id="rId3" imgW="10287000" imgH="5655729" progId="MSGraph.Chart.8">
                  <p:embed followColorScheme="full"/>
                </p:oleObj>
              </mc:Choice>
              <mc:Fallback>
                <p:oleObj name="Gráfico" r:id="rId3" imgW="10287000" imgH="56557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0689" y="2586606"/>
                        <a:ext cx="8229600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1268761"/>
            <a:ext cx="8229600" cy="4525963"/>
          </a:xfrm>
        </p:spPr>
        <p:txBody>
          <a:bodyPr/>
          <a:lstStyle/>
          <a:p>
            <a:endParaRPr lang="pt-BR" altLang="en-US" sz="2400" dirty="0" smtClean="0"/>
          </a:p>
          <a:p>
            <a:r>
              <a:rPr lang="pt-BR" altLang="en-US" sz="2400" dirty="0" smtClean="0"/>
              <a:t>Bloqueiam </a:t>
            </a:r>
            <a:r>
              <a:rPr lang="pt-BR" altLang="en-US" sz="2400" dirty="0"/>
              <a:t>parte da radiação UV.</a:t>
            </a:r>
          </a:p>
          <a:p>
            <a:pPr>
              <a:buFontTx/>
              <a:buNone/>
            </a:pPr>
            <a:r>
              <a:rPr lang="pt-BR" altLang="en-US" sz="2400" dirty="0"/>
              <a:t>UV – 340 </a:t>
            </a:r>
            <a:r>
              <a:rPr lang="pt-BR" altLang="en-US" sz="2400" dirty="0" err="1"/>
              <a:t>nm</a:t>
            </a:r>
            <a:r>
              <a:rPr lang="pt-BR" altLang="en-US" sz="2400" dirty="0"/>
              <a:t> – reduz a incidência de </a:t>
            </a:r>
            <a:r>
              <a:rPr lang="pt-BR" altLang="en-US" sz="2400" dirty="0" err="1"/>
              <a:t>Botrytis</a:t>
            </a:r>
            <a:r>
              <a:rPr lang="pt-BR" altLang="en-US" sz="2400" dirty="0"/>
              <a:t> em gérbera.</a:t>
            </a:r>
          </a:p>
        </p:txBody>
      </p:sp>
    </p:spTree>
    <p:extLst>
      <p:ext uri="{BB962C8B-B14F-4D97-AF65-F5344CB8AC3E}">
        <p14:creationId xmlns:p14="http://schemas.microsoft.com/office/powerpoint/2010/main" val="36517921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3397" y="609600"/>
            <a:ext cx="10846965" cy="875184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dirty="0" smtClean="0">
                <a:latin typeface="+mn-lt"/>
              </a:rPr>
              <a:t>Filme </a:t>
            </a:r>
            <a:r>
              <a:rPr lang="pt-BR" altLang="en-US" dirty="0" err="1" smtClean="0">
                <a:latin typeface="+mn-lt"/>
              </a:rPr>
              <a:t>antigotejo</a:t>
            </a:r>
            <a:endParaRPr lang="pt-BR" altLang="en-US" dirty="0" smtClean="0">
              <a:latin typeface="+mn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/>
              <a:t>Tensão superficial da água: 7,28.10</a:t>
            </a:r>
            <a:r>
              <a:rPr lang="pt-BR" altLang="en-US" baseline="30000"/>
              <a:t>2</a:t>
            </a:r>
            <a:r>
              <a:rPr lang="pt-BR" altLang="en-US"/>
              <a:t> N/m</a:t>
            </a:r>
          </a:p>
          <a:p>
            <a:endParaRPr lang="pt-BR" altLang="en-US"/>
          </a:p>
          <a:p>
            <a:r>
              <a:rPr lang="pt-BR" altLang="en-US"/>
              <a:t>Tensão superficial do polietileno: 3,1.10</a:t>
            </a:r>
            <a:r>
              <a:rPr lang="pt-BR" altLang="en-US" baseline="30000"/>
              <a:t>2</a:t>
            </a:r>
            <a:r>
              <a:rPr lang="pt-BR" altLang="en-US"/>
              <a:t> N/m</a:t>
            </a:r>
          </a:p>
          <a:p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24323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47633" y="815161"/>
            <a:ext cx="9679708" cy="3563893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pt-BR" altLang="en-US" sz="3600" b="1" u="sng" dirty="0"/>
              <a:t>Filmes </a:t>
            </a:r>
            <a:r>
              <a:rPr lang="pt-BR" altLang="en-US" sz="3600" b="1" u="sng" dirty="0" err="1"/>
              <a:t>Fotoseletivos</a:t>
            </a:r>
            <a:r>
              <a:rPr lang="pt-BR" altLang="en-US" sz="3600" b="1" u="sng" dirty="0"/>
              <a:t/>
            </a:r>
            <a:br>
              <a:rPr lang="pt-BR" altLang="en-US" sz="3600" b="1" u="sng" dirty="0"/>
            </a:br>
            <a:r>
              <a:rPr lang="pt-BR" altLang="en-US" sz="4000" dirty="0"/>
              <a:t/>
            </a:r>
            <a:br>
              <a:rPr lang="pt-BR" altLang="en-US" sz="4000" dirty="0"/>
            </a:br>
            <a:r>
              <a:rPr lang="pt-BR" altLang="en-US" sz="4000" dirty="0"/>
              <a:t/>
            </a:r>
            <a:br>
              <a:rPr lang="pt-BR" altLang="en-US" sz="4000" dirty="0"/>
            </a:br>
            <a:r>
              <a:rPr lang="pt-BR" altLang="en-US" sz="3600" dirty="0"/>
              <a:t>Relação R/RF: alteração da morfogênese da planta</a:t>
            </a:r>
            <a:br>
              <a:rPr lang="pt-BR" altLang="en-US" sz="3600" dirty="0"/>
            </a:br>
            <a:r>
              <a:rPr lang="pt-BR" altLang="en-US" sz="3600" dirty="0"/>
              <a:t/>
            </a:r>
            <a:br>
              <a:rPr lang="pt-BR" altLang="en-US" sz="3600" dirty="0"/>
            </a:br>
            <a:r>
              <a:rPr lang="pt-BR" altLang="en-US" sz="3600" dirty="0"/>
              <a:t>Proporção radiação vermelha/azul</a:t>
            </a:r>
          </a:p>
        </p:txBody>
      </p:sp>
    </p:spTree>
    <p:extLst>
      <p:ext uri="{BB962C8B-B14F-4D97-AF65-F5344CB8AC3E}">
        <p14:creationId xmlns:p14="http://schemas.microsoft.com/office/powerpoint/2010/main" val="37288405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Desafios da produção de mudas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7734" y="1218926"/>
            <a:ext cx="9144000" cy="511476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b="1" dirty="0" smtClean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Processo de seleção de sementes mais rigoroso (qualidade interna das sementes): qualidade interna das sementes e peso garantem maior uniformidade dos lotes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uniformidade das plantas (manejo de aplicação de água e de fertilizantes; iluminação, temperatura)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Máquina de triagem de mudas com tecnologia ótica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Reduzir </a:t>
            </a:r>
            <a:r>
              <a:rPr lang="pt-BR" b="1" dirty="0"/>
              <a:t>os custos de produção de </a:t>
            </a:r>
            <a:r>
              <a:rPr lang="pt-BR" b="1" dirty="0" err="1"/>
              <a:t>mudões</a:t>
            </a:r>
            <a:r>
              <a:rPr lang="pt-BR" b="1" dirty="0"/>
              <a:t> e mudas enxertadas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b="1" dirty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/>
              <a:t>Maior diversificação de porta-enxertos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226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234892"/>
            <a:ext cx="10515600" cy="95634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pt-BR" sz="4000" b="1" dirty="0" smtClean="0">
                <a:latin typeface="+mn-lt"/>
              </a:rPr>
              <a:t>Principais limitações da produção de mudas</a:t>
            </a:r>
            <a:endParaRPr lang="pt-BR" sz="4000" b="1" dirty="0">
              <a:latin typeface="+mn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56349" y="1460370"/>
            <a:ext cx="10515600" cy="323746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Controle dos fatores ambientais (temperatura, radiação solar e umidade relativa do ar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Manejo da água: falta de monitoramento do ambiente ou do sistema radicular para definir o volume de água aplicado e o nível de umidade do substrato;</a:t>
            </a:r>
          </a:p>
          <a:p>
            <a:endParaRPr lang="pt-BR" b="1" dirty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Monitoramento da CE e do pH do substrato para definir o manejo da nutrição baseado nas condições microclimáticas do viveiro;</a:t>
            </a:r>
          </a:p>
          <a:p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" name="Picture 4" descr="Minhas fotos 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14" y="4402302"/>
            <a:ext cx="3118535" cy="233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51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3618" y="0"/>
            <a:ext cx="10515600" cy="576984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Estudo de caso</a:t>
            </a:r>
            <a:endParaRPr lang="pt-BR" b="1" dirty="0"/>
          </a:p>
        </p:txBody>
      </p:sp>
      <p:pic>
        <p:nvPicPr>
          <p:cNvPr id="3" name="Picture 4" descr="Minhas fotos 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18" y="822036"/>
            <a:ext cx="3844637" cy="2882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181598" y="822036"/>
            <a:ext cx="64539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Temperatura média diária = 35°C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Cultivo de mudas de </a:t>
            </a:r>
            <a:r>
              <a:rPr lang="pt-BR" sz="2400" b="1" dirty="0" smtClean="0"/>
              <a:t>alface;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Bandejas de 128 células, com volume de 33 ml, preenchidos com substrato fibra de coco;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 smtClean="0"/>
              <a:t>Coloração verde clara das folhas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 smtClean="0"/>
              <a:t>Caule </a:t>
            </a:r>
            <a:r>
              <a:rPr lang="pt-BR" sz="2400" b="1" dirty="0" smtClean="0"/>
              <a:t>estiolado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rgbClr val="FF0000"/>
                </a:solidFill>
              </a:rPr>
              <a:t>Possíveis causas? Explique cada uma delas.</a:t>
            </a:r>
            <a:endParaRPr lang="pt-BR" sz="2800" b="1" dirty="0">
              <a:solidFill>
                <a:srgbClr val="FF0000"/>
              </a:solidFill>
            </a:endParaRPr>
          </a:p>
        </p:txBody>
      </p:sp>
      <p:pic>
        <p:nvPicPr>
          <p:cNvPr id="6148" name="Picture 4" descr="Resultado de imagem para seedling lettuce nurse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18" y="3949766"/>
            <a:ext cx="3823537" cy="254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40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/>
          </p:nvPr>
        </p:nvSpPr>
        <p:spPr>
          <a:xfrm>
            <a:off x="1040235" y="274638"/>
            <a:ext cx="10888909" cy="757208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pt-BR" altLang="en-US" sz="4000" b="1" dirty="0">
                <a:latin typeface="+mn-lt"/>
              </a:rPr>
              <a:t>Reconhecimento da espécie ou variedade pela cor</a:t>
            </a:r>
          </a:p>
        </p:txBody>
      </p:sp>
      <p:pic>
        <p:nvPicPr>
          <p:cNvPr id="64515" name="Picture 2" descr="http://www.isla.com.br/img/artigos/2004-09-15.alfa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92375"/>
            <a:ext cx="423703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54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1438</Words>
  <Application>Microsoft Office PowerPoint</Application>
  <PresentationFormat>Widescreen</PresentationFormat>
  <Paragraphs>375</Paragraphs>
  <Slides>86</Slides>
  <Notes>1</Notes>
  <HiddenSlides>0</HiddenSlides>
  <MMClips>1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86</vt:i4>
      </vt:variant>
    </vt:vector>
  </HeadingPairs>
  <TitlesOfParts>
    <vt:vector size="93" baseType="lpstr">
      <vt:lpstr>Arial</vt:lpstr>
      <vt:lpstr>Calibri</vt:lpstr>
      <vt:lpstr>Calibri Light</vt:lpstr>
      <vt:lpstr>Times New Roman</vt:lpstr>
      <vt:lpstr>Verdana</vt:lpstr>
      <vt:lpstr>Tema do Office</vt:lpstr>
      <vt:lpstr>Gráfico</vt:lpstr>
      <vt:lpstr>Sistemas de produção de mudas</vt:lpstr>
      <vt:lpstr>Tipos de sementes</vt:lpstr>
      <vt:lpstr>Sementes nuas</vt:lpstr>
      <vt:lpstr>Sementes peliculizadas</vt:lpstr>
      <vt:lpstr>Sementes incrustadas</vt:lpstr>
      <vt:lpstr>Sementes peletizadas</vt:lpstr>
      <vt:lpstr>Recobrimento das sementes</vt:lpstr>
      <vt:lpstr>Apresentação do PowerPoint</vt:lpstr>
      <vt:lpstr>Reconhecimento da espécie ou variedade pela cor</vt:lpstr>
      <vt:lpstr>Priming</vt:lpstr>
      <vt:lpstr>Porcentagem de germinação de alface</vt:lpstr>
      <vt:lpstr>Sistemas de produção de mudas</vt:lpstr>
      <vt:lpstr>Produção de mudas em bandejas</vt:lpstr>
      <vt:lpstr>Apresentação do PowerPoint</vt:lpstr>
      <vt:lpstr>Apresentação do PowerPoint</vt:lpstr>
      <vt:lpstr>Técnicas de produção de mudas</vt:lpstr>
      <vt:lpstr>Apresentação do PowerPoint</vt:lpstr>
      <vt:lpstr>Enxertia</vt:lpstr>
      <vt:lpstr>Espécies enxertadas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Mudas enxertadas no palito</vt:lpstr>
      <vt:lpstr>Apresentação do PowerPoint</vt:lpstr>
      <vt:lpstr>Apresentação do PowerPoint</vt:lpstr>
      <vt:lpstr>Apresentação do PowerPoint</vt:lpstr>
      <vt:lpstr>Mudas enxertadas</vt:lpstr>
      <vt:lpstr>Mudões enxertados</vt:lpstr>
      <vt:lpstr>Preenchimento das bandejas</vt:lpstr>
      <vt:lpstr>Semeadura</vt:lpstr>
      <vt:lpstr>Germinação das sementes</vt:lpstr>
      <vt:lpstr>Apresentação do PowerPoint</vt:lpstr>
      <vt:lpstr>Desenvolvimento das mudas na casa-de-vegetação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Nebulização</vt:lpstr>
      <vt:lpstr>Apresentação do PowerPoint</vt:lpstr>
      <vt:lpstr>Apresentação do PowerPoint</vt:lpstr>
      <vt:lpstr>Controle de pragas</vt:lpstr>
      <vt:lpstr>Apresentação do PowerPoint</vt:lpstr>
      <vt:lpstr>Apresentação do PowerPoint</vt:lpstr>
      <vt:lpstr>Apresentação do PowerPoint</vt:lpstr>
      <vt:lpstr>Apresentação do PowerPoint</vt:lpstr>
      <vt:lpstr>  Fertirrigação para o tomateiro </vt:lpstr>
      <vt:lpstr>Apresentação do PowerPoint</vt:lpstr>
      <vt:lpstr>Fertirrigação</vt:lpstr>
      <vt:lpstr>Fertirrigação</vt:lpstr>
      <vt:lpstr>Estruturas que compõem a casa-de-vegetação</vt:lpstr>
      <vt:lpstr>Apresentação do PowerPoint</vt:lpstr>
      <vt:lpstr>Altura da estufa</vt:lpstr>
      <vt:lpstr>Trocas de calor na estufa</vt:lpstr>
      <vt:lpstr>Janelas</vt:lpstr>
      <vt:lpstr>Apresentação do PowerPoint</vt:lpstr>
      <vt:lpstr>Apresentação do PowerPoint</vt:lpstr>
      <vt:lpstr>Lanternin</vt:lpstr>
      <vt:lpstr>Apresentação do PowerPoint</vt:lpstr>
      <vt:lpstr>Apresentação do PowerPoint</vt:lpstr>
      <vt:lpstr>Apresentação do PowerPoint</vt:lpstr>
      <vt:lpstr>Janela frontal</vt:lpstr>
      <vt:lpstr>Refrigeração com evaporação da água</vt:lpstr>
      <vt:lpstr>Apresentação do PowerPoint</vt:lpstr>
      <vt:lpstr>Nebulização fina (Fog)</vt:lpstr>
      <vt:lpstr>Apresentação do PowerPoint</vt:lpstr>
      <vt:lpstr>ADITIVOS</vt:lpstr>
      <vt:lpstr>Aditivos antiácidos</vt:lpstr>
      <vt:lpstr>Aditivos bloqueadores da radiação infra-vermelha</vt:lpstr>
      <vt:lpstr>Antiestáticos</vt:lpstr>
      <vt:lpstr>Aditivos anti-pragas</vt:lpstr>
      <vt:lpstr>Aditivos que promovem a difusão da luz</vt:lpstr>
      <vt:lpstr>Filmes difusores</vt:lpstr>
      <vt:lpstr>Filmes anti-térmicos</vt:lpstr>
      <vt:lpstr>Filme térmico</vt:lpstr>
      <vt:lpstr>Filmes anti-insetos</vt:lpstr>
      <vt:lpstr>Filme antigotejo</vt:lpstr>
      <vt:lpstr>Filmes Fotoseletivos   Relação R/RF: alteração da morfogênese da planta  Proporção radiação vermelha/azul</vt:lpstr>
      <vt:lpstr>Desafios da produção de mudas</vt:lpstr>
      <vt:lpstr>Principais limitações da produção de mudas</vt:lpstr>
      <vt:lpstr>Estudo de caso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Sistemas de produção de mudas</dc:title>
  <dc:creator>Usuario</dc:creator>
  <cp:lastModifiedBy>Usuario</cp:lastModifiedBy>
  <cp:revision>6</cp:revision>
  <dcterms:created xsi:type="dcterms:W3CDTF">2020-03-04T19:28:14Z</dcterms:created>
  <dcterms:modified xsi:type="dcterms:W3CDTF">2020-03-04T21:13:49Z</dcterms:modified>
</cp:coreProperties>
</file>