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7"/>
  </p:notesMasterIdLst>
  <p:handoutMasterIdLst>
    <p:handoutMasterId r:id="rId58"/>
  </p:handoutMasterIdLst>
  <p:sldIdLst>
    <p:sldId id="269" r:id="rId2"/>
    <p:sldId id="312" r:id="rId3"/>
    <p:sldId id="392" r:id="rId4"/>
    <p:sldId id="271" r:id="rId5"/>
    <p:sldId id="359" r:id="rId6"/>
    <p:sldId id="355" r:id="rId7"/>
    <p:sldId id="443" r:id="rId8"/>
    <p:sldId id="444" r:id="rId9"/>
    <p:sldId id="445" r:id="rId10"/>
    <p:sldId id="446" r:id="rId11"/>
    <p:sldId id="447" r:id="rId12"/>
    <p:sldId id="400" r:id="rId13"/>
    <p:sldId id="448" r:id="rId14"/>
    <p:sldId id="367" r:id="rId15"/>
    <p:sldId id="419" r:id="rId16"/>
    <p:sldId id="371" r:id="rId17"/>
    <p:sldId id="416" r:id="rId18"/>
    <p:sldId id="382" r:id="rId19"/>
    <p:sldId id="449" r:id="rId20"/>
    <p:sldId id="385" r:id="rId21"/>
    <p:sldId id="442" r:id="rId22"/>
    <p:sldId id="412" r:id="rId23"/>
    <p:sldId id="387" r:id="rId24"/>
    <p:sldId id="420" r:id="rId25"/>
    <p:sldId id="415" r:id="rId26"/>
    <p:sldId id="417" r:id="rId27"/>
    <p:sldId id="418" r:id="rId28"/>
    <p:sldId id="426" r:id="rId29"/>
    <p:sldId id="450" r:id="rId30"/>
    <p:sldId id="428" r:id="rId31"/>
    <p:sldId id="451" r:id="rId32"/>
    <p:sldId id="430" r:id="rId33"/>
    <p:sldId id="431" r:id="rId34"/>
    <p:sldId id="432" r:id="rId35"/>
    <p:sldId id="433" r:id="rId36"/>
    <p:sldId id="354" r:id="rId37"/>
    <p:sldId id="408" r:id="rId38"/>
    <p:sldId id="393" r:id="rId39"/>
    <p:sldId id="394" r:id="rId40"/>
    <p:sldId id="395" r:id="rId41"/>
    <p:sldId id="409" r:id="rId42"/>
    <p:sldId id="372" r:id="rId43"/>
    <p:sldId id="401" r:id="rId44"/>
    <p:sldId id="452" r:id="rId45"/>
    <p:sldId id="453" r:id="rId46"/>
    <p:sldId id="454" r:id="rId47"/>
    <p:sldId id="455" r:id="rId48"/>
    <p:sldId id="456" r:id="rId49"/>
    <p:sldId id="457" r:id="rId50"/>
    <p:sldId id="421" r:id="rId51"/>
    <p:sldId id="422" r:id="rId52"/>
    <p:sldId id="423" r:id="rId53"/>
    <p:sldId id="458" r:id="rId54"/>
    <p:sldId id="459" r:id="rId55"/>
    <p:sldId id="441" r:id="rId56"/>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26"/>
    <a:srgbClr val="595959"/>
    <a:srgbClr val="BCBEC0"/>
    <a:srgbClr val="BA0E2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snapToObjects="1" showGuides="1">
      <p:cViewPr varScale="1">
        <p:scale>
          <a:sx n="108" d="100"/>
          <a:sy n="108" d="100"/>
        </p:scale>
        <p:origin x="1788"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1980"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267C8-C3AB-46DA-87A1-15C357668C0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pt-BR"/>
        </a:p>
      </dgm:t>
    </dgm:pt>
    <dgm:pt modelId="{23D941B4-DCEC-446A-82CA-E9A834FBDA82}">
      <dgm:prSet phldrT="[Texto]" custT="1"/>
      <dgm:spPr>
        <a:solidFill>
          <a:schemeClr val="accent2"/>
        </a:solidFill>
      </dgm:spPr>
      <dgm:t>
        <a:bodyPr/>
        <a:lstStyle/>
        <a:p>
          <a:r>
            <a:rPr lang="pt-BR" sz="1400" dirty="0">
              <a:latin typeface="Times New Roman" panose="02020603050405020304" pitchFamily="18" charset="0"/>
              <a:cs typeface="Times New Roman" panose="02020603050405020304" pitchFamily="18" charset="0"/>
            </a:rPr>
            <a:t>Informação contábil</a:t>
          </a:r>
        </a:p>
      </dgm:t>
    </dgm:pt>
    <dgm:pt modelId="{9DACF1E5-9BED-4995-8BB6-DB2DF266CF56}" type="parTrans" cxnId="{98C011FF-6136-46B4-8F19-DCFFBB9090AB}">
      <dgm:prSet/>
      <dgm:spPr/>
      <dgm:t>
        <a:bodyPr/>
        <a:lstStyle/>
        <a:p>
          <a:endParaRPr lang="pt-BR">
            <a:latin typeface="Times New Roman" panose="02020603050405020304" pitchFamily="18" charset="0"/>
            <a:cs typeface="Times New Roman" panose="02020603050405020304" pitchFamily="18" charset="0"/>
          </a:endParaRPr>
        </a:p>
      </dgm:t>
    </dgm:pt>
    <dgm:pt modelId="{4F8FB70C-449B-476B-AF45-7E7BA54AF515}" type="sibTrans" cxnId="{98C011FF-6136-46B4-8F19-DCFFBB9090AB}">
      <dgm:prSet/>
      <dgm:spPr/>
      <dgm:t>
        <a:bodyPr/>
        <a:lstStyle/>
        <a:p>
          <a:endParaRPr lang="pt-BR">
            <a:latin typeface="Times New Roman" panose="02020603050405020304" pitchFamily="18" charset="0"/>
            <a:cs typeface="Times New Roman" panose="02020603050405020304" pitchFamily="18" charset="0"/>
          </a:endParaRPr>
        </a:p>
      </dgm:t>
    </dgm:pt>
    <dgm:pt modelId="{2723D350-0AD2-4592-BAD2-4E576209D6A6}">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Governo</a:t>
          </a:r>
        </a:p>
      </dgm:t>
    </dgm:pt>
    <dgm:pt modelId="{8FB5830B-3ED9-480B-9E4E-2633E2DBB50B}" type="parTrans" cxnId="{EE5BE8B5-9702-4E03-B3C8-22A56009D307}">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7FDE629B-2088-42C2-81EC-9B04C52ED893}" type="sibTrans" cxnId="{EE5BE8B5-9702-4E03-B3C8-22A56009D307}">
      <dgm:prSet/>
      <dgm:spPr/>
      <dgm:t>
        <a:bodyPr/>
        <a:lstStyle/>
        <a:p>
          <a:endParaRPr lang="pt-BR">
            <a:latin typeface="Times New Roman" panose="02020603050405020304" pitchFamily="18" charset="0"/>
            <a:cs typeface="Times New Roman" panose="02020603050405020304" pitchFamily="18" charset="0"/>
          </a:endParaRPr>
        </a:p>
      </dgm:t>
    </dgm:pt>
    <dgm:pt modelId="{DF5CD460-D53B-4937-87BE-F6F370549EC2}">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Investidor</a:t>
          </a:r>
        </a:p>
      </dgm:t>
    </dgm:pt>
    <dgm:pt modelId="{8EA4FF18-22EF-4F6C-BEDF-0F670557BB72}" type="parTrans" cxnId="{98825A65-E3EA-4F5D-9CB5-E6CF848EE165}">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4082E40C-2749-4127-80E9-50F3B2837AFD}" type="sibTrans" cxnId="{98825A65-E3EA-4F5D-9CB5-E6CF848EE165}">
      <dgm:prSet/>
      <dgm:spPr/>
      <dgm:t>
        <a:bodyPr/>
        <a:lstStyle/>
        <a:p>
          <a:endParaRPr lang="pt-BR">
            <a:latin typeface="Times New Roman" panose="02020603050405020304" pitchFamily="18" charset="0"/>
            <a:cs typeface="Times New Roman" panose="02020603050405020304" pitchFamily="18" charset="0"/>
          </a:endParaRPr>
        </a:p>
      </dgm:t>
    </dgm:pt>
    <dgm:pt modelId="{ECC9C02F-6595-44FC-B2EC-D29D8E02D3BC}">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Cliente</a:t>
          </a:r>
        </a:p>
      </dgm:t>
    </dgm:pt>
    <dgm:pt modelId="{5AFA15B4-6B34-4ADA-A7CC-3597A28D98D5}" type="parTrans" cxnId="{2B4678CE-54AC-454C-94A3-E306F1D87735}">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637FC046-7207-4189-BDA0-1225861374F6}" type="sibTrans" cxnId="{2B4678CE-54AC-454C-94A3-E306F1D87735}">
      <dgm:prSet/>
      <dgm:spPr/>
      <dgm:t>
        <a:bodyPr/>
        <a:lstStyle/>
        <a:p>
          <a:endParaRPr lang="pt-BR">
            <a:latin typeface="Times New Roman" panose="02020603050405020304" pitchFamily="18" charset="0"/>
            <a:cs typeface="Times New Roman" panose="02020603050405020304" pitchFamily="18" charset="0"/>
          </a:endParaRPr>
        </a:p>
      </dgm:t>
    </dgm:pt>
    <dgm:pt modelId="{B4C7026C-00A0-4086-863B-3FD721952968}">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Fornecedor</a:t>
          </a:r>
        </a:p>
      </dgm:t>
    </dgm:pt>
    <dgm:pt modelId="{9316B5A3-148A-44C0-BBED-C537A0115314}" type="parTrans" cxnId="{B456BF7A-A322-4FBC-ABDF-F194A676029A}">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42CF7A84-89A8-4B96-A1DD-3F8AD94586C7}" type="sibTrans" cxnId="{B456BF7A-A322-4FBC-ABDF-F194A676029A}">
      <dgm:prSet/>
      <dgm:spPr/>
      <dgm:t>
        <a:bodyPr/>
        <a:lstStyle/>
        <a:p>
          <a:endParaRPr lang="pt-BR">
            <a:latin typeface="Times New Roman" panose="02020603050405020304" pitchFamily="18" charset="0"/>
            <a:cs typeface="Times New Roman" panose="02020603050405020304" pitchFamily="18" charset="0"/>
          </a:endParaRPr>
        </a:p>
      </dgm:t>
    </dgm:pt>
    <dgm:pt modelId="{676F646C-B193-4E17-96DC-B9BCCA808EC9}">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Público</a:t>
          </a:r>
        </a:p>
      </dgm:t>
    </dgm:pt>
    <dgm:pt modelId="{7FEDCEB5-53DD-4F40-AF5D-A2963E3A17C1}" type="parTrans" cxnId="{6A3D8FDF-FBB9-4A5B-ACB5-E50FA1B7D2D8}">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7F18A980-5040-4AF4-94D9-9C3EA07FA090}" type="sibTrans" cxnId="{6A3D8FDF-FBB9-4A5B-ACB5-E50FA1B7D2D8}">
      <dgm:prSet/>
      <dgm:spPr/>
      <dgm:t>
        <a:bodyPr/>
        <a:lstStyle/>
        <a:p>
          <a:endParaRPr lang="pt-BR">
            <a:latin typeface="Times New Roman" panose="02020603050405020304" pitchFamily="18" charset="0"/>
            <a:cs typeface="Times New Roman" panose="02020603050405020304" pitchFamily="18" charset="0"/>
          </a:endParaRPr>
        </a:p>
      </dgm:t>
    </dgm:pt>
    <dgm:pt modelId="{5FA7D40D-80F5-4B24-852C-D13EE292B8E0}">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Credor</a:t>
          </a:r>
        </a:p>
      </dgm:t>
    </dgm:pt>
    <dgm:pt modelId="{A0BB226C-02CC-4CB7-AF70-87FF9EC8D076}" type="parTrans" cxnId="{7230BD37-E605-4E8C-B734-B5EAB7674E54}">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30FDCCC4-8C2E-4202-8E3C-FBE779180EC9}" type="sibTrans" cxnId="{7230BD37-E605-4E8C-B734-B5EAB7674E54}">
      <dgm:prSet/>
      <dgm:spPr/>
      <dgm:t>
        <a:bodyPr/>
        <a:lstStyle/>
        <a:p>
          <a:endParaRPr lang="pt-BR">
            <a:latin typeface="Times New Roman" panose="02020603050405020304" pitchFamily="18" charset="0"/>
            <a:cs typeface="Times New Roman" panose="02020603050405020304" pitchFamily="18" charset="0"/>
          </a:endParaRPr>
        </a:p>
      </dgm:t>
    </dgm:pt>
    <dgm:pt modelId="{FD9C9A3A-4681-49D4-96BF-0BE79EBAB4A6}">
      <dgm:prSet phldrT="[Texto]" custT="1"/>
      <dgm:spPr>
        <a:solidFill>
          <a:srgbClr val="595959"/>
        </a:solidFill>
        <a:ln>
          <a:solidFill>
            <a:schemeClr val="tx1"/>
          </a:solidFill>
        </a:ln>
      </dgm:spPr>
      <dgm:t>
        <a:bodyPr/>
        <a:lstStyle/>
        <a:p>
          <a:r>
            <a:rPr lang="pt-BR" sz="1350" dirty="0">
              <a:latin typeface="Times New Roman" panose="02020603050405020304" pitchFamily="18" charset="0"/>
              <a:cs typeface="Times New Roman" panose="02020603050405020304" pitchFamily="18" charset="0"/>
            </a:rPr>
            <a:t>Empregados</a:t>
          </a:r>
        </a:p>
      </dgm:t>
    </dgm:pt>
    <dgm:pt modelId="{899890F9-36FF-477F-ABC7-96178676A6BA}" type="parTrans" cxnId="{9D6DA539-BC4C-46F6-888D-2D5435943B60}">
      <dgm:prSet/>
      <dgm:spPr>
        <a:solidFill>
          <a:schemeClr val="accent2"/>
        </a:solidFill>
      </dgm:spPr>
      <dgm:t>
        <a:bodyPr/>
        <a:lstStyle/>
        <a:p>
          <a:endParaRPr lang="pt-BR">
            <a:latin typeface="Times New Roman" panose="02020603050405020304" pitchFamily="18" charset="0"/>
            <a:cs typeface="Times New Roman" panose="02020603050405020304" pitchFamily="18" charset="0"/>
          </a:endParaRPr>
        </a:p>
      </dgm:t>
    </dgm:pt>
    <dgm:pt modelId="{8E173277-9C60-40BE-A3DA-E6FD71BB4E3A}" type="sibTrans" cxnId="{9D6DA539-BC4C-46F6-888D-2D5435943B60}">
      <dgm:prSet/>
      <dgm:spPr/>
      <dgm:t>
        <a:bodyPr/>
        <a:lstStyle/>
        <a:p>
          <a:endParaRPr lang="pt-BR">
            <a:latin typeface="Times New Roman" panose="02020603050405020304" pitchFamily="18" charset="0"/>
            <a:cs typeface="Times New Roman" panose="02020603050405020304" pitchFamily="18" charset="0"/>
          </a:endParaRPr>
        </a:p>
      </dgm:t>
    </dgm:pt>
    <dgm:pt modelId="{2144E20F-9094-44EA-A8EA-8DEBF9934A2B}">
      <dgm:prSet phldrT="[Texto]"/>
      <dgm:spPr/>
      <dgm:t>
        <a:bodyPr/>
        <a:lstStyle/>
        <a:p>
          <a:endParaRPr lang="pt-BR" dirty="0">
            <a:latin typeface="Times New Roman" panose="02020603050405020304" pitchFamily="18" charset="0"/>
            <a:cs typeface="Times New Roman" panose="02020603050405020304" pitchFamily="18" charset="0"/>
          </a:endParaRPr>
        </a:p>
      </dgm:t>
    </dgm:pt>
    <dgm:pt modelId="{4A467F37-97A4-441E-AC00-8EEA65A3F4AA}" type="parTrans" cxnId="{A1FC595C-640E-4150-9988-98BEFA0C0D09}">
      <dgm:prSet/>
      <dgm:spPr/>
      <dgm:t>
        <a:bodyPr/>
        <a:lstStyle/>
        <a:p>
          <a:endParaRPr lang="pt-BR">
            <a:latin typeface="Times New Roman" panose="02020603050405020304" pitchFamily="18" charset="0"/>
            <a:cs typeface="Times New Roman" panose="02020603050405020304" pitchFamily="18" charset="0"/>
          </a:endParaRPr>
        </a:p>
      </dgm:t>
    </dgm:pt>
    <dgm:pt modelId="{AB097339-BA81-497B-BC4D-AD448F4310AB}" type="sibTrans" cxnId="{A1FC595C-640E-4150-9988-98BEFA0C0D09}">
      <dgm:prSet/>
      <dgm:spPr/>
      <dgm:t>
        <a:bodyPr/>
        <a:lstStyle/>
        <a:p>
          <a:endParaRPr lang="pt-BR">
            <a:latin typeface="Times New Roman" panose="02020603050405020304" pitchFamily="18" charset="0"/>
            <a:cs typeface="Times New Roman" panose="02020603050405020304" pitchFamily="18" charset="0"/>
          </a:endParaRPr>
        </a:p>
      </dgm:t>
    </dgm:pt>
    <dgm:pt modelId="{A306D9D1-F024-4768-A41B-87CDC21FEFC1}" type="pres">
      <dgm:prSet presAssocID="{10C267C8-C3AB-46DA-87A1-15C357668C04}" presName="Name0" presStyleCnt="0">
        <dgm:presLayoutVars>
          <dgm:chMax val="1"/>
          <dgm:dir/>
          <dgm:animLvl val="ctr"/>
          <dgm:resizeHandles val="exact"/>
        </dgm:presLayoutVars>
      </dgm:prSet>
      <dgm:spPr/>
    </dgm:pt>
    <dgm:pt modelId="{E1825D04-11DB-4422-AD88-A82592922A5C}" type="pres">
      <dgm:prSet presAssocID="{23D941B4-DCEC-446A-82CA-E9A834FBDA82}" presName="centerShape" presStyleLbl="node0" presStyleIdx="0" presStyleCnt="1"/>
      <dgm:spPr/>
    </dgm:pt>
    <dgm:pt modelId="{28F27FA0-BB24-4B9E-8FE0-68A12A7788F5}" type="pres">
      <dgm:prSet presAssocID="{8FB5830B-3ED9-480B-9E4E-2633E2DBB50B}" presName="parTrans" presStyleLbl="sibTrans2D1" presStyleIdx="0" presStyleCnt="7"/>
      <dgm:spPr/>
    </dgm:pt>
    <dgm:pt modelId="{5F430D53-AF07-4B2C-9D80-0AD074CDB4CF}" type="pres">
      <dgm:prSet presAssocID="{8FB5830B-3ED9-480B-9E4E-2633E2DBB50B}" presName="connectorText" presStyleLbl="sibTrans2D1" presStyleIdx="0" presStyleCnt="7"/>
      <dgm:spPr/>
    </dgm:pt>
    <dgm:pt modelId="{4048AD00-F5D4-40AF-9852-2FE3A6A41219}" type="pres">
      <dgm:prSet presAssocID="{2723D350-0AD2-4592-BAD2-4E576209D6A6}" presName="node" presStyleLbl="node1" presStyleIdx="0" presStyleCnt="7" custScaleX="97835" custScaleY="82747" custRadScaleRad="96352">
        <dgm:presLayoutVars>
          <dgm:bulletEnabled val="1"/>
        </dgm:presLayoutVars>
      </dgm:prSet>
      <dgm:spPr/>
    </dgm:pt>
    <dgm:pt modelId="{22C9D216-946D-45E4-86D4-9628160B6A2B}" type="pres">
      <dgm:prSet presAssocID="{8EA4FF18-22EF-4F6C-BEDF-0F670557BB72}" presName="parTrans" presStyleLbl="sibTrans2D1" presStyleIdx="1" presStyleCnt="7"/>
      <dgm:spPr/>
    </dgm:pt>
    <dgm:pt modelId="{5665628D-8319-4F3B-BE0C-F5A3D4A76DF8}" type="pres">
      <dgm:prSet presAssocID="{8EA4FF18-22EF-4F6C-BEDF-0F670557BB72}" presName="connectorText" presStyleLbl="sibTrans2D1" presStyleIdx="1" presStyleCnt="7"/>
      <dgm:spPr/>
    </dgm:pt>
    <dgm:pt modelId="{A5947C6E-ACAF-4E8D-9E38-AF354176EBB7}" type="pres">
      <dgm:prSet presAssocID="{DF5CD460-D53B-4937-87BE-F6F370549EC2}" presName="node" presStyleLbl="node1" presStyleIdx="1" presStyleCnt="7" custScaleX="97835" custScaleY="82747" custRadScaleRad="97875" custRadScaleInc="2762">
        <dgm:presLayoutVars>
          <dgm:bulletEnabled val="1"/>
        </dgm:presLayoutVars>
      </dgm:prSet>
      <dgm:spPr/>
    </dgm:pt>
    <dgm:pt modelId="{45164825-44EC-4BC5-A2F1-95B7F0959A89}" type="pres">
      <dgm:prSet presAssocID="{5AFA15B4-6B34-4ADA-A7CC-3597A28D98D5}" presName="parTrans" presStyleLbl="sibTrans2D1" presStyleIdx="2" presStyleCnt="7"/>
      <dgm:spPr/>
    </dgm:pt>
    <dgm:pt modelId="{F43B1C1F-2756-4DA8-9172-6F7D80154C8A}" type="pres">
      <dgm:prSet presAssocID="{5AFA15B4-6B34-4ADA-A7CC-3597A28D98D5}" presName="connectorText" presStyleLbl="sibTrans2D1" presStyleIdx="2" presStyleCnt="7"/>
      <dgm:spPr/>
    </dgm:pt>
    <dgm:pt modelId="{4BE61319-B890-46F3-B093-F4C3FFDC4C54}" type="pres">
      <dgm:prSet presAssocID="{ECC9C02F-6595-44FC-B2EC-D29D8E02D3BC}" presName="node" presStyleLbl="node1" presStyleIdx="2" presStyleCnt="7" custScaleX="97835" custScaleY="82747" custRadScaleRad="98668" custRadScaleInc="687">
        <dgm:presLayoutVars>
          <dgm:bulletEnabled val="1"/>
        </dgm:presLayoutVars>
      </dgm:prSet>
      <dgm:spPr/>
    </dgm:pt>
    <dgm:pt modelId="{59346CB7-1E4D-44D5-930F-5783E73219B8}" type="pres">
      <dgm:prSet presAssocID="{9316B5A3-148A-44C0-BBED-C537A0115314}" presName="parTrans" presStyleLbl="sibTrans2D1" presStyleIdx="3" presStyleCnt="7"/>
      <dgm:spPr/>
    </dgm:pt>
    <dgm:pt modelId="{92650D25-2C1C-44FE-9440-F2D31BFFC2EB}" type="pres">
      <dgm:prSet presAssocID="{9316B5A3-148A-44C0-BBED-C537A0115314}" presName="connectorText" presStyleLbl="sibTrans2D1" presStyleIdx="3" presStyleCnt="7"/>
      <dgm:spPr/>
    </dgm:pt>
    <dgm:pt modelId="{6327BA8F-E05C-4123-9775-0773430DD1EE}" type="pres">
      <dgm:prSet presAssocID="{B4C7026C-00A0-4086-863B-3FD721952968}" presName="node" presStyleLbl="node1" presStyleIdx="3" presStyleCnt="7" custScaleX="97835" custScaleY="82747" custRadScaleRad="97953" custRadScaleInc="-2248">
        <dgm:presLayoutVars>
          <dgm:bulletEnabled val="1"/>
        </dgm:presLayoutVars>
      </dgm:prSet>
      <dgm:spPr/>
    </dgm:pt>
    <dgm:pt modelId="{C4474E1B-1998-4B98-873B-95C96182A1D1}" type="pres">
      <dgm:prSet presAssocID="{7FEDCEB5-53DD-4F40-AF5D-A2963E3A17C1}" presName="parTrans" presStyleLbl="sibTrans2D1" presStyleIdx="4" presStyleCnt="7"/>
      <dgm:spPr/>
    </dgm:pt>
    <dgm:pt modelId="{56845385-9159-4FCB-BA3F-4D241638EC2D}" type="pres">
      <dgm:prSet presAssocID="{7FEDCEB5-53DD-4F40-AF5D-A2963E3A17C1}" presName="connectorText" presStyleLbl="sibTrans2D1" presStyleIdx="4" presStyleCnt="7"/>
      <dgm:spPr/>
    </dgm:pt>
    <dgm:pt modelId="{20BF8BE4-6699-481E-BD55-F5B8163B0F6F}" type="pres">
      <dgm:prSet presAssocID="{676F646C-B193-4E17-96DC-B9BCCA808EC9}" presName="node" presStyleLbl="node1" presStyleIdx="4" presStyleCnt="7" custScaleX="97835" custScaleY="82747" custRadScaleRad="98362" custRadScaleInc="1791">
        <dgm:presLayoutVars>
          <dgm:bulletEnabled val="1"/>
        </dgm:presLayoutVars>
      </dgm:prSet>
      <dgm:spPr/>
    </dgm:pt>
    <dgm:pt modelId="{077893AD-11EE-47D7-8270-F1B0BB0A542E}" type="pres">
      <dgm:prSet presAssocID="{899890F9-36FF-477F-ABC7-96178676A6BA}" presName="parTrans" presStyleLbl="sibTrans2D1" presStyleIdx="5" presStyleCnt="7"/>
      <dgm:spPr/>
    </dgm:pt>
    <dgm:pt modelId="{723FC06B-3B2F-431D-B2E5-C4114F277F78}" type="pres">
      <dgm:prSet presAssocID="{899890F9-36FF-477F-ABC7-96178676A6BA}" presName="connectorText" presStyleLbl="sibTrans2D1" presStyleIdx="5" presStyleCnt="7"/>
      <dgm:spPr/>
    </dgm:pt>
    <dgm:pt modelId="{10F843D9-5A7C-4FBB-B9C2-D196B16E4E83}" type="pres">
      <dgm:prSet presAssocID="{FD9C9A3A-4681-49D4-96BF-0BE79EBAB4A6}" presName="node" presStyleLbl="node1" presStyleIdx="5" presStyleCnt="7" custScaleX="97835" custScaleY="82747" custRadScaleRad="98668" custRadScaleInc="-687">
        <dgm:presLayoutVars>
          <dgm:bulletEnabled val="1"/>
        </dgm:presLayoutVars>
      </dgm:prSet>
      <dgm:spPr/>
    </dgm:pt>
    <dgm:pt modelId="{45D06473-6D80-4F5C-8163-BCF1E1557602}" type="pres">
      <dgm:prSet presAssocID="{A0BB226C-02CC-4CB7-AF70-87FF9EC8D076}" presName="parTrans" presStyleLbl="sibTrans2D1" presStyleIdx="6" presStyleCnt="7"/>
      <dgm:spPr/>
    </dgm:pt>
    <dgm:pt modelId="{B000AF71-240A-447B-93AC-3CEAB4FEF573}" type="pres">
      <dgm:prSet presAssocID="{A0BB226C-02CC-4CB7-AF70-87FF9EC8D076}" presName="connectorText" presStyleLbl="sibTrans2D1" presStyleIdx="6" presStyleCnt="7"/>
      <dgm:spPr/>
    </dgm:pt>
    <dgm:pt modelId="{7AE7D9E0-5443-439D-8A9E-E9E9B456AC0B}" type="pres">
      <dgm:prSet presAssocID="{5FA7D40D-80F5-4B24-852C-D13EE292B8E0}" presName="node" presStyleLbl="node1" presStyleIdx="6" presStyleCnt="7" custScaleX="97835" custScaleY="82747" custRadScaleRad="98437" custRadScaleInc="-1133">
        <dgm:presLayoutVars>
          <dgm:bulletEnabled val="1"/>
        </dgm:presLayoutVars>
      </dgm:prSet>
      <dgm:spPr/>
    </dgm:pt>
  </dgm:ptLst>
  <dgm:cxnLst>
    <dgm:cxn modelId="{EE4E1908-FAD4-47A7-B293-96B724F7F162}" type="presOf" srcId="{10C267C8-C3AB-46DA-87A1-15C357668C04}" destId="{A306D9D1-F024-4768-A41B-87CDC21FEFC1}" srcOrd="0" destOrd="0" presId="urn:microsoft.com/office/officeart/2005/8/layout/radial5"/>
    <dgm:cxn modelId="{76216E0C-AF90-412B-852E-39E979CACA8B}" type="presOf" srcId="{899890F9-36FF-477F-ABC7-96178676A6BA}" destId="{077893AD-11EE-47D7-8270-F1B0BB0A542E}" srcOrd="0" destOrd="0" presId="urn:microsoft.com/office/officeart/2005/8/layout/radial5"/>
    <dgm:cxn modelId="{DD876215-3873-4836-90FB-CC8EA02174E1}" type="presOf" srcId="{23D941B4-DCEC-446A-82CA-E9A834FBDA82}" destId="{E1825D04-11DB-4422-AD88-A82592922A5C}" srcOrd="0" destOrd="0" presId="urn:microsoft.com/office/officeart/2005/8/layout/radial5"/>
    <dgm:cxn modelId="{42789128-B794-491E-B397-0E9191083D91}" type="presOf" srcId="{5FA7D40D-80F5-4B24-852C-D13EE292B8E0}" destId="{7AE7D9E0-5443-439D-8A9E-E9E9B456AC0B}" srcOrd="0" destOrd="0" presId="urn:microsoft.com/office/officeart/2005/8/layout/radial5"/>
    <dgm:cxn modelId="{F430352F-61D1-42B4-B4B7-E9A74017A2B1}" type="presOf" srcId="{899890F9-36FF-477F-ABC7-96178676A6BA}" destId="{723FC06B-3B2F-431D-B2E5-C4114F277F78}" srcOrd="1" destOrd="0" presId="urn:microsoft.com/office/officeart/2005/8/layout/radial5"/>
    <dgm:cxn modelId="{94230B31-D238-441A-8BB0-2C9FD37DBDCB}" type="presOf" srcId="{2723D350-0AD2-4592-BAD2-4E576209D6A6}" destId="{4048AD00-F5D4-40AF-9852-2FE3A6A41219}" srcOrd="0" destOrd="0" presId="urn:microsoft.com/office/officeart/2005/8/layout/radial5"/>
    <dgm:cxn modelId="{7230BD37-E605-4E8C-B734-B5EAB7674E54}" srcId="{23D941B4-DCEC-446A-82CA-E9A834FBDA82}" destId="{5FA7D40D-80F5-4B24-852C-D13EE292B8E0}" srcOrd="6" destOrd="0" parTransId="{A0BB226C-02CC-4CB7-AF70-87FF9EC8D076}" sibTransId="{30FDCCC4-8C2E-4202-8E3C-FBE779180EC9}"/>
    <dgm:cxn modelId="{9D6DA539-BC4C-46F6-888D-2D5435943B60}" srcId="{23D941B4-DCEC-446A-82CA-E9A834FBDA82}" destId="{FD9C9A3A-4681-49D4-96BF-0BE79EBAB4A6}" srcOrd="5" destOrd="0" parTransId="{899890F9-36FF-477F-ABC7-96178676A6BA}" sibTransId="{8E173277-9C60-40BE-A3DA-E6FD71BB4E3A}"/>
    <dgm:cxn modelId="{A1FC595C-640E-4150-9988-98BEFA0C0D09}" srcId="{10C267C8-C3AB-46DA-87A1-15C357668C04}" destId="{2144E20F-9094-44EA-A8EA-8DEBF9934A2B}" srcOrd="1" destOrd="0" parTransId="{4A467F37-97A4-441E-AC00-8EEA65A3F4AA}" sibTransId="{AB097339-BA81-497B-BC4D-AD448F4310AB}"/>
    <dgm:cxn modelId="{2695725D-3B3B-489A-B587-B5D5A95D24B7}" type="presOf" srcId="{ECC9C02F-6595-44FC-B2EC-D29D8E02D3BC}" destId="{4BE61319-B890-46F3-B093-F4C3FFDC4C54}" srcOrd="0" destOrd="0" presId="urn:microsoft.com/office/officeart/2005/8/layout/radial5"/>
    <dgm:cxn modelId="{98825A65-E3EA-4F5D-9CB5-E6CF848EE165}" srcId="{23D941B4-DCEC-446A-82CA-E9A834FBDA82}" destId="{DF5CD460-D53B-4937-87BE-F6F370549EC2}" srcOrd="1" destOrd="0" parTransId="{8EA4FF18-22EF-4F6C-BEDF-0F670557BB72}" sibTransId="{4082E40C-2749-4127-80E9-50F3B2837AFD}"/>
    <dgm:cxn modelId="{19848F47-7D50-4494-B5D3-98169783D189}" type="presOf" srcId="{9316B5A3-148A-44C0-BBED-C537A0115314}" destId="{92650D25-2C1C-44FE-9440-F2D31BFFC2EB}" srcOrd="1" destOrd="0" presId="urn:microsoft.com/office/officeart/2005/8/layout/radial5"/>
    <dgm:cxn modelId="{337F6C48-9AF0-4C6F-9C84-FA66011A8CE2}" type="presOf" srcId="{A0BB226C-02CC-4CB7-AF70-87FF9EC8D076}" destId="{45D06473-6D80-4F5C-8163-BCF1E1557602}" srcOrd="0" destOrd="0" presId="urn:microsoft.com/office/officeart/2005/8/layout/radial5"/>
    <dgm:cxn modelId="{1D3EFF68-99FA-4C9B-BB73-B73A7A95072C}" type="presOf" srcId="{8FB5830B-3ED9-480B-9E4E-2633E2DBB50B}" destId="{5F430D53-AF07-4B2C-9D80-0AD074CDB4CF}" srcOrd="1" destOrd="0" presId="urn:microsoft.com/office/officeart/2005/8/layout/radial5"/>
    <dgm:cxn modelId="{C1F0E24B-25EE-42CD-96C6-7A6173E9A89B}" type="presOf" srcId="{FD9C9A3A-4681-49D4-96BF-0BE79EBAB4A6}" destId="{10F843D9-5A7C-4FBB-B9C2-D196B16E4E83}" srcOrd="0" destOrd="0" presId="urn:microsoft.com/office/officeart/2005/8/layout/radial5"/>
    <dgm:cxn modelId="{6CED5550-5366-48C1-959C-C7493418AEA3}" type="presOf" srcId="{8EA4FF18-22EF-4F6C-BEDF-0F670557BB72}" destId="{22C9D216-946D-45E4-86D4-9628160B6A2B}" srcOrd="0" destOrd="0" presId="urn:microsoft.com/office/officeart/2005/8/layout/radial5"/>
    <dgm:cxn modelId="{E662AE76-FAB6-4C97-842A-501EF2A0D690}" type="presOf" srcId="{8FB5830B-3ED9-480B-9E4E-2633E2DBB50B}" destId="{28F27FA0-BB24-4B9E-8FE0-68A12A7788F5}" srcOrd="0" destOrd="0" presId="urn:microsoft.com/office/officeart/2005/8/layout/radial5"/>
    <dgm:cxn modelId="{B456BF7A-A322-4FBC-ABDF-F194A676029A}" srcId="{23D941B4-DCEC-446A-82CA-E9A834FBDA82}" destId="{B4C7026C-00A0-4086-863B-3FD721952968}" srcOrd="3" destOrd="0" parTransId="{9316B5A3-148A-44C0-BBED-C537A0115314}" sibTransId="{42CF7A84-89A8-4B96-A1DD-3F8AD94586C7}"/>
    <dgm:cxn modelId="{82495783-1928-4DFC-835C-04071487E38C}" type="presOf" srcId="{A0BB226C-02CC-4CB7-AF70-87FF9EC8D076}" destId="{B000AF71-240A-447B-93AC-3CEAB4FEF573}" srcOrd="1" destOrd="0" presId="urn:microsoft.com/office/officeart/2005/8/layout/radial5"/>
    <dgm:cxn modelId="{65B8968E-30CA-4F7F-954D-E4A52D8B335A}" type="presOf" srcId="{676F646C-B193-4E17-96DC-B9BCCA808EC9}" destId="{20BF8BE4-6699-481E-BD55-F5B8163B0F6F}" srcOrd="0" destOrd="0" presId="urn:microsoft.com/office/officeart/2005/8/layout/radial5"/>
    <dgm:cxn modelId="{CB74F49E-1C5B-4AD4-B699-0DA0A92E42CB}" type="presOf" srcId="{5AFA15B4-6B34-4ADA-A7CC-3597A28D98D5}" destId="{F43B1C1F-2756-4DA8-9172-6F7D80154C8A}" srcOrd="1" destOrd="0" presId="urn:microsoft.com/office/officeart/2005/8/layout/radial5"/>
    <dgm:cxn modelId="{119D2DB0-CCFF-4107-8407-408FFD412CA0}" type="presOf" srcId="{DF5CD460-D53B-4937-87BE-F6F370549EC2}" destId="{A5947C6E-ACAF-4E8D-9E38-AF354176EBB7}" srcOrd="0" destOrd="0" presId="urn:microsoft.com/office/officeart/2005/8/layout/radial5"/>
    <dgm:cxn modelId="{375B67B3-8990-4A2B-9C2D-F6B616B026E9}" type="presOf" srcId="{9316B5A3-148A-44C0-BBED-C537A0115314}" destId="{59346CB7-1E4D-44D5-930F-5783E73219B8}" srcOrd="0" destOrd="0" presId="urn:microsoft.com/office/officeart/2005/8/layout/radial5"/>
    <dgm:cxn modelId="{EE5BE8B5-9702-4E03-B3C8-22A56009D307}" srcId="{23D941B4-DCEC-446A-82CA-E9A834FBDA82}" destId="{2723D350-0AD2-4592-BAD2-4E576209D6A6}" srcOrd="0" destOrd="0" parTransId="{8FB5830B-3ED9-480B-9E4E-2633E2DBB50B}" sibTransId="{7FDE629B-2088-42C2-81EC-9B04C52ED893}"/>
    <dgm:cxn modelId="{2B4678CE-54AC-454C-94A3-E306F1D87735}" srcId="{23D941B4-DCEC-446A-82CA-E9A834FBDA82}" destId="{ECC9C02F-6595-44FC-B2EC-D29D8E02D3BC}" srcOrd="2" destOrd="0" parTransId="{5AFA15B4-6B34-4ADA-A7CC-3597A28D98D5}" sibTransId="{637FC046-7207-4189-BDA0-1225861374F6}"/>
    <dgm:cxn modelId="{4383F4D4-3208-4964-97C7-FEECFD955B4C}" type="presOf" srcId="{7FEDCEB5-53DD-4F40-AF5D-A2963E3A17C1}" destId="{C4474E1B-1998-4B98-873B-95C96182A1D1}" srcOrd="0" destOrd="0" presId="urn:microsoft.com/office/officeart/2005/8/layout/radial5"/>
    <dgm:cxn modelId="{4B1AE5D5-C74C-4562-B389-D35C78B55231}" type="presOf" srcId="{7FEDCEB5-53DD-4F40-AF5D-A2963E3A17C1}" destId="{56845385-9159-4FCB-BA3F-4D241638EC2D}" srcOrd="1" destOrd="0" presId="urn:microsoft.com/office/officeart/2005/8/layout/radial5"/>
    <dgm:cxn modelId="{6A3D8FDF-FBB9-4A5B-ACB5-E50FA1B7D2D8}" srcId="{23D941B4-DCEC-446A-82CA-E9A834FBDA82}" destId="{676F646C-B193-4E17-96DC-B9BCCA808EC9}" srcOrd="4" destOrd="0" parTransId="{7FEDCEB5-53DD-4F40-AF5D-A2963E3A17C1}" sibTransId="{7F18A980-5040-4AF4-94D9-9C3EA07FA090}"/>
    <dgm:cxn modelId="{A57333E5-FC6F-4EA7-B5EC-8703904BEE19}" type="presOf" srcId="{B4C7026C-00A0-4086-863B-3FD721952968}" destId="{6327BA8F-E05C-4123-9775-0773430DD1EE}" srcOrd="0" destOrd="0" presId="urn:microsoft.com/office/officeart/2005/8/layout/radial5"/>
    <dgm:cxn modelId="{D2A3A5F1-8748-495F-BFBA-F076FBC2643C}" type="presOf" srcId="{5AFA15B4-6B34-4ADA-A7CC-3597A28D98D5}" destId="{45164825-44EC-4BC5-A2F1-95B7F0959A89}" srcOrd="0" destOrd="0" presId="urn:microsoft.com/office/officeart/2005/8/layout/radial5"/>
    <dgm:cxn modelId="{4FAD28FA-6A44-4474-9775-D796FB997543}" type="presOf" srcId="{8EA4FF18-22EF-4F6C-BEDF-0F670557BB72}" destId="{5665628D-8319-4F3B-BE0C-F5A3D4A76DF8}" srcOrd="1" destOrd="0" presId="urn:microsoft.com/office/officeart/2005/8/layout/radial5"/>
    <dgm:cxn modelId="{98C011FF-6136-46B4-8F19-DCFFBB9090AB}" srcId="{10C267C8-C3AB-46DA-87A1-15C357668C04}" destId="{23D941B4-DCEC-446A-82CA-E9A834FBDA82}" srcOrd="0" destOrd="0" parTransId="{9DACF1E5-9BED-4995-8BB6-DB2DF266CF56}" sibTransId="{4F8FB70C-449B-476B-AF45-7E7BA54AF515}"/>
    <dgm:cxn modelId="{D89C1EC4-3247-41EC-8CAF-3EBCF0306FC6}" type="presParOf" srcId="{A306D9D1-F024-4768-A41B-87CDC21FEFC1}" destId="{E1825D04-11DB-4422-AD88-A82592922A5C}" srcOrd="0" destOrd="0" presId="urn:microsoft.com/office/officeart/2005/8/layout/radial5"/>
    <dgm:cxn modelId="{1423FE8F-09D2-415B-AE75-0449E55CF0F3}" type="presParOf" srcId="{A306D9D1-F024-4768-A41B-87CDC21FEFC1}" destId="{28F27FA0-BB24-4B9E-8FE0-68A12A7788F5}" srcOrd="1" destOrd="0" presId="urn:microsoft.com/office/officeart/2005/8/layout/radial5"/>
    <dgm:cxn modelId="{856CBEEB-E59D-4844-983D-D0ED2CB1B580}" type="presParOf" srcId="{28F27FA0-BB24-4B9E-8FE0-68A12A7788F5}" destId="{5F430D53-AF07-4B2C-9D80-0AD074CDB4CF}" srcOrd="0" destOrd="0" presId="urn:microsoft.com/office/officeart/2005/8/layout/radial5"/>
    <dgm:cxn modelId="{E4B6103B-F398-4838-B362-01188CED2DB4}" type="presParOf" srcId="{A306D9D1-F024-4768-A41B-87CDC21FEFC1}" destId="{4048AD00-F5D4-40AF-9852-2FE3A6A41219}" srcOrd="2" destOrd="0" presId="urn:microsoft.com/office/officeart/2005/8/layout/radial5"/>
    <dgm:cxn modelId="{F5BFD1A5-DF94-40F0-BC3A-B0DC29C60B35}" type="presParOf" srcId="{A306D9D1-F024-4768-A41B-87CDC21FEFC1}" destId="{22C9D216-946D-45E4-86D4-9628160B6A2B}" srcOrd="3" destOrd="0" presId="urn:microsoft.com/office/officeart/2005/8/layout/radial5"/>
    <dgm:cxn modelId="{1ED44B5F-6810-41E3-841B-80BAF6D47F33}" type="presParOf" srcId="{22C9D216-946D-45E4-86D4-9628160B6A2B}" destId="{5665628D-8319-4F3B-BE0C-F5A3D4A76DF8}" srcOrd="0" destOrd="0" presId="urn:microsoft.com/office/officeart/2005/8/layout/radial5"/>
    <dgm:cxn modelId="{1DE94303-DEB5-4D9E-8B22-1E4A16545EC5}" type="presParOf" srcId="{A306D9D1-F024-4768-A41B-87CDC21FEFC1}" destId="{A5947C6E-ACAF-4E8D-9E38-AF354176EBB7}" srcOrd="4" destOrd="0" presId="urn:microsoft.com/office/officeart/2005/8/layout/radial5"/>
    <dgm:cxn modelId="{95876251-B362-4E02-A704-F5B47113E474}" type="presParOf" srcId="{A306D9D1-F024-4768-A41B-87CDC21FEFC1}" destId="{45164825-44EC-4BC5-A2F1-95B7F0959A89}" srcOrd="5" destOrd="0" presId="urn:microsoft.com/office/officeart/2005/8/layout/radial5"/>
    <dgm:cxn modelId="{1F071A4F-E00F-4E6F-88D3-B8A1A2CBD242}" type="presParOf" srcId="{45164825-44EC-4BC5-A2F1-95B7F0959A89}" destId="{F43B1C1F-2756-4DA8-9172-6F7D80154C8A}" srcOrd="0" destOrd="0" presId="urn:microsoft.com/office/officeart/2005/8/layout/radial5"/>
    <dgm:cxn modelId="{AB1B577F-E4E6-4A43-9D82-F249A3158DB8}" type="presParOf" srcId="{A306D9D1-F024-4768-A41B-87CDC21FEFC1}" destId="{4BE61319-B890-46F3-B093-F4C3FFDC4C54}" srcOrd="6" destOrd="0" presId="urn:microsoft.com/office/officeart/2005/8/layout/radial5"/>
    <dgm:cxn modelId="{0E69D4DD-FFDE-4B28-8004-3CB5CB6E5933}" type="presParOf" srcId="{A306D9D1-F024-4768-A41B-87CDC21FEFC1}" destId="{59346CB7-1E4D-44D5-930F-5783E73219B8}" srcOrd="7" destOrd="0" presId="urn:microsoft.com/office/officeart/2005/8/layout/radial5"/>
    <dgm:cxn modelId="{A80DCBCD-BFD4-457F-99C2-4A73858C6290}" type="presParOf" srcId="{59346CB7-1E4D-44D5-930F-5783E73219B8}" destId="{92650D25-2C1C-44FE-9440-F2D31BFFC2EB}" srcOrd="0" destOrd="0" presId="urn:microsoft.com/office/officeart/2005/8/layout/radial5"/>
    <dgm:cxn modelId="{643BF05A-E404-4B66-89FC-73376A438153}" type="presParOf" srcId="{A306D9D1-F024-4768-A41B-87CDC21FEFC1}" destId="{6327BA8F-E05C-4123-9775-0773430DD1EE}" srcOrd="8" destOrd="0" presId="urn:microsoft.com/office/officeart/2005/8/layout/radial5"/>
    <dgm:cxn modelId="{F4281161-E9AB-4DC3-9B00-368803A841EE}" type="presParOf" srcId="{A306D9D1-F024-4768-A41B-87CDC21FEFC1}" destId="{C4474E1B-1998-4B98-873B-95C96182A1D1}" srcOrd="9" destOrd="0" presId="urn:microsoft.com/office/officeart/2005/8/layout/radial5"/>
    <dgm:cxn modelId="{75B5D263-03E9-4AEB-9761-7853F85A524C}" type="presParOf" srcId="{C4474E1B-1998-4B98-873B-95C96182A1D1}" destId="{56845385-9159-4FCB-BA3F-4D241638EC2D}" srcOrd="0" destOrd="0" presId="urn:microsoft.com/office/officeart/2005/8/layout/radial5"/>
    <dgm:cxn modelId="{570C752D-9A20-413C-B660-E8AC3D000E1A}" type="presParOf" srcId="{A306D9D1-F024-4768-A41B-87CDC21FEFC1}" destId="{20BF8BE4-6699-481E-BD55-F5B8163B0F6F}" srcOrd="10" destOrd="0" presId="urn:microsoft.com/office/officeart/2005/8/layout/radial5"/>
    <dgm:cxn modelId="{D6648F47-4D45-4DE9-AD9D-FC4F316FFB31}" type="presParOf" srcId="{A306D9D1-F024-4768-A41B-87CDC21FEFC1}" destId="{077893AD-11EE-47D7-8270-F1B0BB0A542E}" srcOrd="11" destOrd="0" presId="urn:microsoft.com/office/officeart/2005/8/layout/radial5"/>
    <dgm:cxn modelId="{78724F5C-922A-4E2C-AC02-FDC900ED7B03}" type="presParOf" srcId="{077893AD-11EE-47D7-8270-F1B0BB0A542E}" destId="{723FC06B-3B2F-431D-B2E5-C4114F277F78}" srcOrd="0" destOrd="0" presId="urn:microsoft.com/office/officeart/2005/8/layout/radial5"/>
    <dgm:cxn modelId="{2C94A994-6797-4219-8750-CAC88837BDCE}" type="presParOf" srcId="{A306D9D1-F024-4768-A41B-87CDC21FEFC1}" destId="{10F843D9-5A7C-4FBB-B9C2-D196B16E4E83}" srcOrd="12" destOrd="0" presId="urn:microsoft.com/office/officeart/2005/8/layout/radial5"/>
    <dgm:cxn modelId="{22B08CF7-7BEE-4FE2-AF3C-7069B6FB568C}" type="presParOf" srcId="{A306D9D1-F024-4768-A41B-87CDC21FEFC1}" destId="{45D06473-6D80-4F5C-8163-BCF1E1557602}" srcOrd="13" destOrd="0" presId="urn:microsoft.com/office/officeart/2005/8/layout/radial5"/>
    <dgm:cxn modelId="{0027FC42-D473-4686-8994-98EE36F8DC60}" type="presParOf" srcId="{45D06473-6D80-4F5C-8163-BCF1E1557602}" destId="{B000AF71-240A-447B-93AC-3CEAB4FEF573}" srcOrd="0" destOrd="0" presId="urn:microsoft.com/office/officeart/2005/8/layout/radial5"/>
    <dgm:cxn modelId="{221DB5AC-3F56-4A2B-9F60-DC0505DD6D51}" type="presParOf" srcId="{A306D9D1-F024-4768-A41B-87CDC21FEFC1}" destId="{7AE7D9E0-5443-439D-8A9E-E9E9B456AC0B}"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25D04-11DB-4422-AD88-A82592922A5C}">
      <dsp:nvSpPr>
        <dsp:cNvPr id="0" name=""/>
        <dsp:cNvSpPr/>
      </dsp:nvSpPr>
      <dsp:spPr>
        <a:xfrm>
          <a:off x="2730206" y="1880722"/>
          <a:ext cx="1444758" cy="144475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Times New Roman" panose="02020603050405020304" pitchFamily="18" charset="0"/>
              <a:cs typeface="Times New Roman" panose="02020603050405020304" pitchFamily="18" charset="0"/>
            </a:rPr>
            <a:t>Informação contábil</a:t>
          </a:r>
        </a:p>
      </dsp:txBody>
      <dsp:txXfrm>
        <a:off x="2941786" y="2092302"/>
        <a:ext cx="1021598" cy="1021598"/>
      </dsp:txXfrm>
    </dsp:sp>
    <dsp:sp modelId="{28F27FA0-BB24-4B9E-8FE0-68A12A7788F5}">
      <dsp:nvSpPr>
        <dsp:cNvPr id="0" name=""/>
        <dsp:cNvSpPr/>
      </dsp:nvSpPr>
      <dsp:spPr>
        <a:xfrm rot="16200000">
          <a:off x="3289015" y="1335750"/>
          <a:ext cx="327139"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a:off x="3338086" y="1483064"/>
        <a:ext cx="228997" cy="294731"/>
      </dsp:txXfrm>
    </dsp:sp>
    <dsp:sp modelId="{4048AD00-F5D4-40AF-9852-2FE3A6A41219}">
      <dsp:nvSpPr>
        <dsp:cNvPr id="0" name=""/>
        <dsp:cNvSpPr/>
      </dsp:nvSpPr>
      <dsp:spPr>
        <a:xfrm>
          <a:off x="2816519" y="187533"/>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Governo</a:t>
          </a:r>
        </a:p>
      </dsp:txBody>
      <dsp:txXfrm>
        <a:off x="3002818" y="345101"/>
        <a:ext cx="899533" cy="760809"/>
      </dsp:txXfrm>
    </dsp:sp>
    <dsp:sp modelId="{22C9D216-946D-45E4-86D4-9628160B6A2B}">
      <dsp:nvSpPr>
        <dsp:cNvPr id="0" name=""/>
        <dsp:cNvSpPr/>
      </dsp:nvSpPr>
      <dsp:spPr>
        <a:xfrm rot="19328328">
          <a:off x="4092673" y="1737991"/>
          <a:ext cx="313618"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a:off x="4102575" y="1865106"/>
        <a:ext cx="219533" cy="294731"/>
      </dsp:txXfrm>
    </dsp:sp>
    <dsp:sp modelId="{A5947C6E-ACAF-4E8D-9E38-AF354176EBB7}">
      <dsp:nvSpPr>
        <dsp:cNvPr id="0" name=""/>
        <dsp:cNvSpPr/>
      </dsp:nvSpPr>
      <dsp:spPr>
        <a:xfrm>
          <a:off x="4322312" y="894538"/>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Investidor</a:t>
          </a:r>
        </a:p>
      </dsp:txBody>
      <dsp:txXfrm>
        <a:off x="4508611" y="1052106"/>
        <a:ext cx="899533" cy="760809"/>
      </dsp:txXfrm>
    </dsp:sp>
    <dsp:sp modelId="{45164825-44EC-4BC5-A2F1-95B7F0959A89}">
      <dsp:nvSpPr>
        <dsp:cNvPr id="0" name=""/>
        <dsp:cNvSpPr/>
      </dsp:nvSpPr>
      <dsp:spPr>
        <a:xfrm rot="782028">
          <a:off x="4274761" y="2582823"/>
          <a:ext cx="302430"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a:off x="4275930" y="2670835"/>
        <a:ext cx="211701" cy="294731"/>
      </dsp:txXfrm>
    </dsp:sp>
    <dsp:sp modelId="{4BE61319-B890-46F3-B093-F4C3FFDC4C54}">
      <dsp:nvSpPr>
        <dsp:cNvPr id="0" name=""/>
        <dsp:cNvSpPr/>
      </dsp:nvSpPr>
      <dsp:spPr>
        <a:xfrm>
          <a:off x="4689712" y="2498754"/>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Cliente</a:t>
          </a:r>
        </a:p>
      </dsp:txBody>
      <dsp:txXfrm>
        <a:off x="4876011" y="2656322"/>
        <a:ext cx="899533" cy="760809"/>
      </dsp:txXfrm>
    </dsp:sp>
    <dsp:sp modelId="{59346CB7-1E4D-44D5-930F-5783E73219B8}">
      <dsp:nvSpPr>
        <dsp:cNvPr id="0" name=""/>
        <dsp:cNvSpPr/>
      </dsp:nvSpPr>
      <dsp:spPr>
        <a:xfrm rot="3822459">
          <a:off x="3740819" y="3280278"/>
          <a:ext cx="335362"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a:off x="3768841" y="3333421"/>
        <a:ext cx="234753" cy="294731"/>
      </dsp:txXfrm>
    </dsp:sp>
    <dsp:sp modelId="{6327BA8F-E05C-4123-9775-0773430DD1EE}">
      <dsp:nvSpPr>
        <dsp:cNvPr id="0" name=""/>
        <dsp:cNvSpPr/>
      </dsp:nvSpPr>
      <dsp:spPr>
        <a:xfrm>
          <a:off x="3662022" y="3776451"/>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Fornecedor</a:t>
          </a:r>
        </a:p>
      </dsp:txBody>
      <dsp:txXfrm>
        <a:off x="3848321" y="3934019"/>
        <a:ext cx="899533" cy="760809"/>
      </dsp:txXfrm>
    </dsp:sp>
    <dsp:sp modelId="{C4474E1B-1998-4B98-873B-95C96182A1D1}">
      <dsp:nvSpPr>
        <dsp:cNvPr id="0" name=""/>
        <dsp:cNvSpPr/>
      </dsp:nvSpPr>
      <dsp:spPr>
        <a:xfrm rot="6970490">
          <a:off x="2826999" y="3284740"/>
          <a:ext cx="339658"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rot="10800000">
        <a:off x="2900421" y="3337259"/>
        <a:ext cx="237761" cy="294731"/>
      </dsp:txXfrm>
    </dsp:sp>
    <dsp:sp modelId="{20BF8BE4-6699-481E-BD55-F5B8163B0F6F}">
      <dsp:nvSpPr>
        <dsp:cNvPr id="0" name=""/>
        <dsp:cNvSpPr/>
      </dsp:nvSpPr>
      <dsp:spPr>
        <a:xfrm>
          <a:off x="1971012" y="3785334"/>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Público</a:t>
          </a:r>
        </a:p>
      </dsp:txBody>
      <dsp:txXfrm>
        <a:off x="2157311" y="3942902"/>
        <a:ext cx="899533" cy="760809"/>
      </dsp:txXfrm>
    </dsp:sp>
    <dsp:sp modelId="{077893AD-11EE-47D7-8270-F1B0BB0A542E}">
      <dsp:nvSpPr>
        <dsp:cNvPr id="0" name=""/>
        <dsp:cNvSpPr/>
      </dsp:nvSpPr>
      <dsp:spPr>
        <a:xfrm rot="10017972">
          <a:off x="2327979" y="2582823"/>
          <a:ext cx="302430"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rot="10800000">
        <a:off x="2417539" y="2670835"/>
        <a:ext cx="211701" cy="294731"/>
      </dsp:txXfrm>
    </dsp:sp>
    <dsp:sp modelId="{10F843D9-5A7C-4FBB-B9C2-D196B16E4E83}">
      <dsp:nvSpPr>
        <dsp:cNvPr id="0" name=""/>
        <dsp:cNvSpPr/>
      </dsp:nvSpPr>
      <dsp:spPr>
        <a:xfrm>
          <a:off x="943326" y="2498754"/>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Empregados</a:t>
          </a:r>
        </a:p>
      </dsp:txBody>
      <dsp:txXfrm>
        <a:off x="1129625" y="2656322"/>
        <a:ext cx="899533" cy="760809"/>
      </dsp:txXfrm>
    </dsp:sp>
    <dsp:sp modelId="{45D06473-6D80-4F5C-8163-BCF1E1557602}">
      <dsp:nvSpPr>
        <dsp:cNvPr id="0" name=""/>
        <dsp:cNvSpPr/>
      </dsp:nvSpPr>
      <dsp:spPr>
        <a:xfrm rot="13096805">
          <a:off x="2495887" y="1728673"/>
          <a:ext cx="319808" cy="49121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t-BR" sz="2200" kern="1200">
            <a:latin typeface="Times New Roman" panose="02020603050405020304" pitchFamily="18" charset="0"/>
            <a:cs typeface="Times New Roman" panose="02020603050405020304" pitchFamily="18" charset="0"/>
          </a:endParaRPr>
        </a:p>
      </dsp:txBody>
      <dsp:txXfrm rot="10800000">
        <a:off x="2581515" y="1856634"/>
        <a:ext cx="223866" cy="294731"/>
      </dsp:txXfrm>
    </dsp:sp>
    <dsp:sp modelId="{7AE7D9E0-5443-439D-8A9E-E9E9B456AC0B}">
      <dsp:nvSpPr>
        <dsp:cNvPr id="0" name=""/>
        <dsp:cNvSpPr/>
      </dsp:nvSpPr>
      <dsp:spPr>
        <a:xfrm>
          <a:off x="1310727" y="876776"/>
          <a:ext cx="1272131" cy="1075945"/>
        </a:xfrm>
        <a:prstGeom prst="ellipse">
          <a:avLst/>
        </a:prstGeom>
        <a:solidFill>
          <a:srgbClr val="59595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pt-BR" sz="1350" kern="1200" dirty="0">
              <a:latin typeface="Times New Roman" panose="02020603050405020304" pitchFamily="18" charset="0"/>
              <a:cs typeface="Times New Roman" panose="02020603050405020304" pitchFamily="18" charset="0"/>
            </a:rPr>
            <a:t>Credor</a:t>
          </a:r>
        </a:p>
      </dsp:txBody>
      <dsp:txXfrm>
        <a:off x="1497026" y="1034344"/>
        <a:ext cx="899533" cy="760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58C07F01-7071-418D-A2E4-DE7E8A4F7C71}" type="datetimeFigureOut">
              <a:rPr lang="pt-BR" smtClean="0"/>
              <a:t>28/02/2020</a:t>
            </a:fld>
            <a:endParaRPr lang="pt-BR"/>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pt-BR"/>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CEA66A3-2A68-4F99-8497-B13B67D39437}" type="slidenum">
              <a:rPr lang="pt-BR" smtClean="0"/>
              <a:t>‹nº›</a:t>
            </a:fld>
            <a:endParaRPr lang="pt-BR"/>
          </a:p>
        </p:txBody>
      </p:sp>
    </p:spTree>
    <p:extLst>
      <p:ext uri="{BB962C8B-B14F-4D97-AF65-F5344CB8AC3E}">
        <p14:creationId xmlns:p14="http://schemas.microsoft.com/office/powerpoint/2010/main" val="270781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E9F3387-6852-4167-A065-1B417E5289FE}" type="datetimeFigureOut">
              <a:rPr lang="pt-BR" smtClean="0"/>
              <a:t>28/02/2020</a:t>
            </a:fld>
            <a:endParaRPr lang="pt-BR"/>
          </a:p>
        </p:txBody>
      </p:sp>
      <p:sp>
        <p:nvSpPr>
          <p:cNvPr id="4" name="Espaço Reservado para Imagem de Slid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23FB91E-A0DC-4A5F-B463-D7B8E79502D1}" type="slidenum">
              <a:rPr lang="pt-BR" smtClean="0"/>
              <a:t>‹nº›</a:t>
            </a:fld>
            <a:endParaRPr lang="pt-BR"/>
          </a:p>
        </p:txBody>
      </p:sp>
    </p:spTree>
    <p:extLst>
      <p:ext uri="{BB962C8B-B14F-4D97-AF65-F5344CB8AC3E}">
        <p14:creationId xmlns:p14="http://schemas.microsoft.com/office/powerpoint/2010/main" val="2581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1</a:t>
            </a:fld>
            <a:endParaRPr lang="pt-BR"/>
          </a:p>
        </p:txBody>
      </p:sp>
    </p:spTree>
    <p:extLst>
      <p:ext uri="{BB962C8B-B14F-4D97-AF65-F5344CB8AC3E}">
        <p14:creationId xmlns:p14="http://schemas.microsoft.com/office/powerpoint/2010/main" val="272435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2</a:t>
            </a:fld>
            <a:endParaRPr lang="pt-BR"/>
          </a:p>
        </p:txBody>
      </p:sp>
    </p:spTree>
    <p:extLst>
      <p:ext uri="{BB962C8B-B14F-4D97-AF65-F5344CB8AC3E}">
        <p14:creationId xmlns:p14="http://schemas.microsoft.com/office/powerpoint/2010/main" val="69028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36</a:t>
            </a:fld>
            <a:endParaRPr lang="pt-BR"/>
          </a:p>
        </p:txBody>
      </p:sp>
    </p:spTree>
    <p:extLst>
      <p:ext uri="{BB962C8B-B14F-4D97-AF65-F5344CB8AC3E}">
        <p14:creationId xmlns:p14="http://schemas.microsoft.com/office/powerpoint/2010/main" val="44408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37</a:t>
            </a:fld>
            <a:endParaRPr lang="pt-BR"/>
          </a:p>
        </p:txBody>
      </p:sp>
    </p:spTree>
    <p:extLst>
      <p:ext uri="{BB962C8B-B14F-4D97-AF65-F5344CB8AC3E}">
        <p14:creationId xmlns:p14="http://schemas.microsoft.com/office/powerpoint/2010/main" val="44408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41</a:t>
            </a:fld>
            <a:endParaRPr lang="pt-BR"/>
          </a:p>
        </p:txBody>
      </p:sp>
    </p:spTree>
    <p:extLst>
      <p:ext uri="{BB962C8B-B14F-4D97-AF65-F5344CB8AC3E}">
        <p14:creationId xmlns:p14="http://schemas.microsoft.com/office/powerpoint/2010/main" val="44408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50</a:t>
            </a:fld>
            <a:endParaRPr lang="pt-BR"/>
          </a:p>
        </p:txBody>
      </p:sp>
    </p:spTree>
    <p:extLst>
      <p:ext uri="{BB962C8B-B14F-4D97-AF65-F5344CB8AC3E}">
        <p14:creationId xmlns:p14="http://schemas.microsoft.com/office/powerpoint/2010/main" val="103682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F23FB91E-A0DC-4A5F-B463-D7B8E79502D1}" type="slidenum">
              <a:rPr lang="pt-BR" smtClean="0"/>
              <a:t>55</a:t>
            </a:fld>
            <a:endParaRPr lang="pt-BR"/>
          </a:p>
        </p:txBody>
      </p:sp>
    </p:spTree>
    <p:extLst>
      <p:ext uri="{BB962C8B-B14F-4D97-AF65-F5344CB8AC3E}">
        <p14:creationId xmlns:p14="http://schemas.microsoft.com/office/powerpoint/2010/main" val="444085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286500" y="-8934"/>
            <a:ext cx="2857500" cy="1143000"/>
          </a:xfrm>
          <a:prstGeom prst="rect">
            <a:avLst/>
          </a:prstGeom>
        </p:spPr>
      </p:pic>
    </p:spTree>
    <p:extLst>
      <p:ext uri="{BB962C8B-B14F-4D97-AF65-F5344CB8AC3E}">
        <p14:creationId xmlns:p14="http://schemas.microsoft.com/office/powerpoint/2010/main" val="252963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F2B7900D-0734-4F15-9F08-6F03FB6F6514}" type="datetimeFigureOut">
              <a:rPr lang="pt-BR" smtClean="0"/>
              <a:pPr/>
              <a:t>28/02/2020</a:t>
            </a:fld>
            <a:endParaRPr lang="pt-BR" dirty="0"/>
          </a:p>
        </p:txBody>
      </p:sp>
      <p:sp>
        <p:nvSpPr>
          <p:cNvPr id="9"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eaLnBrk="0" fontAlgn="base" hangingPunct="0">
              <a:spcBef>
                <a:spcPct val="0"/>
              </a:spcBef>
              <a:spcAft>
                <a:spcPct val="0"/>
              </a:spcAft>
              <a:defRPr/>
            </a:pPr>
            <a:r>
              <a:rPr lang="pt-BR" sz="900" dirty="0">
                <a:solidFill>
                  <a:prstClr val="black">
                    <a:tint val="75000"/>
                  </a:prstClr>
                </a:solidFill>
                <a:latin typeface="Times New Roman" panose="02020603050405020304" pitchFamily="18" charset="0"/>
                <a:ea typeface="+mn-ea"/>
                <a:cs typeface="+mn-cs"/>
              </a:rPr>
              <a:t>DEF-0537 – Tributação Direta das Pessoas Jurídicas</a:t>
            </a:r>
            <a:endParaRPr lang="pt-BR" dirty="0"/>
          </a:p>
        </p:txBody>
      </p:sp>
      <p:sp>
        <p:nvSpPr>
          <p:cNvPr id="13"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7FFE5E5C-C80A-4D8D-A711-3102A7BA9258}" type="slidenum">
              <a:rPr lang="pt-BR" smtClean="0"/>
              <a:pPr/>
              <a:t>‹nº›</a:t>
            </a:fld>
            <a:endParaRPr lang="pt-BR" dirty="0"/>
          </a:p>
        </p:txBody>
      </p:sp>
    </p:spTree>
    <p:extLst>
      <p:ext uri="{BB962C8B-B14F-4D97-AF65-F5344CB8AC3E}">
        <p14:creationId xmlns:p14="http://schemas.microsoft.com/office/powerpoint/2010/main" val="84813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1"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F2B7900D-0734-4F15-9F08-6F03FB6F6514}" type="datetimeFigureOut">
              <a:rPr lang="pt-BR" smtClean="0"/>
              <a:pPr/>
              <a:t>28/02/2020</a:t>
            </a:fld>
            <a:endParaRPr lang="pt-BR" dirty="0"/>
          </a:p>
        </p:txBody>
      </p:sp>
      <p:sp>
        <p:nvSpPr>
          <p:cNvPr id="12"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eaLnBrk="0" fontAlgn="base" hangingPunct="0">
              <a:spcBef>
                <a:spcPct val="0"/>
              </a:spcBef>
              <a:spcAft>
                <a:spcPct val="0"/>
              </a:spcAft>
              <a:defRPr/>
            </a:pPr>
            <a:r>
              <a:rPr lang="pt-BR" sz="900" dirty="0">
                <a:solidFill>
                  <a:prstClr val="black">
                    <a:tint val="75000"/>
                  </a:prstClr>
                </a:solidFill>
                <a:latin typeface="Times New Roman" panose="02020603050405020304" pitchFamily="18" charset="0"/>
                <a:ea typeface="+mn-ea"/>
                <a:cs typeface="+mn-cs"/>
              </a:rPr>
              <a:t>DEF-0537 – Tributação Direta das Pessoas Jurídicas</a:t>
            </a:r>
            <a:endParaRPr lang="pt-BR" dirty="0"/>
          </a:p>
        </p:txBody>
      </p:sp>
      <p:sp>
        <p:nvSpPr>
          <p:cNvPr id="13"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7FFE5E5C-C80A-4D8D-A711-3102A7BA9258}" type="slidenum">
              <a:rPr lang="pt-BR" smtClean="0"/>
              <a:pPr/>
              <a:t>‹nº›</a:t>
            </a:fld>
            <a:endParaRPr lang="pt-BR" dirty="0"/>
          </a:p>
        </p:txBody>
      </p:sp>
    </p:spTree>
    <p:extLst>
      <p:ext uri="{BB962C8B-B14F-4D97-AF65-F5344CB8AC3E}">
        <p14:creationId xmlns:p14="http://schemas.microsoft.com/office/powerpoint/2010/main" val="309930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ação">
    <p:spTree>
      <p:nvGrpSpPr>
        <p:cNvPr id="1" name=""/>
        <p:cNvGrpSpPr/>
        <p:nvPr/>
      </p:nvGrpSpPr>
      <p:grpSpPr>
        <a:xfrm>
          <a:off x="0" y="0"/>
          <a:ext cx="0" cy="0"/>
          <a:chOff x="0" y="0"/>
          <a:chExt cx="0" cy="0"/>
        </a:xfrm>
      </p:grpSpPr>
      <p:sp>
        <p:nvSpPr>
          <p:cNvPr id="10"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F2B7900D-0734-4F15-9F08-6F03FB6F6514}" type="datetimeFigureOut">
              <a:rPr lang="pt-BR" smtClean="0"/>
              <a:pPr/>
              <a:t>28/02/2020</a:t>
            </a:fld>
            <a:endParaRPr lang="pt-BR" dirty="0"/>
          </a:p>
        </p:txBody>
      </p:sp>
      <p:sp>
        <p:nvSpPr>
          <p:cNvPr id="11"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eaLnBrk="0" fontAlgn="base" hangingPunct="0">
              <a:spcBef>
                <a:spcPct val="0"/>
              </a:spcBef>
              <a:spcAft>
                <a:spcPct val="0"/>
              </a:spcAft>
              <a:defRPr/>
            </a:pPr>
            <a:r>
              <a:rPr lang="pt-BR" sz="900" dirty="0">
                <a:solidFill>
                  <a:prstClr val="black">
                    <a:tint val="75000"/>
                  </a:prstClr>
                </a:solidFill>
                <a:latin typeface="Times New Roman" panose="02020603050405020304" pitchFamily="18" charset="0"/>
                <a:ea typeface="+mn-ea"/>
                <a:cs typeface="+mn-cs"/>
              </a:rPr>
              <a:t>DEF-0537 – Tributação Direta das Pessoas Jurídicas</a:t>
            </a:r>
            <a:endParaRPr lang="pt-BR" dirty="0"/>
          </a:p>
        </p:txBody>
      </p:sp>
      <p:sp>
        <p:nvSpPr>
          <p:cNvPr id="12"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7FFE5E5C-C80A-4D8D-A711-3102A7BA9258}" type="slidenum">
              <a:rPr lang="pt-BR" smtClean="0"/>
              <a:pPr/>
              <a:t>‹nº›</a:t>
            </a:fld>
            <a:endParaRPr lang="pt-BR" dirty="0"/>
          </a:p>
        </p:txBody>
      </p:sp>
    </p:spTree>
    <p:extLst>
      <p:ext uri="{BB962C8B-B14F-4D97-AF65-F5344CB8AC3E}">
        <p14:creationId xmlns:p14="http://schemas.microsoft.com/office/powerpoint/2010/main" val="390036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ação">
    <p:spTree>
      <p:nvGrpSpPr>
        <p:cNvPr id="1" name=""/>
        <p:cNvGrpSpPr/>
        <p:nvPr/>
      </p:nvGrpSpPr>
      <p:grpSpPr>
        <a:xfrm>
          <a:off x="0" y="0"/>
          <a:ext cx="0" cy="0"/>
          <a:chOff x="0" y="0"/>
          <a:chExt cx="0" cy="0"/>
        </a:xfrm>
      </p:grpSpPr>
      <p:sp>
        <p:nvSpPr>
          <p:cNvPr id="12"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F2B7900D-0734-4F15-9F08-6F03FB6F6514}" type="datetimeFigureOut">
              <a:rPr lang="pt-BR" smtClean="0"/>
              <a:pPr/>
              <a:t>28/02/2020</a:t>
            </a:fld>
            <a:endParaRPr lang="pt-BR" dirty="0"/>
          </a:p>
        </p:txBody>
      </p:sp>
      <p:sp>
        <p:nvSpPr>
          <p:cNvPr id="13"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eaLnBrk="0" fontAlgn="base" hangingPunct="0">
              <a:spcBef>
                <a:spcPct val="0"/>
              </a:spcBef>
              <a:spcAft>
                <a:spcPct val="0"/>
              </a:spcAft>
              <a:defRPr/>
            </a:pPr>
            <a:r>
              <a:rPr lang="pt-BR" sz="900" dirty="0">
                <a:solidFill>
                  <a:prstClr val="black">
                    <a:tint val="75000"/>
                  </a:prstClr>
                </a:solidFill>
                <a:latin typeface="Times New Roman" panose="02020603050405020304" pitchFamily="18" charset="0"/>
                <a:ea typeface="+mn-ea"/>
                <a:cs typeface="+mn-cs"/>
              </a:rPr>
              <a:t>DEF-0537 – Tributação Direta das Pessoas Jurídicas</a:t>
            </a:r>
            <a:endParaRPr lang="pt-BR" dirty="0"/>
          </a:p>
        </p:txBody>
      </p:sp>
      <p:sp>
        <p:nvSpPr>
          <p:cNvPr id="14"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7FFE5E5C-C80A-4D8D-A711-3102A7BA9258}" type="slidenum">
              <a:rPr lang="pt-BR" smtClean="0"/>
              <a:pPr/>
              <a:t>‹nº›</a:t>
            </a:fld>
            <a:endParaRPr lang="pt-BR" dirty="0"/>
          </a:p>
        </p:txBody>
      </p:sp>
    </p:spTree>
    <p:extLst>
      <p:ext uri="{BB962C8B-B14F-4D97-AF65-F5344CB8AC3E}">
        <p14:creationId xmlns:p14="http://schemas.microsoft.com/office/powerpoint/2010/main" val="187477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
        <p:nvSpPr>
          <p:cNvPr id="10"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F2B7900D-0734-4F15-9F08-6F03FB6F6514}" type="datetimeFigureOut">
              <a:rPr lang="pt-BR" smtClean="0"/>
              <a:pPr/>
              <a:t>28/02/2020</a:t>
            </a:fld>
            <a:endParaRPr lang="pt-BR" dirty="0"/>
          </a:p>
        </p:txBody>
      </p:sp>
      <p:sp>
        <p:nvSpPr>
          <p:cNvPr id="11"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eaLnBrk="0" fontAlgn="base" hangingPunct="0">
              <a:spcBef>
                <a:spcPct val="0"/>
              </a:spcBef>
              <a:spcAft>
                <a:spcPct val="0"/>
              </a:spcAft>
              <a:defRPr/>
            </a:pPr>
            <a:r>
              <a:rPr lang="pt-BR" sz="900" dirty="0">
                <a:solidFill>
                  <a:prstClr val="black">
                    <a:tint val="75000"/>
                  </a:prstClr>
                </a:solidFill>
                <a:latin typeface="Times New Roman" panose="02020603050405020304" pitchFamily="18" charset="0"/>
                <a:ea typeface="+mn-ea"/>
                <a:cs typeface="+mn-cs"/>
              </a:rPr>
              <a:t>DEF-0537 – Tributação Direta das Pessoas Jurídicas</a:t>
            </a:r>
            <a:endParaRPr lang="pt-BR" dirty="0"/>
          </a:p>
        </p:txBody>
      </p:sp>
      <p:sp>
        <p:nvSpPr>
          <p:cNvPr id="12"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7FFE5E5C-C80A-4D8D-A711-3102A7BA9258}" type="slidenum">
              <a:rPr lang="pt-BR" smtClean="0"/>
              <a:pPr/>
              <a:t>‹nº›</a:t>
            </a:fld>
            <a:endParaRPr lang="pt-BR" dirty="0"/>
          </a:p>
        </p:txBody>
      </p:sp>
    </p:spTree>
    <p:extLst>
      <p:ext uri="{BB962C8B-B14F-4D97-AF65-F5344CB8AC3E}">
        <p14:creationId xmlns:p14="http://schemas.microsoft.com/office/powerpoint/2010/main" val="345108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4535"/>
            <a:ext cx="9144000" cy="11393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F2B7900D-0734-4F15-9F08-6F03FB6F6514}" type="datetimeFigureOut">
              <a:rPr lang="pt-BR" smtClean="0"/>
              <a:pPr/>
              <a:t>28/02/2020</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eaLnBrk="0" fontAlgn="base" hangingPunct="0">
              <a:spcBef>
                <a:spcPct val="0"/>
              </a:spcBef>
              <a:spcAft>
                <a:spcPct val="0"/>
              </a:spcAft>
              <a:defRPr/>
            </a:pPr>
            <a:r>
              <a:rPr lang="pt-BR" sz="900" dirty="0">
                <a:solidFill>
                  <a:prstClr val="black">
                    <a:tint val="75000"/>
                  </a:prstClr>
                </a:solidFill>
                <a:latin typeface="Times New Roman" panose="02020603050405020304" pitchFamily="18" charset="0"/>
                <a:ea typeface="+mn-ea"/>
                <a:cs typeface="+mn-cs"/>
              </a:rPr>
              <a:t>DEF-0537 – Tributação Direta das Pessoas Jurídicas</a:t>
            </a:r>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ea typeface="Verdana" panose="020B0604030504040204" pitchFamily="34" charset="0"/>
                <a:cs typeface="Times New Roman" panose="02020603050405020304" pitchFamily="18" charset="0"/>
              </a:defRPr>
            </a:lvl1pPr>
          </a:lstStyle>
          <a:p>
            <a:fld id="{7FFE5E5C-C80A-4D8D-A711-3102A7BA9258}" type="slidenum">
              <a:rPr lang="pt-BR" smtClean="0"/>
              <a:pPr/>
              <a:t>‹nº›</a:t>
            </a:fld>
            <a:endParaRPr lang="pt-BR" dirty="0"/>
          </a:p>
        </p:txBody>
      </p:sp>
      <p:sp>
        <p:nvSpPr>
          <p:cNvPr id="10" name="CaixaDeTexto 10"/>
          <p:cNvSpPr txBox="1">
            <a:spLocks noChangeArrowheads="1"/>
          </p:cNvSpPr>
          <p:nvPr userDrawn="1"/>
        </p:nvSpPr>
        <p:spPr bwMode="auto">
          <a:xfrm>
            <a:off x="1346192" y="210347"/>
            <a:ext cx="29527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dirty="0">
                <a:solidFill>
                  <a:srgbClr val="C00000"/>
                </a:solidFill>
              </a:rPr>
              <a:t>Faculdade de Direito</a:t>
            </a:r>
          </a:p>
          <a:p>
            <a:pPr algn="ctr"/>
            <a:r>
              <a:rPr lang="pt-BR" altLang="pt-BR" sz="1900" b="1" dirty="0">
                <a:solidFill>
                  <a:srgbClr val="C00000"/>
                </a:solidFill>
              </a:rPr>
              <a:t>Universidade de São Paulo</a:t>
            </a:r>
          </a:p>
        </p:txBody>
      </p:sp>
      <p:pic>
        <p:nvPicPr>
          <p:cNvPr id="14" name="Picture 13"/>
          <p:cNvPicPr>
            <a:picLocks noChangeAspect="1"/>
          </p:cNvPicPr>
          <p:nvPr userDrawn="1"/>
        </p:nvPicPr>
        <p:blipFill>
          <a:blip r:embed="rId8">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299060" y="142363"/>
            <a:ext cx="885949" cy="885949"/>
          </a:xfrm>
          <a:prstGeom prst="rect">
            <a:avLst/>
          </a:prstGeom>
        </p:spPr>
      </p:pic>
    </p:spTree>
    <p:extLst>
      <p:ext uri="{BB962C8B-B14F-4D97-AF65-F5344CB8AC3E}">
        <p14:creationId xmlns:p14="http://schemas.microsoft.com/office/powerpoint/2010/main" val="695403014"/>
      </p:ext>
    </p:extLst>
  </p:cSld>
  <p:clrMap bg1="lt1" tx1="dk1" bg2="lt2" tx2="dk2" accent1="accent1" accent2="accent2" accent3="accent3" accent4="accent4" accent5="accent5" accent6="accent6" hlink="hlink" folHlink="folHlink"/>
  <p:sldLayoutIdLst>
    <p:sldLayoutId id="2147483653" r:id="rId1"/>
    <p:sldLayoutId id="2147483668" r:id="rId2"/>
    <p:sldLayoutId id="2147483656" r:id="rId3"/>
    <p:sldLayoutId id="2147483666" r:id="rId4"/>
    <p:sldLayoutId id="2147483667" r:id="rId5"/>
    <p:sldLayoutId id="2147483660" r:id="rId6"/>
  </p:sldLayoutIdLst>
  <p:txStyles>
    <p:titleStyle>
      <a:lvl1pPr algn="l" defTabSz="914400" rtl="0" eaLnBrk="1" latinLnBrk="0" hangingPunct="1">
        <a:spcBef>
          <a:spcPct val="0"/>
        </a:spcBef>
        <a:buNone/>
        <a:defRPr sz="3200" kern="1200">
          <a:solidFill>
            <a:srgbClr val="C00026"/>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eriodicos.ufpe.br/revistas/ricontabeis/article/view/7724/781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WeqOAtGBD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k8TARGPUyQ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gjCBVokTWDI"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1202736"/>
            <a:ext cx="918051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pt-BR" sz="2800" b="1" cap="small" dirty="0">
                <a:solidFill>
                  <a:schemeClr val="tx1">
                    <a:lumMod val="75000"/>
                    <a:lumOff val="25000"/>
                  </a:schemeClr>
                </a:solidFill>
                <a:latin typeface="Times New Roman" panose="02020603050405020304" pitchFamily="18" charset="0"/>
                <a:cs typeface="Times New Roman" panose="02020603050405020304" pitchFamily="18" charset="0"/>
              </a:rPr>
              <a:t>Tributação Direta das Pessoas Jurídicas (DEF-0537)</a:t>
            </a:r>
          </a:p>
          <a:p>
            <a:pPr algn="ctr" eaLnBrk="1" hangingPunct="1">
              <a:defRPr/>
            </a:pPr>
            <a:endParaRPr lang="pt-BR" sz="2800" b="1" cap="small"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eaLnBrk="1" hangingPunct="1">
              <a:lnSpc>
                <a:spcPct val="150000"/>
              </a:lnSpc>
              <a:defRPr/>
            </a:pP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Professor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Luís</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Eduardo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Schoueri</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 Professor Roberto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Quiroga</a:t>
            </a: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lumOff val="25000"/>
                  </a:schemeClr>
                </a:solidFill>
                <a:latin typeface="Times New Roman" panose="02020603050405020304" pitchFamily="18" charset="0"/>
                <a:cs typeface="Times New Roman" panose="02020603050405020304" pitchFamily="18" charset="0"/>
              </a:rPr>
              <a:t>Mosquera</a:t>
            </a:r>
            <a:endParaRPr lang="en-US"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auto">
          <a:xfrm>
            <a:off x="1052171" y="3601054"/>
            <a:ext cx="7076169"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defRPr/>
            </a:pPr>
            <a:r>
              <a:rPr lang="pt-BR" sz="2800" b="1">
                <a:solidFill>
                  <a:srgbClr val="C00000"/>
                </a:solidFill>
                <a:latin typeface="Times New Roman" panose="02020603050405020304" pitchFamily="18" charset="0"/>
                <a:cs typeface="Times New Roman" panose="02020603050405020304" pitchFamily="18" charset="0"/>
              </a:rPr>
              <a:t>Aula 02.1</a:t>
            </a:r>
            <a:endParaRPr lang="pt-BR" sz="2800" b="1" dirty="0">
              <a:solidFill>
                <a:srgbClr val="C00000"/>
              </a:solidFill>
              <a:latin typeface="Times New Roman" panose="02020603050405020304" pitchFamily="18" charset="0"/>
              <a:cs typeface="Times New Roman" panose="02020603050405020304" pitchFamily="18" charset="0"/>
            </a:endParaRPr>
          </a:p>
          <a:p>
            <a:pPr algn="ctr" eaLnBrk="1" hangingPunct="1">
              <a:defRPr/>
            </a:pPr>
            <a:r>
              <a:rPr lang="pt-BR" sz="2800" b="1" dirty="0">
                <a:solidFill>
                  <a:schemeClr val="tx1">
                    <a:lumMod val="75000"/>
                    <a:lumOff val="25000"/>
                  </a:schemeClr>
                </a:solidFill>
                <a:latin typeface="Times New Roman" panose="02020603050405020304" pitchFamily="18" charset="0"/>
                <a:cs typeface="Times New Roman" panose="02020603050405020304" pitchFamily="18" charset="0"/>
              </a:rPr>
              <a:t>Noções gerais de Contabilidade </a:t>
            </a:r>
          </a:p>
        </p:txBody>
      </p:sp>
    </p:spTree>
    <p:extLst>
      <p:ext uri="{BB962C8B-B14F-4D97-AF65-F5344CB8AC3E}">
        <p14:creationId xmlns:p14="http://schemas.microsoft.com/office/powerpoint/2010/main" val="284234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184205"/>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Passivo: </a:t>
            </a:r>
            <a:r>
              <a:rPr lang="pt-BR" dirty="0">
                <a:solidFill>
                  <a:srgbClr val="595959"/>
                </a:solidFill>
                <a:latin typeface="Times New Roman" panose="02020603050405020304" pitchFamily="18" charset="0"/>
                <a:cs typeface="Times New Roman" panose="02020603050405020304" pitchFamily="18" charset="0"/>
              </a:rPr>
              <a:t>de forma simplificada, são todas as obrigações exigíveis da entidade, ou seja, as dívidas com terceiros que serão cobradas a partir do seu vencimento</a:t>
            </a:r>
          </a:p>
          <a:p>
            <a:pPr marL="285750" lvl="1"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Definição contábil de passivo: </a:t>
            </a:r>
          </a:p>
          <a:p>
            <a:pPr marL="284400" algn="just">
              <a:lnSpc>
                <a:spcPct val="120000"/>
              </a:lnSpc>
              <a:spcAft>
                <a:spcPts val="1200"/>
              </a:spcAft>
            </a:pPr>
            <a:r>
              <a:rPr lang="pt-BR" dirty="0">
                <a:solidFill>
                  <a:srgbClr val="595959"/>
                </a:solidFill>
                <a:latin typeface="Times New Roman" panose="02020603050405020304" pitchFamily="18" charset="0"/>
                <a:cs typeface="Times New Roman" panose="02020603050405020304" pitchFamily="18" charset="0"/>
              </a:rPr>
              <a:t>É uma obrigação presente da entidade, derivada de eventos passados, cuja liquidação se espera que resulte na saída de recursos da entidade capazes de gerar benefícios econômicos (item 49 do CPC 00 (R1) – “Estrutura Conceitual para Elaboração e Divulgação de Relatório Contábil-Financeiro”)</a:t>
            </a:r>
          </a:p>
          <a:p>
            <a:pPr marL="283050" lvl="3" algn="just">
              <a:lnSpc>
                <a:spcPct val="120000"/>
              </a:lnSpc>
              <a:spcAft>
                <a:spcPts val="1200"/>
              </a:spcAft>
            </a:pPr>
            <a:endParaRPr lang="pt-BR" b="1" dirty="0">
              <a:solidFill>
                <a:srgbClr val="595959"/>
              </a:solidFill>
              <a:latin typeface="Times New Roman" panose="02020603050405020304" pitchFamily="18" charset="0"/>
              <a:cs typeface="Times New Roman" panose="02020603050405020304" pitchFamily="18" charset="0"/>
            </a:endParaRP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68957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2673296"/>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A partir de 2008, não há uma relação necessária entre o registro de ativos ou passivos na contabilidade e a existência de propriedade ou obrigação jurídica: </a:t>
            </a:r>
          </a:p>
          <a:p>
            <a:pPr marL="450000" indent="-342900">
              <a:lnSpc>
                <a:spcPct val="120000"/>
              </a:lnSpc>
              <a:spcAft>
                <a:spcPts val="1200"/>
              </a:spcAft>
              <a:buClr>
                <a:schemeClr val="tx1">
                  <a:lumMod val="65000"/>
                  <a:lumOff val="35000"/>
                </a:schemeClr>
              </a:buClr>
              <a:buFont typeface="Wingdings" panose="05000000000000000000" pitchFamily="2" charset="2"/>
              <a:buChar char="ü"/>
              <a:defRPr/>
            </a:pPr>
            <a:r>
              <a:rPr lang="pt-BR" u="sng" dirty="0">
                <a:solidFill>
                  <a:schemeClr val="tx1">
                    <a:lumMod val="65000"/>
                    <a:lumOff val="35000"/>
                  </a:schemeClr>
                </a:solidFill>
                <a:latin typeface="Times New Roman" panose="02020603050405020304" pitchFamily="18" charset="0"/>
                <a:cs typeface="Times New Roman" panose="02020603050405020304" pitchFamily="18" charset="0"/>
              </a:rPr>
              <a:t>prevalência da essência econômica sobre a forma jurídica</a:t>
            </a:r>
          </a:p>
          <a:p>
            <a:pPr marL="450000" indent="-342900">
              <a:lnSpc>
                <a:spcPct val="120000"/>
              </a:lnSpc>
              <a:spcAft>
                <a:spcPts val="1200"/>
              </a:spcAft>
              <a:buClr>
                <a:schemeClr val="tx1">
                  <a:lumMod val="65000"/>
                  <a:lumOff val="35000"/>
                </a:schemeClr>
              </a:buClr>
              <a:buFont typeface="Wingdings" panose="05000000000000000000" pitchFamily="2" charset="2"/>
              <a:buChar char="ü"/>
              <a:defRPr/>
            </a:pPr>
            <a:r>
              <a:rPr lang="pt-BR" u="sng" dirty="0">
                <a:solidFill>
                  <a:schemeClr val="tx1">
                    <a:lumMod val="65000"/>
                    <a:lumOff val="35000"/>
                  </a:schemeClr>
                </a:solidFill>
                <a:latin typeface="Times New Roman" panose="02020603050405020304" pitchFamily="18" charset="0"/>
                <a:cs typeface="Times New Roman" panose="02020603050405020304" pitchFamily="18" charset="0"/>
              </a:rPr>
              <a:t>contabilidade baseada em princípios, não em regras</a:t>
            </a:r>
          </a:p>
          <a:p>
            <a:pPr marL="450000" indent="-342900">
              <a:lnSpc>
                <a:spcPct val="120000"/>
              </a:lnSpc>
              <a:spcAft>
                <a:spcPts val="1200"/>
              </a:spcAft>
              <a:buClr>
                <a:schemeClr val="tx1">
                  <a:lumMod val="65000"/>
                  <a:lumOff val="35000"/>
                </a:schemeClr>
              </a:buClr>
              <a:buFont typeface="Wingdings" panose="05000000000000000000" pitchFamily="2" charset="2"/>
              <a:buChar char="ü"/>
              <a:defRPr/>
            </a:pPr>
            <a:r>
              <a:rPr lang="pt-BR" u="sng" dirty="0">
                <a:solidFill>
                  <a:schemeClr val="tx1">
                    <a:lumMod val="65000"/>
                    <a:lumOff val="35000"/>
                  </a:schemeClr>
                </a:solidFill>
                <a:latin typeface="Times New Roman" panose="02020603050405020304" pitchFamily="18" charset="0"/>
                <a:cs typeface="Times New Roman" panose="02020603050405020304" pitchFamily="18" charset="0"/>
              </a:rPr>
              <a:t>análise de riscos e benefícios na identificação de ativos e passivos</a:t>
            </a:r>
          </a:p>
          <a:p>
            <a:pPr marL="283050" lvl="3" algn="just">
              <a:lnSpc>
                <a:spcPct val="120000"/>
              </a:lnSpc>
              <a:spcAft>
                <a:spcPts val="1200"/>
              </a:spcAft>
            </a:pPr>
            <a:endParaRPr lang="pt-BR" b="1" dirty="0">
              <a:solidFill>
                <a:srgbClr val="595959"/>
              </a:solidFill>
              <a:latin typeface="Times New Roman" panose="02020603050405020304" pitchFamily="18" charset="0"/>
              <a:cs typeface="Times New Roman" panose="02020603050405020304" pitchFamily="18" charset="0"/>
            </a:endParaRP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45438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Resultado de imagem para automovel desenh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537" y="2216671"/>
            <a:ext cx="1329780" cy="1237617"/>
          </a:xfrm>
          <a:prstGeom prst="rect">
            <a:avLst/>
          </a:prstGeom>
          <a:noFill/>
          <a:extLst>
            <a:ext uri="{909E8E84-426E-40DD-AFC4-6F175D3DCCD1}">
              <a14:hiddenFill xmlns:a14="http://schemas.microsoft.com/office/drawing/2010/main">
                <a:solidFill>
                  <a:srgbClr val="FFFFFF"/>
                </a:solidFill>
              </a14:hiddenFill>
            </a:ext>
          </a:extLst>
        </p:spPr>
      </p:pic>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7" name="Retângulo de cantos arredondados 6"/>
          <p:cNvSpPr/>
          <p:nvPr/>
        </p:nvSpPr>
        <p:spPr>
          <a:xfrm>
            <a:off x="881404" y="1826594"/>
            <a:ext cx="1584176" cy="1008112"/>
          </a:xfrm>
          <a:prstGeom prst="roundRect">
            <a:avLst/>
          </a:prstGeom>
          <a:ln>
            <a:solidFill>
              <a:srgbClr val="C0002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A</a:t>
            </a:r>
          </a:p>
        </p:txBody>
      </p:sp>
      <p:sp>
        <p:nvSpPr>
          <p:cNvPr id="8" name="Retângulo de cantos arredondados 7"/>
          <p:cNvSpPr/>
          <p:nvPr/>
        </p:nvSpPr>
        <p:spPr>
          <a:xfrm>
            <a:off x="6480337" y="1756644"/>
            <a:ext cx="1584176" cy="1008112"/>
          </a:xfrm>
          <a:prstGeom prst="roundRect">
            <a:avLst/>
          </a:prstGeom>
          <a:solidFill>
            <a:srgbClr val="595959"/>
          </a:solidFill>
          <a:ln>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a:latin typeface="Times New Roman" panose="02020603050405020304" pitchFamily="18" charset="0"/>
                <a:cs typeface="Times New Roman" panose="02020603050405020304" pitchFamily="18" charset="0"/>
              </a:rPr>
              <a:t>B</a:t>
            </a:r>
          </a:p>
        </p:txBody>
      </p:sp>
      <p:sp>
        <p:nvSpPr>
          <p:cNvPr id="14" name="CaixaDeTexto 13"/>
          <p:cNvSpPr txBox="1"/>
          <p:nvPr/>
        </p:nvSpPr>
        <p:spPr>
          <a:xfrm>
            <a:off x="4658312" y="2790356"/>
            <a:ext cx="1822025" cy="369332"/>
          </a:xfrm>
          <a:prstGeom prst="rect">
            <a:avLst/>
          </a:prstGeom>
          <a:noFill/>
        </p:spPr>
        <p:txBody>
          <a:bodyPr wrap="square" rtlCol="0">
            <a:spAutoFit/>
          </a:bodyPr>
          <a:lstStyle/>
          <a:p>
            <a:r>
              <a:rPr lang="pt-BR" sz="1200" dirty="0">
                <a:solidFill>
                  <a:schemeClr val="tx1">
                    <a:lumMod val="65000"/>
                    <a:lumOff val="35000"/>
                  </a:schemeClr>
                </a:solidFill>
                <a:latin typeface="Times New Roman" panose="02020603050405020304" pitchFamily="18" charset="0"/>
                <a:cs typeface="Times New Roman" panose="02020603050405020304" pitchFamily="18" charset="0"/>
              </a:rPr>
              <a:t>X</a:t>
            </a:r>
            <a:r>
              <a:rPr lang="pt-BR" dirty="0">
                <a:solidFill>
                  <a:schemeClr val="tx1">
                    <a:lumMod val="65000"/>
                    <a:lumOff val="35000"/>
                  </a:schemeClr>
                </a:solidFill>
                <a:latin typeface="Times New Roman" panose="02020603050405020304" pitchFamily="18" charset="0"/>
                <a:cs typeface="Times New Roman" panose="02020603050405020304" pitchFamily="18" charset="0"/>
              </a:rPr>
              <a:t> 80</a:t>
            </a:r>
          </a:p>
        </p:txBody>
      </p:sp>
      <p:sp>
        <p:nvSpPr>
          <p:cNvPr id="15" name="CaixaDeTexto 14"/>
          <p:cNvSpPr txBox="1"/>
          <p:nvPr/>
        </p:nvSpPr>
        <p:spPr>
          <a:xfrm>
            <a:off x="568171" y="3965862"/>
            <a:ext cx="8403110" cy="2147126"/>
          </a:xfrm>
          <a:prstGeom prst="rect">
            <a:avLst/>
          </a:prstGeom>
          <a:noFill/>
        </p:spPr>
        <p:txBody>
          <a:bodyPr wrap="square" rtlCol="0">
            <a:spAutoFit/>
          </a:bodyPr>
          <a:lstStyle/>
          <a:p>
            <a:pPr algn="just">
              <a:lnSpc>
                <a:spcPct val="120000"/>
              </a:lnSpc>
              <a:spcAft>
                <a:spcPts val="600"/>
              </a:spcAft>
            </a:pPr>
            <a:r>
              <a:rPr lang="pt-BR" sz="1600" b="1" dirty="0">
                <a:solidFill>
                  <a:schemeClr val="tx1">
                    <a:lumMod val="65000"/>
                    <a:lumOff val="35000"/>
                  </a:schemeClr>
                </a:solidFill>
                <a:latin typeface="Times New Roman" panose="02020603050405020304" pitchFamily="18" charset="0"/>
                <a:cs typeface="Times New Roman" panose="02020603050405020304" pitchFamily="18" charset="0"/>
              </a:rPr>
              <a:t>Negociação</a:t>
            </a: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a:t>
            </a:r>
          </a:p>
          <a:p>
            <a:pPr marL="285750" indent="-285750" algn="just">
              <a:lnSpc>
                <a:spcPct val="120000"/>
              </a:lnSpc>
              <a:buFont typeface="Wingdings" panose="05000000000000000000" pitchFamily="2" charset="2"/>
              <a:buChar char="Ø"/>
            </a:pP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Preço à vista: R$ 8 milhões (</a:t>
            </a:r>
            <a:r>
              <a:rPr lang="pt-BR" sz="1600" b="1" dirty="0">
                <a:solidFill>
                  <a:schemeClr val="tx1">
                    <a:lumMod val="65000"/>
                    <a:lumOff val="35000"/>
                  </a:schemeClr>
                </a:solidFill>
                <a:latin typeface="Times New Roman" panose="02020603050405020304" pitchFamily="18" charset="0"/>
                <a:cs typeface="Times New Roman" panose="02020603050405020304" pitchFamily="18" charset="0"/>
              </a:rPr>
              <a:t>mas A não tem caixa para pagar à vista</a:t>
            </a: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a:t>
            </a:r>
            <a:r>
              <a:rPr lang="pt-BR" sz="1600" dirty="0">
                <a:solidFill>
                  <a:srgbClr val="C00026"/>
                </a:solidFill>
                <a:latin typeface="Times New Roman" panose="02020603050405020304" pitchFamily="18" charset="0"/>
                <a:cs typeface="Times New Roman" panose="02020603050405020304" pitchFamily="18" charset="0"/>
              </a:rPr>
              <a:t> </a:t>
            </a:r>
            <a:r>
              <a:rPr lang="pt-BR" sz="1600" b="1" dirty="0">
                <a:solidFill>
                  <a:srgbClr val="C00026"/>
                </a:solidFill>
                <a:latin typeface="Times New Roman" panose="02020603050405020304" pitchFamily="18" charset="0"/>
                <a:cs typeface="Times New Roman" panose="02020603050405020304" pitchFamily="18" charset="0"/>
              </a:rPr>
              <a:t>X</a:t>
            </a:r>
          </a:p>
          <a:p>
            <a:pPr marL="285750" indent="-285750" algn="just">
              <a:lnSpc>
                <a:spcPct val="120000"/>
              </a:lnSpc>
              <a:buFont typeface="Wingdings" panose="05000000000000000000" pitchFamily="2" charset="2"/>
              <a:buChar char="Ø"/>
            </a:pP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Financiamento direto (5 anos): R$ 10 milhões (</a:t>
            </a:r>
            <a:r>
              <a:rPr lang="pt-BR" sz="1600" b="1" dirty="0">
                <a:solidFill>
                  <a:schemeClr val="tx1">
                    <a:lumMod val="65000"/>
                    <a:lumOff val="35000"/>
                  </a:schemeClr>
                </a:solidFill>
                <a:latin typeface="Times New Roman" panose="02020603050405020304" pitchFamily="18" charset="0"/>
                <a:cs typeface="Times New Roman" panose="02020603050405020304" pitchFamily="18" charset="0"/>
              </a:rPr>
              <a:t>mas A não pode contrair novas dívidas</a:t>
            </a: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a:t>
            </a:r>
            <a:r>
              <a:rPr lang="pt-BR" sz="1600" dirty="0">
                <a:solidFill>
                  <a:srgbClr val="C00026"/>
                </a:solidFill>
                <a:latin typeface="Times New Roman" panose="02020603050405020304" pitchFamily="18" charset="0"/>
                <a:cs typeface="Times New Roman" panose="02020603050405020304" pitchFamily="18" charset="0"/>
              </a:rPr>
              <a:t> </a:t>
            </a:r>
            <a:r>
              <a:rPr lang="pt-BR" sz="1600" b="1" dirty="0">
                <a:solidFill>
                  <a:srgbClr val="C00026"/>
                </a:solidFill>
                <a:latin typeface="Times New Roman" panose="02020603050405020304" pitchFamily="18" charset="0"/>
                <a:cs typeface="Times New Roman" panose="02020603050405020304" pitchFamily="18" charset="0"/>
              </a:rPr>
              <a:t>X</a:t>
            </a:r>
            <a:endParaRPr lang="pt-BR" sz="1600" dirty="0">
              <a:solidFill>
                <a:srgbClr val="C00026"/>
              </a:solidFill>
              <a:latin typeface="Times New Roman" panose="02020603050405020304" pitchFamily="18" charset="0"/>
              <a:cs typeface="Times New Roman" panose="02020603050405020304" pitchFamily="18" charset="0"/>
            </a:endParaRPr>
          </a:p>
          <a:p>
            <a:pPr marL="285750" indent="-285750" algn="just">
              <a:lnSpc>
                <a:spcPct val="120000"/>
              </a:lnSpc>
              <a:spcAft>
                <a:spcPts val="1200"/>
              </a:spcAft>
              <a:buFont typeface="Wingdings" panose="05000000000000000000" pitchFamily="2" charset="2"/>
              <a:buChar char="Ø"/>
            </a:pP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Locação por 5 anos: R$ 2 milhões/ano (</a:t>
            </a:r>
            <a:r>
              <a:rPr lang="pt-BR" sz="1600" b="1" dirty="0">
                <a:solidFill>
                  <a:schemeClr val="tx1">
                    <a:lumMod val="65000"/>
                    <a:lumOff val="35000"/>
                  </a:schemeClr>
                </a:solidFill>
                <a:latin typeface="Times New Roman" panose="02020603050405020304" pitchFamily="18" charset="0"/>
                <a:cs typeface="Times New Roman" panose="02020603050405020304" pitchFamily="18" charset="0"/>
              </a:rPr>
              <a:t>mas A quer a propriedade dos automóveis</a:t>
            </a: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a:t>
            </a:r>
            <a:r>
              <a:rPr lang="pt-BR" sz="1600" dirty="0">
                <a:solidFill>
                  <a:srgbClr val="C00026"/>
                </a:solidFill>
                <a:latin typeface="Times New Roman" panose="02020603050405020304" pitchFamily="18" charset="0"/>
                <a:cs typeface="Times New Roman" panose="02020603050405020304" pitchFamily="18" charset="0"/>
              </a:rPr>
              <a:t> </a:t>
            </a:r>
            <a:r>
              <a:rPr lang="pt-BR" sz="1600" b="1" dirty="0">
                <a:solidFill>
                  <a:srgbClr val="C00026"/>
                </a:solidFill>
                <a:latin typeface="Times New Roman" panose="02020603050405020304" pitchFamily="18" charset="0"/>
                <a:cs typeface="Times New Roman" panose="02020603050405020304" pitchFamily="18" charset="0"/>
              </a:rPr>
              <a:t>X</a:t>
            </a:r>
            <a:endParaRPr lang="pt-BR" sz="1600" dirty="0">
              <a:solidFill>
                <a:srgbClr val="C00026"/>
              </a:solidFill>
              <a:latin typeface="Times New Roman" panose="02020603050405020304" pitchFamily="18" charset="0"/>
              <a:cs typeface="Times New Roman" panose="02020603050405020304" pitchFamily="18" charset="0"/>
            </a:endParaRPr>
          </a:p>
          <a:p>
            <a:pPr algn="just">
              <a:lnSpc>
                <a:spcPct val="120000"/>
              </a:lnSpc>
              <a:spcAft>
                <a:spcPts val="600"/>
              </a:spcAft>
            </a:pPr>
            <a:r>
              <a:rPr lang="pt-BR" sz="1600" b="1" dirty="0">
                <a:solidFill>
                  <a:schemeClr val="tx1">
                    <a:lumMod val="65000"/>
                    <a:lumOff val="35000"/>
                  </a:schemeClr>
                </a:solidFill>
                <a:latin typeface="Times New Roman" panose="02020603050405020304" pitchFamily="18" charset="0"/>
                <a:cs typeface="Times New Roman" panose="02020603050405020304" pitchFamily="18" charset="0"/>
              </a:rPr>
              <a:t>Contrato celebrado</a:t>
            </a: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a:t>
            </a:r>
          </a:p>
          <a:p>
            <a:pPr marL="285750" indent="-285750" algn="just">
              <a:lnSpc>
                <a:spcPct val="120000"/>
              </a:lnSpc>
              <a:buFont typeface="Wingdings" panose="05000000000000000000" pitchFamily="2" charset="2"/>
              <a:buChar char="Ø"/>
            </a:pPr>
            <a:r>
              <a:rPr lang="pt-BR" sz="1600" dirty="0">
                <a:solidFill>
                  <a:schemeClr val="tx1">
                    <a:lumMod val="65000"/>
                    <a:lumOff val="35000"/>
                  </a:schemeClr>
                </a:solidFill>
                <a:latin typeface="Times New Roman" panose="02020603050405020304" pitchFamily="18" charset="0"/>
                <a:cs typeface="Times New Roman" panose="02020603050405020304" pitchFamily="18" charset="0"/>
              </a:rPr>
              <a:t>Locação de 5 anos, valor total de R$ 10 milhões, com opção de compra por R$ 1 </a:t>
            </a:r>
          </a:p>
        </p:txBody>
      </p:sp>
      <p:sp>
        <p:nvSpPr>
          <p:cNvPr id="16" name="Retângulo 15"/>
          <p:cNvSpPr/>
          <p:nvPr/>
        </p:nvSpPr>
        <p:spPr>
          <a:xfrm>
            <a:off x="2684420" y="3213308"/>
            <a:ext cx="3638560" cy="369332"/>
          </a:xfrm>
          <a:prstGeom prst="rect">
            <a:avLst/>
          </a:prstGeom>
        </p:spPr>
        <p:txBody>
          <a:bodyPr wrap="none">
            <a:spAutoFit/>
          </a:bodyPr>
          <a:lstStyle/>
          <a:p>
            <a:pPr algn="just"/>
            <a:r>
              <a:rPr lang="pt-BR" b="1" dirty="0">
                <a:solidFill>
                  <a:schemeClr val="tx1">
                    <a:lumMod val="65000"/>
                    <a:lumOff val="35000"/>
                  </a:schemeClr>
                </a:solidFill>
                <a:latin typeface="Times New Roman" panose="02020603050405020304" pitchFamily="18" charset="0"/>
                <a:cs typeface="Times New Roman" panose="02020603050405020304" pitchFamily="18" charset="0"/>
              </a:rPr>
              <a:t>Vida útil econômica do bem</a:t>
            </a:r>
            <a:r>
              <a:rPr lang="pt-BR" dirty="0">
                <a:solidFill>
                  <a:schemeClr val="tx1">
                    <a:lumMod val="65000"/>
                    <a:lumOff val="35000"/>
                  </a:schemeClr>
                </a:solidFill>
                <a:latin typeface="Times New Roman" panose="02020603050405020304" pitchFamily="18" charset="0"/>
                <a:cs typeface="Times New Roman" panose="02020603050405020304" pitchFamily="18" charset="0"/>
              </a:rPr>
              <a:t>: 5 anos</a:t>
            </a:r>
          </a:p>
        </p:txBody>
      </p:sp>
      <p:sp>
        <p:nvSpPr>
          <p:cNvPr id="2" name="Seta para a esquerda 1"/>
          <p:cNvSpPr/>
          <p:nvPr/>
        </p:nvSpPr>
        <p:spPr>
          <a:xfrm>
            <a:off x="2494155" y="2203550"/>
            <a:ext cx="4019091" cy="139900"/>
          </a:xfrm>
          <a:prstGeom prst="leftArrow">
            <a:avLst/>
          </a:prstGeom>
          <a:solidFill>
            <a:srgbClr val="595959"/>
          </a:solidFill>
          <a:ln>
            <a:solidFill>
              <a:srgbClr val="59595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 name="Retângulo de cantos arredondados 2"/>
          <p:cNvSpPr/>
          <p:nvPr/>
        </p:nvSpPr>
        <p:spPr>
          <a:xfrm rot="1491221">
            <a:off x="6361520" y="3118387"/>
            <a:ext cx="2648974" cy="999502"/>
          </a:xfrm>
          <a:prstGeom prst="roundRect">
            <a:avLst/>
          </a:prstGeom>
          <a:solidFill>
            <a:srgbClr val="C00026"/>
          </a:solidFill>
          <a:ln>
            <a:solidFill>
              <a:schemeClr val="bg1"/>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120000"/>
              </a:lnSpc>
            </a:pPr>
            <a:r>
              <a:rPr lang="pt-BR" sz="1300" b="1" dirty="0">
                <a:latin typeface="Times New Roman" panose="02020603050405020304" pitchFamily="18" charset="0"/>
                <a:cs typeface="Times New Roman" panose="02020603050405020304" pitchFamily="18" charset="0"/>
              </a:rPr>
              <a:t>Essência econômica da operação</a:t>
            </a:r>
            <a:r>
              <a:rPr lang="pt-BR" sz="1300" dirty="0">
                <a:latin typeface="Times New Roman" panose="02020603050405020304" pitchFamily="18" charset="0"/>
                <a:cs typeface="Times New Roman" panose="02020603050405020304" pitchFamily="18" charset="0"/>
              </a:rPr>
              <a:t>: </a:t>
            </a:r>
            <a:r>
              <a:rPr lang="pt-BR" sz="1200" dirty="0">
                <a:latin typeface="Times New Roman" panose="02020603050405020304" pitchFamily="18" charset="0"/>
                <a:cs typeface="Times New Roman" panose="02020603050405020304" pitchFamily="18" charset="0"/>
              </a:rPr>
              <a:t>locação ou compra e venda financiada com garantia?</a:t>
            </a:r>
          </a:p>
        </p:txBody>
      </p:sp>
      <p:sp>
        <p:nvSpPr>
          <p:cNvPr id="19" name="TextBox 12">
            <a:extLst>
              <a:ext uri="{FF2B5EF4-FFF2-40B4-BE49-F238E27FC236}">
                <a16:creationId xmlns:a16="http://schemas.microsoft.com/office/drawing/2014/main" id="{3A7B1E8B-9CF7-49CD-AF95-352D15B18F3B}"/>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24716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184205"/>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Patrimônio líquido: </a:t>
            </a:r>
            <a:r>
              <a:rPr lang="pt-BR" dirty="0">
                <a:solidFill>
                  <a:srgbClr val="595959"/>
                </a:solidFill>
                <a:latin typeface="Times New Roman" panose="02020603050405020304" pitchFamily="18" charset="0"/>
                <a:cs typeface="Times New Roman" panose="02020603050405020304" pitchFamily="18" charset="0"/>
              </a:rPr>
              <a:t>de forma simplificada, é o total dos investimentos dos proprietários na Entidade, ou, ainda, a parte do patrimônio que efetivamente sobra para seu proprietário após somar bens e direitos e subtrair do total das obrigações</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Por representar recursos que pertencem à própria sociedade até a sua extinção, o Patrimônio Líquido é denominado Capital Próprio ou Não Exigível</a:t>
            </a:r>
          </a:p>
          <a:p>
            <a:pPr marL="568800" lvl="3"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Exemplos</a:t>
            </a:r>
            <a:r>
              <a:rPr lang="pt-BR" dirty="0">
                <a:solidFill>
                  <a:srgbClr val="595959"/>
                </a:solidFill>
                <a:latin typeface="Times New Roman" panose="02020603050405020304" pitchFamily="18" charset="0"/>
                <a:cs typeface="Times New Roman" panose="02020603050405020304" pitchFamily="18" charset="0"/>
              </a:rPr>
              <a:t> de conta pertencentes ao Patrimônio Líquido: </a:t>
            </a:r>
            <a:r>
              <a:rPr lang="pt-BR" b="1" dirty="0">
                <a:solidFill>
                  <a:srgbClr val="595959"/>
                </a:solidFill>
                <a:latin typeface="Times New Roman" panose="02020603050405020304" pitchFamily="18" charset="0"/>
                <a:cs typeface="Times New Roman" panose="02020603050405020304" pitchFamily="18" charset="0"/>
              </a:rPr>
              <a:t>capital social </a:t>
            </a:r>
            <a:r>
              <a:rPr lang="pt-BR" dirty="0">
                <a:solidFill>
                  <a:srgbClr val="595959"/>
                </a:solidFill>
                <a:latin typeface="Times New Roman" panose="02020603050405020304" pitchFamily="18" charset="0"/>
                <a:cs typeface="Times New Roman" panose="02020603050405020304" pitchFamily="18" charset="0"/>
              </a:rPr>
              <a:t>(investimentos dos proprietários) e </a:t>
            </a:r>
            <a:r>
              <a:rPr lang="pt-BR" b="1" dirty="0">
                <a:solidFill>
                  <a:srgbClr val="595959"/>
                </a:solidFill>
                <a:latin typeface="Times New Roman" panose="02020603050405020304" pitchFamily="18" charset="0"/>
                <a:cs typeface="Times New Roman" panose="02020603050405020304" pitchFamily="18" charset="0"/>
              </a:rPr>
              <a:t>reservas de lucros</a:t>
            </a:r>
            <a:r>
              <a:rPr lang="pt-BR" dirty="0">
                <a:solidFill>
                  <a:srgbClr val="595959"/>
                </a:solidFill>
                <a:latin typeface="Times New Roman" panose="02020603050405020304" pitchFamily="18" charset="0"/>
                <a:cs typeface="Times New Roman" panose="02020603050405020304" pitchFamily="18" charset="0"/>
              </a:rPr>
              <a:t> (resultados positivos gerados pela entidade)</a:t>
            </a:r>
          </a:p>
          <a:p>
            <a:pPr marL="283050" lvl="3" algn="just">
              <a:lnSpc>
                <a:spcPct val="120000"/>
              </a:lnSpc>
              <a:spcAft>
                <a:spcPts val="1200"/>
              </a:spcAft>
            </a:pPr>
            <a:endParaRPr lang="pt-BR" b="1" dirty="0">
              <a:solidFill>
                <a:srgbClr val="595959"/>
              </a:solidFill>
              <a:latin typeface="Times New Roman" panose="02020603050405020304" pitchFamily="18" charset="0"/>
              <a:cs typeface="Times New Roman" panose="02020603050405020304" pitchFamily="18" charset="0"/>
            </a:endParaRP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170652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graphicFrame>
        <p:nvGraphicFramePr>
          <p:cNvPr id="5" name="Objeto 4"/>
          <p:cNvGraphicFramePr>
            <a:graphicFrameLocks noChangeAspect="1"/>
          </p:cNvGraphicFramePr>
          <p:nvPr>
            <p:extLst>
              <p:ext uri="{D42A27DB-BD31-4B8C-83A1-F6EECF244321}">
                <p14:modId xmlns:p14="http://schemas.microsoft.com/office/powerpoint/2010/main" val="1993703096"/>
              </p:ext>
            </p:extLst>
          </p:nvPr>
        </p:nvGraphicFramePr>
        <p:xfrm>
          <a:off x="1373188" y="2298946"/>
          <a:ext cx="6554787" cy="2982913"/>
        </p:xfrm>
        <a:graphic>
          <a:graphicData uri="http://schemas.openxmlformats.org/presentationml/2006/ole">
            <mc:AlternateContent xmlns:mc="http://schemas.openxmlformats.org/markup-compatibility/2006">
              <mc:Choice xmlns:v="urn:schemas-microsoft-com:vml" Requires="v">
                <p:oleObj spid="_x0000_s3196" name="Planilha" r:id="rId3" imgW="5000655" imgH="2276350" progId="Excel.Sheet.12">
                  <p:embed/>
                </p:oleObj>
              </mc:Choice>
              <mc:Fallback>
                <p:oleObj name="Planilha" r:id="rId3" imgW="5000655" imgH="2276350" progId="Excel.Sheet.12">
                  <p:embed/>
                  <p:pic>
                    <p:nvPicPr>
                      <p:cNvPr id="0" name=""/>
                      <p:cNvPicPr/>
                      <p:nvPr/>
                    </p:nvPicPr>
                    <p:blipFill>
                      <a:blip r:embed="rId4"/>
                      <a:stretch>
                        <a:fillRect/>
                      </a:stretch>
                    </p:blipFill>
                    <p:spPr>
                      <a:xfrm>
                        <a:off x="1373188" y="2298946"/>
                        <a:ext cx="6554787" cy="2982913"/>
                      </a:xfrm>
                      <a:prstGeom prst="rect">
                        <a:avLst/>
                      </a:prstGeom>
                    </p:spPr>
                  </p:pic>
                </p:oleObj>
              </mc:Fallback>
            </mc:AlternateContent>
          </a:graphicData>
        </a:graphic>
      </p:graphicFrame>
      <p:sp>
        <p:nvSpPr>
          <p:cNvPr id="8" name="TextBox 12">
            <a:extLst>
              <a:ext uri="{FF2B5EF4-FFF2-40B4-BE49-F238E27FC236}">
                <a16:creationId xmlns:a16="http://schemas.microsoft.com/office/drawing/2014/main" id="{2508F686-6984-4B4F-A9E5-E43A345F4975}"/>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Estrutura formal básica do balanço patrimonial</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14" name="CaixaDeTexto 13"/>
          <p:cNvSpPr txBox="1"/>
          <p:nvPr/>
        </p:nvSpPr>
        <p:spPr>
          <a:xfrm>
            <a:off x="5672429" y="1223782"/>
            <a:ext cx="3336584" cy="738664"/>
          </a:xfrm>
          <a:prstGeom prst="rect">
            <a:avLst/>
          </a:prstGeom>
          <a:noFill/>
          <a:ln>
            <a:solidFill>
              <a:srgbClr val="C00026"/>
            </a:solidFill>
          </a:ln>
        </p:spPr>
        <p:txBody>
          <a:bodyPr wrap="square" rtlCol="0">
            <a:spAutoFit/>
          </a:bodyPr>
          <a:lstStyle/>
          <a:p>
            <a:pPr algn="just"/>
            <a:r>
              <a:rPr lang="pt-BR" sz="1400" b="1" u="sng" dirty="0">
                <a:solidFill>
                  <a:srgbClr val="FF0000"/>
                </a:solidFill>
                <a:latin typeface="Times New Roman" panose="02020603050405020304" pitchFamily="18" charset="0"/>
                <a:cs typeface="Times New Roman" panose="02020603050405020304" pitchFamily="18" charset="0"/>
              </a:rPr>
              <a:t>OBS</a:t>
            </a:r>
            <a:r>
              <a:rPr lang="pt-BR" sz="1400" dirty="0">
                <a:solidFill>
                  <a:srgbClr val="FF0000"/>
                </a:solidFill>
                <a:latin typeface="Times New Roman" panose="02020603050405020304" pitchFamily="18" charset="0"/>
                <a:cs typeface="Times New Roman" panose="02020603050405020304" pitchFamily="18" charset="0"/>
              </a:rPr>
              <a:t>: </a:t>
            </a:r>
            <a:r>
              <a:rPr lang="pt-BR" sz="1400" dirty="0">
                <a:solidFill>
                  <a:srgbClr val="595959"/>
                </a:solidFill>
                <a:latin typeface="Times New Roman" panose="02020603050405020304" pitchFamily="18" charset="0"/>
                <a:cs typeface="Times New Roman" panose="02020603050405020304" pitchFamily="18" charset="0"/>
              </a:rPr>
              <a:t>Informações adicionais, detalhamento das contas e as respectivas bases legais constam do </a:t>
            </a:r>
            <a:r>
              <a:rPr lang="pt-BR" sz="1400" b="1" u="sng" dirty="0">
                <a:solidFill>
                  <a:srgbClr val="595959"/>
                </a:solidFill>
                <a:latin typeface="Times New Roman" panose="02020603050405020304" pitchFamily="18" charset="0"/>
                <a:cs typeface="Times New Roman" panose="02020603050405020304" pitchFamily="18" charset="0"/>
              </a:rPr>
              <a:t>Apêndice</a:t>
            </a:r>
          </a:p>
        </p:txBody>
      </p:sp>
      <p:cxnSp>
        <p:nvCxnSpPr>
          <p:cNvPr id="16" name="Conector de seta reta 15"/>
          <p:cNvCxnSpPr/>
          <p:nvPr/>
        </p:nvCxnSpPr>
        <p:spPr>
          <a:xfrm flipH="1">
            <a:off x="883738" y="2819400"/>
            <a:ext cx="8619" cy="254538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259223" y="2386333"/>
            <a:ext cx="1284790" cy="369332"/>
          </a:xfrm>
          <a:prstGeom prst="rect">
            <a:avLst/>
          </a:prstGeom>
          <a:noFill/>
        </p:spPr>
        <p:txBody>
          <a:bodyPr wrap="square" rtlCol="0">
            <a:spAutoFit/>
          </a:bodyPr>
          <a:lstStyle/>
          <a:p>
            <a:pPr algn="ctr"/>
            <a:r>
              <a:rPr lang="pt-BR" dirty="0">
                <a:latin typeface="Times New Roman" panose="02020603050405020304" pitchFamily="18" charset="0"/>
                <a:cs typeface="Times New Roman" panose="02020603050405020304" pitchFamily="18" charset="0"/>
              </a:rPr>
              <a:t>Maior</a:t>
            </a:r>
          </a:p>
        </p:txBody>
      </p:sp>
      <p:sp>
        <p:nvSpPr>
          <p:cNvPr id="18" name="CaixaDeTexto 17"/>
          <p:cNvSpPr txBox="1"/>
          <p:nvPr/>
        </p:nvSpPr>
        <p:spPr>
          <a:xfrm>
            <a:off x="249962" y="5419038"/>
            <a:ext cx="1284790" cy="369332"/>
          </a:xfrm>
          <a:prstGeom prst="rect">
            <a:avLst/>
          </a:prstGeom>
          <a:noFill/>
        </p:spPr>
        <p:txBody>
          <a:bodyPr wrap="square" rtlCol="0">
            <a:spAutoFit/>
          </a:bodyPr>
          <a:lstStyle/>
          <a:p>
            <a:pPr algn="ctr"/>
            <a:r>
              <a:rPr lang="pt-BR" dirty="0">
                <a:latin typeface="Times New Roman" panose="02020603050405020304" pitchFamily="18" charset="0"/>
                <a:cs typeface="Times New Roman" panose="02020603050405020304" pitchFamily="18" charset="0"/>
              </a:rPr>
              <a:t>Menor</a:t>
            </a:r>
          </a:p>
        </p:txBody>
      </p:sp>
      <p:graphicFrame>
        <p:nvGraphicFramePr>
          <p:cNvPr id="5" name="Objeto 4"/>
          <p:cNvGraphicFramePr>
            <a:graphicFrameLocks noChangeAspect="1"/>
          </p:cNvGraphicFramePr>
          <p:nvPr>
            <p:extLst>
              <p:ext uri="{D42A27DB-BD31-4B8C-83A1-F6EECF244321}">
                <p14:modId xmlns:p14="http://schemas.microsoft.com/office/powerpoint/2010/main" val="3834900642"/>
              </p:ext>
            </p:extLst>
          </p:nvPr>
        </p:nvGraphicFramePr>
        <p:xfrm>
          <a:off x="1373851" y="2477061"/>
          <a:ext cx="6553681" cy="2833687"/>
        </p:xfrm>
        <a:graphic>
          <a:graphicData uri="http://schemas.openxmlformats.org/presentationml/2006/ole">
            <mc:AlternateContent xmlns:mc="http://schemas.openxmlformats.org/markup-compatibility/2006">
              <mc:Choice xmlns:v="urn:schemas-microsoft-com:vml" Requires="v">
                <p:oleObj spid="_x0000_s6234" name="Planilha" r:id="rId3" imgW="5000655" imgH="2162168" progId="Excel.Sheet.12">
                  <p:embed/>
                </p:oleObj>
              </mc:Choice>
              <mc:Fallback>
                <p:oleObj name="Planilha" r:id="rId3" imgW="5000655" imgH="2162168" progId="Excel.Sheet.12">
                  <p:embed/>
                  <p:pic>
                    <p:nvPicPr>
                      <p:cNvPr id="0" name=""/>
                      <p:cNvPicPr/>
                      <p:nvPr/>
                    </p:nvPicPr>
                    <p:blipFill>
                      <a:blip r:embed="rId4"/>
                      <a:stretch>
                        <a:fillRect/>
                      </a:stretch>
                    </p:blipFill>
                    <p:spPr>
                      <a:xfrm>
                        <a:off x="1373851" y="2477061"/>
                        <a:ext cx="6553681" cy="2833687"/>
                      </a:xfrm>
                      <a:prstGeom prst="rect">
                        <a:avLst/>
                      </a:prstGeom>
                    </p:spPr>
                  </p:pic>
                </p:oleObj>
              </mc:Fallback>
            </mc:AlternateContent>
          </a:graphicData>
        </a:graphic>
      </p:graphicFrame>
      <p:sp>
        <p:nvSpPr>
          <p:cNvPr id="22" name="CaixaDeTexto 21"/>
          <p:cNvSpPr txBox="1"/>
          <p:nvPr/>
        </p:nvSpPr>
        <p:spPr>
          <a:xfrm>
            <a:off x="393566" y="2081858"/>
            <a:ext cx="1141186" cy="369332"/>
          </a:xfrm>
          <a:prstGeom prst="rect">
            <a:avLst/>
          </a:prstGeom>
          <a:noFill/>
        </p:spPr>
        <p:txBody>
          <a:bodyPr wrap="square" rtlCol="0">
            <a:spAutoFit/>
          </a:bodyPr>
          <a:lstStyle/>
          <a:p>
            <a:r>
              <a:rPr lang="pt-BR" b="1" dirty="0">
                <a:latin typeface="Times New Roman" panose="02020603050405020304" pitchFamily="18" charset="0"/>
                <a:cs typeface="Times New Roman" panose="02020603050405020304" pitchFamily="18" charset="0"/>
              </a:rPr>
              <a:t>Liquidez</a:t>
            </a:r>
          </a:p>
        </p:txBody>
      </p:sp>
      <p:cxnSp>
        <p:nvCxnSpPr>
          <p:cNvPr id="28" name="Conector de seta reta 27"/>
          <p:cNvCxnSpPr/>
          <p:nvPr/>
        </p:nvCxnSpPr>
        <p:spPr>
          <a:xfrm flipH="1">
            <a:off x="8340815" y="2819400"/>
            <a:ext cx="8619" cy="254538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7716300" y="2386333"/>
            <a:ext cx="1284790" cy="369332"/>
          </a:xfrm>
          <a:prstGeom prst="rect">
            <a:avLst/>
          </a:prstGeom>
          <a:noFill/>
        </p:spPr>
        <p:txBody>
          <a:bodyPr wrap="square" rtlCol="0">
            <a:spAutoFit/>
          </a:bodyPr>
          <a:lstStyle/>
          <a:p>
            <a:pPr algn="ctr"/>
            <a:r>
              <a:rPr lang="pt-BR" dirty="0">
                <a:latin typeface="Times New Roman" panose="02020603050405020304" pitchFamily="18" charset="0"/>
                <a:cs typeface="Times New Roman" panose="02020603050405020304" pitchFamily="18" charset="0"/>
              </a:rPr>
              <a:t>Maior</a:t>
            </a:r>
          </a:p>
        </p:txBody>
      </p:sp>
      <p:sp>
        <p:nvSpPr>
          <p:cNvPr id="30" name="CaixaDeTexto 29"/>
          <p:cNvSpPr txBox="1"/>
          <p:nvPr/>
        </p:nvSpPr>
        <p:spPr>
          <a:xfrm>
            <a:off x="7707039" y="5419038"/>
            <a:ext cx="1284790" cy="369332"/>
          </a:xfrm>
          <a:prstGeom prst="rect">
            <a:avLst/>
          </a:prstGeom>
          <a:noFill/>
        </p:spPr>
        <p:txBody>
          <a:bodyPr wrap="square" rtlCol="0">
            <a:spAutoFit/>
          </a:bodyPr>
          <a:lstStyle/>
          <a:p>
            <a:pPr algn="ctr"/>
            <a:r>
              <a:rPr lang="pt-BR" dirty="0">
                <a:latin typeface="Times New Roman" panose="02020603050405020304" pitchFamily="18" charset="0"/>
                <a:cs typeface="Times New Roman" panose="02020603050405020304" pitchFamily="18" charset="0"/>
              </a:rPr>
              <a:t>Menor</a:t>
            </a:r>
          </a:p>
        </p:txBody>
      </p:sp>
      <p:sp>
        <p:nvSpPr>
          <p:cNvPr id="31" name="CaixaDeTexto 30"/>
          <p:cNvSpPr txBox="1"/>
          <p:nvPr/>
        </p:nvSpPr>
        <p:spPr>
          <a:xfrm>
            <a:off x="7570030" y="2081858"/>
            <a:ext cx="1631660" cy="369332"/>
          </a:xfrm>
          <a:prstGeom prst="rect">
            <a:avLst/>
          </a:prstGeom>
          <a:noFill/>
        </p:spPr>
        <p:txBody>
          <a:bodyPr wrap="square" rtlCol="0">
            <a:spAutoFit/>
          </a:bodyPr>
          <a:lstStyle/>
          <a:p>
            <a:pPr algn="ctr"/>
            <a:r>
              <a:rPr lang="pt-BR" b="1" dirty="0">
                <a:latin typeface="Times New Roman" panose="02020603050405020304" pitchFamily="18" charset="0"/>
                <a:cs typeface="Times New Roman" panose="02020603050405020304" pitchFamily="18" charset="0"/>
              </a:rPr>
              <a:t>Exigibilidade</a:t>
            </a:r>
          </a:p>
        </p:txBody>
      </p:sp>
      <p:sp>
        <p:nvSpPr>
          <p:cNvPr id="24" name="Chave esquerda 23"/>
          <p:cNvSpPr/>
          <p:nvPr/>
        </p:nvSpPr>
        <p:spPr>
          <a:xfrm rot="16200000">
            <a:off x="2822285" y="3897476"/>
            <a:ext cx="342900" cy="32397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3" name="Chave esquerda 32"/>
          <p:cNvSpPr/>
          <p:nvPr/>
        </p:nvSpPr>
        <p:spPr>
          <a:xfrm rot="16200000">
            <a:off x="6132789" y="3897475"/>
            <a:ext cx="342900" cy="323976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34" name="CaixaDeTexto 33"/>
          <p:cNvSpPr txBox="1"/>
          <p:nvPr/>
        </p:nvSpPr>
        <p:spPr>
          <a:xfrm>
            <a:off x="1784350" y="5698677"/>
            <a:ext cx="2425700" cy="276999"/>
          </a:xfrm>
          <a:prstGeom prst="rect">
            <a:avLst/>
          </a:prstGeom>
          <a:noFill/>
        </p:spPr>
        <p:txBody>
          <a:bodyPr wrap="square" rtlCol="0">
            <a:spAutoFit/>
          </a:bodyPr>
          <a:lstStyle/>
          <a:p>
            <a:pPr algn="ctr"/>
            <a:r>
              <a:rPr lang="pt-BR" sz="1200" dirty="0">
                <a:latin typeface="Times New Roman" panose="02020603050405020304" pitchFamily="18" charset="0"/>
                <a:cs typeface="Times New Roman" panose="02020603050405020304" pitchFamily="18" charset="0"/>
              </a:rPr>
              <a:t>Aplicação dos recursos</a:t>
            </a:r>
          </a:p>
        </p:txBody>
      </p:sp>
      <p:sp>
        <p:nvSpPr>
          <p:cNvPr id="36" name="CaixaDeTexto 35"/>
          <p:cNvSpPr txBox="1"/>
          <p:nvPr/>
        </p:nvSpPr>
        <p:spPr>
          <a:xfrm>
            <a:off x="5002489" y="5704381"/>
            <a:ext cx="2615650" cy="646331"/>
          </a:xfrm>
          <a:prstGeom prst="rect">
            <a:avLst/>
          </a:prstGeom>
          <a:noFill/>
        </p:spPr>
        <p:txBody>
          <a:bodyPr wrap="square" rtlCol="0">
            <a:spAutoFit/>
          </a:bodyPr>
          <a:lstStyle/>
          <a:p>
            <a:pPr algn="ctr"/>
            <a:r>
              <a:rPr lang="pt-BR" sz="1200" dirty="0">
                <a:latin typeface="Times New Roman" panose="02020603050405020304" pitchFamily="18" charset="0"/>
                <a:cs typeface="Times New Roman" panose="02020603050405020304" pitchFamily="18" charset="0"/>
              </a:rPr>
              <a:t>Origem dos recursos:</a:t>
            </a:r>
          </a:p>
          <a:p>
            <a:pPr algn="ctr"/>
            <a:r>
              <a:rPr lang="pt-BR" sz="1200" dirty="0">
                <a:latin typeface="Times New Roman" panose="02020603050405020304" pitchFamily="18" charset="0"/>
                <a:cs typeface="Times New Roman" panose="02020603050405020304" pitchFamily="18" charset="0"/>
              </a:rPr>
              <a:t>Passivo = capital de terceiros</a:t>
            </a:r>
          </a:p>
          <a:p>
            <a:pPr algn="ctr"/>
            <a:r>
              <a:rPr lang="pt-BR" sz="1200" dirty="0">
                <a:latin typeface="Times New Roman" panose="02020603050405020304" pitchFamily="18" charset="0"/>
                <a:cs typeface="Times New Roman" panose="02020603050405020304" pitchFamily="18" charset="0"/>
              </a:rPr>
              <a:t>Patrimônio líquido = capital próprio</a:t>
            </a:r>
          </a:p>
        </p:txBody>
      </p:sp>
      <p:sp>
        <p:nvSpPr>
          <p:cNvPr id="21" name="TextBox 12">
            <a:extLst>
              <a:ext uri="{FF2B5EF4-FFF2-40B4-BE49-F238E27FC236}">
                <a16:creationId xmlns:a16="http://schemas.microsoft.com/office/drawing/2014/main" id="{7C48E92D-6F9F-4044-AF64-CA9CD6C3C06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Estrutura formal básica do balanço patrimonial</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3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9" grpId="0"/>
      <p:bldP spid="30" grpId="0"/>
      <p:bldP spid="31" grpId="0"/>
      <p:bldP spid="24" grpId="0" animBg="1"/>
      <p:bldP spid="33" grpId="0" animBg="1"/>
      <p:bldP spid="34"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728148"/>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Equação contábil básica: </a:t>
            </a:r>
            <a:r>
              <a:rPr lang="pt-BR" dirty="0">
                <a:solidFill>
                  <a:srgbClr val="595959"/>
                </a:solidFill>
                <a:latin typeface="Times New Roman" panose="02020603050405020304" pitchFamily="18" charset="0"/>
                <a:cs typeface="Times New Roman" panose="02020603050405020304" pitchFamily="18" charset="0"/>
              </a:rPr>
              <a:t>o valor do ativo é igual à soma do valor do passivo e do PL</a:t>
            </a:r>
          </a:p>
          <a:p>
            <a:pPr marL="285750" indent="-285750" algn="just">
              <a:lnSpc>
                <a:spcPct val="120000"/>
              </a:lnSpc>
              <a:buFont typeface="Wingdings" panose="05000000000000000000" pitchFamily="2" charset="2"/>
              <a:buChar char="§"/>
            </a:pPr>
            <a:endParaRPr lang="pt-BR" dirty="0">
              <a:solidFill>
                <a:srgbClr val="595959"/>
              </a:solidFill>
              <a:latin typeface="Times New Roman" panose="02020603050405020304" pitchFamily="18" charset="0"/>
              <a:cs typeface="Times New Roman" panose="02020603050405020304" pitchFamily="18"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686535177"/>
              </p:ext>
            </p:extLst>
          </p:nvPr>
        </p:nvGraphicFramePr>
        <p:xfrm>
          <a:off x="1373188" y="2476500"/>
          <a:ext cx="6554787" cy="2833688"/>
        </p:xfrm>
        <a:graphic>
          <a:graphicData uri="http://schemas.openxmlformats.org/presentationml/2006/ole">
            <mc:AlternateContent xmlns:mc="http://schemas.openxmlformats.org/markup-compatibility/2006">
              <mc:Choice xmlns:v="urn:schemas-microsoft-com:vml" Requires="v">
                <p:oleObj spid="_x0000_s5231" name="Planilha" r:id="rId3" imgW="5000655" imgH="2162168" progId="Excel.Sheet.12">
                  <p:embed/>
                </p:oleObj>
              </mc:Choice>
              <mc:Fallback>
                <p:oleObj name="Planilha" r:id="rId3" imgW="5000655" imgH="2162168" progId="Excel.Sheet.12">
                  <p:embed/>
                  <p:pic>
                    <p:nvPicPr>
                      <p:cNvPr id="0" name="Objeto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2476500"/>
                        <a:ext cx="6554787"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Igual 4"/>
          <p:cNvSpPr/>
          <p:nvPr/>
        </p:nvSpPr>
        <p:spPr>
          <a:xfrm>
            <a:off x="4207216" y="3683000"/>
            <a:ext cx="812800" cy="66040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CaixaDeTexto 6"/>
          <p:cNvSpPr txBox="1"/>
          <p:nvPr/>
        </p:nvSpPr>
        <p:spPr>
          <a:xfrm>
            <a:off x="1373188" y="5448300"/>
            <a:ext cx="6577012" cy="646331"/>
          </a:xfrm>
          <a:prstGeom prst="rect">
            <a:avLst/>
          </a:prstGeom>
          <a:noFill/>
        </p:spPr>
        <p:txBody>
          <a:bodyPr wrap="square" rtlCol="0">
            <a:spAutoFit/>
          </a:bodyPr>
          <a:lstStyle/>
          <a:p>
            <a:pPr algn="ctr"/>
            <a:r>
              <a:rPr lang="pt-BR" b="1" dirty="0">
                <a:latin typeface="Times New Roman" panose="02020603050405020304" pitchFamily="18" charset="0"/>
                <a:cs typeface="Times New Roman" panose="02020603050405020304" pitchFamily="18" charset="0"/>
              </a:rPr>
              <a:t>A = P + PL</a:t>
            </a:r>
          </a:p>
          <a:p>
            <a:pPr algn="ctr"/>
            <a:r>
              <a:rPr lang="pt-BR" b="1" dirty="0">
                <a:latin typeface="Times New Roman" panose="02020603050405020304" pitchFamily="18" charset="0"/>
                <a:cs typeface="Times New Roman" panose="02020603050405020304" pitchFamily="18" charset="0"/>
              </a:rPr>
              <a:t>10 = 8 + 2</a:t>
            </a:r>
          </a:p>
        </p:txBody>
      </p:sp>
      <p:sp>
        <p:nvSpPr>
          <p:cNvPr id="8" name="Chave esquerda 7"/>
          <p:cNvSpPr/>
          <p:nvPr/>
        </p:nvSpPr>
        <p:spPr>
          <a:xfrm>
            <a:off x="1028700" y="2476500"/>
            <a:ext cx="82550" cy="28146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have direita 8"/>
          <p:cNvSpPr/>
          <p:nvPr/>
        </p:nvSpPr>
        <p:spPr>
          <a:xfrm>
            <a:off x="7950200" y="2476500"/>
            <a:ext cx="184150" cy="168592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Chave direita 17"/>
          <p:cNvSpPr/>
          <p:nvPr/>
        </p:nvSpPr>
        <p:spPr>
          <a:xfrm>
            <a:off x="7947025" y="4230687"/>
            <a:ext cx="184150" cy="106045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p:cNvSpPr txBox="1"/>
          <p:nvPr/>
        </p:nvSpPr>
        <p:spPr>
          <a:xfrm>
            <a:off x="446452" y="3644900"/>
            <a:ext cx="569548" cy="492443"/>
          </a:xfrm>
          <a:prstGeom prst="rect">
            <a:avLst/>
          </a:prstGeom>
          <a:noFill/>
        </p:spPr>
        <p:txBody>
          <a:bodyPr wrap="square" rtlCol="0">
            <a:spAutoFit/>
          </a:bodyPr>
          <a:lstStyle/>
          <a:p>
            <a:r>
              <a:rPr lang="pt-BR" sz="2600" b="1" dirty="0">
                <a:solidFill>
                  <a:schemeClr val="tx2">
                    <a:lumMod val="60000"/>
                    <a:lumOff val="40000"/>
                  </a:schemeClr>
                </a:solidFill>
                <a:latin typeface="Times New Roman" panose="02020603050405020304" pitchFamily="18" charset="0"/>
                <a:cs typeface="Times New Roman" panose="02020603050405020304" pitchFamily="18" charset="0"/>
              </a:rPr>
              <a:t>10</a:t>
            </a:r>
          </a:p>
        </p:txBody>
      </p:sp>
      <p:sp>
        <p:nvSpPr>
          <p:cNvPr id="20" name="CaixaDeTexto 19"/>
          <p:cNvSpPr txBox="1"/>
          <p:nvPr/>
        </p:nvSpPr>
        <p:spPr>
          <a:xfrm>
            <a:off x="8143875" y="3073240"/>
            <a:ext cx="569548" cy="492443"/>
          </a:xfrm>
          <a:prstGeom prst="rect">
            <a:avLst/>
          </a:prstGeom>
          <a:noFill/>
        </p:spPr>
        <p:txBody>
          <a:bodyPr wrap="square" rtlCol="0">
            <a:spAutoFit/>
          </a:bodyPr>
          <a:lstStyle/>
          <a:p>
            <a:r>
              <a:rPr lang="pt-BR" sz="2600" b="1" dirty="0">
                <a:solidFill>
                  <a:srgbClr val="FF0000"/>
                </a:solidFill>
                <a:latin typeface="Times New Roman" panose="02020603050405020304" pitchFamily="18" charset="0"/>
                <a:cs typeface="Times New Roman" panose="02020603050405020304" pitchFamily="18" charset="0"/>
              </a:rPr>
              <a:t>8</a:t>
            </a:r>
          </a:p>
        </p:txBody>
      </p:sp>
      <p:sp>
        <p:nvSpPr>
          <p:cNvPr id="21" name="CaixaDeTexto 20"/>
          <p:cNvSpPr txBox="1"/>
          <p:nvPr/>
        </p:nvSpPr>
        <p:spPr>
          <a:xfrm>
            <a:off x="8157798" y="4514690"/>
            <a:ext cx="569548" cy="492443"/>
          </a:xfrm>
          <a:prstGeom prst="rect">
            <a:avLst/>
          </a:prstGeom>
          <a:noFill/>
        </p:spPr>
        <p:txBody>
          <a:bodyPr wrap="square" rtlCol="0">
            <a:spAutoFit/>
          </a:bodyPr>
          <a:lstStyle/>
          <a:p>
            <a:r>
              <a:rPr lang="pt-BR" sz="2600" b="1" dirty="0">
                <a:solidFill>
                  <a:srgbClr val="FF0000"/>
                </a:solidFill>
                <a:latin typeface="Times New Roman" panose="02020603050405020304" pitchFamily="18" charset="0"/>
                <a:cs typeface="Times New Roman" panose="02020603050405020304" pitchFamily="18" charset="0"/>
              </a:rPr>
              <a:t>2</a:t>
            </a:r>
          </a:p>
        </p:txBody>
      </p:sp>
      <p:sp>
        <p:nvSpPr>
          <p:cNvPr id="17" name="TextBox 12">
            <a:extLst>
              <a:ext uri="{FF2B5EF4-FFF2-40B4-BE49-F238E27FC236}">
                <a16:creationId xmlns:a16="http://schemas.microsoft.com/office/drawing/2014/main" id="{E14EADA4-61EE-4FD1-A118-2CA5FAFAD8C7}"/>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Estrutura formal básica do balanço patrimonial</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4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8" grpId="0" animBg="1"/>
      <p:bldP spid="14"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95749"/>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a:t>
            </a:r>
            <a:r>
              <a:rPr lang="pt-BR" dirty="0">
                <a:solidFill>
                  <a:srgbClr val="595959"/>
                </a:solidFill>
                <a:latin typeface="Times New Roman" panose="02020603050405020304" pitchFamily="18" charset="0"/>
                <a:cs typeface="Times New Roman" panose="02020603050405020304" pitchFamily="18" charset="0"/>
              </a:rPr>
              <a:t> de balanço patrimonial publicado:</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90" y="2324355"/>
            <a:ext cx="7099296" cy="394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2">
            <a:extLst>
              <a:ext uri="{FF2B5EF4-FFF2-40B4-BE49-F238E27FC236}">
                <a16:creationId xmlns:a16="http://schemas.microsoft.com/office/drawing/2014/main" id="{86DE3D02-3A83-461B-A533-0B430305E6B8}"/>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Estrutura formal básica do balanço patrimonial</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75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4156779"/>
          </a:xfrm>
          <a:prstGeom prst="rect">
            <a:avLst/>
          </a:prstGeom>
          <a:noFill/>
        </p:spPr>
        <p:txBody>
          <a:bodyPr wrap="square" rtlCol="0">
            <a:spAutoFit/>
          </a:bodyPr>
          <a:lstStyle/>
          <a:p>
            <a:pPr marL="285750" lvl="1"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Resumo ordenado das receitas e das despesas da entidade em certo período (normalmente de 12 meses) para apurar o seu resultado (lucro ou prejuízo)</a:t>
            </a:r>
          </a:p>
          <a:p>
            <a:pPr marL="285750" lvl="1"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Receita: </a:t>
            </a:r>
          </a:p>
          <a:p>
            <a:pPr marL="284400" lvl="1" algn="just">
              <a:lnSpc>
                <a:spcPct val="120000"/>
              </a:lnSpc>
              <a:spcAft>
                <a:spcPts val="1200"/>
              </a:spcAft>
            </a:pPr>
            <a:r>
              <a:rPr lang="pt-BR" dirty="0">
                <a:solidFill>
                  <a:srgbClr val="595959"/>
                </a:solidFill>
                <a:latin typeface="Times New Roman" panose="02020603050405020304" pitchFamily="18" charset="0"/>
                <a:cs typeface="Times New Roman" panose="02020603050405020304" pitchFamily="18" charset="0"/>
              </a:rPr>
              <a:t>Caracterizada pela geração de ativos ou redução de passivos que propiciem aumento de benefícios econômicos futuros para a entidade. Por exemplo:</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Venda de mercadorias ou prestação de um serviço: gera um aumento do ativo (valores a receber pela entidade)</a:t>
            </a:r>
          </a:p>
          <a:p>
            <a:pPr marL="285750" lvl="1" indent="-285750" algn="just">
              <a:lnSpc>
                <a:spcPct val="120000"/>
              </a:lnSpc>
              <a:spcAft>
                <a:spcPts val="1200"/>
              </a:spcAft>
              <a:buFont typeface="Wingdings" panose="05000000000000000000" pitchFamily="2" charset="2"/>
              <a:buChar char="§"/>
            </a:pPr>
            <a:r>
              <a:rPr lang="fr-FR" b="1" u="sng" dirty="0">
                <a:solidFill>
                  <a:srgbClr val="595959"/>
                </a:solidFill>
                <a:latin typeface="Times New Roman" panose="02020603050405020304" pitchFamily="18" charset="0"/>
                <a:cs typeface="Times New Roman" panose="02020603050405020304" pitchFamily="18" charset="0"/>
              </a:rPr>
              <a:t>Não</a:t>
            </a:r>
            <a:r>
              <a:rPr lang="fr-FR" u="sng" dirty="0">
                <a:solidFill>
                  <a:srgbClr val="595959"/>
                </a:solidFill>
                <a:latin typeface="Times New Roman" panose="02020603050405020304" pitchFamily="18" charset="0"/>
                <a:cs typeface="Times New Roman" panose="02020603050405020304" pitchFamily="18" charset="0"/>
              </a:rPr>
              <a:t> é todo aumento de ativo ou redução de passivo que representa "receita"</a:t>
            </a:r>
            <a:r>
              <a:rPr lang="fr-FR" dirty="0">
                <a:solidFill>
                  <a:srgbClr val="595959"/>
                </a:solidFill>
                <a:latin typeface="Times New Roman" panose="02020603050405020304" pitchFamily="18" charset="0"/>
                <a:cs typeface="Times New Roman" panose="02020603050405020304" pitchFamily="18" charset="0"/>
              </a:rPr>
              <a:t>. Por exemplo:</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Aumento de capital: ainda que haja aumento dos ativos (recursos aportados pelo sócio), a entidade não aufere uma receita → existe aumento do seu capital social</a:t>
            </a:r>
          </a:p>
        </p:txBody>
      </p:sp>
      <p:sp>
        <p:nvSpPr>
          <p:cNvPr id="7" name="TextBox 12">
            <a:extLst>
              <a:ext uri="{FF2B5EF4-FFF2-40B4-BE49-F238E27FC236}">
                <a16:creationId xmlns:a16="http://schemas.microsoft.com/office/drawing/2014/main" id="{F418DC8E-4CCA-40E8-8BBE-95CACF70886E}"/>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Demonstração do resultado do exercício (DRE)</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92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2851806"/>
          </a:xfrm>
          <a:prstGeom prst="rect">
            <a:avLst/>
          </a:prstGeom>
          <a:noFill/>
        </p:spPr>
        <p:txBody>
          <a:bodyPr wrap="square" rtlCol="0">
            <a:spAutoFit/>
          </a:bodyPr>
          <a:lstStyle/>
          <a:p>
            <a:pPr marL="285750" lvl="1"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Despesa: </a:t>
            </a:r>
          </a:p>
          <a:p>
            <a:pPr marL="284400" lvl="1" algn="just">
              <a:lnSpc>
                <a:spcPct val="120000"/>
              </a:lnSpc>
              <a:spcAft>
                <a:spcPts val="1200"/>
              </a:spcAft>
            </a:pPr>
            <a:r>
              <a:rPr lang="pt-BR" dirty="0">
                <a:solidFill>
                  <a:srgbClr val="595959"/>
                </a:solidFill>
                <a:latin typeface="Times New Roman" panose="02020603050405020304" pitchFamily="18" charset="0"/>
                <a:cs typeface="Times New Roman" panose="02020603050405020304" pitchFamily="18" charset="0"/>
              </a:rPr>
              <a:t>Caracterizada pelo decréscimo de ativos ou aumento de passivos que acarretem diminuição dos benefícios econômicos que a entidade espera obter. </a:t>
            </a:r>
          </a:p>
          <a:p>
            <a:pPr marL="285750" lvl="1"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De forma simplificada, a despesa  representa um gasto decorrente do uso ou do consumo de bens ou serviços com o objetivo de geração de receitas. Por exemplo:</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Pagamento de salários: valores destinados aos funcionários da empresa em virtude dos serviços por eles prestados</a:t>
            </a:r>
          </a:p>
        </p:txBody>
      </p:sp>
      <p:sp>
        <p:nvSpPr>
          <p:cNvPr id="7" name="TextBox 12">
            <a:extLst>
              <a:ext uri="{FF2B5EF4-FFF2-40B4-BE49-F238E27FC236}">
                <a16:creationId xmlns:a16="http://schemas.microsoft.com/office/drawing/2014/main" id="{F418DC8E-4CCA-40E8-8BBE-95CACF70886E}"/>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Demonstração do resultado do exercício (DRE)</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7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BC0E34-B7A1-4042-9C7B-52A88ECA8B55}" type="slidenum">
              <a:rPr kumimoji="0" lang="pt-BR" sz="9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8"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endPar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graphicFrame>
        <p:nvGraphicFramePr>
          <p:cNvPr id="9" name="Table 1">
            <a:extLst>
              <a:ext uri="{FF2B5EF4-FFF2-40B4-BE49-F238E27FC236}">
                <a16:creationId xmlns:a16="http://schemas.microsoft.com/office/drawing/2014/main" id="{2C229A06-D3B0-4968-B837-F8BD077CC13A}"/>
              </a:ext>
            </a:extLst>
          </p:cNvPr>
          <p:cNvGraphicFramePr>
            <a:graphicFrameLocks noGrp="1"/>
          </p:cNvGraphicFramePr>
          <p:nvPr>
            <p:extLst>
              <p:ext uri="{D42A27DB-BD31-4B8C-83A1-F6EECF244321}">
                <p14:modId xmlns:p14="http://schemas.microsoft.com/office/powerpoint/2010/main" val="1931460296"/>
              </p:ext>
            </p:extLst>
          </p:nvPr>
        </p:nvGraphicFramePr>
        <p:xfrm>
          <a:off x="655105" y="1297577"/>
          <a:ext cx="7848872" cy="4202322"/>
        </p:xfrm>
        <a:graphic>
          <a:graphicData uri="http://schemas.openxmlformats.org/drawingml/2006/table">
            <a:tbl>
              <a:tblPr firstRow="1" bandRow="1">
                <a:tableStyleId>{5C22544A-7EE6-4342-B048-85BDC9FD1C3A}</a:tableStyleId>
              </a:tblPr>
              <a:tblGrid>
                <a:gridCol w="6803166">
                  <a:extLst>
                    <a:ext uri="{9D8B030D-6E8A-4147-A177-3AD203B41FA5}">
                      <a16:colId xmlns:a16="http://schemas.microsoft.com/office/drawing/2014/main" val="20000"/>
                    </a:ext>
                  </a:extLst>
                </a:gridCol>
                <a:gridCol w="1045706">
                  <a:extLst>
                    <a:ext uri="{9D8B030D-6E8A-4147-A177-3AD203B41FA5}">
                      <a16:colId xmlns:a16="http://schemas.microsoft.com/office/drawing/2014/main" val="20001"/>
                    </a:ext>
                  </a:extLst>
                </a:gridCol>
              </a:tblGrid>
              <a:tr h="260802">
                <a:tc>
                  <a:txBody>
                    <a:bodyPr/>
                    <a:lstStyle/>
                    <a:p>
                      <a:pPr marL="0" algn="l" defTabSz="457200" rtl="0" eaLnBrk="1" latinLnBrk="0" hangingPunct="1"/>
                      <a:r>
                        <a:rPr lang="pt-BR" sz="1600" b="1" kern="1200" cap="all" baseline="0" dirty="0">
                          <a:solidFill>
                            <a:schemeClr val="tx1"/>
                          </a:solidFill>
                          <a:latin typeface="Times New Roman" panose="02020603050405020304" pitchFamily="18" charset="0"/>
                          <a:ea typeface="+mn-ea"/>
                          <a:cs typeface="Times New Roman" panose="02020603050405020304" pitchFamily="18" charset="0"/>
                        </a:rPr>
                        <a:t>AGENDA DA AULA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03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2"/>
                  </a:ext>
                </a:extLst>
              </a:tr>
              <a:tr h="2608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kern="1200" cap="all" baseline="0" dirty="0">
                          <a:solidFill>
                            <a:schemeClr val="tx1"/>
                          </a:solidFill>
                          <a:latin typeface="Times New Roman" panose="02020603050405020304" pitchFamily="18" charset="0"/>
                          <a:ea typeface="+mn-ea"/>
                          <a:cs typeface="Times New Roman" panose="02020603050405020304" pitchFamily="18" charset="0"/>
                        </a:rPr>
                        <a:t>Panorama geral da contabilidade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endParaRPr lang="pt-BR" sz="1600" b="0" dirty="0">
                        <a:solidFill>
                          <a:schemeClr val="tx1"/>
                        </a:solidFill>
                        <a:latin typeface="Times New Roman" panose="02020603050405020304" pitchFamily="18" charset="0"/>
                        <a:cs typeface="Times New Roman" panose="02020603050405020304" pitchFamily="18"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209939106"/>
                  </a:ext>
                </a:extLst>
              </a:tr>
              <a:tr h="352922">
                <a:tc>
                  <a:txBody>
                    <a:bodyPr/>
                    <a:lstStyle/>
                    <a:p>
                      <a:pPr marL="361950" marR="0" indent="0" algn="l" defTabSz="457200" rtl="0" eaLnBrk="1" fontAlgn="auto" latinLnBrk="0" hangingPunct="1">
                        <a:lnSpc>
                          <a:spcPct val="100000"/>
                        </a:lnSpc>
                        <a:spcBef>
                          <a:spcPct val="20000"/>
                        </a:spcBef>
                        <a:spcAft>
                          <a:spcPts val="0"/>
                        </a:spcAft>
                        <a:buClrTx/>
                        <a:buSzTx/>
                        <a:buFont typeface="Arial"/>
                        <a:buNone/>
                        <a:tabLst/>
                        <a:defRPr/>
                      </a:pPr>
                      <a:r>
                        <a:rPr lang="pt-BR" sz="1600" kern="1200" baseline="0" dirty="0">
                          <a:solidFill>
                            <a:schemeClr val="tx1"/>
                          </a:solidFill>
                          <a:latin typeface="Times New Roman" panose="02020603050405020304" pitchFamily="18" charset="0"/>
                          <a:ea typeface="+mn-ea"/>
                          <a:cs typeface="Times New Roman" panose="02020603050405020304" pitchFamily="18" charset="0"/>
                        </a:rPr>
                        <a:t>Objetivo, Características e Usuários da informação contábil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04-05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352922">
                <a:tc>
                  <a:txBody>
                    <a:bodyPr/>
                    <a:lstStyle/>
                    <a:p>
                      <a:pPr marL="361950" marR="0" indent="0" algn="l" defTabSz="457200" rtl="0" eaLnBrk="1" fontAlgn="auto" latinLnBrk="0" hangingPunct="1">
                        <a:lnSpc>
                          <a:spcPct val="100000"/>
                        </a:lnSpc>
                        <a:spcBef>
                          <a:spcPct val="20000"/>
                        </a:spcBef>
                        <a:spcAft>
                          <a:spcPts val="0"/>
                        </a:spcAft>
                        <a:buClrTx/>
                        <a:buSzTx/>
                        <a:buFont typeface="Arial"/>
                        <a:buNone/>
                        <a:tabLst/>
                        <a:defRPr/>
                      </a:pPr>
                      <a:r>
                        <a:rPr lang="pt-BR" sz="1600" kern="1200" baseline="0" dirty="0">
                          <a:solidFill>
                            <a:schemeClr val="tx1"/>
                          </a:solidFill>
                          <a:latin typeface="Times New Roman" panose="02020603050405020304" pitchFamily="18" charset="0"/>
                          <a:ea typeface="+mn-ea"/>
                          <a:cs typeface="Times New Roman" panose="02020603050405020304" pitchFamily="18" charset="0"/>
                        </a:rPr>
                        <a:t>Conceitos iniciais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06-13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352922">
                <a:tc>
                  <a:txBody>
                    <a:bodyPr/>
                    <a:lstStyle/>
                    <a:p>
                      <a:pPr marL="361950" marR="0" lvl="0" indent="0" algn="l" defTabSz="457200" rtl="0" eaLnBrk="1" fontAlgn="auto" latinLnBrk="0" hangingPunct="1">
                        <a:lnSpc>
                          <a:spcPct val="100000"/>
                        </a:lnSpc>
                        <a:spcBef>
                          <a:spcPct val="20000"/>
                        </a:spcBef>
                        <a:spcAft>
                          <a:spcPts val="0"/>
                        </a:spcAft>
                        <a:buClrTx/>
                        <a:buSzTx/>
                        <a:buFont typeface="Arial"/>
                        <a:buNone/>
                        <a:tabLst/>
                        <a:defRPr/>
                      </a:pPr>
                      <a:r>
                        <a:rPr lang="pt-BR" sz="1600" kern="1200" baseline="0" dirty="0">
                          <a:solidFill>
                            <a:schemeClr val="tx1"/>
                          </a:solidFill>
                          <a:latin typeface="Times New Roman" panose="02020603050405020304" pitchFamily="18" charset="0"/>
                          <a:ea typeface="+mn-ea"/>
                          <a:cs typeface="Times New Roman" panose="02020603050405020304" pitchFamily="18" charset="0"/>
                        </a:rPr>
                        <a:t>Estrutura formal básica do balanço patrimonial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14-17</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352922">
                <a:tc>
                  <a:txBody>
                    <a:bodyPr/>
                    <a:lstStyle/>
                    <a:p>
                      <a:pPr marL="361950" marR="0" indent="0" algn="l" defTabSz="457200" rtl="0" eaLnBrk="1" fontAlgn="auto" latinLnBrk="0" hangingPunct="1">
                        <a:lnSpc>
                          <a:spcPct val="100000"/>
                        </a:lnSpc>
                        <a:spcBef>
                          <a:spcPts val="0"/>
                        </a:spcBef>
                        <a:spcAft>
                          <a:spcPts val="0"/>
                        </a:spcAft>
                        <a:buClrTx/>
                        <a:buSzTx/>
                        <a:buFontTx/>
                        <a:buNone/>
                        <a:tabLst/>
                        <a:defRPr/>
                      </a:pPr>
                      <a:r>
                        <a:rPr lang="pt-BR" sz="1600" b="0" kern="1200" cap="none" dirty="0">
                          <a:solidFill>
                            <a:schemeClr val="dk1"/>
                          </a:solidFill>
                          <a:latin typeface="Times New Roman" panose="02020603050405020304" pitchFamily="18" charset="0"/>
                          <a:ea typeface="+mn-ea"/>
                          <a:cs typeface="Times New Roman" panose="02020603050405020304" pitchFamily="18" charset="0"/>
                        </a:rPr>
                        <a:t>Demonstração do resultado do exercício (DRE)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18-20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r h="352922">
                <a:tc>
                  <a:txBody>
                    <a:bodyPr/>
                    <a:lstStyle/>
                    <a:p>
                      <a:pPr marL="361950" marR="0" indent="0" algn="l" defTabSz="457200" rtl="0" eaLnBrk="1" fontAlgn="auto" latinLnBrk="0" hangingPunct="1">
                        <a:lnSpc>
                          <a:spcPct val="100000"/>
                        </a:lnSpc>
                        <a:spcBef>
                          <a:spcPts val="0"/>
                        </a:spcBef>
                        <a:spcAft>
                          <a:spcPts val="0"/>
                        </a:spcAft>
                        <a:buClrTx/>
                        <a:buSzTx/>
                        <a:buFontTx/>
                        <a:buNone/>
                        <a:tabLst/>
                        <a:defRPr/>
                      </a:pPr>
                      <a:r>
                        <a:rPr lang="pt-BR" sz="1600" b="0" cap="none" dirty="0">
                          <a:latin typeface="Times New Roman" panose="02020603050405020304" pitchFamily="18" charset="0"/>
                          <a:cs typeface="Times New Roman" panose="02020603050405020304" pitchFamily="18" charset="0"/>
                        </a:rPr>
                        <a:t>Método das Partidas Dobradas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21-25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4"/>
                  </a:ext>
                </a:extLst>
              </a:tr>
              <a:tr h="352922">
                <a:tc>
                  <a:txBody>
                    <a:bodyPr/>
                    <a:lstStyle/>
                    <a:p>
                      <a:pPr marL="361950" marR="0" indent="0" algn="l" defTabSz="457200" rtl="0" eaLnBrk="1" fontAlgn="auto" latinLnBrk="0" hangingPunct="1">
                        <a:lnSpc>
                          <a:spcPct val="100000"/>
                        </a:lnSpc>
                        <a:spcBef>
                          <a:spcPts val="0"/>
                        </a:spcBef>
                        <a:spcAft>
                          <a:spcPts val="0"/>
                        </a:spcAft>
                        <a:buClrTx/>
                        <a:buSzTx/>
                        <a:buFontTx/>
                        <a:buNone/>
                        <a:tabLst/>
                        <a:defRPr/>
                      </a:pPr>
                      <a:r>
                        <a:rPr lang="pt-BR" sz="1600" b="0" kern="1200" cap="none" dirty="0">
                          <a:solidFill>
                            <a:schemeClr val="dk1"/>
                          </a:solidFill>
                          <a:latin typeface="Times New Roman" panose="02020603050405020304" pitchFamily="18" charset="0"/>
                          <a:ea typeface="+mn-ea"/>
                          <a:cs typeface="Times New Roman" panose="02020603050405020304" pitchFamily="18" charset="0"/>
                        </a:rPr>
                        <a:t>Exemplos de contabilização</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26-35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74434737"/>
                  </a:ext>
                </a:extLst>
              </a:tr>
              <a:tr h="3554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600" b="1" kern="1200" cap="all" baseline="0" dirty="0">
                          <a:solidFill>
                            <a:schemeClr val="tx1"/>
                          </a:solidFill>
                          <a:latin typeface="Times New Roman" panose="02020603050405020304" pitchFamily="18" charset="0"/>
                          <a:ea typeface="+mn-ea"/>
                          <a:cs typeface="Times New Roman" panose="02020603050405020304" pitchFamily="18" charset="0"/>
                        </a:rPr>
                        <a:t>APÊNDICE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36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8"/>
                  </a:ext>
                </a:extLst>
              </a:tr>
              <a:tr h="352922">
                <a:tc>
                  <a:txBody>
                    <a:bodyPr/>
                    <a:lstStyle/>
                    <a:p>
                      <a:pPr marL="361950" marR="0" indent="0" algn="l" defTabSz="457200" rtl="0" eaLnBrk="1" fontAlgn="auto" latinLnBrk="0" hangingPunct="1">
                        <a:lnSpc>
                          <a:spcPct val="100000"/>
                        </a:lnSpc>
                        <a:spcBef>
                          <a:spcPts val="0"/>
                        </a:spcBef>
                        <a:spcAft>
                          <a:spcPts val="0"/>
                        </a:spcAft>
                        <a:buClrTx/>
                        <a:buSzTx/>
                        <a:buFontTx/>
                        <a:buNone/>
                        <a:tabLst/>
                        <a:defRPr/>
                      </a:pPr>
                      <a:r>
                        <a:rPr lang="pt-BR" sz="1600" b="0" kern="1200" cap="none" dirty="0">
                          <a:solidFill>
                            <a:schemeClr val="dk1"/>
                          </a:solidFill>
                          <a:latin typeface="Times New Roman" panose="02020603050405020304" pitchFamily="18" charset="0"/>
                          <a:ea typeface="+mn-ea"/>
                          <a:cs typeface="Times New Roman" panose="02020603050405020304" pitchFamily="18" charset="0"/>
                        </a:rPr>
                        <a:t>Fontes da Contabilidade e legislação aplicável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37-40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9"/>
                  </a:ext>
                </a:extLst>
              </a:tr>
              <a:tr h="352922">
                <a:tc>
                  <a:txBody>
                    <a:bodyPr/>
                    <a:lstStyle/>
                    <a:p>
                      <a:pPr marL="361950" marR="0" indent="0" algn="l" defTabSz="457200" rtl="0" eaLnBrk="1" fontAlgn="auto" latinLnBrk="0" hangingPunct="1">
                        <a:lnSpc>
                          <a:spcPct val="100000"/>
                        </a:lnSpc>
                        <a:spcBef>
                          <a:spcPts val="0"/>
                        </a:spcBef>
                        <a:spcAft>
                          <a:spcPts val="0"/>
                        </a:spcAft>
                        <a:buClrTx/>
                        <a:buSzTx/>
                        <a:buFontTx/>
                        <a:buNone/>
                        <a:tabLst/>
                        <a:defRPr/>
                      </a:pPr>
                      <a:r>
                        <a:rPr lang="pt-BR" sz="1600" b="0" kern="1200" cap="none" dirty="0">
                          <a:solidFill>
                            <a:schemeClr val="dk1"/>
                          </a:solidFill>
                          <a:latin typeface="Times New Roman" panose="02020603050405020304" pitchFamily="18" charset="0"/>
                          <a:ea typeface="+mn-ea"/>
                          <a:cs typeface="Times New Roman" panose="02020603050405020304" pitchFamily="18" charset="0"/>
                        </a:rPr>
                        <a:t>Detalhamento das contas do balanço patrimonial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41-49</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0"/>
                  </a:ext>
                </a:extLst>
              </a:tr>
              <a:tr h="352922">
                <a:tc>
                  <a:txBody>
                    <a:bodyPr/>
                    <a:lstStyle/>
                    <a:p>
                      <a:pPr marL="361950" marR="0" indent="0" algn="l" defTabSz="457200" rtl="0" eaLnBrk="1" fontAlgn="auto" latinLnBrk="0" hangingPunct="1">
                        <a:lnSpc>
                          <a:spcPct val="100000"/>
                        </a:lnSpc>
                        <a:spcBef>
                          <a:spcPts val="0"/>
                        </a:spcBef>
                        <a:spcAft>
                          <a:spcPts val="0"/>
                        </a:spcAft>
                        <a:buClrTx/>
                        <a:buSzTx/>
                        <a:buFontTx/>
                        <a:buNone/>
                        <a:tabLst/>
                        <a:defRPr/>
                      </a:pPr>
                      <a:r>
                        <a:rPr lang="pt-BR" sz="1600" b="0" kern="1200" cap="none" dirty="0">
                          <a:solidFill>
                            <a:schemeClr val="dk1"/>
                          </a:solidFill>
                          <a:latin typeface="Times New Roman" panose="02020603050405020304" pitchFamily="18" charset="0"/>
                          <a:ea typeface="+mn-ea"/>
                          <a:cs typeface="Times New Roman" panose="02020603050405020304" pitchFamily="18" charset="0"/>
                        </a:rPr>
                        <a:t>Links para vídeos e artigo sobre o tema da aula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r>
                        <a:rPr lang="pt-BR" sz="1600" b="0" dirty="0">
                          <a:solidFill>
                            <a:schemeClr val="tx1"/>
                          </a:solidFill>
                          <a:latin typeface="Times New Roman" panose="02020603050405020304" pitchFamily="18" charset="0"/>
                          <a:cs typeface="Times New Roman" panose="02020603050405020304" pitchFamily="18" charset="0"/>
                        </a:rPr>
                        <a:t>50-54</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7484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757130"/>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a:t>
            </a:r>
            <a:r>
              <a:rPr lang="pt-BR" dirty="0">
                <a:solidFill>
                  <a:srgbClr val="595959"/>
                </a:solidFill>
                <a:latin typeface="Times New Roman" panose="02020603050405020304" pitchFamily="18" charset="0"/>
                <a:cs typeface="Times New Roman" panose="02020603050405020304" pitchFamily="18" charset="0"/>
              </a:rPr>
              <a:t> (ilustrativo):</a:t>
            </a:r>
          </a:p>
          <a:p>
            <a:pPr marL="742950" lvl="1" indent="-285750" algn="just">
              <a:lnSpc>
                <a:spcPct val="120000"/>
              </a:lnSpc>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756859316"/>
              </p:ext>
            </p:extLst>
          </p:nvPr>
        </p:nvGraphicFramePr>
        <p:xfrm>
          <a:off x="3474814" y="1952130"/>
          <a:ext cx="4586521" cy="4014605"/>
        </p:xfrm>
        <a:graphic>
          <a:graphicData uri="http://schemas.openxmlformats.org/drawingml/2006/table">
            <a:tbl>
              <a:tblPr firstRow="1" bandRow="1">
                <a:tableStyleId>{5C22544A-7EE6-4342-B048-85BDC9FD1C3A}</a:tableStyleId>
              </a:tblPr>
              <a:tblGrid>
                <a:gridCol w="4586521">
                  <a:extLst>
                    <a:ext uri="{9D8B030D-6E8A-4147-A177-3AD203B41FA5}">
                      <a16:colId xmlns:a16="http://schemas.microsoft.com/office/drawing/2014/main" val="20000"/>
                    </a:ext>
                  </a:extLst>
                </a:gridCol>
              </a:tblGrid>
              <a:tr h="180338">
                <a:tc>
                  <a:txBody>
                    <a:bodyPr/>
                    <a:lstStyle/>
                    <a:p>
                      <a:r>
                        <a:rPr lang="pt-BR" sz="1400" dirty="0">
                          <a:solidFill>
                            <a:srgbClr val="595959"/>
                          </a:solidFill>
                          <a:latin typeface="Times New Roman" panose="02020603050405020304" pitchFamily="18" charset="0"/>
                          <a:cs typeface="Times New Roman" panose="02020603050405020304" pitchFamily="18" charset="0"/>
                        </a:rPr>
                        <a:t>Receita Bruta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6624">
                <a:tc>
                  <a:txBody>
                    <a:bodyPr/>
                    <a:lstStyle/>
                    <a:p>
                      <a:r>
                        <a:rPr lang="pt-BR" sz="1400" dirty="0">
                          <a:solidFill>
                            <a:srgbClr val="595959"/>
                          </a:solidFill>
                          <a:latin typeface="Times New Roman" panose="02020603050405020304" pitchFamily="18" charset="0"/>
                          <a:cs typeface="Times New Roman" panose="02020603050405020304" pitchFamily="18" charset="0"/>
                        </a:rPr>
                        <a:t>(-)</a:t>
                      </a:r>
                      <a:r>
                        <a:rPr lang="pt-BR" sz="1400" baseline="0" dirty="0">
                          <a:solidFill>
                            <a:srgbClr val="595959"/>
                          </a:solidFill>
                          <a:latin typeface="Times New Roman" panose="02020603050405020304" pitchFamily="18" charset="0"/>
                          <a:cs typeface="Times New Roman" panose="02020603050405020304" pitchFamily="18" charset="0"/>
                        </a:rPr>
                        <a:t> Devoluções e abatimentos sobre vendas</a:t>
                      </a:r>
                      <a:endParaRPr lang="pt-BR" sz="1400"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3155">
                <a:tc>
                  <a:txBody>
                    <a:bodyPr/>
                    <a:lstStyle/>
                    <a:p>
                      <a:r>
                        <a:rPr lang="pt-BR" sz="1400" b="1" dirty="0">
                          <a:solidFill>
                            <a:srgbClr val="595959"/>
                          </a:solidFill>
                          <a:latin typeface="Times New Roman" panose="02020603050405020304" pitchFamily="18" charset="0"/>
                          <a:cs typeface="Times New Roman" panose="02020603050405020304" pitchFamily="18" charset="0"/>
                        </a:rPr>
                        <a:t>Receita</a:t>
                      </a:r>
                      <a:r>
                        <a:rPr lang="pt-BR" sz="1400" b="1" baseline="0" dirty="0">
                          <a:solidFill>
                            <a:srgbClr val="595959"/>
                          </a:solidFill>
                          <a:latin typeface="Times New Roman" panose="02020603050405020304" pitchFamily="18" charset="0"/>
                          <a:cs typeface="Times New Roman" panose="02020603050405020304" pitchFamily="18" charset="0"/>
                        </a:rPr>
                        <a:t> Líquida</a:t>
                      </a:r>
                      <a:endParaRPr lang="pt-BR" sz="1400" b="1"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624">
                <a:tc>
                  <a:txBody>
                    <a:bodyPr/>
                    <a:lstStyle/>
                    <a:p>
                      <a:r>
                        <a:rPr lang="pt-BR" sz="1400" dirty="0">
                          <a:solidFill>
                            <a:srgbClr val="595959"/>
                          </a:solidFill>
                          <a:latin typeface="Times New Roman" panose="02020603050405020304" pitchFamily="18" charset="0"/>
                          <a:cs typeface="Times New Roman" panose="02020603050405020304" pitchFamily="18" charset="0"/>
                        </a:rPr>
                        <a:t>(-) Custos de produção</a:t>
                      </a:r>
                      <a:r>
                        <a:rPr lang="pt-BR" sz="1400" baseline="0" dirty="0">
                          <a:solidFill>
                            <a:srgbClr val="595959"/>
                          </a:solidFill>
                          <a:latin typeface="Times New Roman" panose="02020603050405020304" pitchFamily="18" charset="0"/>
                          <a:cs typeface="Times New Roman" panose="02020603050405020304" pitchFamily="18" charset="0"/>
                        </a:rPr>
                        <a:t>/venda</a:t>
                      </a:r>
                      <a:endParaRPr lang="pt-BR" sz="1400"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6218">
                <a:tc>
                  <a:txBody>
                    <a:bodyPr/>
                    <a:lstStyle/>
                    <a:p>
                      <a:r>
                        <a:rPr lang="pt-BR" sz="1400" b="1" dirty="0">
                          <a:solidFill>
                            <a:srgbClr val="595959"/>
                          </a:solidFill>
                          <a:latin typeface="Times New Roman" panose="02020603050405020304" pitchFamily="18" charset="0"/>
                          <a:cs typeface="Times New Roman" panose="02020603050405020304" pitchFamily="18" charset="0"/>
                        </a:rPr>
                        <a:t>Lucro Bruto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8789">
                <a:tc>
                  <a:txBody>
                    <a:bodyPr/>
                    <a:lstStyle/>
                    <a:p>
                      <a:r>
                        <a:rPr lang="pt-BR" sz="1400" dirty="0">
                          <a:solidFill>
                            <a:srgbClr val="595959"/>
                          </a:solidFill>
                          <a:latin typeface="Times New Roman" panose="02020603050405020304" pitchFamily="18" charset="0"/>
                          <a:cs typeface="Times New Roman" panose="02020603050405020304" pitchFamily="18" charset="0"/>
                        </a:rPr>
                        <a:t>(-)</a:t>
                      </a:r>
                      <a:r>
                        <a:rPr lang="pt-BR" sz="1400" baseline="0" dirty="0">
                          <a:solidFill>
                            <a:srgbClr val="595959"/>
                          </a:solidFill>
                          <a:latin typeface="Times New Roman" panose="02020603050405020304" pitchFamily="18" charset="0"/>
                          <a:cs typeface="Times New Roman" panose="02020603050405020304" pitchFamily="18" charset="0"/>
                        </a:rPr>
                        <a:t> D</a:t>
                      </a:r>
                      <a:r>
                        <a:rPr lang="pt-BR" sz="1400" dirty="0">
                          <a:solidFill>
                            <a:srgbClr val="595959"/>
                          </a:solidFill>
                          <a:latin typeface="Times New Roman" panose="02020603050405020304" pitchFamily="18" charset="0"/>
                          <a:cs typeface="Times New Roman" panose="02020603050405020304" pitchFamily="18" charset="0"/>
                        </a:rPr>
                        <a:t>espesas Administrativas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4800">
                <a:tc>
                  <a:txBody>
                    <a:bodyPr/>
                    <a:lstStyle/>
                    <a:p>
                      <a:r>
                        <a:rPr lang="pt-BR" sz="1400" b="1" dirty="0">
                          <a:solidFill>
                            <a:srgbClr val="595959"/>
                          </a:solidFill>
                          <a:latin typeface="Times New Roman" panose="02020603050405020304" pitchFamily="18" charset="0"/>
                          <a:cs typeface="Times New Roman" panose="02020603050405020304" pitchFamily="18" charset="0"/>
                        </a:rPr>
                        <a:t>Lucro Operacional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1361">
                <a:tc>
                  <a:txBody>
                    <a:bodyPr/>
                    <a:lstStyle/>
                    <a:p>
                      <a:r>
                        <a:rPr lang="pt-BR" sz="1400" dirty="0">
                          <a:solidFill>
                            <a:srgbClr val="595959"/>
                          </a:solidFill>
                          <a:latin typeface="Times New Roman" panose="02020603050405020304" pitchFamily="18" charset="0"/>
                          <a:cs typeface="Times New Roman" panose="02020603050405020304" pitchFamily="18" charset="0"/>
                        </a:rPr>
                        <a:t>(-)</a:t>
                      </a:r>
                      <a:r>
                        <a:rPr lang="pt-BR" sz="1400" baseline="0" dirty="0">
                          <a:solidFill>
                            <a:srgbClr val="595959"/>
                          </a:solidFill>
                          <a:latin typeface="Times New Roman" panose="02020603050405020304" pitchFamily="18" charset="0"/>
                          <a:cs typeface="Times New Roman" panose="02020603050405020304" pitchFamily="18" charset="0"/>
                        </a:rPr>
                        <a:t> Despesas não Operacionais</a:t>
                      </a:r>
                      <a:endParaRPr lang="pt-BR" sz="1400"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6455">
                <a:tc>
                  <a:txBody>
                    <a:bodyPr/>
                    <a:lstStyle/>
                    <a:p>
                      <a:r>
                        <a:rPr lang="pt-BR" sz="1400" dirty="0">
                          <a:solidFill>
                            <a:srgbClr val="595959"/>
                          </a:solidFill>
                          <a:latin typeface="Times New Roman" panose="02020603050405020304" pitchFamily="18" charset="0"/>
                          <a:cs typeface="Times New Roman" panose="02020603050405020304" pitchFamily="18" charset="0"/>
                        </a:rPr>
                        <a:t>(+)</a:t>
                      </a:r>
                      <a:r>
                        <a:rPr lang="pt-BR" sz="1400" baseline="0" dirty="0">
                          <a:solidFill>
                            <a:srgbClr val="595959"/>
                          </a:solidFill>
                          <a:latin typeface="Times New Roman" panose="02020603050405020304" pitchFamily="18" charset="0"/>
                          <a:cs typeface="Times New Roman" panose="02020603050405020304" pitchFamily="18" charset="0"/>
                        </a:rPr>
                        <a:t> Receitas não Operacionais</a:t>
                      </a:r>
                      <a:endParaRPr lang="pt-BR" sz="1400"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1183">
                <a:tc>
                  <a:txBody>
                    <a:bodyPr/>
                    <a:lstStyle/>
                    <a:p>
                      <a:r>
                        <a:rPr lang="pt-BR" sz="1400" b="1" dirty="0">
                          <a:solidFill>
                            <a:srgbClr val="595959"/>
                          </a:solidFill>
                          <a:latin typeface="Times New Roman" panose="02020603050405020304" pitchFamily="18" charset="0"/>
                          <a:cs typeface="Times New Roman" panose="02020603050405020304" pitchFamily="18" charset="0"/>
                        </a:rPr>
                        <a:t>Lucro antes</a:t>
                      </a:r>
                      <a:r>
                        <a:rPr lang="pt-BR" sz="1400" b="1" baseline="0" dirty="0">
                          <a:solidFill>
                            <a:srgbClr val="595959"/>
                          </a:solidFill>
                          <a:latin typeface="Times New Roman" panose="02020603050405020304" pitchFamily="18" charset="0"/>
                          <a:cs typeface="Times New Roman" panose="02020603050405020304" pitchFamily="18" charset="0"/>
                        </a:rPr>
                        <a:t> do IR (LAIR)</a:t>
                      </a:r>
                      <a:endParaRPr lang="pt-BR" sz="1400" b="1"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53126">
                <a:tc>
                  <a:txBody>
                    <a:bodyPr/>
                    <a:lstStyle/>
                    <a:p>
                      <a:r>
                        <a:rPr lang="pt-BR" sz="1400" dirty="0">
                          <a:solidFill>
                            <a:srgbClr val="595959"/>
                          </a:solidFill>
                          <a:latin typeface="Times New Roman" panose="02020603050405020304" pitchFamily="18" charset="0"/>
                          <a:cs typeface="Times New Roman" panose="02020603050405020304" pitchFamily="18" charset="0"/>
                        </a:rPr>
                        <a:t>(-) Despesas com 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0">
                <a:tc>
                  <a:txBody>
                    <a:bodyPr/>
                    <a:lstStyle/>
                    <a:p>
                      <a:r>
                        <a:rPr lang="pt-BR" sz="1400" dirty="0">
                          <a:solidFill>
                            <a:srgbClr val="595959"/>
                          </a:solidFill>
                          <a:latin typeface="Times New Roman" panose="02020603050405020304" pitchFamily="18" charset="0"/>
                          <a:cs typeface="Times New Roman" panose="02020603050405020304" pitchFamily="18" charset="0"/>
                        </a:rPr>
                        <a:t>(-) Despesas com Contribuição</a:t>
                      </a:r>
                      <a:r>
                        <a:rPr lang="pt-BR" sz="1400" baseline="0" dirty="0">
                          <a:solidFill>
                            <a:srgbClr val="595959"/>
                          </a:solidFill>
                          <a:latin typeface="Times New Roman" panose="02020603050405020304" pitchFamily="18" charset="0"/>
                          <a:cs typeface="Times New Roman" panose="02020603050405020304" pitchFamily="18" charset="0"/>
                        </a:rPr>
                        <a:t> Social sobre o Lucro - CSL</a:t>
                      </a:r>
                      <a:endParaRPr lang="pt-BR" sz="1400"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0">
                <a:tc>
                  <a:txBody>
                    <a:bodyPr/>
                    <a:lstStyle/>
                    <a:p>
                      <a:r>
                        <a:rPr lang="pt-BR" sz="1400" b="1" dirty="0">
                          <a:solidFill>
                            <a:srgbClr val="595959"/>
                          </a:solidFill>
                          <a:latin typeface="Times New Roman" panose="02020603050405020304" pitchFamily="18" charset="0"/>
                          <a:cs typeface="Times New Roman" panose="02020603050405020304" pitchFamily="18" charset="0"/>
                        </a:rPr>
                        <a:t>Lucro</a:t>
                      </a:r>
                      <a:r>
                        <a:rPr lang="pt-BR" sz="1400" b="1" baseline="0" dirty="0">
                          <a:solidFill>
                            <a:srgbClr val="595959"/>
                          </a:solidFill>
                          <a:latin typeface="Times New Roman" panose="02020603050405020304" pitchFamily="18" charset="0"/>
                          <a:cs typeface="Times New Roman" panose="02020603050405020304" pitchFamily="18" charset="0"/>
                        </a:rPr>
                        <a:t> Líquido (resultado do exercício)</a:t>
                      </a:r>
                      <a:endParaRPr lang="pt-BR" sz="1400" b="1" dirty="0">
                        <a:solidFill>
                          <a:srgbClr val="59595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TextBox 12">
            <a:extLst>
              <a:ext uri="{FF2B5EF4-FFF2-40B4-BE49-F238E27FC236}">
                <a16:creationId xmlns:a16="http://schemas.microsoft.com/office/drawing/2014/main" id="{55E6BF2F-AE8C-4F7C-8A1C-FFEFF1143CE7}"/>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Demonstração do resultado do exercício (DRE)</a:t>
            </a: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73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670492"/>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Considerações preliminares</a:t>
            </a:r>
            <a:r>
              <a:rPr lang="pt-BR" b="1" dirty="0">
                <a:solidFill>
                  <a:srgbClr val="595959"/>
                </a:solidFill>
                <a:latin typeface="Times New Roman" panose="02020603050405020304" pitchFamily="18" charset="0"/>
                <a:cs typeface="Times New Roman" panose="02020603050405020304" pitchFamily="18" charset="0"/>
              </a:rPr>
              <a:t>: </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Um evento contábil sempre gera pelo menos dois lançamentos, um a </a:t>
            </a:r>
            <a:r>
              <a:rPr lang="pt-BR" b="1" u="sng" dirty="0">
                <a:solidFill>
                  <a:srgbClr val="595959"/>
                </a:solidFill>
                <a:latin typeface="Times New Roman" panose="02020603050405020304" pitchFamily="18" charset="0"/>
                <a:cs typeface="Times New Roman" panose="02020603050405020304" pitchFamily="18" charset="0"/>
              </a:rPr>
              <a:t>débito</a:t>
            </a:r>
            <a:r>
              <a:rPr lang="pt-BR" dirty="0">
                <a:solidFill>
                  <a:srgbClr val="595959"/>
                </a:solidFill>
                <a:latin typeface="Times New Roman" panose="02020603050405020304" pitchFamily="18" charset="0"/>
                <a:cs typeface="Times New Roman" panose="02020603050405020304" pitchFamily="18" charset="0"/>
              </a:rPr>
              <a:t> e outro a </a:t>
            </a:r>
            <a:r>
              <a:rPr lang="pt-BR" b="1" u="sng" dirty="0">
                <a:solidFill>
                  <a:srgbClr val="595959"/>
                </a:solidFill>
                <a:latin typeface="Times New Roman" panose="02020603050405020304" pitchFamily="18" charset="0"/>
                <a:cs typeface="Times New Roman" panose="02020603050405020304" pitchFamily="18" charset="0"/>
              </a:rPr>
              <a:t>crédito</a:t>
            </a:r>
            <a:r>
              <a:rPr lang="pt-BR" dirty="0">
                <a:solidFill>
                  <a:srgbClr val="595959"/>
                </a:solidFill>
                <a:latin typeface="Times New Roman" panose="02020603050405020304" pitchFamily="18" charset="0"/>
                <a:cs typeface="Times New Roman" panose="02020603050405020304" pitchFamily="18" charset="0"/>
              </a:rPr>
              <a:t> em contas contábeis do balanço patrimonial</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Para fins didáticos, “débito” e “crédito” são meras convenções, e não significam algo “ruim”/negativo (lançamento a débito) ou “bom”/positivo (lançamento a crédito)</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O valor total dos lançamentos a débito em uma ou mais contas sempre deve ser igual ao valor total dos lançamentos a crédito em uma ou mais contas</a:t>
            </a:r>
          </a:p>
          <a:p>
            <a:pPr marL="285750" indent="-285750" algn="just">
              <a:lnSpc>
                <a:spcPct val="120000"/>
              </a:lnSpc>
              <a:buFont typeface="Wingdings" panose="05000000000000000000" pitchFamily="2" charset="2"/>
              <a:buChar char="§"/>
            </a:pPr>
            <a:endParaRPr lang="pt-BR" dirty="0">
              <a:solidFill>
                <a:srgbClr val="595959"/>
              </a:solidFill>
              <a:latin typeface="Times New Roman" panose="02020603050405020304" pitchFamily="18" charset="0"/>
              <a:cs typeface="Times New Roman" panose="02020603050405020304" pitchFamily="18" charset="0"/>
            </a:endParaRPr>
          </a:p>
          <a:p>
            <a:pPr marL="742950" lvl="1" indent="-285750" algn="just">
              <a:lnSpc>
                <a:spcPct val="120000"/>
              </a:lnSpc>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p:txBody>
      </p:sp>
      <p:sp>
        <p:nvSpPr>
          <p:cNvPr id="7" name="TextBox 12">
            <a:extLst>
              <a:ext uri="{FF2B5EF4-FFF2-40B4-BE49-F238E27FC236}">
                <a16:creationId xmlns:a16="http://schemas.microsoft.com/office/drawing/2014/main" id="{7693ABBF-637E-49DE-8118-0F23CCCDE12A}"/>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Método das partidas dobradas</a:t>
            </a:r>
          </a:p>
        </p:txBody>
      </p:sp>
    </p:spTree>
    <p:extLst>
      <p:ext uri="{BB962C8B-B14F-4D97-AF65-F5344CB8AC3E}">
        <p14:creationId xmlns:p14="http://schemas.microsoft.com/office/powerpoint/2010/main" val="142910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1214435"/>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err="1">
                <a:solidFill>
                  <a:srgbClr val="595959"/>
                </a:solidFill>
                <a:latin typeface="Times New Roman" panose="02020603050405020304" pitchFamily="18" charset="0"/>
                <a:cs typeface="Times New Roman" panose="02020603050405020304" pitchFamily="18" charset="0"/>
              </a:rPr>
              <a:t>Razonete</a:t>
            </a:r>
            <a:r>
              <a:rPr lang="pt-BR" dirty="0">
                <a:solidFill>
                  <a:srgbClr val="595959"/>
                </a:solidFill>
                <a:latin typeface="Times New Roman" panose="02020603050405020304" pitchFamily="18" charset="0"/>
                <a:cs typeface="Times New Roman" panose="02020603050405020304" pitchFamily="18" charset="0"/>
              </a:rPr>
              <a:t> ou conta “T”: representação gráfica de uma conta contábil onde são registrados os valores de acréscimo e decréscimo</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Cada conta de cada grupo pode ser representada por </a:t>
            </a:r>
            <a:r>
              <a:rPr lang="pt-BR" dirty="0" err="1">
                <a:solidFill>
                  <a:srgbClr val="595959"/>
                </a:solidFill>
                <a:latin typeface="Times New Roman" panose="02020603050405020304" pitchFamily="18" charset="0"/>
                <a:cs typeface="Times New Roman" panose="02020603050405020304" pitchFamily="18" charset="0"/>
              </a:rPr>
              <a:t>razonete</a:t>
            </a:r>
            <a:r>
              <a:rPr lang="pt-BR" dirty="0">
                <a:solidFill>
                  <a:srgbClr val="595959"/>
                </a:solidFill>
                <a:latin typeface="Times New Roman" panose="02020603050405020304" pitchFamily="18" charset="0"/>
                <a:cs typeface="Times New Roman" panose="02020603050405020304" pitchFamily="18" charset="0"/>
              </a:rPr>
              <a:t> (conta T)</a:t>
            </a:r>
            <a:endParaRPr lang="fr-FR" dirty="0">
              <a:solidFill>
                <a:srgbClr val="595959"/>
              </a:solidFill>
              <a:latin typeface="Times New Roman" panose="02020603050405020304" pitchFamily="18" charset="0"/>
              <a:cs typeface="Times New Roman" panose="02020603050405020304" pitchFamily="18" charset="0"/>
            </a:endParaRPr>
          </a:p>
        </p:txBody>
      </p:sp>
      <p:sp>
        <p:nvSpPr>
          <p:cNvPr id="8" name="TextBox 12">
            <a:extLst>
              <a:ext uri="{FF2B5EF4-FFF2-40B4-BE49-F238E27FC236}">
                <a16:creationId xmlns:a16="http://schemas.microsoft.com/office/drawing/2014/main" id="{49133C90-6848-4861-823C-11A1B1F0FA97}"/>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Método das partidas dobradas</a:t>
            </a:r>
          </a:p>
        </p:txBody>
      </p:sp>
      <p:pic>
        <p:nvPicPr>
          <p:cNvPr id="9" name="Imagem 8">
            <a:extLst>
              <a:ext uri="{FF2B5EF4-FFF2-40B4-BE49-F238E27FC236}">
                <a16:creationId xmlns:a16="http://schemas.microsoft.com/office/drawing/2014/main" id="{E295A337-12E3-4955-B19B-CE3F99C3B35F}"/>
              </a:ext>
            </a:extLst>
          </p:cNvPr>
          <p:cNvPicPr>
            <a:picLocks noChangeAspect="1"/>
          </p:cNvPicPr>
          <p:nvPr/>
        </p:nvPicPr>
        <p:blipFill>
          <a:blip r:embed="rId2"/>
          <a:stretch>
            <a:fillRect/>
          </a:stretch>
        </p:blipFill>
        <p:spPr>
          <a:xfrm>
            <a:off x="2162475" y="3269410"/>
            <a:ext cx="4773692" cy="2227921"/>
          </a:xfrm>
          <a:prstGeom prst="rect">
            <a:avLst/>
          </a:prstGeom>
        </p:spPr>
      </p:pic>
      <p:sp>
        <p:nvSpPr>
          <p:cNvPr id="2" name="Retângulo 1">
            <a:extLst>
              <a:ext uri="{FF2B5EF4-FFF2-40B4-BE49-F238E27FC236}">
                <a16:creationId xmlns:a16="http://schemas.microsoft.com/office/drawing/2014/main" id="{984696FF-52B2-4A09-9A3F-40CFC498202D}"/>
              </a:ext>
            </a:extLst>
          </p:cNvPr>
          <p:cNvSpPr/>
          <p:nvPr/>
        </p:nvSpPr>
        <p:spPr>
          <a:xfrm>
            <a:off x="2162475" y="3837366"/>
            <a:ext cx="2276360" cy="95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Retângulo 12">
            <a:extLst>
              <a:ext uri="{FF2B5EF4-FFF2-40B4-BE49-F238E27FC236}">
                <a16:creationId xmlns:a16="http://schemas.microsoft.com/office/drawing/2014/main" id="{6284C2BC-7056-4B8A-97EA-A88A434E0EBB}"/>
              </a:ext>
            </a:extLst>
          </p:cNvPr>
          <p:cNvSpPr/>
          <p:nvPr/>
        </p:nvSpPr>
        <p:spPr>
          <a:xfrm>
            <a:off x="4659807" y="3837366"/>
            <a:ext cx="2276360" cy="95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76848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8" name="TextBox 12">
            <a:extLst>
              <a:ext uri="{FF2B5EF4-FFF2-40B4-BE49-F238E27FC236}">
                <a16:creationId xmlns:a16="http://schemas.microsoft.com/office/drawing/2014/main" id="{D9C383BD-0482-4CB8-8035-D20F0C4150F6}"/>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Método das partidas dobradas</a:t>
            </a:r>
          </a:p>
        </p:txBody>
      </p:sp>
      <p:sp>
        <p:nvSpPr>
          <p:cNvPr id="13" name="TextBox 8">
            <a:extLst>
              <a:ext uri="{FF2B5EF4-FFF2-40B4-BE49-F238E27FC236}">
                <a16:creationId xmlns:a16="http://schemas.microsoft.com/office/drawing/2014/main" id="{3057FBC9-85CD-47A9-9316-5FDD8D081425}"/>
              </a:ext>
            </a:extLst>
          </p:cNvPr>
          <p:cNvSpPr txBox="1"/>
          <p:nvPr/>
        </p:nvSpPr>
        <p:spPr>
          <a:xfrm>
            <a:off x="146231" y="1806200"/>
            <a:ext cx="8806181" cy="395749"/>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err="1">
                <a:solidFill>
                  <a:srgbClr val="595959"/>
                </a:solidFill>
                <a:latin typeface="Times New Roman" panose="02020603050405020304" pitchFamily="18" charset="0"/>
                <a:cs typeface="Times New Roman" panose="02020603050405020304" pitchFamily="18" charset="0"/>
              </a:rPr>
              <a:t>Razonete</a:t>
            </a:r>
            <a:r>
              <a:rPr lang="pt-BR" dirty="0">
                <a:solidFill>
                  <a:srgbClr val="595959"/>
                </a:solidFill>
                <a:latin typeface="Times New Roman" panose="02020603050405020304" pitchFamily="18" charset="0"/>
                <a:cs typeface="Times New Roman" panose="02020603050405020304" pitchFamily="18" charset="0"/>
              </a:rPr>
              <a:t>: mecanismo de débito e crédito</a:t>
            </a:r>
            <a:endParaRPr lang="fr-FR" dirty="0">
              <a:solidFill>
                <a:srgbClr val="595959"/>
              </a:solidFill>
              <a:latin typeface="Times New Roman" panose="02020603050405020304" pitchFamily="18" charset="0"/>
              <a:cs typeface="Times New Roman" panose="02020603050405020304" pitchFamily="18" charset="0"/>
            </a:endParaRPr>
          </a:p>
        </p:txBody>
      </p:sp>
      <p:pic>
        <p:nvPicPr>
          <p:cNvPr id="14" name="Imagem 13">
            <a:extLst>
              <a:ext uri="{FF2B5EF4-FFF2-40B4-BE49-F238E27FC236}">
                <a16:creationId xmlns:a16="http://schemas.microsoft.com/office/drawing/2014/main" id="{2A2AB11E-6E4A-477D-9C0C-D508CFB9D516}"/>
              </a:ext>
            </a:extLst>
          </p:cNvPr>
          <p:cNvPicPr>
            <a:picLocks noChangeAspect="1"/>
          </p:cNvPicPr>
          <p:nvPr/>
        </p:nvPicPr>
        <p:blipFill>
          <a:blip r:embed="rId2"/>
          <a:stretch>
            <a:fillRect/>
          </a:stretch>
        </p:blipFill>
        <p:spPr>
          <a:xfrm>
            <a:off x="2162475" y="3269410"/>
            <a:ext cx="4773692" cy="2227921"/>
          </a:xfrm>
          <a:prstGeom prst="rect">
            <a:avLst/>
          </a:prstGeom>
        </p:spPr>
      </p:pic>
    </p:spTree>
    <p:extLst>
      <p:ext uri="{BB962C8B-B14F-4D97-AF65-F5344CB8AC3E}">
        <p14:creationId xmlns:p14="http://schemas.microsoft.com/office/powerpoint/2010/main" val="421074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13" name="TextBox 12">
            <a:extLst>
              <a:ext uri="{FF2B5EF4-FFF2-40B4-BE49-F238E27FC236}">
                <a16:creationId xmlns:a16="http://schemas.microsoft.com/office/drawing/2014/main" id="{590EC3D3-F0F2-4F99-9C42-90C0890FA1DB}"/>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Método das partidas dobradas</a:t>
            </a:r>
          </a:p>
        </p:txBody>
      </p:sp>
      <p:sp>
        <p:nvSpPr>
          <p:cNvPr id="16" name="TextBox 8">
            <a:extLst>
              <a:ext uri="{FF2B5EF4-FFF2-40B4-BE49-F238E27FC236}">
                <a16:creationId xmlns:a16="http://schemas.microsoft.com/office/drawing/2014/main" id="{B5834FA9-7E1B-4D07-A448-7A903C88AD00}"/>
              </a:ext>
            </a:extLst>
          </p:cNvPr>
          <p:cNvSpPr txBox="1"/>
          <p:nvPr/>
        </p:nvSpPr>
        <p:spPr>
          <a:xfrm>
            <a:off x="146231" y="1806200"/>
            <a:ext cx="8806181" cy="3005695"/>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Regras gerais:</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Contas do lado esquerdo do balanço (ativo) são </a:t>
            </a:r>
            <a:r>
              <a:rPr lang="pt-BR" b="1" u="sng" dirty="0">
                <a:solidFill>
                  <a:srgbClr val="595959"/>
                </a:solidFill>
                <a:latin typeface="Times New Roman" panose="02020603050405020304" pitchFamily="18" charset="0"/>
                <a:cs typeface="Times New Roman" panose="02020603050405020304" pitchFamily="18" charset="0"/>
              </a:rPr>
              <a:t>devedoras</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Contas do lado direito do balanço (passivo e PL) são </a:t>
            </a:r>
            <a:r>
              <a:rPr lang="pt-BR" b="1" u="sng" dirty="0">
                <a:solidFill>
                  <a:srgbClr val="595959"/>
                </a:solidFill>
                <a:latin typeface="Times New Roman" panose="02020603050405020304" pitchFamily="18" charset="0"/>
                <a:cs typeface="Times New Roman" panose="02020603050405020304" pitchFamily="18" charset="0"/>
              </a:rPr>
              <a:t>credoras</a:t>
            </a:r>
          </a:p>
          <a:p>
            <a:pPr marL="853200" lvl="4" indent="-285750" algn="just">
              <a:lnSpc>
                <a:spcPct val="120000"/>
              </a:lnSpc>
              <a:spcAft>
                <a:spcPts val="1200"/>
              </a:spcAft>
              <a:buFont typeface="Wingdings" panose="05000000000000000000" pitchFamily="2" charset="2"/>
              <a:buChar char="§"/>
            </a:pPr>
            <a:r>
              <a:rPr lang="pt-BR" u="sng" dirty="0">
                <a:solidFill>
                  <a:srgbClr val="595959"/>
                </a:solidFill>
                <a:latin typeface="Times New Roman" panose="02020603050405020304" pitchFamily="18" charset="0"/>
                <a:cs typeface="Times New Roman" panose="02020603050405020304" pitchFamily="18" charset="0"/>
              </a:rPr>
              <a:t>Contas credoras não apresentam saldo devedor e vice-versa.</a:t>
            </a:r>
            <a:r>
              <a:rPr lang="pt-BR" dirty="0">
                <a:solidFill>
                  <a:srgbClr val="595959"/>
                </a:solidFill>
                <a:latin typeface="Times New Roman" panose="02020603050405020304" pitchFamily="18" charset="0"/>
                <a:cs typeface="Times New Roman" panose="02020603050405020304" pitchFamily="18" charset="0"/>
              </a:rPr>
              <a:t> </a:t>
            </a:r>
          </a:p>
          <a:p>
            <a:pPr marL="853200" lvl="3" algn="just">
              <a:lnSpc>
                <a:spcPct val="120000"/>
              </a:lnSpc>
              <a:spcAft>
                <a:spcPts val="1200"/>
              </a:spcAft>
            </a:pPr>
            <a:r>
              <a:rPr lang="pt-BR" dirty="0">
                <a:solidFill>
                  <a:srgbClr val="595959"/>
                </a:solidFill>
                <a:latin typeface="Times New Roman" panose="02020603050405020304" pitchFamily="18" charset="0"/>
                <a:cs typeface="Times New Roman" panose="02020603050405020304" pitchFamily="18" charset="0"/>
              </a:rPr>
              <a:t>Exemplo: conta caixa (ativo) apresenta, no máximo, saldo zerado, de modo que, se utilizado “cheque especial”, a conta caixa não ficará “credora”; surgirá uma conta credora no passivo (dívida com banco)</a:t>
            </a:r>
            <a:endParaRPr lang="fr-FR" b="1"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2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1089529"/>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dirty="0" err="1">
                <a:solidFill>
                  <a:srgbClr val="595959"/>
                </a:solidFill>
                <a:latin typeface="Times New Roman" panose="02020603050405020304" pitchFamily="18" charset="0"/>
                <a:cs typeface="Times New Roman" panose="02020603050405020304" pitchFamily="18" charset="0"/>
              </a:rPr>
              <a:t>Razonete</a:t>
            </a:r>
            <a:r>
              <a:rPr lang="pt-BR" dirty="0">
                <a:solidFill>
                  <a:srgbClr val="595959"/>
                </a:solidFill>
                <a:latin typeface="Times New Roman" panose="02020603050405020304" pitchFamily="18" charset="0"/>
                <a:cs typeface="Times New Roman" panose="02020603050405020304" pitchFamily="18" charset="0"/>
              </a:rPr>
              <a:t>: mecanismo de débito e crédito</a:t>
            </a:r>
            <a:r>
              <a:rPr lang="pt-BR" b="1" dirty="0">
                <a:solidFill>
                  <a:srgbClr val="595959"/>
                </a:solidFill>
                <a:latin typeface="Times New Roman" panose="02020603050405020304" pitchFamily="18" charset="0"/>
                <a:cs typeface="Times New Roman" panose="02020603050405020304" pitchFamily="18" charset="0"/>
              </a:rPr>
              <a:t> </a:t>
            </a:r>
            <a:endParaRPr lang="pt-BR" dirty="0">
              <a:solidFill>
                <a:srgbClr val="595959"/>
              </a:solidFill>
              <a:latin typeface="Times New Roman" panose="02020603050405020304" pitchFamily="18" charset="0"/>
              <a:cs typeface="Times New Roman" panose="02020603050405020304" pitchFamily="18" charset="0"/>
            </a:endParaRPr>
          </a:p>
          <a:p>
            <a:pPr marL="742950" lvl="1" indent="-285750" algn="just">
              <a:lnSpc>
                <a:spcPct val="120000"/>
              </a:lnSpc>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a:p>
            <a:pPr marL="742950" lvl="1" indent="-285750" algn="just">
              <a:lnSpc>
                <a:spcPct val="120000"/>
              </a:lnSpc>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p:txBody>
      </p:sp>
      <p:pic>
        <p:nvPicPr>
          <p:cNvPr id="3" name="Imagem 2">
            <a:extLst>
              <a:ext uri="{FF2B5EF4-FFF2-40B4-BE49-F238E27FC236}">
                <a16:creationId xmlns:a16="http://schemas.microsoft.com/office/drawing/2014/main" id="{F3EDF6E2-910F-4246-9D71-33D2C9752CE8}"/>
              </a:ext>
            </a:extLst>
          </p:cNvPr>
          <p:cNvPicPr>
            <a:picLocks noChangeAspect="1"/>
          </p:cNvPicPr>
          <p:nvPr/>
        </p:nvPicPr>
        <p:blipFill>
          <a:blip r:embed="rId2"/>
          <a:stretch>
            <a:fillRect/>
          </a:stretch>
        </p:blipFill>
        <p:spPr>
          <a:xfrm>
            <a:off x="711412" y="2596813"/>
            <a:ext cx="3022176" cy="1574482"/>
          </a:xfrm>
          <a:prstGeom prst="rect">
            <a:avLst/>
          </a:prstGeom>
        </p:spPr>
      </p:pic>
      <p:pic>
        <p:nvPicPr>
          <p:cNvPr id="5" name="Imagem 4">
            <a:extLst>
              <a:ext uri="{FF2B5EF4-FFF2-40B4-BE49-F238E27FC236}">
                <a16:creationId xmlns:a16="http://schemas.microsoft.com/office/drawing/2014/main" id="{E1EE8B34-0D49-448F-94C7-5AE6F20D703C}"/>
              </a:ext>
            </a:extLst>
          </p:cNvPr>
          <p:cNvPicPr>
            <a:picLocks noChangeAspect="1"/>
          </p:cNvPicPr>
          <p:nvPr/>
        </p:nvPicPr>
        <p:blipFill>
          <a:blip r:embed="rId3"/>
          <a:stretch>
            <a:fillRect/>
          </a:stretch>
        </p:blipFill>
        <p:spPr>
          <a:xfrm>
            <a:off x="5040800" y="2596813"/>
            <a:ext cx="2909400" cy="3302929"/>
          </a:xfrm>
          <a:prstGeom prst="rect">
            <a:avLst/>
          </a:prstGeom>
        </p:spPr>
      </p:pic>
      <p:sp>
        <p:nvSpPr>
          <p:cNvPr id="13" name="TextBox 12">
            <a:extLst>
              <a:ext uri="{FF2B5EF4-FFF2-40B4-BE49-F238E27FC236}">
                <a16:creationId xmlns:a16="http://schemas.microsoft.com/office/drawing/2014/main" id="{E7C4C7B8-2A6F-4180-9CB0-5806565480A6}"/>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Método das partidas dobradas</a:t>
            </a:r>
          </a:p>
        </p:txBody>
      </p:sp>
    </p:spTree>
    <p:extLst>
      <p:ext uri="{BB962C8B-B14F-4D97-AF65-F5344CB8AC3E}">
        <p14:creationId xmlns:p14="http://schemas.microsoft.com/office/powerpoint/2010/main" val="40473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C760723-6064-4C5A-9FC3-86D78B13B6B7}"/>
              </a:ext>
            </a:extLst>
          </p:cNvPr>
          <p:cNvPicPr>
            <a:picLocks noChangeAspect="1"/>
          </p:cNvPicPr>
          <p:nvPr/>
        </p:nvPicPr>
        <p:blipFill>
          <a:blip r:embed="rId2"/>
          <a:stretch>
            <a:fillRect/>
          </a:stretch>
        </p:blipFill>
        <p:spPr>
          <a:xfrm>
            <a:off x="1959475" y="2397763"/>
            <a:ext cx="5538243" cy="3892841"/>
          </a:xfrm>
          <a:prstGeom prst="rect">
            <a:avLst/>
          </a:prstGeom>
        </p:spPr>
      </p:pic>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95749"/>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 </a:t>
            </a:r>
            <a:r>
              <a:rPr lang="pt-BR" dirty="0">
                <a:solidFill>
                  <a:srgbClr val="595959"/>
                </a:solidFill>
                <a:latin typeface="Times New Roman" panose="02020603050405020304" pitchFamily="18" charset="0"/>
                <a:cs typeface="Times New Roman" panose="02020603050405020304" pitchFamily="18" charset="0"/>
              </a:rPr>
              <a:t>constituição de A com aporte de R$ 100 mil pelos sócios (lançamentos </a:t>
            </a:r>
            <a:r>
              <a:rPr lang="pt-BR" dirty="0">
                <a:solidFill>
                  <a:schemeClr val="tx2"/>
                </a:solidFill>
                <a:latin typeface="Times New Roman" panose="02020603050405020304" pitchFamily="18" charset="0"/>
                <a:cs typeface="Times New Roman" panose="02020603050405020304" pitchFamily="18" charset="0"/>
              </a:rPr>
              <a:t>I</a:t>
            </a:r>
            <a:r>
              <a:rPr lang="pt-BR" dirty="0">
                <a:solidFill>
                  <a:srgbClr val="595959"/>
                </a:solidFill>
                <a:latin typeface="Times New Roman" panose="02020603050405020304" pitchFamily="18" charset="0"/>
                <a:cs typeface="Times New Roman" panose="02020603050405020304" pitchFamily="18" charset="0"/>
              </a:rPr>
              <a:t>):</a:t>
            </a:r>
            <a:endParaRPr lang="pt-BR" b="1" dirty="0">
              <a:solidFill>
                <a:srgbClr val="595959"/>
              </a:solidFill>
              <a:latin typeface="Times New Roman" panose="02020603050405020304" pitchFamily="18" charset="0"/>
              <a:cs typeface="Times New Roman" panose="02020603050405020304" pitchFamily="18" charset="0"/>
            </a:endParaRPr>
          </a:p>
        </p:txBody>
      </p:sp>
      <p:sp>
        <p:nvSpPr>
          <p:cNvPr id="4" name="CaixaDeTexto 3">
            <a:extLst>
              <a:ext uri="{FF2B5EF4-FFF2-40B4-BE49-F238E27FC236}">
                <a16:creationId xmlns:a16="http://schemas.microsoft.com/office/drawing/2014/main" id="{B32BE973-56F4-42EB-B504-83F72D7AFD4E}"/>
              </a:ext>
            </a:extLst>
          </p:cNvPr>
          <p:cNvSpPr txBox="1"/>
          <p:nvPr/>
        </p:nvSpPr>
        <p:spPr>
          <a:xfrm>
            <a:off x="7160715" y="4222087"/>
            <a:ext cx="1578970" cy="867930"/>
          </a:xfrm>
          <a:prstGeom prst="rect">
            <a:avLst/>
          </a:prstGeom>
          <a:noFill/>
        </p:spPr>
        <p:txBody>
          <a:bodyPr wrap="square" rtlCol="0">
            <a:spAutoFit/>
          </a:bodyPr>
          <a:lstStyle/>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Lançamento a crédito de capital social (aumenta)</a:t>
            </a:r>
            <a:endParaRPr lang="fr-FR" sz="1400" dirty="0">
              <a:solidFill>
                <a:srgbClr val="595959"/>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2AA639B3-8311-4F91-8220-80F4D3D313F4}"/>
              </a:ext>
            </a:extLst>
          </p:cNvPr>
          <p:cNvSpPr txBox="1"/>
          <p:nvPr/>
        </p:nvSpPr>
        <p:spPr>
          <a:xfrm>
            <a:off x="514209" y="2483282"/>
            <a:ext cx="1359181" cy="867930"/>
          </a:xfrm>
          <a:prstGeom prst="rect">
            <a:avLst/>
          </a:prstGeom>
          <a:noFill/>
        </p:spPr>
        <p:txBody>
          <a:bodyPr wrap="square" rtlCol="0">
            <a:spAutoFit/>
          </a:bodyPr>
          <a:lstStyle/>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Lançamento a débito de caixa (aumenta)</a:t>
            </a:r>
            <a:endParaRPr lang="fr-FR" sz="1400" dirty="0">
              <a:solidFill>
                <a:srgbClr val="595959"/>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050CD9E-EA51-4685-B975-1D15FE830D3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3456733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757130"/>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Outras formas de representar o mesmo evento:</a:t>
            </a: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80947069"/>
              </p:ext>
            </p:extLst>
          </p:nvPr>
        </p:nvGraphicFramePr>
        <p:xfrm>
          <a:off x="1438734" y="2623820"/>
          <a:ext cx="6096000" cy="115621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312144">
                  <a:extLst>
                    <a:ext uri="{9D8B030D-6E8A-4147-A177-3AD203B41FA5}">
                      <a16:colId xmlns:a16="http://schemas.microsoft.com/office/drawing/2014/main" val="20001"/>
                    </a:ext>
                  </a:extLst>
                </a:gridCol>
                <a:gridCol w="1751856">
                  <a:extLst>
                    <a:ext uri="{9D8B030D-6E8A-4147-A177-3AD203B41FA5}">
                      <a16:colId xmlns:a16="http://schemas.microsoft.com/office/drawing/2014/main" val="20002"/>
                    </a:ext>
                  </a:extLst>
                </a:gridCol>
              </a:tblGrid>
              <a:tr h="370840">
                <a:tc>
                  <a:txBody>
                    <a:bodyPr/>
                    <a:lstStyle/>
                    <a:p>
                      <a:pPr algn="ctr"/>
                      <a:r>
                        <a:rPr lang="pt-BR" sz="1700" dirty="0"/>
                        <a:t>Lançamento</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Conta contábil</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Valor</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14535">
                <a:tc>
                  <a:txBody>
                    <a:bodyPr/>
                    <a:lstStyle/>
                    <a:p>
                      <a:pPr algn="ctr"/>
                      <a:r>
                        <a:rPr lang="pt-BR" sz="1700" dirty="0"/>
                        <a:t>Débito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Caixa (ativo)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100</a:t>
                      </a:r>
                      <a:endParaRPr lang="pt-BR" sz="1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ctr"/>
                      <a:r>
                        <a:rPr lang="pt-BR" sz="1700" dirty="0"/>
                        <a:t>Crédito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Capital social (PL)</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100</a:t>
                      </a:r>
                      <a:endParaRPr lang="pt-BR" sz="1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9" name="TextBox 12">
            <a:extLst>
              <a:ext uri="{FF2B5EF4-FFF2-40B4-BE49-F238E27FC236}">
                <a16:creationId xmlns:a16="http://schemas.microsoft.com/office/drawing/2014/main" id="{59F3EEAD-BBFE-4231-BC13-0F7BCABABDB0}"/>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1960657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95749"/>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 </a:t>
            </a:r>
            <a:r>
              <a:rPr lang="pt-BR" dirty="0">
                <a:solidFill>
                  <a:srgbClr val="595959"/>
                </a:solidFill>
                <a:latin typeface="Times New Roman" panose="02020603050405020304" pitchFamily="18" charset="0"/>
                <a:cs typeface="Times New Roman" panose="02020603050405020304" pitchFamily="18" charset="0"/>
              </a:rPr>
              <a:t>A adquire estoque de R$ 100 mil à vista (lançamentos </a:t>
            </a:r>
            <a:r>
              <a:rPr lang="pt-BR" dirty="0">
                <a:solidFill>
                  <a:schemeClr val="tx2"/>
                </a:solidFill>
                <a:latin typeface="Times New Roman" panose="02020603050405020304" pitchFamily="18" charset="0"/>
                <a:cs typeface="Times New Roman" panose="02020603050405020304" pitchFamily="18" charset="0"/>
              </a:rPr>
              <a:t>II</a:t>
            </a:r>
            <a:r>
              <a:rPr lang="pt-BR" dirty="0">
                <a:solidFill>
                  <a:srgbClr val="595959"/>
                </a:solidFill>
                <a:latin typeface="Times New Roman" panose="02020603050405020304" pitchFamily="18" charset="0"/>
                <a:cs typeface="Times New Roman" panose="02020603050405020304" pitchFamily="18" charset="0"/>
              </a:rPr>
              <a:t>)</a:t>
            </a:r>
            <a:endParaRPr lang="fr-FR" dirty="0">
              <a:solidFill>
                <a:srgbClr val="595959"/>
              </a:solidFill>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0EF2EC6D-97B1-4637-9EF0-A072983DEE17}"/>
              </a:ext>
            </a:extLst>
          </p:cNvPr>
          <p:cNvPicPr>
            <a:picLocks noChangeAspect="1"/>
          </p:cNvPicPr>
          <p:nvPr/>
        </p:nvPicPr>
        <p:blipFill>
          <a:blip r:embed="rId2"/>
          <a:stretch>
            <a:fillRect/>
          </a:stretch>
        </p:blipFill>
        <p:spPr>
          <a:xfrm>
            <a:off x="1883051" y="2394026"/>
            <a:ext cx="5236840" cy="3892841"/>
          </a:xfrm>
          <a:prstGeom prst="rect">
            <a:avLst/>
          </a:prstGeom>
        </p:spPr>
      </p:pic>
      <p:sp>
        <p:nvSpPr>
          <p:cNvPr id="13" name="CaixaDeTexto 12">
            <a:extLst>
              <a:ext uri="{FF2B5EF4-FFF2-40B4-BE49-F238E27FC236}">
                <a16:creationId xmlns:a16="http://schemas.microsoft.com/office/drawing/2014/main" id="{76E7F98C-DDEC-48A6-AEDA-76413FA22645}"/>
              </a:ext>
            </a:extLst>
          </p:cNvPr>
          <p:cNvSpPr txBox="1"/>
          <p:nvPr/>
        </p:nvSpPr>
        <p:spPr>
          <a:xfrm>
            <a:off x="216040" y="2501086"/>
            <a:ext cx="1778000" cy="867930"/>
          </a:xfrm>
          <a:prstGeom prst="rect">
            <a:avLst/>
          </a:prstGeom>
          <a:noFill/>
        </p:spPr>
        <p:txBody>
          <a:bodyPr wrap="square" rtlCol="0">
            <a:spAutoFit/>
          </a:bodyPr>
          <a:lstStyle/>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Lançamento a crédito de caixa  (diminui)</a:t>
            </a:r>
            <a:endParaRPr lang="fr-FR" sz="1400" dirty="0">
              <a:solidFill>
                <a:srgbClr val="595959"/>
              </a:solidFill>
              <a:latin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C21209FD-4920-4C9F-A5E3-616FF5062C0A}"/>
              </a:ext>
            </a:extLst>
          </p:cNvPr>
          <p:cNvSpPr txBox="1"/>
          <p:nvPr/>
        </p:nvSpPr>
        <p:spPr>
          <a:xfrm>
            <a:off x="175353" y="4297534"/>
            <a:ext cx="1778000" cy="867930"/>
          </a:xfrm>
          <a:prstGeom prst="rect">
            <a:avLst/>
          </a:prstGeom>
          <a:noFill/>
        </p:spPr>
        <p:txBody>
          <a:bodyPr wrap="square" rtlCol="0">
            <a:spAutoFit/>
          </a:bodyPr>
          <a:lstStyle/>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Lançamento a débito de estoque</a:t>
            </a:r>
          </a:p>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(aumenta)</a:t>
            </a:r>
            <a:endParaRPr lang="fr-FR" sz="1400" dirty="0">
              <a:solidFill>
                <a:srgbClr val="595959"/>
              </a:solidFill>
              <a:latin typeface="Times New Roman" panose="02020603050405020304" pitchFamily="18" charset="0"/>
              <a:cs typeface="Times New Roman" panose="02020603050405020304" pitchFamily="18" charset="0"/>
            </a:endParaRPr>
          </a:p>
        </p:txBody>
      </p:sp>
      <p:sp>
        <p:nvSpPr>
          <p:cNvPr id="15" name="TextBox 12">
            <a:extLst>
              <a:ext uri="{FF2B5EF4-FFF2-40B4-BE49-F238E27FC236}">
                <a16:creationId xmlns:a16="http://schemas.microsoft.com/office/drawing/2014/main" id="{F920F189-9606-4582-A815-5DE021017F47}"/>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3148040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757130"/>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Outras formas de representar o mesmo evento:</a:t>
            </a: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3380034659"/>
              </p:ext>
            </p:extLst>
          </p:nvPr>
        </p:nvGraphicFramePr>
        <p:xfrm>
          <a:off x="1438734" y="2623820"/>
          <a:ext cx="6096000" cy="115621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312144">
                  <a:extLst>
                    <a:ext uri="{9D8B030D-6E8A-4147-A177-3AD203B41FA5}">
                      <a16:colId xmlns:a16="http://schemas.microsoft.com/office/drawing/2014/main" val="20001"/>
                    </a:ext>
                  </a:extLst>
                </a:gridCol>
                <a:gridCol w="1751856">
                  <a:extLst>
                    <a:ext uri="{9D8B030D-6E8A-4147-A177-3AD203B41FA5}">
                      <a16:colId xmlns:a16="http://schemas.microsoft.com/office/drawing/2014/main" val="20002"/>
                    </a:ext>
                  </a:extLst>
                </a:gridCol>
              </a:tblGrid>
              <a:tr h="370840">
                <a:tc>
                  <a:txBody>
                    <a:bodyPr/>
                    <a:lstStyle/>
                    <a:p>
                      <a:pPr algn="ctr"/>
                      <a:r>
                        <a:rPr lang="pt-BR" sz="1700" dirty="0"/>
                        <a:t>Lançamento</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Conta contábil</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Valor</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14535">
                <a:tc>
                  <a:txBody>
                    <a:bodyPr/>
                    <a:lstStyle/>
                    <a:p>
                      <a:pPr algn="ctr"/>
                      <a:r>
                        <a:rPr lang="pt-BR" sz="1700" dirty="0"/>
                        <a:t>Débito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Estoque (ativo)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100</a:t>
                      </a:r>
                      <a:endParaRPr lang="pt-BR" sz="1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ctr"/>
                      <a:r>
                        <a:rPr lang="pt-BR" sz="1700" dirty="0"/>
                        <a:t>Crédito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Caixa (PL)</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100</a:t>
                      </a:r>
                      <a:endParaRPr lang="pt-BR" sz="1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9" name="TextBox 12">
            <a:extLst>
              <a:ext uri="{FF2B5EF4-FFF2-40B4-BE49-F238E27FC236}">
                <a16:creationId xmlns:a16="http://schemas.microsoft.com/office/drawing/2014/main" id="{59F3EEAD-BBFE-4231-BC13-0F7BCABABDB0}"/>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48994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8" name="TextBox 8"/>
          <p:cNvSpPr txBox="1"/>
          <p:nvPr/>
        </p:nvSpPr>
        <p:spPr>
          <a:xfrm>
            <a:off x="172719" y="1211120"/>
            <a:ext cx="8806181" cy="4359911"/>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O que será visto em sala de aula</a:t>
            </a:r>
            <a:r>
              <a:rPr lang="pt-BR" dirty="0">
                <a:solidFill>
                  <a:srgbClr val="595959"/>
                </a:solidFill>
                <a:latin typeface="Times New Roman" panose="02020603050405020304" pitchFamily="18" charset="0"/>
                <a:cs typeface="Times New Roman" panose="02020603050405020304" pitchFamily="18" charset="0"/>
              </a:rPr>
              <a:t>:</a:t>
            </a:r>
          </a:p>
          <a:p>
            <a:pPr marL="993775" indent="-457200">
              <a:lnSpc>
                <a:spcPct val="120000"/>
              </a:lnSpc>
              <a:buFont typeface="+mj-lt"/>
              <a:buAutoNum type="arabicParenR"/>
            </a:pPr>
            <a:r>
              <a:rPr lang="pt-BR" dirty="0">
                <a:solidFill>
                  <a:srgbClr val="595959"/>
                </a:solidFill>
                <a:latin typeface="Times New Roman" panose="02020603050405020304" pitchFamily="18" charset="0"/>
                <a:cs typeface="Times New Roman" panose="02020603050405020304" pitchFamily="18" charset="0"/>
              </a:rPr>
              <a:t>Objetivo, características e usuários da informação contábil</a:t>
            </a:r>
          </a:p>
          <a:p>
            <a:pPr marL="993775" indent="-457200">
              <a:lnSpc>
                <a:spcPct val="120000"/>
              </a:lnSpc>
              <a:buFont typeface="+mj-lt"/>
              <a:buAutoNum type="arabicParenR"/>
            </a:pPr>
            <a:r>
              <a:rPr lang="pt-BR" dirty="0">
                <a:solidFill>
                  <a:srgbClr val="595959"/>
                </a:solidFill>
                <a:latin typeface="Times New Roman" panose="02020603050405020304" pitchFamily="18" charset="0"/>
                <a:cs typeface="Times New Roman" panose="02020603050405020304" pitchFamily="18" charset="0"/>
              </a:rPr>
              <a:t>Balanço patrimonial: noção de ativo, passivo e patrimônio líquido</a:t>
            </a:r>
          </a:p>
          <a:p>
            <a:pPr marL="993775" indent="-457200">
              <a:lnSpc>
                <a:spcPct val="120000"/>
              </a:lnSpc>
              <a:buFont typeface="+mj-lt"/>
              <a:buAutoNum type="arabicParenR"/>
            </a:pPr>
            <a:r>
              <a:rPr lang="pt-BR" dirty="0">
                <a:solidFill>
                  <a:srgbClr val="595959"/>
                </a:solidFill>
                <a:latin typeface="Times New Roman" panose="02020603050405020304" pitchFamily="18" charset="0"/>
                <a:cs typeface="Times New Roman" panose="02020603050405020304" pitchFamily="18" charset="0"/>
              </a:rPr>
              <a:t>Demonstração de resultado do exercício (DRE)</a:t>
            </a:r>
          </a:p>
          <a:p>
            <a:pPr marL="993775" indent="-457200">
              <a:lnSpc>
                <a:spcPct val="120000"/>
              </a:lnSpc>
              <a:buFont typeface="+mj-lt"/>
              <a:buAutoNum type="arabicParenR"/>
            </a:pPr>
            <a:r>
              <a:rPr lang="pt-BR" dirty="0">
                <a:solidFill>
                  <a:srgbClr val="595959"/>
                </a:solidFill>
                <a:latin typeface="Times New Roman" panose="02020603050405020304" pitchFamily="18" charset="0"/>
                <a:cs typeface="Times New Roman" panose="02020603050405020304" pitchFamily="18" charset="0"/>
              </a:rPr>
              <a:t>Método de partidas dobradas</a:t>
            </a:r>
          </a:p>
          <a:p>
            <a:pPr marL="993775" indent="-457200">
              <a:lnSpc>
                <a:spcPct val="120000"/>
              </a:lnSpc>
              <a:buFont typeface="+mj-lt"/>
              <a:buAutoNum type="arabicParenR"/>
            </a:pPr>
            <a:r>
              <a:rPr lang="pt-BR" dirty="0">
                <a:solidFill>
                  <a:srgbClr val="595959"/>
                </a:solidFill>
                <a:latin typeface="Times New Roman" panose="02020603050405020304" pitchFamily="18" charset="0"/>
                <a:cs typeface="Times New Roman" panose="02020603050405020304" pitchFamily="18" charset="0"/>
              </a:rPr>
              <a:t>Interação com o imposto de renda</a:t>
            </a:r>
          </a:p>
          <a:p>
            <a:pPr marL="536575">
              <a:lnSpc>
                <a:spcPct val="120000"/>
              </a:lnSpc>
            </a:pPr>
            <a:endParaRPr lang="pt-BR"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O que consta do material (</a:t>
            </a:r>
            <a:r>
              <a:rPr lang="pt-BR" b="1" cap="small" dirty="0">
                <a:solidFill>
                  <a:srgbClr val="595959"/>
                </a:solidFill>
                <a:latin typeface="Times New Roman" panose="02020603050405020304" pitchFamily="18" charset="0"/>
                <a:cs typeface="Times New Roman" panose="02020603050405020304" pitchFamily="18" charset="0"/>
              </a:rPr>
              <a:t>Apêndice</a:t>
            </a:r>
            <a:r>
              <a:rPr lang="pt-BR" b="1" dirty="0">
                <a:solidFill>
                  <a:srgbClr val="595959"/>
                </a:solidFill>
                <a:latin typeface="Times New Roman" panose="02020603050405020304" pitchFamily="18" charset="0"/>
                <a:cs typeface="Times New Roman" panose="02020603050405020304" pitchFamily="18" charset="0"/>
              </a:rPr>
              <a:t>) para consulta e estudo:</a:t>
            </a:r>
          </a:p>
          <a:p>
            <a:pPr marL="993775" indent="-457200">
              <a:lnSpc>
                <a:spcPct val="120000"/>
              </a:lnSpc>
              <a:buFont typeface="+mj-lt"/>
              <a:buAutoNum type="arabicParenR" startAt="6"/>
            </a:pPr>
            <a:r>
              <a:rPr lang="pt-BR" dirty="0">
                <a:solidFill>
                  <a:srgbClr val="595959"/>
                </a:solidFill>
                <a:latin typeface="Times New Roman" panose="02020603050405020304" pitchFamily="18" charset="0"/>
                <a:cs typeface="Times New Roman" panose="02020603050405020304" pitchFamily="18" charset="0"/>
              </a:rPr>
              <a:t>Fontes da Contabilidade e legislação aplicável</a:t>
            </a:r>
          </a:p>
          <a:p>
            <a:pPr marL="993775" indent="-457200">
              <a:lnSpc>
                <a:spcPct val="120000"/>
              </a:lnSpc>
              <a:buFont typeface="+mj-lt"/>
              <a:buAutoNum type="arabicParenR" startAt="6"/>
            </a:pPr>
            <a:r>
              <a:rPr lang="pt-BR" dirty="0">
                <a:solidFill>
                  <a:srgbClr val="595959"/>
                </a:solidFill>
                <a:latin typeface="Times New Roman" panose="02020603050405020304" pitchFamily="18" charset="0"/>
                <a:cs typeface="Times New Roman" panose="02020603050405020304" pitchFamily="18" charset="0"/>
              </a:rPr>
              <a:t>Detalhamento das contas do balanço patrimonial</a:t>
            </a:r>
          </a:p>
          <a:p>
            <a:pPr marL="993775" indent="-457200">
              <a:lnSpc>
                <a:spcPct val="120000"/>
              </a:lnSpc>
              <a:buFont typeface="+mj-lt"/>
              <a:buAutoNum type="arabicParenR" startAt="6"/>
            </a:pPr>
            <a:r>
              <a:rPr lang="pt-BR" dirty="0">
                <a:solidFill>
                  <a:srgbClr val="595959"/>
                </a:solidFill>
                <a:latin typeface="Times New Roman" panose="02020603050405020304" pitchFamily="18" charset="0"/>
                <a:cs typeface="Times New Roman" panose="02020603050405020304" pitchFamily="18" charset="0"/>
              </a:rPr>
              <a:t>Link para vídeos e artigo sobre o tema da aula</a:t>
            </a:r>
          </a:p>
          <a:p>
            <a:pPr algn="just">
              <a:lnSpc>
                <a:spcPct val="120000"/>
              </a:lnSpc>
            </a:pPr>
            <a:endParaRPr lang="pt-BR" dirty="0">
              <a:solidFill>
                <a:srgbClr val="59595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05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4716932"/>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 </a:t>
            </a:r>
            <a:r>
              <a:rPr lang="pt-BR" dirty="0">
                <a:solidFill>
                  <a:srgbClr val="595959"/>
                </a:solidFill>
                <a:latin typeface="Times New Roman" panose="02020603050405020304" pitchFamily="18" charset="0"/>
                <a:cs typeface="Times New Roman" panose="02020603050405020304" pitchFamily="18" charset="0"/>
              </a:rPr>
              <a:t>A adquire máquinas por R$ 800 mil, com financiamento bancário (lançamentos </a:t>
            </a:r>
            <a:r>
              <a:rPr lang="pt-BR" dirty="0">
                <a:solidFill>
                  <a:schemeClr val="tx2"/>
                </a:solidFill>
                <a:latin typeface="Times New Roman" panose="02020603050405020304" pitchFamily="18" charset="0"/>
                <a:cs typeface="Times New Roman" panose="02020603050405020304" pitchFamily="18" charset="0"/>
              </a:rPr>
              <a:t>III</a:t>
            </a:r>
            <a:r>
              <a:rPr lang="pt-BR" dirty="0">
                <a:solidFill>
                  <a:srgbClr val="595959"/>
                </a:solidFill>
                <a:latin typeface="Times New Roman" panose="02020603050405020304" pitchFamily="18" charset="0"/>
                <a:cs typeface="Times New Roman" panose="02020603050405020304" pitchFamily="18" charset="0"/>
              </a:rPr>
              <a:t>):</a:t>
            </a: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a:p>
            <a:pPr marL="742950" lvl="1" indent="-285750" algn="just">
              <a:lnSpc>
                <a:spcPct val="120000"/>
              </a:lnSpc>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p:txBody>
      </p:sp>
      <p:sp>
        <p:nvSpPr>
          <p:cNvPr id="13" name="CaixaDeTexto 12">
            <a:extLst>
              <a:ext uri="{FF2B5EF4-FFF2-40B4-BE49-F238E27FC236}">
                <a16:creationId xmlns:a16="http://schemas.microsoft.com/office/drawing/2014/main" id="{12D339FF-291B-4FBE-AF1A-E3B3F7B178DB}"/>
              </a:ext>
            </a:extLst>
          </p:cNvPr>
          <p:cNvSpPr txBox="1"/>
          <p:nvPr/>
        </p:nvSpPr>
        <p:spPr>
          <a:xfrm>
            <a:off x="354775" y="5205661"/>
            <a:ext cx="1819285" cy="867930"/>
          </a:xfrm>
          <a:prstGeom prst="rect">
            <a:avLst/>
          </a:prstGeom>
          <a:noFill/>
        </p:spPr>
        <p:txBody>
          <a:bodyPr wrap="square" rtlCol="0">
            <a:spAutoFit/>
          </a:bodyPr>
          <a:lstStyle/>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Lançamento a débito de imobilizado</a:t>
            </a:r>
          </a:p>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(aumenta)</a:t>
            </a:r>
            <a:endParaRPr lang="fr-FR" sz="1400" dirty="0">
              <a:solidFill>
                <a:srgbClr val="595959"/>
              </a:solidFill>
              <a:latin typeface="Times New Roman" panose="02020603050405020304" pitchFamily="18" charset="0"/>
              <a:cs typeface="Times New Roman" panose="02020603050405020304" pitchFamily="18" charset="0"/>
            </a:endParaRPr>
          </a:p>
        </p:txBody>
      </p:sp>
      <p:pic>
        <p:nvPicPr>
          <p:cNvPr id="15" name="Imagem 14">
            <a:extLst>
              <a:ext uri="{FF2B5EF4-FFF2-40B4-BE49-F238E27FC236}">
                <a16:creationId xmlns:a16="http://schemas.microsoft.com/office/drawing/2014/main" id="{F2DB892A-013E-4791-8132-6C3AFEE76074}"/>
              </a:ext>
            </a:extLst>
          </p:cNvPr>
          <p:cNvPicPr>
            <a:picLocks noChangeAspect="1"/>
          </p:cNvPicPr>
          <p:nvPr/>
        </p:nvPicPr>
        <p:blipFill>
          <a:blip r:embed="rId2"/>
          <a:stretch>
            <a:fillRect/>
          </a:stretch>
        </p:blipFill>
        <p:spPr>
          <a:xfrm>
            <a:off x="2174060" y="2424647"/>
            <a:ext cx="4937115" cy="4010945"/>
          </a:xfrm>
          <a:prstGeom prst="rect">
            <a:avLst/>
          </a:prstGeom>
        </p:spPr>
      </p:pic>
      <p:sp>
        <p:nvSpPr>
          <p:cNvPr id="16" name="CaixaDeTexto 15">
            <a:extLst>
              <a:ext uri="{FF2B5EF4-FFF2-40B4-BE49-F238E27FC236}">
                <a16:creationId xmlns:a16="http://schemas.microsoft.com/office/drawing/2014/main" id="{B439B9F1-54C9-4E25-BF0D-49C5E8238959}"/>
              </a:ext>
            </a:extLst>
          </p:cNvPr>
          <p:cNvSpPr txBox="1"/>
          <p:nvPr/>
        </p:nvSpPr>
        <p:spPr>
          <a:xfrm>
            <a:off x="7035120" y="2481481"/>
            <a:ext cx="1593975" cy="867930"/>
          </a:xfrm>
          <a:prstGeom prst="rect">
            <a:avLst/>
          </a:prstGeom>
          <a:noFill/>
        </p:spPr>
        <p:txBody>
          <a:bodyPr wrap="square" rtlCol="0">
            <a:spAutoFit/>
          </a:bodyPr>
          <a:lstStyle/>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Lançamento a crédito de passivo</a:t>
            </a:r>
          </a:p>
          <a:p>
            <a:pPr algn="ctr">
              <a:lnSpc>
                <a:spcPct val="120000"/>
              </a:lnSpc>
            </a:pPr>
            <a:r>
              <a:rPr lang="pt-BR" sz="1400" b="1" dirty="0">
                <a:solidFill>
                  <a:srgbClr val="595959"/>
                </a:solidFill>
                <a:latin typeface="Times New Roman" panose="02020603050405020304" pitchFamily="18" charset="0"/>
                <a:cs typeface="Times New Roman" panose="02020603050405020304" pitchFamily="18" charset="0"/>
              </a:rPr>
              <a:t>(aumenta)</a:t>
            </a:r>
            <a:endParaRPr lang="fr-FR" sz="1400" dirty="0">
              <a:solidFill>
                <a:srgbClr val="595959"/>
              </a:solidFill>
              <a:latin typeface="Times New Roman" panose="02020603050405020304" pitchFamily="18" charset="0"/>
              <a:cs typeface="Times New Roman" panose="02020603050405020304" pitchFamily="18" charset="0"/>
            </a:endParaRPr>
          </a:p>
        </p:txBody>
      </p:sp>
      <p:sp>
        <p:nvSpPr>
          <p:cNvPr id="14" name="TextBox 12">
            <a:extLst>
              <a:ext uri="{FF2B5EF4-FFF2-40B4-BE49-F238E27FC236}">
                <a16:creationId xmlns:a16="http://schemas.microsoft.com/office/drawing/2014/main" id="{30B421D8-F40A-4AA5-8952-1765DE75F327}"/>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41967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757130"/>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Outras formas de representar o mesmo evento:</a:t>
            </a:r>
          </a:p>
          <a:p>
            <a:pPr marL="285750" indent="-285750" algn="just">
              <a:lnSpc>
                <a:spcPct val="120000"/>
              </a:lnSpc>
              <a:buFont typeface="Wingdings" panose="05000000000000000000" pitchFamily="2" charset="2"/>
              <a:buChar char="§"/>
            </a:pPr>
            <a:endParaRPr lang="pt-BR" b="1" dirty="0">
              <a:solidFill>
                <a:srgbClr val="595959"/>
              </a:solidFill>
              <a:latin typeface="Times New Roman" panose="02020603050405020304" pitchFamily="18" charset="0"/>
              <a:cs typeface="Times New Roman" panose="02020603050405020304"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806244558"/>
              </p:ext>
            </p:extLst>
          </p:nvPr>
        </p:nvGraphicFramePr>
        <p:xfrm>
          <a:off x="1438734" y="2623820"/>
          <a:ext cx="6096000" cy="115621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312144">
                  <a:extLst>
                    <a:ext uri="{9D8B030D-6E8A-4147-A177-3AD203B41FA5}">
                      <a16:colId xmlns:a16="http://schemas.microsoft.com/office/drawing/2014/main" val="20001"/>
                    </a:ext>
                  </a:extLst>
                </a:gridCol>
                <a:gridCol w="1751856">
                  <a:extLst>
                    <a:ext uri="{9D8B030D-6E8A-4147-A177-3AD203B41FA5}">
                      <a16:colId xmlns:a16="http://schemas.microsoft.com/office/drawing/2014/main" val="20002"/>
                    </a:ext>
                  </a:extLst>
                </a:gridCol>
              </a:tblGrid>
              <a:tr h="370840">
                <a:tc>
                  <a:txBody>
                    <a:bodyPr/>
                    <a:lstStyle/>
                    <a:p>
                      <a:pPr algn="ctr"/>
                      <a:r>
                        <a:rPr lang="pt-BR" sz="1700" dirty="0"/>
                        <a:t>Lançamento</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Conta contábil</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Valor</a:t>
                      </a:r>
                      <a:endParaRPr lang="pt-BR" sz="17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14535">
                <a:tc>
                  <a:txBody>
                    <a:bodyPr/>
                    <a:lstStyle/>
                    <a:p>
                      <a:pPr algn="ctr"/>
                      <a:r>
                        <a:rPr lang="pt-BR" sz="1700" dirty="0"/>
                        <a:t>Débito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Imobilizado (ativo)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800</a:t>
                      </a:r>
                      <a:endParaRPr lang="pt-BR" sz="1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ctr"/>
                      <a:r>
                        <a:rPr lang="pt-BR" sz="1700" dirty="0"/>
                        <a:t>Crédito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Financiamento (passivo)</a:t>
                      </a:r>
                      <a:endParaRPr lang="pt-BR" sz="1700" dirty="0">
                        <a:latin typeface="Times New Roman" panose="02020603050405020304" pitchFamily="18" charset="0"/>
                        <a:cs typeface="Times New Roman" panose="02020603050405020304" pitchFamily="18" charset="0"/>
                      </a:endParaRPr>
                    </a:p>
                  </a:txBody>
                  <a:tcPr anchor="ctr"/>
                </a:tc>
                <a:tc>
                  <a:txBody>
                    <a:bodyPr/>
                    <a:lstStyle/>
                    <a:p>
                      <a:pPr algn="ctr"/>
                      <a:r>
                        <a:rPr lang="pt-BR" sz="1700" dirty="0"/>
                        <a:t>800</a:t>
                      </a:r>
                      <a:endParaRPr lang="pt-BR" sz="1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9" name="TextBox 12">
            <a:extLst>
              <a:ext uri="{FF2B5EF4-FFF2-40B4-BE49-F238E27FC236}">
                <a16:creationId xmlns:a16="http://schemas.microsoft.com/office/drawing/2014/main" id="{59F3EEAD-BBFE-4231-BC13-0F7BCABABDB0}"/>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4284233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95749"/>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Balanço patrimonial de A logo após a constituição e depois das operações comerciais:</a:t>
            </a:r>
            <a:endParaRPr lang="fr-FR" dirty="0">
              <a:solidFill>
                <a:srgbClr val="595959"/>
              </a:solidFill>
              <a:latin typeface="Times New Roman" panose="020206030504050203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492D12BB-CAD2-4CEC-B5D9-7AAFE6AD9FE6}"/>
              </a:ext>
            </a:extLst>
          </p:cNvPr>
          <p:cNvPicPr>
            <a:picLocks noChangeAspect="1"/>
          </p:cNvPicPr>
          <p:nvPr/>
        </p:nvPicPr>
        <p:blipFill>
          <a:blip r:embed="rId2"/>
          <a:stretch>
            <a:fillRect/>
          </a:stretch>
        </p:blipFill>
        <p:spPr>
          <a:xfrm>
            <a:off x="203931" y="2755900"/>
            <a:ext cx="4037138" cy="2576984"/>
          </a:xfrm>
          <a:prstGeom prst="rect">
            <a:avLst/>
          </a:prstGeom>
        </p:spPr>
      </p:pic>
      <p:sp>
        <p:nvSpPr>
          <p:cNvPr id="5" name="Seta: para a Direita 4">
            <a:extLst>
              <a:ext uri="{FF2B5EF4-FFF2-40B4-BE49-F238E27FC236}">
                <a16:creationId xmlns:a16="http://schemas.microsoft.com/office/drawing/2014/main" id="{5EDCCEE7-4E71-412D-8B77-C1BCFBE2317A}"/>
              </a:ext>
            </a:extLst>
          </p:cNvPr>
          <p:cNvSpPr/>
          <p:nvPr/>
        </p:nvSpPr>
        <p:spPr>
          <a:xfrm>
            <a:off x="4374571" y="3825644"/>
            <a:ext cx="543379" cy="365125"/>
          </a:xfrm>
          <a:prstGeom prst="rightArrow">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1603CA06-050D-41F3-AE99-C6DD2290BFE0}"/>
              </a:ext>
            </a:extLst>
          </p:cNvPr>
          <p:cNvPicPr>
            <a:picLocks noChangeAspect="1"/>
          </p:cNvPicPr>
          <p:nvPr/>
        </p:nvPicPr>
        <p:blipFill>
          <a:blip r:embed="rId3"/>
          <a:stretch>
            <a:fillRect/>
          </a:stretch>
        </p:blipFill>
        <p:spPr>
          <a:xfrm>
            <a:off x="5005764" y="2354114"/>
            <a:ext cx="3934305" cy="3673309"/>
          </a:xfrm>
          <a:prstGeom prst="rect">
            <a:avLst/>
          </a:prstGeom>
        </p:spPr>
      </p:pic>
      <p:sp>
        <p:nvSpPr>
          <p:cNvPr id="13" name="CaixaDeTexto 12">
            <a:extLst>
              <a:ext uri="{FF2B5EF4-FFF2-40B4-BE49-F238E27FC236}">
                <a16:creationId xmlns:a16="http://schemas.microsoft.com/office/drawing/2014/main" id="{30DC4417-647A-4521-933D-999BFFE7D347}"/>
              </a:ext>
            </a:extLst>
          </p:cNvPr>
          <p:cNvSpPr txBox="1"/>
          <p:nvPr/>
        </p:nvSpPr>
        <p:spPr>
          <a:xfrm>
            <a:off x="5489947" y="6049131"/>
            <a:ext cx="2880862" cy="369332"/>
          </a:xfrm>
          <a:prstGeom prst="rect">
            <a:avLst/>
          </a:prstGeom>
          <a:noFill/>
        </p:spPr>
        <p:txBody>
          <a:bodyPr wrap="square" rtlCol="0">
            <a:spAutoFit/>
          </a:bodyPr>
          <a:lstStyle/>
          <a:p>
            <a:pPr algn="ctr"/>
            <a:r>
              <a:rPr lang="pt-BR" b="1" dirty="0">
                <a:solidFill>
                  <a:srgbClr val="595959"/>
                </a:solidFill>
                <a:latin typeface="Times New Roman" panose="02020603050405020304" pitchFamily="18" charset="0"/>
                <a:cs typeface="Times New Roman" panose="02020603050405020304" pitchFamily="18" charset="0"/>
              </a:rPr>
              <a:t>ATIVO = PASSIVO + PL</a:t>
            </a:r>
          </a:p>
        </p:txBody>
      </p:sp>
      <p:sp>
        <p:nvSpPr>
          <p:cNvPr id="14" name="TextBox 12">
            <a:extLst>
              <a:ext uri="{FF2B5EF4-FFF2-40B4-BE49-F238E27FC236}">
                <a16:creationId xmlns:a16="http://schemas.microsoft.com/office/drawing/2014/main" id="{C59EA643-6EFA-4573-A515-962FFDD84D89}"/>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26158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479671"/>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Como a DRE interage com o balanço patrimonial?</a:t>
            </a:r>
          </a:p>
          <a:p>
            <a:pPr marL="450000" indent="-342900" algn="just">
              <a:lnSpc>
                <a:spcPct val="120000"/>
              </a:lnSpc>
              <a:spcAft>
                <a:spcPts val="12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Para manter a equação contábil básica (ativo = passivo + PL), o resultado do exercício deve ser transportado para o PL (aumentando o seu valor – se o resultado for lucro – ou diminuindo – se for prejuízo)</a:t>
            </a:r>
          </a:p>
          <a:p>
            <a:pPr marL="450000" indent="-342900" algn="just">
              <a:lnSpc>
                <a:spcPct val="120000"/>
              </a:lnSpc>
              <a:spcAft>
                <a:spcPts val="12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Como o valor é transportado para o PL (no balanço), a conta de resultado segue a mesma lógica com relação aos </a:t>
            </a:r>
            <a:r>
              <a:rPr lang="pt-BR" dirty="0" err="1">
                <a:solidFill>
                  <a:schemeClr val="tx1">
                    <a:lumMod val="65000"/>
                    <a:lumOff val="35000"/>
                  </a:schemeClr>
                </a:solidFill>
                <a:latin typeface="Times New Roman" panose="02020603050405020304" pitchFamily="18" charset="0"/>
                <a:cs typeface="Times New Roman" panose="02020603050405020304" pitchFamily="18" charset="0"/>
              </a:rPr>
              <a:t>razonetes</a:t>
            </a:r>
            <a:r>
              <a:rPr lang="pt-BR" dirty="0">
                <a:solidFill>
                  <a:schemeClr val="tx1">
                    <a:lumMod val="65000"/>
                    <a:lumOff val="35000"/>
                  </a:schemeClr>
                </a:solidFill>
                <a:latin typeface="Times New Roman" panose="02020603050405020304" pitchFamily="18" charset="0"/>
                <a:cs typeface="Times New Roman" panose="02020603050405020304" pitchFamily="18" charset="0"/>
              </a:rPr>
              <a:t>: receita/ganho é registrado em conta credora e despesa/ custo o é em conta devedora</a:t>
            </a:r>
          </a:p>
          <a:p>
            <a:pPr marL="285750" indent="-285750" algn="just">
              <a:lnSpc>
                <a:spcPct val="120000"/>
              </a:lnSpc>
              <a:buFont typeface="Wingdings" panose="05000000000000000000" pitchFamily="2" charset="2"/>
              <a:buChar char="§"/>
            </a:pPr>
            <a:endParaRPr lang="pt-BR" sz="1600" b="1" dirty="0">
              <a:solidFill>
                <a:srgbClr val="595959"/>
              </a:solidFill>
              <a:latin typeface="Times New Roman" panose="02020603050405020304" pitchFamily="18" charset="0"/>
              <a:cs typeface="Times New Roman" panose="02020603050405020304" pitchFamily="18" charset="0"/>
            </a:endParaRPr>
          </a:p>
          <a:p>
            <a:pPr algn="just">
              <a:lnSpc>
                <a:spcPct val="120000"/>
              </a:lnSpc>
            </a:pPr>
            <a:endParaRPr lang="fr-FR" dirty="0">
              <a:solidFill>
                <a:srgbClr val="595959"/>
              </a:solidFill>
              <a:latin typeface="Times New Roman" panose="02020603050405020304" pitchFamily="18" charset="0"/>
              <a:cs typeface="Times New Roman" panose="02020603050405020304" pitchFamily="18" charset="0"/>
            </a:endParaRPr>
          </a:p>
        </p:txBody>
      </p:sp>
      <p:pic>
        <p:nvPicPr>
          <p:cNvPr id="14" name="Imagem 13">
            <a:extLst>
              <a:ext uri="{FF2B5EF4-FFF2-40B4-BE49-F238E27FC236}">
                <a16:creationId xmlns:a16="http://schemas.microsoft.com/office/drawing/2014/main" id="{92967941-2A36-4E59-8E33-4D64AC2EB90F}"/>
              </a:ext>
            </a:extLst>
          </p:cNvPr>
          <p:cNvPicPr>
            <a:picLocks noChangeAspect="1"/>
          </p:cNvPicPr>
          <p:nvPr/>
        </p:nvPicPr>
        <p:blipFill>
          <a:blip r:embed="rId2"/>
          <a:stretch>
            <a:fillRect/>
          </a:stretch>
        </p:blipFill>
        <p:spPr>
          <a:xfrm>
            <a:off x="1287757" y="4807422"/>
            <a:ext cx="6662443" cy="1472881"/>
          </a:xfrm>
          <a:prstGeom prst="rect">
            <a:avLst/>
          </a:prstGeom>
        </p:spPr>
      </p:pic>
      <p:sp>
        <p:nvSpPr>
          <p:cNvPr id="9" name="TextBox 12">
            <a:extLst>
              <a:ext uri="{FF2B5EF4-FFF2-40B4-BE49-F238E27FC236}">
                <a16:creationId xmlns:a16="http://schemas.microsoft.com/office/drawing/2014/main" id="{F64B04AF-A69E-4BB6-9AF5-F86C90E46E89}"/>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270550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18" name="TextBox 8">
            <a:extLst>
              <a:ext uri="{FF2B5EF4-FFF2-40B4-BE49-F238E27FC236}">
                <a16:creationId xmlns:a16="http://schemas.microsoft.com/office/drawing/2014/main" id="{D39C911E-281A-49DF-9C5D-1B7E2B11A640}"/>
              </a:ext>
            </a:extLst>
          </p:cNvPr>
          <p:cNvSpPr txBox="1"/>
          <p:nvPr/>
        </p:nvSpPr>
        <p:spPr>
          <a:xfrm>
            <a:off x="146231" y="1806200"/>
            <a:ext cx="8806181" cy="1623778"/>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Exemplo:</a:t>
            </a:r>
            <a:r>
              <a:rPr lang="pt-BR" dirty="0">
                <a:solidFill>
                  <a:srgbClr val="595959"/>
                </a:solidFill>
                <a:latin typeface="Times New Roman" panose="02020603050405020304" pitchFamily="18" charset="0"/>
                <a:cs typeface="Times New Roman" panose="02020603050405020304" pitchFamily="18" charset="0"/>
              </a:rPr>
              <a:t> A vendeu o estoque por R$ 230 mil a prazo</a:t>
            </a:r>
          </a:p>
          <a:p>
            <a:pPr marL="450000" indent="-342900" algn="just">
              <a:lnSpc>
                <a:spcPct val="120000"/>
              </a:lnSpc>
              <a:spcAft>
                <a:spcPts val="6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Receita de venda: R$ 230 mil </a:t>
            </a:r>
          </a:p>
          <a:p>
            <a:pPr marL="450000" indent="-342900" algn="just">
              <a:lnSpc>
                <a:spcPct val="120000"/>
              </a:lnSpc>
              <a:spcAft>
                <a:spcPts val="12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Custo da mercadoria vendida (CMV): R$ 100 mil </a:t>
            </a:r>
            <a:r>
              <a:rPr lang="pt-BR" dirty="0">
                <a:solidFill>
                  <a:schemeClr val="tx1">
                    <a:lumMod val="65000"/>
                    <a:lumOff val="35000"/>
                  </a:schemeClr>
                </a:solidFill>
                <a:latin typeface="Times New Roman" panose="02020603050405020304" pitchFamily="18" charset="0"/>
                <a:cs typeface="Times New Roman" panose="02020603050405020304" pitchFamily="18" charset="0"/>
                <a:sym typeface="Wingdings" panose="05000000000000000000" pitchFamily="2" charset="2"/>
              </a:rPr>
              <a:t> estoque que estava no balanço por R$ 100 mil </a:t>
            </a:r>
            <a:endParaRPr lang="fr-FR"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21" name="Imagem 20">
            <a:extLst>
              <a:ext uri="{FF2B5EF4-FFF2-40B4-BE49-F238E27FC236}">
                <a16:creationId xmlns:a16="http://schemas.microsoft.com/office/drawing/2014/main" id="{1F997420-74FA-45A3-AAB3-416F5ED527DF}"/>
              </a:ext>
            </a:extLst>
          </p:cNvPr>
          <p:cNvPicPr>
            <a:picLocks noChangeAspect="1"/>
          </p:cNvPicPr>
          <p:nvPr/>
        </p:nvPicPr>
        <p:blipFill>
          <a:blip r:embed="rId2"/>
          <a:stretch>
            <a:fillRect/>
          </a:stretch>
        </p:blipFill>
        <p:spPr>
          <a:xfrm>
            <a:off x="1205011" y="3730090"/>
            <a:ext cx="7003854" cy="1909536"/>
          </a:xfrm>
          <a:prstGeom prst="rect">
            <a:avLst/>
          </a:prstGeom>
        </p:spPr>
      </p:pic>
      <p:sp>
        <p:nvSpPr>
          <p:cNvPr id="9" name="TextBox 12">
            <a:extLst>
              <a:ext uri="{FF2B5EF4-FFF2-40B4-BE49-F238E27FC236}">
                <a16:creationId xmlns:a16="http://schemas.microsoft.com/office/drawing/2014/main" id="{4E7CFF02-6C71-45D3-AA6B-CD4D9DB31E57}"/>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spTree>
    <p:extLst>
      <p:ext uri="{BB962C8B-B14F-4D97-AF65-F5344CB8AC3E}">
        <p14:creationId xmlns:p14="http://schemas.microsoft.com/office/powerpoint/2010/main" val="43250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18" name="TextBox 8">
            <a:extLst>
              <a:ext uri="{FF2B5EF4-FFF2-40B4-BE49-F238E27FC236}">
                <a16:creationId xmlns:a16="http://schemas.microsoft.com/office/drawing/2014/main" id="{D39C911E-281A-49DF-9C5D-1B7E2B11A640}"/>
              </a:ext>
            </a:extLst>
          </p:cNvPr>
          <p:cNvSpPr txBox="1"/>
          <p:nvPr/>
        </p:nvSpPr>
        <p:spPr>
          <a:xfrm>
            <a:off x="146231" y="1806200"/>
            <a:ext cx="8806181" cy="694421"/>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Balanço da empresa A após a venda com lucro:</a:t>
            </a:r>
          </a:p>
          <a:p>
            <a:pPr algn="just">
              <a:lnSpc>
                <a:spcPct val="120000"/>
              </a:lnSpc>
            </a:pPr>
            <a:endParaRPr lang="pt-BR" sz="1600" b="1" dirty="0">
              <a:solidFill>
                <a:srgbClr val="595959"/>
              </a:solidFill>
              <a:latin typeface="Times New Roman" panose="02020603050405020304" pitchFamily="18" charset="0"/>
              <a:cs typeface="Times New Roman" panose="02020603050405020304" pitchFamily="18" charset="0"/>
            </a:endParaRPr>
          </a:p>
        </p:txBody>
      </p:sp>
      <p:pic>
        <p:nvPicPr>
          <p:cNvPr id="3" name="Imagem 2">
            <a:extLst>
              <a:ext uri="{FF2B5EF4-FFF2-40B4-BE49-F238E27FC236}">
                <a16:creationId xmlns:a16="http://schemas.microsoft.com/office/drawing/2014/main" id="{B72624C5-C75B-4B8D-88AF-B41C27614E5D}"/>
              </a:ext>
            </a:extLst>
          </p:cNvPr>
          <p:cNvPicPr>
            <a:picLocks noChangeAspect="1"/>
          </p:cNvPicPr>
          <p:nvPr/>
        </p:nvPicPr>
        <p:blipFill>
          <a:blip r:embed="rId2"/>
          <a:stretch>
            <a:fillRect/>
          </a:stretch>
        </p:blipFill>
        <p:spPr>
          <a:xfrm>
            <a:off x="537864" y="2258680"/>
            <a:ext cx="6001049" cy="4176912"/>
          </a:xfrm>
          <a:prstGeom prst="rect">
            <a:avLst/>
          </a:prstGeom>
        </p:spPr>
      </p:pic>
      <p:pic>
        <p:nvPicPr>
          <p:cNvPr id="13" name="Imagem 12">
            <a:extLst>
              <a:ext uri="{FF2B5EF4-FFF2-40B4-BE49-F238E27FC236}">
                <a16:creationId xmlns:a16="http://schemas.microsoft.com/office/drawing/2014/main" id="{7F8189A4-0975-444C-99CB-CF940BFCB8E3}"/>
              </a:ext>
            </a:extLst>
          </p:cNvPr>
          <p:cNvPicPr>
            <a:picLocks noChangeAspect="1"/>
          </p:cNvPicPr>
          <p:nvPr/>
        </p:nvPicPr>
        <p:blipFill>
          <a:blip r:embed="rId3"/>
          <a:stretch>
            <a:fillRect/>
          </a:stretch>
        </p:blipFill>
        <p:spPr>
          <a:xfrm>
            <a:off x="5042994" y="2366503"/>
            <a:ext cx="3876425" cy="1123054"/>
          </a:xfrm>
          <a:prstGeom prst="rect">
            <a:avLst/>
          </a:prstGeom>
        </p:spPr>
      </p:pic>
      <p:cxnSp>
        <p:nvCxnSpPr>
          <p:cNvPr id="6" name="Conector de Seta Reta 5">
            <a:extLst>
              <a:ext uri="{FF2B5EF4-FFF2-40B4-BE49-F238E27FC236}">
                <a16:creationId xmlns:a16="http://schemas.microsoft.com/office/drawing/2014/main" id="{8A5932B6-3F69-485E-A47F-F93DF5346D8D}"/>
              </a:ext>
            </a:extLst>
          </p:cNvPr>
          <p:cNvCxnSpPr>
            <a:cxnSpLocks/>
          </p:cNvCxnSpPr>
          <p:nvPr/>
        </p:nvCxnSpPr>
        <p:spPr>
          <a:xfrm flipV="1">
            <a:off x="1994649" y="2873977"/>
            <a:ext cx="3896010" cy="1334961"/>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BFEC804B-7F82-4214-81D7-5D2063641C6F}"/>
              </a:ext>
            </a:extLst>
          </p:cNvPr>
          <p:cNvCxnSpPr>
            <a:cxnSpLocks/>
          </p:cNvCxnSpPr>
          <p:nvPr/>
        </p:nvCxnSpPr>
        <p:spPr>
          <a:xfrm>
            <a:off x="1313895" y="2753029"/>
            <a:ext cx="560760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2">
            <a:extLst>
              <a:ext uri="{FF2B5EF4-FFF2-40B4-BE49-F238E27FC236}">
                <a16:creationId xmlns:a16="http://schemas.microsoft.com/office/drawing/2014/main" id="{BA738FBA-C998-4A66-BB56-CDA2B914E8EC}"/>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Exemplos de contabilização</a:t>
            </a:r>
          </a:p>
        </p:txBody>
      </p:sp>
      <p:cxnSp>
        <p:nvCxnSpPr>
          <p:cNvPr id="5" name="Conector de Seta Reta 4">
            <a:extLst>
              <a:ext uri="{FF2B5EF4-FFF2-40B4-BE49-F238E27FC236}">
                <a16:creationId xmlns:a16="http://schemas.microsoft.com/office/drawing/2014/main" id="{B8C367BF-57A7-43D7-9263-6BF4785E2CC3}"/>
              </a:ext>
            </a:extLst>
          </p:cNvPr>
          <p:cNvCxnSpPr>
            <a:cxnSpLocks/>
          </p:cNvCxnSpPr>
          <p:nvPr/>
        </p:nvCxnSpPr>
        <p:spPr>
          <a:xfrm flipH="1">
            <a:off x="4945340" y="3375008"/>
            <a:ext cx="2104008" cy="203298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0676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52171" y="3087249"/>
            <a:ext cx="7076169"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defRPr/>
            </a:pPr>
            <a:r>
              <a:rPr lang="pt-BR" sz="2800" b="1" dirty="0">
                <a:solidFill>
                  <a:srgbClr val="C00000"/>
                </a:solidFill>
                <a:latin typeface="Times New Roman" panose="02020603050405020304" pitchFamily="18" charset="0"/>
                <a:cs typeface="Times New Roman" panose="02020603050405020304" pitchFamily="18" charset="0"/>
              </a:rPr>
              <a:t>APÊNDICE</a:t>
            </a:r>
            <a:endParaRPr lang="pt-B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448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25713" y="3087249"/>
            <a:ext cx="7620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defRPr/>
            </a:pPr>
            <a:r>
              <a:rPr lang="pt-BR" sz="2800" b="1" dirty="0">
                <a:solidFill>
                  <a:srgbClr val="C00000"/>
                </a:solidFill>
                <a:latin typeface="Times New Roman" panose="02020603050405020304" pitchFamily="18" charset="0"/>
                <a:cs typeface="Times New Roman" panose="02020603050405020304" pitchFamily="18" charset="0"/>
              </a:rPr>
              <a:t>Fontes da Contabilidade e legislação aplicável</a:t>
            </a:r>
            <a:endParaRPr lang="pt-B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33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8" name="TextBox 8"/>
          <p:cNvSpPr txBox="1"/>
          <p:nvPr/>
        </p:nvSpPr>
        <p:spPr>
          <a:xfrm>
            <a:off x="146231" y="1806200"/>
            <a:ext cx="8806181" cy="2827184"/>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Lei 6.404/76 (Lei das Sociedades por Ações): artigo 175 e seguintes</a:t>
            </a:r>
          </a:p>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Lei 10.406/02 (Código Civil): artigos 1.179 e seguintes</a:t>
            </a:r>
          </a:p>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Resoluções do Conselho Federal de Contabilidade (CFC)</a:t>
            </a:r>
          </a:p>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Atos Normativos da Comissão de Valores Mobiliários (CVM)</a:t>
            </a:r>
          </a:p>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Atos Normativos de outros órgãos reguladores (BACEN, SUSEP etc.)</a:t>
            </a:r>
          </a:p>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Pronunciamentos do Comitê de Pronunciamentos Contábeis (CPC)</a:t>
            </a:r>
          </a:p>
        </p:txBody>
      </p:sp>
      <p:sp>
        <p:nvSpPr>
          <p:cNvPr id="7" name="TextBox 12">
            <a:extLst>
              <a:ext uri="{FF2B5EF4-FFF2-40B4-BE49-F238E27FC236}">
                <a16:creationId xmlns:a16="http://schemas.microsoft.com/office/drawing/2014/main" id="{4AEFEF95-257B-4963-BE32-FC68608142FA}"/>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Fontes da Contabilidade</a:t>
            </a:r>
          </a:p>
        </p:txBody>
      </p:sp>
    </p:spTree>
    <p:extLst>
      <p:ext uri="{BB962C8B-B14F-4D97-AF65-F5344CB8AC3E}">
        <p14:creationId xmlns:p14="http://schemas.microsoft.com/office/powerpoint/2010/main" val="172642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8" name="TextBox 8"/>
          <p:cNvSpPr txBox="1"/>
          <p:nvPr/>
        </p:nvSpPr>
        <p:spPr>
          <a:xfrm>
            <a:off x="146231" y="1806200"/>
            <a:ext cx="8806181" cy="3695114"/>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Comitê de Pronunciamentos Contábeis (CPC)</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Órgão criado pela Resolução CFC nº 1.055/05 e constituído por representantes de diversas entidades profissionais da área:</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Conselho Federal de Contabilidade (CFC);</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IBRACON;</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FIPECAFI;</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ABRASCA;</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APIMEC; e</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BM&amp;F BOVESPA</a:t>
            </a:r>
          </a:p>
          <a:p>
            <a:pPr marL="742950" lvl="1" indent="-285750" algn="just">
              <a:lnSpc>
                <a:spcPct val="120000"/>
              </a:lnSpc>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p:txBody>
      </p:sp>
      <p:sp>
        <p:nvSpPr>
          <p:cNvPr id="9" name="TextBox 12">
            <a:extLst>
              <a:ext uri="{FF2B5EF4-FFF2-40B4-BE49-F238E27FC236}">
                <a16:creationId xmlns:a16="http://schemas.microsoft.com/office/drawing/2014/main" id="{00DDDDF4-6144-4263-86FD-03256931CF7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Fontes da Contabilidade</a:t>
            </a:r>
          </a:p>
        </p:txBody>
      </p:sp>
    </p:spTree>
    <p:extLst>
      <p:ext uri="{BB962C8B-B14F-4D97-AF65-F5344CB8AC3E}">
        <p14:creationId xmlns:p14="http://schemas.microsoft.com/office/powerpoint/2010/main" val="277433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13" name="TextBox 12"/>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Noções gerais de contabilidade</a:t>
            </a:r>
          </a:p>
        </p:txBody>
      </p:sp>
      <p:sp>
        <p:nvSpPr>
          <p:cNvPr id="8" name="TextBox 8"/>
          <p:cNvSpPr txBox="1"/>
          <p:nvPr/>
        </p:nvSpPr>
        <p:spPr>
          <a:xfrm>
            <a:off x="146231" y="1806200"/>
            <a:ext cx="8806181" cy="3670492"/>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chemeClr val="tx1">
                    <a:lumMod val="65000"/>
                    <a:lumOff val="35000"/>
                  </a:schemeClr>
                </a:solidFill>
                <a:latin typeface="Times New Roman" panose="02020603050405020304" pitchFamily="18" charset="0"/>
                <a:cs typeface="Times New Roman" panose="02020603050405020304" pitchFamily="18" charset="0"/>
              </a:rPr>
              <a:t>Objetivo da Contabilidade</a:t>
            </a:r>
            <a:r>
              <a:rPr lang="pt-BR" dirty="0">
                <a:solidFill>
                  <a:schemeClr val="tx1">
                    <a:lumMod val="65000"/>
                    <a:lumOff val="35000"/>
                  </a:schemeClr>
                </a:solidFill>
                <a:latin typeface="Times New Roman" panose="02020603050405020304" pitchFamily="18" charset="0"/>
                <a:cs typeface="Times New Roman" panose="02020603050405020304" pitchFamily="18" charset="0"/>
              </a:rPr>
              <a:t>: fornecer informações úteis (de ordem econômica, financeira, patrimonial) ao processo de tomada de decisões sobre alocação de recursos econômicos</a:t>
            </a:r>
          </a:p>
          <a:p>
            <a:pPr marL="285750" indent="-285750" algn="just">
              <a:lnSpc>
                <a:spcPct val="120000"/>
              </a:lnSpc>
              <a:spcAft>
                <a:spcPts val="1200"/>
              </a:spcAft>
              <a:buFont typeface="Wingdings" panose="05000000000000000000" pitchFamily="2" charset="2"/>
              <a:buChar char="§"/>
            </a:pPr>
            <a:r>
              <a:rPr lang="pt-BR" b="1" dirty="0">
                <a:solidFill>
                  <a:schemeClr val="tx1">
                    <a:lumMod val="65000"/>
                    <a:lumOff val="35000"/>
                  </a:schemeClr>
                </a:solidFill>
                <a:latin typeface="Times New Roman" panose="02020603050405020304" pitchFamily="18" charset="0"/>
                <a:cs typeface="Times New Roman" panose="02020603050405020304" pitchFamily="18" charset="0"/>
              </a:rPr>
              <a:t>Características da Contabilidade brasileira após 2007 (Lei nº 11.638/07)</a:t>
            </a:r>
            <a:r>
              <a:rPr lang="pt-BR" dirty="0">
                <a:solidFill>
                  <a:schemeClr val="tx1">
                    <a:lumMod val="65000"/>
                    <a:lumOff val="35000"/>
                  </a:schemeClr>
                </a:solidFill>
                <a:latin typeface="Times New Roman" panose="02020603050405020304" pitchFamily="18" charset="0"/>
                <a:cs typeface="Times New Roman" panose="02020603050405020304" pitchFamily="18" charset="0"/>
              </a:rPr>
              <a:t>:</a:t>
            </a:r>
          </a:p>
          <a:p>
            <a:pPr marL="450000" indent="-342900">
              <a:lnSpc>
                <a:spcPct val="120000"/>
              </a:lnSpc>
              <a:spcAft>
                <a:spcPts val="12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 Orientada por princípios em substituição a regras (legais ou regulamentares): julgamento a respeito dos eventos econômicos é mais relevante que regras estabelecidas</a:t>
            </a:r>
          </a:p>
          <a:p>
            <a:pPr marL="450000" indent="-342900">
              <a:lnSpc>
                <a:spcPct val="120000"/>
              </a:lnSpc>
              <a:spcAft>
                <a:spcPts val="12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Prevalência da essência econômica sobre a forma jurídica: forma jurídica não é determinante para o reconhecimento, mensuração e evidenciação dos eventos</a:t>
            </a:r>
          </a:p>
          <a:p>
            <a:pPr marL="450000" indent="-342900">
              <a:lnSpc>
                <a:spcPct val="120000"/>
              </a:lnSpc>
              <a:spcAft>
                <a:spcPts val="1200"/>
              </a:spcAft>
              <a:buClr>
                <a:schemeClr val="tx1">
                  <a:lumMod val="65000"/>
                  <a:lumOff val="35000"/>
                </a:schemeClr>
              </a:buClr>
              <a:buFont typeface="Wingdings" panose="05000000000000000000" pitchFamily="2" charset="2"/>
              <a:buChar char="ü"/>
              <a:defRPr/>
            </a:pPr>
            <a:r>
              <a:rPr lang="pt-BR" dirty="0">
                <a:solidFill>
                  <a:schemeClr val="tx1">
                    <a:lumMod val="65000"/>
                    <a:lumOff val="35000"/>
                  </a:schemeClr>
                </a:solidFill>
                <a:latin typeface="Times New Roman" panose="02020603050405020304" pitchFamily="18" charset="0"/>
                <a:cs typeface="Times New Roman" panose="02020603050405020304" pitchFamily="18" charset="0"/>
              </a:rPr>
              <a:t>Análise sobre a assunção de riscos e benefícios nas operações para caracterização de ativos, passivos, receitas e despesas</a:t>
            </a:r>
          </a:p>
        </p:txBody>
      </p:sp>
    </p:spTree>
    <p:extLst>
      <p:ext uri="{BB962C8B-B14F-4D97-AF65-F5344CB8AC3E}">
        <p14:creationId xmlns:p14="http://schemas.microsoft.com/office/powerpoint/2010/main" val="1214670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8" name="TextBox 8"/>
          <p:cNvSpPr txBox="1"/>
          <p:nvPr/>
        </p:nvSpPr>
        <p:spPr>
          <a:xfrm>
            <a:off x="146231" y="1806200"/>
            <a:ext cx="8806181" cy="3491982"/>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Objetivos do Comitê de Pronunciamentos Contábeis (CPC)</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Convergência internacional das normas contábeis (IFRS);</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Centralização na Emissão de Normas Contábeis; e</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Representação e processo democráticos na producão das informações contábeis</a:t>
            </a:r>
          </a:p>
          <a:p>
            <a:pPr marL="285750" lvl="1"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Os atos expedidos pelo CPC (pronunciamentos contábeis, interpretações e orientações técnicas) são geralmente aprovados por resoluções de órgãos reguladores, como CFC, CVM, CMN, ANS e SUSEP (enforcement)</a:t>
            </a:r>
          </a:p>
          <a:p>
            <a:pPr marL="742950" lvl="1" indent="-285750" algn="just">
              <a:lnSpc>
                <a:spcPct val="120000"/>
              </a:lnSpc>
              <a:spcAft>
                <a:spcPts val="1200"/>
              </a:spcAft>
              <a:buFont typeface="Wingdings" panose="05000000000000000000" pitchFamily="2" charset="2"/>
              <a:buChar char="§"/>
            </a:pPr>
            <a:endParaRPr lang="fr-FR" dirty="0">
              <a:solidFill>
                <a:srgbClr val="595959"/>
              </a:solidFill>
              <a:latin typeface="Times New Roman" panose="02020603050405020304" pitchFamily="18" charset="0"/>
              <a:cs typeface="Times New Roman" panose="02020603050405020304" pitchFamily="18" charset="0"/>
            </a:endParaRPr>
          </a:p>
        </p:txBody>
      </p:sp>
      <p:sp>
        <p:nvSpPr>
          <p:cNvPr id="9" name="TextBox 12">
            <a:extLst>
              <a:ext uri="{FF2B5EF4-FFF2-40B4-BE49-F238E27FC236}">
                <a16:creationId xmlns:a16="http://schemas.microsoft.com/office/drawing/2014/main" id="{C04B2DCC-E9EA-4AE9-B16A-8B670BDF0F1D}"/>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Fontes da Contabilidade</a:t>
            </a:r>
          </a:p>
        </p:txBody>
      </p:sp>
    </p:spTree>
    <p:extLst>
      <p:ext uri="{BB962C8B-B14F-4D97-AF65-F5344CB8AC3E}">
        <p14:creationId xmlns:p14="http://schemas.microsoft.com/office/powerpoint/2010/main" val="2368604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25713" y="3087249"/>
            <a:ext cx="7620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defRPr/>
            </a:pPr>
            <a:r>
              <a:rPr lang="pt-BR" sz="2800" b="1" dirty="0">
                <a:solidFill>
                  <a:srgbClr val="C00000"/>
                </a:solidFill>
                <a:latin typeface="Times New Roman" panose="02020603050405020304" pitchFamily="18" charset="0"/>
                <a:cs typeface="Times New Roman" panose="02020603050405020304" pitchFamily="18" charset="0"/>
              </a:rPr>
              <a:t>Detalhamento das contas do balanço patrimonial</a:t>
            </a:r>
            <a:endParaRPr lang="pt-B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488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849002"/>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endParaRPr lang="pt-BR" dirty="0">
              <a:solidFill>
                <a:srgbClr val="595959"/>
              </a:solidFill>
              <a:latin typeface="Times New Roman" panose="02020603050405020304" pitchFamily="18" charset="0"/>
              <a:cs typeface="Times New Roman" panose="02020603050405020304" pitchFamily="18" charset="0"/>
            </a:endParaRPr>
          </a:p>
          <a:p>
            <a:pPr marL="568800" lvl="3" indent="-285750" algn="just">
              <a:lnSpc>
                <a:spcPct val="120000"/>
              </a:lnSpc>
              <a:spcAft>
                <a:spcPts val="1200"/>
              </a:spcAft>
              <a:buFont typeface="Wingdings" panose="05000000000000000000" pitchFamily="2" charset="2"/>
              <a:buChar char="§"/>
            </a:pPr>
            <a:r>
              <a:rPr lang="pt-BR" u="sng" dirty="0">
                <a:solidFill>
                  <a:srgbClr val="595959"/>
                </a:solidFill>
                <a:latin typeface="Times New Roman" panose="02020603050405020304" pitchFamily="18" charset="0"/>
                <a:cs typeface="Times New Roman" panose="02020603050405020304" pitchFamily="18" charset="0"/>
              </a:rPr>
              <a:t>Divisão em grupos de contas</a:t>
            </a:r>
            <a:r>
              <a:rPr lang="pt-BR" dirty="0">
                <a:solidFill>
                  <a:srgbClr val="595959"/>
                </a:solidFill>
                <a:latin typeface="Times New Roman" panose="02020603050405020304" pitchFamily="18" charset="0"/>
                <a:cs typeface="Times New Roman" panose="02020603050405020304" pitchFamily="18" charset="0"/>
              </a:rPr>
              <a:t>: para facilitar a compreensão e interpretação do Balanço, existe uma preocupação constante em estabelecer uma adequada distribuição de contas</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A classificação dos grupos de contas encontra-se descrita no art. 178 da Lei das S/A (com as alterações da Lei nº 11.941/2009):</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Ativo circulante</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Ativo não circulante						</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Passivo circulante</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Passivo não circulante</a:t>
            </a:r>
          </a:p>
          <a:p>
            <a:pPr marL="853200" lvl="4" indent="-285750" algn="just">
              <a:lnSpc>
                <a:spcPct val="120000"/>
              </a:lnSpc>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Patrimônio líquido</a:t>
            </a:r>
          </a:p>
        </p:txBody>
      </p:sp>
      <p:sp>
        <p:nvSpPr>
          <p:cNvPr id="7" name="TextBox 12">
            <a:extLst>
              <a:ext uri="{FF2B5EF4-FFF2-40B4-BE49-F238E27FC236}">
                <a16:creationId xmlns:a16="http://schemas.microsoft.com/office/drawing/2014/main" id="{4AEFEF95-257B-4963-BE32-FC68608142FA}"/>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3155104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338093"/>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a:t>
            </a:r>
          </a:p>
          <a:p>
            <a:pPr marL="568800" lvl="3"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Curto e longo prazo</a:t>
            </a:r>
            <a:r>
              <a:rPr lang="pt-BR" dirty="0">
                <a:solidFill>
                  <a:srgbClr val="595959"/>
                </a:solidFill>
                <a:latin typeface="Times New Roman" panose="02020603050405020304" pitchFamily="18" charset="0"/>
                <a:cs typeface="Times New Roman" panose="02020603050405020304" pitchFamily="18" charset="0"/>
              </a:rPr>
              <a:t>:</a:t>
            </a:r>
          </a:p>
          <a:p>
            <a:pPr marL="853200" lvl="4"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Normalmente, </a:t>
            </a:r>
            <a:r>
              <a:rPr lang="fr-FR" u="sng" dirty="0">
                <a:solidFill>
                  <a:srgbClr val="595959"/>
                </a:solidFill>
                <a:latin typeface="Times New Roman" panose="02020603050405020304" pitchFamily="18" charset="0"/>
                <a:cs typeface="Times New Roman" panose="02020603050405020304" pitchFamily="18" charset="0"/>
              </a:rPr>
              <a:t>curto prazo</a:t>
            </a:r>
            <a:r>
              <a:rPr lang="fr-FR" dirty="0">
                <a:solidFill>
                  <a:srgbClr val="595959"/>
                </a:solidFill>
                <a:latin typeface="Times New Roman" panose="02020603050405020304" pitchFamily="18" charset="0"/>
                <a:cs typeface="Times New Roman" panose="02020603050405020304" pitchFamily="18" charset="0"/>
              </a:rPr>
              <a:t> em contabilidade significa um período compreendido até o final do exercício social seguinte</a:t>
            </a:r>
          </a:p>
          <a:p>
            <a:pPr marL="853200" lvl="4" indent="-285750" algn="just">
              <a:lnSpc>
                <a:spcPct val="120000"/>
              </a:lnSpc>
              <a:spcAft>
                <a:spcPts val="1200"/>
              </a:spcAft>
              <a:buFont typeface="Wingdings" panose="05000000000000000000" pitchFamily="2" charset="2"/>
              <a:buChar char="§"/>
            </a:pPr>
            <a:r>
              <a:rPr lang="fr-FR" u="sng" dirty="0">
                <a:solidFill>
                  <a:srgbClr val="595959"/>
                </a:solidFill>
                <a:latin typeface="Times New Roman" panose="02020603050405020304" pitchFamily="18" charset="0"/>
                <a:cs typeface="Times New Roman" panose="02020603050405020304" pitchFamily="18" charset="0"/>
              </a:rPr>
              <a:t>Longo prazo</a:t>
            </a:r>
            <a:r>
              <a:rPr lang="fr-FR" dirty="0">
                <a:solidFill>
                  <a:srgbClr val="595959"/>
                </a:solidFill>
                <a:latin typeface="Times New Roman" panose="02020603050405020304" pitchFamily="18" charset="0"/>
                <a:cs typeface="Times New Roman" panose="02020603050405020304" pitchFamily="18" charset="0"/>
              </a:rPr>
              <a:t>, por sua vez, designa um período superior ao final do exercício social seguinte</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Também estarão associados a liquidez de ativos e passivos, ou seja, a facilidade de transformar um ativo/obrigação em dinheiro</a:t>
            </a: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408907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925947"/>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a:t>
            </a:r>
          </a:p>
          <a:p>
            <a:pPr marL="568800" lvl="3" indent="-285750" algn="just">
              <a:lnSpc>
                <a:spcPct val="120000"/>
              </a:lnSpc>
              <a:spcAft>
                <a:spcPts val="6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Ativo circulante</a:t>
            </a:r>
            <a:r>
              <a:rPr lang="pt-BR" dirty="0">
                <a:solidFill>
                  <a:srgbClr val="595959"/>
                </a:solidFill>
                <a:latin typeface="Times New Roman" panose="02020603050405020304" pitchFamily="18" charset="0"/>
                <a:cs typeface="Times New Roman" panose="02020603050405020304" pitchFamily="18" charset="0"/>
              </a:rPr>
              <a:t>:</a:t>
            </a:r>
          </a:p>
          <a:p>
            <a:pPr lvl="1" algn="just">
              <a:lnSpc>
                <a:spcPct val="120000"/>
              </a:lnSpc>
              <a:spcAft>
                <a:spcPts val="1200"/>
              </a:spcAft>
            </a:pPr>
            <a:r>
              <a:rPr lang="fr-FR" dirty="0">
                <a:solidFill>
                  <a:srgbClr val="595959"/>
                </a:solidFill>
                <a:latin typeface="Times New Roman" charset="0"/>
                <a:ea typeface="ＭＳ Ｐゴシック" charset="0"/>
                <a:cs typeface="ＭＳ Ｐゴシック" charset="0"/>
              </a:rPr>
              <a:t>Classificam-se neste grupo os itens de maior liquidez (facilidade de transformar em dinheiro) que serão transformados em dinheiro, consumidos ou vendidos a </a:t>
            </a:r>
            <a:r>
              <a:rPr lang="fr-FR" u="sng" dirty="0">
                <a:solidFill>
                  <a:srgbClr val="595959"/>
                </a:solidFill>
                <a:latin typeface="Times New Roman" charset="0"/>
                <a:ea typeface="ＭＳ Ｐゴシック" charset="0"/>
                <a:cs typeface="ＭＳ Ｐゴシック" charset="0"/>
              </a:rPr>
              <a:t>curto prazo</a:t>
            </a:r>
            <a:r>
              <a:rPr lang="fr-FR" dirty="0">
                <a:solidFill>
                  <a:srgbClr val="595959"/>
                </a:solidFill>
                <a:latin typeface="Times New Roman" charset="0"/>
                <a:ea typeface="ＭＳ Ｐゴシック" charset="0"/>
                <a:cs typeface="ＭＳ Ｐゴシック" charset="0"/>
              </a:rPr>
              <a:t> </a:t>
            </a:r>
            <a:r>
              <a:rPr lang="fr-FR" i="1" dirty="0">
                <a:solidFill>
                  <a:srgbClr val="595959"/>
                </a:solidFill>
                <a:latin typeface="Times New Roman" charset="0"/>
                <a:ea typeface="ＭＳ Ｐゴシック" charset="0"/>
                <a:cs typeface="ＭＳ Ｐゴシック" charset="0"/>
              </a:rPr>
              <a:t>(Capital de Giro</a:t>
            </a:r>
            <a:r>
              <a:rPr lang="fr-FR" dirty="0">
                <a:solidFill>
                  <a:srgbClr val="595959"/>
                </a:solidFill>
                <a:latin typeface="Times New Roman" charset="0"/>
                <a:ea typeface="ＭＳ Ｐゴシック" charset="0"/>
                <a:cs typeface="ＭＳ Ｐゴシック" charset="0"/>
              </a:rPr>
              <a:t>)</a:t>
            </a:r>
            <a:r>
              <a:rPr lang="fr-FR" i="1" dirty="0">
                <a:solidFill>
                  <a:srgbClr val="595959"/>
                </a:solidFill>
                <a:latin typeface="Times New Roman" charset="0"/>
                <a:ea typeface="ＭＳ Ｐゴシック" charset="0"/>
                <a:cs typeface="ＭＳ Ｐゴシック" charset="0"/>
              </a:rPr>
              <a:t>.</a:t>
            </a:r>
            <a:r>
              <a:rPr lang="fr-FR" dirty="0">
                <a:solidFill>
                  <a:srgbClr val="595959"/>
                </a:solidFill>
                <a:latin typeface="Times New Roman" charset="0"/>
                <a:ea typeface="ＭＳ Ｐゴシック" charset="0"/>
                <a:cs typeface="ＭＳ Ｐゴシック" charset="0"/>
              </a:rPr>
              <a:t> São classificados em ordem decrescente de liquidez</a:t>
            </a:r>
            <a:endParaRPr lang="pt-BR" b="1" dirty="0">
              <a:solidFill>
                <a:srgbClr val="595959"/>
              </a:solidFill>
              <a:latin typeface="Times New Roman" panose="02020603050405020304" pitchFamily="18" charset="0"/>
              <a:cs typeface="Times New Roman" panose="02020603050405020304" pitchFamily="18" charset="0"/>
            </a:endParaRP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Exemplos das principais contas:</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Caixa</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Contas em banco</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Contas a receber</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Estoque</a:t>
            </a: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2041775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593548"/>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a:t>
            </a:r>
          </a:p>
          <a:p>
            <a:pPr marL="568800" lvl="3" indent="-285750" algn="just">
              <a:lnSpc>
                <a:spcPct val="120000"/>
              </a:lnSpc>
              <a:spcAft>
                <a:spcPts val="6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Ativo não circulante</a:t>
            </a:r>
            <a:r>
              <a:rPr lang="pt-BR" dirty="0">
                <a:solidFill>
                  <a:srgbClr val="595959"/>
                </a:solidFill>
                <a:latin typeface="Times New Roman" panose="02020603050405020304" pitchFamily="18" charset="0"/>
                <a:cs typeface="Times New Roman" panose="02020603050405020304" pitchFamily="18" charset="0"/>
              </a:rPr>
              <a:t>:</a:t>
            </a:r>
          </a:p>
          <a:p>
            <a:pPr lvl="1" algn="just">
              <a:lnSpc>
                <a:spcPct val="120000"/>
              </a:lnSpc>
              <a:spcAft>
                <a:spcPts val="1200"/>
              </a:spcAft>
            </a:pPr>
            <a:r>
              <a:rPr lang="pt-BR" dirty="0">
                <a:solidFill>
                  <a:srgbClr val="595959"/>
                </a:solidFill>
                <a:latin typeface="Times New Roman" charset="0"/>
                <a:ea typeface="ＭＳ Ｐゴシック" charset="0"/>
                <a:cs typeface="ＭＳ Ｐゴシック" charset="0"/>
              </a:rPr>
              <a:t>Classificam-se neste grupo os itens de menor liquidez que serão transformados em dinheiro, consumidos ou vendidos a </a:t>
            </a:r>
            <a:r>
              <a:rPr lang="pt-BR" u="sng" dirty="0">
                <a:solidFill>
                  <a:srgbClr val="595959"/>
                </a:solidFill>
                <a:latin typeface="Times New Roman" charset="0"/>
                <a:ea typeface="ＭＳ Ｐゴシック" charset="0"/>
                <a:cs typeface="ＭＳ Ｐゴシック" charset="0"/>
              </a:rPr>
              <a:t>longo prazo</a:t>
            </a:r>
          </a:p>
          <a:p>
            <a:pPr marL="568800" lvl="3" indent="-285750" algn="just">
              <a:lnSpc>
                <a:spcPct val="120000"/>
              </a:lnSpc>
              <a:spcAft>
                <a:spcPts val="1200"/>
              </a:spcAft>
              <a:buFont typeface="Wingdings" panose="05000000000000000000" pitchFamily="2" charset="2"/>
              <a:buChar char="§"/>
            </a:pPr>
            <a:r>
              <a:rPr lang="fr-FR" dirty="0">
                <a:solidFill>
                  <a:srgbClr val="595959"/>
                </a:solidFill>
                <a:latin typeface="Times New Roman" panose="02020603050405020304" pitchFamily="18" charset="0"/>
                <a:cs typeface="Times New Roman" panose="02020603050405020304" pitchFamily="18" charset="0"/>
              </a:rPr>
              <a:t>Subsidivisão do ativo não circulante</a:t>
            </a:r>
            <a:r>
              <a:rPr lang="pt-BR" dirty="0">
                <a:solidFill>
                  <a:srgbClr val="595959"/>
                </a:solidFill>
                <a:latin typeface="Times New Roman" panose="02020603050405020304" pitchFamily="18" charset="0"/>
                <a:cs typeface="Times New Roman" panose="02020603050405020304" pitchFamily="18" charset="0"/>
              </a:rPr>
              <a:t>:</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Ativo realizável a longo prazo</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Investimentos</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Imobilizado</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Intangível</a:t>
            </a: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536617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338093"/>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 / subdivisões do ativo não circulante</a:t>
            </a:r>
          </a:p>
          <a:p>
            <a:pPr marL="568800" lvl="3" indent="-285750" algn="just">
              <a:lnSpc>
                <a:spcPct val="120000"/>
              </a:lnSpc>
              <a:spcAft>
                <a:spcPts val="1200"/>
              </a:spcAft>
              <a:buFont typeface="Wingdings" panose="05000000000000000000" pitchFamily="2" charset="2"/>
              <a:buChar char="§"/>
            </a:pPr>
            <a:r>
              <a:rPr lang="pt-BR" u="sng" dirty="0">
                <a:solidFill>
                  <a:srgbClr val="595959"/>
                </a:solidFill>
                <a:latin typeface="Times New Roman" panose="02020603050405020304" pitchFamily="18" charset="0"/>
                <a:cs typeface="Times New Roman" panose="02020603050405020304" pitchFamily="18" charset="0"/>
              </a:rPr>
              <a:t>Realizável a longo prazo</a:t>
            </a:r>
            <a:r>
              <a:rPr lang="pt-BR" dirty="0">
                <a:solidFill>
                  <a:srgbClr val="595959"/>
                </a:solidFill>
                <a:latin typeface="Times New Roman" panose="02020603050405020304" pitchFamily="18" charset="0"/>
                <a:cs typeface="Times New Roman" panose="02020603050405020304" pitchFamily="18" charset="0"/>
              </a:rPr>
              <a:t>: créditos a receber, por exemplo</a:t>
            </a:r>
          </a:p>
          <a:p>
            <a:pPr marL="568800" lvl="3" indent="-285750" algn="just">
              <a:lnSpc>
                <a:spcPct val="120000"/>
              </a:lnSpc>
              <a:spcAft>
                <a:spcPts val="1200"/>
              </a:spcAft>
              <a:buFont typeface="Wingdings" panose="05000000000000000000" pitchFamily="2" charset="2"/>
              <a:buChar char="§"/>
            </a:pPr>
            <a:r>
              <a:rPr lang="pt-BR" u="sng" dirty="0">
                <a:solidFill>
                  <a:srgbClr val="595959"/>
                </a:solidFill>
                <a:latin typeface="Times New Roman" panose="02020603050405020304" pitchFamily="18" charset="0"/>
                <a:cs typeface="Times New Roman" panose="02020603050405020304" pitchFamily="18" charset="0"/>
              </a:rPr>
              <a:t>Investimentos</a:t>
            </a:r>
            <a:r>
              <a:rPr lang="pt-BR" dirty="0">
                <a:solidFill>
                  <a:srgbClr val="595959"/>
                </a:solidFill>
                <a:latin typeface="Times New Roman" panose="02020603050405020304" pitchFamily="18" charset="0"/>
                <a:cs typeface="Times New Roman" panose="02020603050405020304" pitchFamily="18" charset="0"/>
              </a:rPr>
              <a:t>: aplicações que não são relacionadas à atividade da entidade (por exemplo, ações de outra sociedade)</a:t>
            </a:r>
          </a:p>
          <a:p>
            <a:pPr marL="568800" lvl="3" indent="-285750" algn="just">
              <a:lnSpc>
                <a:spcPct val="120000"/>
              </a:lnSpc>
              <a:spcAft>
                <a:spcPts val="1200"/>
              </a:spcAft>
              <a:buFont typeface="Wingdings" panose="05000000000000000000" pitchFamily="2" charset="2"/>
              <a:buChar char="§"/>
            </a:pPr>
            <a:r>
              <a:rPr lang="pt-BR" u="sng" dirty="0">
                <a:solidFill>
                  <a:srgbClr val="595959"/>
                </a:solidFill>
                <a:latin typeface="Times New Roman" panose="02020603050405020304" pitchFamily="18" charset="0"/>
                <a:cs typeface="Times New Roman" panose="02020603050405020304" pitchFamily="18" charset="0"/>
              </a:rPr>
              <a:t>Imobilizado</a:t>
            </a:r>
            <a:r>
              <a:rPr lang="pt-BR" dirty="0">
                <a:solidFill>
                  <a:srgbClr val="595959"/>
                </a:solidFill>
                <a:latin typeface="Times New Roman" panose="02020603050405020304" pitchFamily="18" charset="0"/>
                <a:cs typeface="Times New Roman" panose="02020603050405020304" pitchFamily="18" charset="0"/>
              </a:rPr>
              <a:t>: bens </a:t>
            </a:r>
            <a:r>
              <a:rPr lang="pt-BR" b="1" dirty="0">
                <a:solidFill>
                  <a:srgbClr val="595959"/>
                </a:solidFill>
                <a:latin typeface="Times New Roman" panose="02020603050405020304" pitchFamily="18" charset="0"/>
                <a:cs typeface="Times New Roman" panose="02020603050405020304" pitchFamily="18" charset="0"/>
              </a:rPr>
              <a:t>corpóreos</a:t>
            </a:r>
            <a:r>
              <a:rPr lang="pt-BR" dirty="0">
                <a:solidFill>
                  <a:srgbClr val="595959"/>
                </a:solidFill>
                <a:latin typeface="Times New Roman" panose="02020603050405020304" pitchFamily="18" charset="0"/>
                <a:cs typeface="Times New Roman" panose="02020603050405020304" pitchFamily="18" charset="0"/>
              </a:rPr>
              <a:t> diretamente relacionados à manutenção das atividades da entidade (v.g., máquinas, veículos, fábrica)</a:t>
            </a:r>
          </a:p>
          <a:p>
            <a:pPr marL="568800" lvl="3" indent="-285750" algn="just">
              <a:lnSpc>
                <a:spcPct val="120000"/>
              </a:lnSpc>
              <a:spcAft>
                <a:spcPts val="1200"/>
              </a:spcAft>
              <a:buFont typeface="Wingdings" panose="05000000000000000000" pitchFamily="2" charset="2"/>
              <a:buChar char="§"/>
            </a:pPr>
            <a:r>
              <a:rPr lang="pt-BR" u="sng" dirty="0">
                <a:solidFill>
                  <a:srgbClr val="595959"/>
                </a:solidFill>
                <a:latin typeface="Times New Roman" panose="02020603050405020304" pitchFamily="18" charset="0"/>
                <a:cs typeface="Times New Roman" panose="02020603050405020304" pitchFamily="18" charset="0"/>
              </a:rPr>
              <a:t>Intangível</a:t>
            </a:r>
            <a:r>
              <a:rPr lang="pt-BR" dirty="0">
                <a:solidFill>
                  <a:srgbClr val="595959"/>
                </a:solidFill>
                <a:latin typeface="Times New Roman" panose="02020603050405020304" pitchFamily="18" charset="0"/>
                <a:cs typeface="Times New Roman" panose="02020603050405020304" pitchFamily="18" charset="0"/>
              </a:rPr>
              <a:t>: bens </a:t>
            </a:r>
            <a:r>
              <a:rPr lang="pt-BR" b="1" dirty="0">
                <a:solidFill>
                  <a:srgbClr val="595959"/>
                </a:solidFill>
                <a:latin typeface="Times New Roman" panose="02020603050405020304" pitchFamily="18" charset="0"/>
                <a:cs typeface="Times New Roman" panose="02020603050405020304" pitchFamily="18" charset="0"/>
              </a:rPr>
              <a:t>incorpóreos</a:t>
            </a:r>
            <a:r>
              <a:rPr lang="pt-BR" dirty="0">
                <a:solidFill>
                  <a:srgbClr val="595959"/>
                </a:solidFill>
                <a:latin typeface="Times New Roman" panose="02020603050405020304" pitchFamily="18" charset="0"/>
                <a:cs typeface="Times New Roman" panose="02020603050405020304" pitchFamily="18" charset="0"/>
              </a:rPr>
              <a:t> destinados à manutenção das atividades da entidade (patentes, marcas, etc.)</a:t>
            </a: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4028202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593548"/>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a:t>
            </a:r>
          </a:p>
          <a:p>
            <a:pPr marL="568800" lvl="3" indent="-285750" algn="just">
              <a:lnSpc>
                <a:spcPct val="120000"/>
              </a:lnSpc>
              <a:spcAft>
                <a:spcPts val="6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Passivo circulante</a:t>
            </a:r>
            <a:r>
              <a:rPr lang="pt-BR" dirty="0">
                <a:solidFill>
                  <a:srgbClr val="595959"/>
                </a:solidFill>
                <a:latin typeface="Times New Roman" panose="02020603050405020304" pitchFamily="18" charset="0"/>
                <a:cs typeface="Times New Roman" panose="02020603050405020304" pitchFamily="18" charset="0"/>
              </a:rPr>
              <a:t>:</a:t>
            </a:r>
          </a:p>
          <a:p>
            <a:pPr lvl="1" algn="just">
              <a:lnSpc>
                <a:spcPct val="120000"/>
              </a:lnSpc>
              <a:spcAft>
                <a:spcPts val="1200"/>
              </a:spcAft>
            </a:pPr>
            <a:r>
              <a:rPr lang="pt-BR" dirty="0">
                <a:solidFill>
                  <a:srgbClr val="595959"/>
                </a:solidFill>
                <a:latin typeface="Times New Roman" charset="0"/>
                <a:ea typeface="ＭＳ Ｐゴシック" charset="0"/>
                <a:cs typeface="ＭＳ Ｐゴシック" charset="0"/>
              </a:rPr>
              <a:t>Evidencia todas as dívidas com terceiros que serão pagas a curto prazo. São classificados em ordem decrescente de exigibilidade</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Exemplos de contas:</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Fornecedores</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Salários a pagar</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Impostos  a pagar</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Empréstimos bancários</a:t>
            </a: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2336240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2596352"/>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a:t>
            </a:r>
          </a:p>
          <a:p>
            <a:pPr marL="568800" lvl="3" indent="-285750" algn="just">
              <a:lnSpc>
                <a:spcPct val="120000"/>
              </a:lnSpc>
              <a:spcAft>
                <a:spcPts val="6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Passivo não circulante</a:t>
            </a:r>
            <a:r>
              <a:rPr lang="pt-BR" dirty="0">
                <a:solidFill>
                  <a:srgbClr val="595959"/>
                </a:solidFill>
                <a:latin typeface="Times New Roman" panose="02020603050405020304" pitchFamily="18" charset="0"/>
                <a:cs typeface="Times New Roman" panose="02020603050405020304" pitchFamily="18" charset="0"/>
              </a:rPr>
              <a:t>:</a:t>
            </a:r>
          </a:p>
          <a:p>
            <a:pPr lvl="1" algn="just">
              <a:lnSpc>
                <a:spcPct val="120000"/>
              </a:lnSpc>
              <a:spcAft>
                <a:spcPts val="1200"/>
              </a:spcAft>
            </a:pPr>
            <a:r>
              <a:rPr lang="pt-BR" dirty="0">
                <a:solidFill>
                  <a:srgbClr val="595959"/>
                </a:solidFill>
                <a:latin typeface="Times New Roman" charset="0"/>
                <a:ea typeface="ＭＳ Ｐゴシック" charset="0"/>
                <a:cs typeface="ＭＳ Ｐゴシック" charset="0"/>
              </a:rPr>
              <a:t>Compreende as obrigações com terceiros cujo cumprimento será exigível a longo prazo. </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Exemplos de contas:</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Financiamentos </a:t>
            </a:r>
          </a:p>
          <a:p>
            <a:pPr marL="853200" lvl="4"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Empréstimos de sócios</a:t>
            </a: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48960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925947"/>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Balanço patrimonial</a:t>
            </a:r>
            <a:r>
              <a:rPr lang="pt-BR" dirty="0">
                <a:solidFill>
                  <a:srgbClr val="595959"/>
                </a:solidFill>
                <a:latin typeface="Times New Roman" panose="02020603050405020304" pitchFamily="18" charset="0"/>
                <a:cs typeface="Times New Roman" panose="02020603050405020304" pitchFamily="18" charset="0"/>
              </a:rPr>
              <a:t>: grupo de contas</a:t>
            </a:r>
          </a:p>
          <a:p>
            <a:pPr marL="568800" lvl="3" indent="-285750" algn="just">
              <a:lnSpc>
                <a:spcPct val="120000"/>
              </a:lnSpc>
              <a:spcAft>
                <a:spcPts val="6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Patrimônio líquido</a:t>
            </a:r>
            <a:r>
              <a:rPr lang="pt-BR" dirty="0">
                <a:solidFill>
                  <a:srgbClr val="595959"/>
                </a:solidFill>
                <a:latin typeface="Times New Roman" panose="02020603050405020304" pitchFamily="18" charset="0"/>
                <a:cs typeface="Times New Roman" panose="02020603050405020304" pitchFamily="18" charset="0"/>
              </a:rPr>
              <a:t>:</a:t>
            </a:r>
          </a:p>
          <a:p>
            <a:pPr lvl="1" algn="just">
              <a:lnSpc>
                <a:spcPct val="120000"/>
              </a:lnSpc>
              <a:spcAft>
                <a:spcPts val="1200"/>
              </a:spcAft>
            </a:pPr>
            <a:r>
              <a:rPr lang="pt-BR" dirty="0">
                <a:solidFill>
                  <a:srgbClr val="595959"/>
                </a:solidFill>
                <a:latin typeface="Times New Roman" charset="0"/>
                <a:ea typeface="ＭＳ Ｐゴシック" charset="0"/>
                <a:cs typeface="ＭＳ Ｐゴシック" charset="0"/>
              </a:rPr>
              <a:t>Simplificadamente, representa os investimentos dos proprietários (</a:t>
            </a:r>
            <a:r>
              <a:rPr lang="pt-BR" i="1" dirty="0">
                <a:solidFill>
                  <a:srgbClr val="595959"/>
                </a:solidFill>
                <a:latin typeface="Times New Roman" charset="0"/>
                <a:ea typeface="ＭＳ Ｐゴシック" charset="0"/>
                <a:cs typeface="ＭＳ Ｐゴシック" charset="0"/>
              </a:rPr>
              <a:t>capital</a:t>
            </a:r>
            <a:r>
              <a:rPr lang="pt-BR" dirty="0">
                <a:solidFill>
                  <a:srgbClr val="595959"/>
                </a:solidFill>
                <a:latin typeface="Times New Roman" charset="0"/>
                <a:ea typeface="ＭＳ Ｐゴシック" charset="0"/>
                <a:cs typeface="ＭＳ Ｐゴシック" charset="0"/>
              </a:rPr>
              <a:t>), acrescido dos lucros obtidos pela entidade (mas não distribuído aos proprietários), ou reduzido pelos prejuízos incorridos </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Exemplos de contas:</a:t>
            </a:r>
          </a:p>
          <a:p>
            <a:pPr marL="1200150" lvl="2"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Capital Social</a:t>
            </a:r>
          </a:p>
          <a:p>
            <a:pPr marL="1200150" lvl="2"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Reservas de Lucros</a:t>
            </a:r>
            <a:endParaRPr lang="fr-FR" i="1" dirty="0">
              <a:solidFill>
                <a:srgbClr val="595959"/>
              </a:solidFill>
              <a:latin typeface="Times New Roman" panose="02020603050405020304" pitchFamily="18" charset="0"/>
              <a:cs typeface="Times New Roman" panose="02020603050405020304" pitchFamily="18" charset="0"/>
            </a:endParaRPr>
          </a:p>
          <a:p>
            <a:pPr marL="1200150" lvl="2"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Reservas de Capital</a:t>
            </a:r>
          </a:p>
          <a:p>
            <a:pPr marL="1200150" lvl="2" indent="-285750" algn="just">
              <a:lnSpc>
                <a:spcPct val="120000"/>
              </a:lnSpc>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Reserva de incentivos fiscais</a:t>
            </a:r>
            <a:endParaRPr lang="fr-FR" dirty="0">
              <a:solidFill>
                <a:srgbClr val="595959"/>
              </a:solidFill>
              <a:latin typeface="Times New Roman" panose="02020603050405020304" pitchFamily="18" charset="0"/>
              <a:cs typeface="Times New Roman" panose="02020603050405020304" pitchFamily="18" charset="0"/>
            </a:endParaRPr>
          </a:p>
        </p:txBody>
      </p:sp>
      <p:sp>
        <p:nvSpPr>
          <p:cNvPr id="8" name="TextBox 12">
            <a:extLst>
              <a:ext uri="{FF2B5EF4-FFF2-40B4-BE49-F238E27FC236}">
                <a16:creationId xmlns:a16="http://schemas.microsoft.com/office/drawing/2014/main" id="{632806F2-EF8A-4DFB-9EE4-131D263CDBF4}"/>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Detalhamento das contas do balanço patrimonial</a:t>
            </a:r>
          </a:p>
        </p:txBody>
      </p:sp>
    </p:spTree>
    <p:extLst>
      <p:ext uri="{BB962C8B-B14F-4D97-AF65-F5344CB8AC3E}">
        <p14:creationId xmlns:p14="http://schemas.microsoft.com/office/powerpoint/2010/main" val="104170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13" name="TextBox 12"/>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Usuários da informação contábil</a:t>
            </a:r>
          </a:p>
        </p:txBody>
      </p:sp>
      <p:graphicFrame>
        <p:nvGraphicFramePr>
          <p:cNvPr id="2" name="Diagrama 1"/>
          <p:cNvGraphicFramePr/>
          <p:nvPr>
            <p:extLst>
              <p:ext uri="{D42A27DB-BD31-4B8C-83A1-F6EECF244321}">
                <p14:modId xmlns:p14="http://schemas.microsoft.com/office/powerpoint/2010/main" val="3258143043"/>
              </p:ext>
            </p:extLst>
          </p:nvPr>
        </p:nvGraphicFramePr>
        <p:xfrm>
          <a:off x="1222827" y="1503332"/>
          <a:ext cx="6905171" cy="5013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2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25713" y="3087249"/>
            <a:ext cx="7620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defRPr/>
            </a:pPr>
            <a:r>
              <a:rPr lang="pt-BR" sz="2800" b="1" dirty="0">
                <a:solidFill>
                  <a:srgbClr val="C00000"/>
                </a:solidFill>
                <a:latin typeface="Times New Roman" panose="02020603050405020304" pitchFamily="18" charset="0"/>
                <a:cs typeface="Times New Roman" panose="02020603050405020304" pitchFamily="18" charset="0"/>
              </a:rPr>
              <a:t>Links para vídeos e artigo sobre o tema da aula</a:t>
            </a:r>
            <a:endParaRPr lang="pt-B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908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F25190F6-3AF9-4C7F-BFBE-66E657C698A8}"/>
              </a:ext>
            </a:extLst>
          </p:cNvPr>
          <p:cNvSpPr txBox="1"/>
          <p:nvPr/>
        </p:nvSpPr>
        <p:spPr>
          <a:xfrm>
            <a:off x="146231" y="1806200"/>
            <a:ext cx="8806181" cy="395749"/>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Artigo sobre a evolução da normatização contábil e o papel do CPC</a:t>
            </a:r>
            <a:r>
              <a:rPr lang="pt-BR" sz="1600" dirty="0">
                <a:solidFill>
                  <a:srgbClr val="595959"/>
                </a:solidFill>
                <a:latin typeface="Times New Roman" panose="02020603050405020304" pitchFamily="18" charset="0"/>
                <a:cs typeface="Times New Roman" panose="02020603050405020304" pitchFamily="18" charset="0"/>
              </a:rPr>
              <a:t> (</a:t>
            </a:r>
            <a:r>
              <a:rPr lang="pt-BR" sz="1600" u="sng" dirty="0">
                <a:solidFill>
                  <a:srgbClr val="595959"/>
                </a:solidFill>
                <a:latin typeface="Times New Roman" panose="02020603050405020304" pitchFamily="18" charset="0"/>
                <a:cs typeface="Times New Roman" panose="02020603050405020304" pitchFamily="18" charset="0"/>
              </a:rPr>
              <a:t>clicar na imagem</a:t>
            </a:r>
            <a:r>
              <a:rPr lang="pt-BR" sz="1600" dirty="0">
                <a:solidFill>
                  <a:srgbClr val="595959"/>
                </a:solidFill>
                <a:latin typeface="Times New Roman" panose="02020603050405020304" pitchFamily="18" charset="0"/>
                <a:cs typeface="Times New Roman" panose="02020603050405020304" pitchFamily="18" charset="0"/>
              </a:rPr>
              <a:t>):</a:t>
            </a:r>
          </a:p>
        </p:txBody>
      </p:sp>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pic>
        <p:nvPicPr>
          <p:cNvPr id="2" name="Imagem 1">
            <a:hlinkClick r:id="rId2"/>
            <a:extLst>
              <a:ext uri="{FF2B5EF4-FFF2-40B4-BE49-F238E27FC236}">
                <a16:creationId xmlns:a16="http://schemas.microsoft.com/office/drawing/2014/main" id="{B2C96683-60A1-4D4A-8F03-A5CAE395B0D9}"/>
              </a:ext>
            </a:extLst>
          </p:cNvPr>
          <p:cNvPicPr>
            <a:picLocks noChangeAspect="1"/>
          </p:cNvPicPr>
          <p:nvPr/>
        </p:nvPicPr>
        <p:blipFill rotWithShape="1">
          <a:blip r:embed="rId3"/>
          <a:srcRect l="21667" t="40613" r="42361" b="22332"/>
          <a:stretch/>
        </p:blipFill>
        <p:spPr>
          <a:xfrm>
            <a:off x="1693679" y="2625262"/>
            <a:ext cx="5564187" cy="3222504"/>
          </a:xfrm>
          <a:prstGeom prst="rect">
            <a:avLst/>
          </a:prstGeom>
        </p:spPr>
      </p:pic>
      <p:sp>
        <p:nvSpPr>
          <p:cNvPr id="7" name="TextBox 12">
            <a:extLst>
              <a:ext uri="{FF2B5EF4-FFF2-40B4-BE49-F238E27FC236}">
                <a16:creationId xmlns:a16="http://schemas.microsoft.com/office/drawing/2014/main" id="{1D59F055-3F5A-4431-812F-8BCF03A873A6}"/>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Links para vídeos e artigo sobre o tema da aula</a:t>
            </a:r>
          </a:p>
        </p:txBody>
      </p:sp>
    </p:spTree>
    <p:extLst>
      <p:ext uri="{BB962C8B-B14F-4D97-AF65-F5344CB8AC3E}">
        <p14:creationId xmlns:p14="http://schemas.microsoft.com/office/powerpoint/2010/main" val="3135171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pic>
        <p:nvPicPr>
          <p:cNvPr id="4" name="Imagem 3">
            <a:hlinkClick r:id="rId2"/>
            <a:extLst>
              <a:ext uri="{FF2B5EF4-FFF2-40B4-BE49-F238E27FC236}">
                <a16:creationId xmlns:a16="http://schemas.microsoft.com/office/drawing/2014/main" id="{824C7825-73D4-41D7-A209-24EC7B288693}"/>
              </a:ext>
            </a:extLst>
          </p:cNvPr>
          <p:cNvPicPr>
            <a:picLocks noChangeAspect="1"/>
          </p:cNvPicPr>
          <p:nvPr/>
        </p:nvPicPr>
        <p:blipFill rotWithShape="1">
          <a:blip r:embed="rId3"/>
          <a:srcRect l="6979" t="17762" r="36563" b="19800"/>
          <a:stretch/>
        </p:blipFill>
        <p:spPr>
          <a:xfrm>
            <a:off x="1879753" y="2880007"/>
            <a:ext cx="5162551" cy="3209926"/>
          </a:xfrm>
          <a:prstGeom prst="rect">
            <a:avLst/>
          </a:prstGeom>
        </p:spPr>
      </p:pic>
      <p:sp>
        <p:nvSpPr>
          <p:cNvPr id="7" name="TextBox 12">
            <a:extLst>
              <a:ext uri="{FF2B5EF4-FFF2-40B4-BE49-F238E27FC236}">
                <a16:creationId xmlns:a16="http://schemas.microsoft.com/office/drawing/2014/main" id="{701E46E0-566B-441D-BB5F-2CC39B4FD7EC}"/>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Links para vídeos e artigo sobre o tema da aula</a:t>
            </a:r>
          </a:p>
        </p:txBody>
      </p:sp>
      <p:sp>
        <p:nvSpPr>
          <p:cNvPr id="8" name="TextBox 8">
            <a:extLst>
              <a:ext uri="{FF2B5EF4-FFF2-40B4-BE49-F238E27FC236}">
                <a16:creationId xmlns:a16="http://schemas.microsoft.com/office/drawing/2014/main" id="{06C8E29C-D34C-4B34-A518-3E797506FD57}"/>
              </a:ext>
            </a:extLst>
          </p:cNvPr>
          <p:cNvSpPr txBox="1"/>
          <p:nvPr/>
        </p:nvSpPr>
        <p:spPr>
          <a:xfrm>
            <a:off x="146231" y="1806200"/>
            <a:ext cx="8806181" cy="728148"/>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Palestra do Prof. Eliseu Martins no Congresso USP 2008 sobre a Lei nº 10.638/07 e a adoção das normas internacionais de Contabilidade </a:t>
            </a:r>
            <a:r>
              <a:rPr lang="pt-BR" sz="1600" dirty="0">
                <a:solidFill>
                  <a:srgbClr val="595959"/>
                </a:solidFill>
                <a:latin typeface="Times New Roman" panose="02020603050405020304" pitchFamily="18" charset="0"/>
                <a:cs typeface="Times New Roman" panose="02020603050405020304" pitchFamily="18" charset="0"/>
              </a:rPr>
              <a:t>(</a:t>
            </a:r>
            <a:r>
              <a:rPr lang="pt-BR" sz="1600" u="sng" dirty="0">
                <a:solidFill>
                  <a:srgbClr val="595959"/>
                </a:solidFill>
                <a:latin typeface="Times New Roman" panose="02020603050405020304" pitchFamily="18" charset="0"/>
                <a:cs typeface="Times New Roman" panose="02020603050405020304" pitchFamily="18" charset="0"/>
              </a:rPr>
              <a:t>clicar na imagem</a:t>
            </a:r>
            <a:r>
              <a:rPr lang="pt-BR" sz="1600" dirty="0">
                <a:solidFill>
                  <a:srgbClr val="59595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5915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hlinkClick r:id="rId2"/>
            <a:extLst>
              <a:ext uri="{FF2B5EF4-FFF2-40B4-BE49-F238E27FC236}">
                <a16:creationId xmlns:a16="http://schemas.microsoft.com/office/drawing/2014/main" id="{2008D598-F753-49A5-9E38-1EE7E02B1345}"/>
              </a:ext>
            </a:extLst>
          </p:cNvPr>
          <p:cNvPicPr>
            <a:picLocks noChangeAspect="1"/>
          </p:cNvPicPr>
          <p:nvPr/>
        </p:nvPicPr>
        <p:blipFill rotWithShape="1">
          <a:blip r:embed="rId3"/>
          <a:srcRect l="7361" t="18379" r="36528" b="20850"/>
          <a:stretch/>
        </p:blipFill>
        <p:spPr>
          <a:xfrm>
            <a:off x="1911504" y="2880007"/>
            <a:ext cx="5130800" cy="3124201"/>
          </a:xfrm>
          <a:prstGeom prst="rect">
            <a:avLst/>
          </a:prstGeom>
        </p:spPr>
      </p:pic>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7" name="TextBox 12">
            <a:extLst>
              <a:ext uri="{FF2B5EF4-FFF2-40B4-BE49-F238E27FC236}">
                <a16:creationId xmlns:a16="http://schemas.microsoft.com/office/drawing/2014/main" id="{701E46E0-566B-441D-BB5F-2CC39B4FD7EC}"/>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Links para vídeos e artigo sobre o tema da aula</a:t>
            </a:r>
          </a:p>
        </p:txBody>
      </p:sp>
      <p:sp>
        <p:nvSpPr>
          <p:cNvPr id="8" name="TextBox 8">
            <a:extLst>
              <a:ext uri="{FF2B5EF4-FFF2-40B4-BE49-F238E27FC236}">
                <a16:creationId xmlns:a16="http://schemas.microsoft.com/office/drawing/2014/main" id="{06C8E29C-D34C-4B34-A518-3E797506FD57}"/>
              </a:ext>
            </a:extLst>
          </p:cNvPr>
          <p:cNvSpPr txBox="1"/>
          <p:nvPr/>
        </p:nvSpPr>
        <p:spPr>
          <a:xfrm>
            <a:off x="146231" y="1806200"/>
            <a:ext cx="8806181" cy="728148"/>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Vídeo do Prof. Eliseu Martins sobre as implicações das normas contábeis para a internacionalização das empresas e o CPC </a:t>
            </a:r>
            <a:r>
              <a:rPr lang="pt-BR" sz="1600" dirty="0">
                <a:solidFill>
                  <a:srgbClr val="595959"/>
                </a:solidFill>
                <a:latin typeface="Times New Roman" panose="02020603050405020304" pitchFamily="18" charset="0"/>
                <a:cs typeface="Times New Roman" panose="02020603050405020304" pitchFamily="18" charset="0"/>
              </a:rPr>
              <a:t>(</a:t>
            </a:r>
            <a:r>
              <a:rPr lang="pt-BR" sz="1600" u="sng" dirty="0">
                <a:solidFill>
                  <a:srgbClr val="595959"/>
                </a:solidFill>
                <a:latin typeface="Times New Roman" panose="02020603050405020304" pitchFamily="18" charset="0"/>
                <a:cs typeface="Times New Roman" panose="02020603050405020304" pitchFamily="18" charset="0"/>
              </a:rPr>
              <a:t>clicar na imagem</a:t>
            </a:r>
            <a:r>
              <a:rPr lang="pt-BR" sz="1600" dirty="0">
                <a:solidFill>
                  <a:srgbClr val="59595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3246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hlinkClick r:id="rId2"/>
            <a:extLst>
              <a:ext uri="{FF2B5EF4-FFF2-40B4-BE49-F238E27FC236}">
                <a16:creationId xmlns:a16="http://schemas.microsoft.com/office/drawing/2014/main" id="{76D64041-BCF5-4EB2-8291-28711AB56BF4}"/>
              </a:ext>
            </a:extLst>
          </p:cNvPr>
          <p:cNvPicPr>
            <a:picLocks noChangeAspect="1"/>
          </p:cNvPicPr>
          <p:nvPr/>
        </p:nvPicPr>
        <p:blipFill rotWithShape="1">
          <a:blip r:embed="rId3"/>
          <a:srcRect l="7142" t="17744" r="36508" b="19579"/>
          <a:stretch/>
        </p:blipFill>
        <p:spPr>
          <a:xfrm>
            <a:off x="1911504" y="2873884"/>
            <a:ext cx="5130800" cy="3222171"/>
          </a:xfrm>
          <a:prstGeom prst="rect">
            <a:avLst/>
          </a:prstGeom>
        </p:spPr>
      </p:pic>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7" name="TextBox 12">
            <a:extLst>
              <a:ext uri="{FF2B5EF4-FFF2-40B4-BE49-F238E27FC236}">
                <a16:creationId xmlns:a16="http://schemas.microsoft.com/office/drawing/2014/main" id="{701E46E0-566B-441D-BB5F-2CC39B4FD7EC}"/>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Links para vídeos e artigo sobre o tema da aula</a:t>
            </a:r>
          </a:p>
        </p:txBody>
      </p:sp>
      <p:sp>
        <p:nvSpPr>
          <p:cNvPr id="8" name="TextBox 8">
            <a:extLst>
              <a:ext uri="{FF2B5EF4-FFF2-40B4-BE49-F238E27FC236}">
                <a16:creationId xmlns:a16="http://schemas.microsoft.com/office/drawing/2014/main" id="{06C8E29C-D34C-4B34-A518-3E797506FD57}"/>
              </a:ext>
            </a:extLst>
          </p:cNvPr>
          <p:cNvSpPr txBox="1"/>
          <p:nvPr/>
        </p:nvSpPr>
        <p:spPr>
          <a:xfrm>
            <a:off x="146231" y="1806200"/>
            <a:ext cx="8806181" cy="728148"/>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Vídeo do Prof. Nelson Carvalho sobre os fundamentos da mudança das normas contábeis </a:t>
            </a:r>
            <a:r>
              <a:rPr lang="pt-BR" sz="1600" dirty="0">
                <a:solidFill>
                  <a:srgbClr val="595959"/>
                </a:solidFill>
                <a:latin typeface="Times New Roman" panose="02020603050405020304" pitchFamily="18" charset="0"/>
                <a:cs typeface="Times New Roman" panose="02020603050405020304" pitchFamily="18" charset="0"/>
              </a:rPr>
              <a:t>(</a:t>
            </a:r>
            <a:r>
              <a:rPr lang="pt-BR" sz="1600" u="sng" dirty="0">
                <a:solidFill>
                  <a:srgbClr val="595959"/>
                </a:solidFill>
                <a:latin typeface="Times New Roman" panose="02020603050405020304" pitchFamily="18" charset="0"/>
                <a:cs typeface="Times New Roman" panose="02020603050405020304" pitchFamily="18" charset="0"/>
              </a:rPr>
              <a:t>clicar na imagem</a:t>
            </a:r>
            <a:r>
              <a:rPr lang="pt-BR" sz="1600" dirty="0">
                <a:solidFill>
                  <a:srgbClr val="59595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4225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52171" y="2495065"/>
            <a:ext cx="7076169"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ctr"/>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defRPr/>
            </a:pPr>
            <a:r>
              <a:rPr lang="pt-BR" sz="2800" b="1" dirty="0">
                <a:solidFill>
                  <a:srgbClr val="C00000"/>
                </a:solidFill>
                <a:latin typeface="Times New Roman" panose="02020603050405020304" pitchFamily="18" charset="0"/>
                <a:cs typeface="Times New Roman" panose="02020603050405020304" pitchFamily="18" charset="0"/>
              </a:rPr>
              <a:t>Obrigado!</a:t>
            </a:r>
            <a:endParaRPr lang="pt-BR"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1015386" y="3561807"/>
            <a:ext cx="7149737" cy="229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40" tIns="35920" rIns="71840" bIns="35920" anchor="t"/>
          <a:lstStyle>
            <a:lvl1pPr>
              <a:defRPr sz="1900">
                <a:solidFill>
                  <a:schemeClr val="tx1"/>
                </a:solidFill>
                <a:latin typeface="Arial" panose="020B0604020202020204" pitchFamily="34" charset="0"/>
                <a:ea typeface="ＭＳ Ｐゴシック" panose="020B0600070205080204" pitchFamily="34" charset="-128"/>
              </a:defRPr>
            </a:lvl1pPr>
            <a:lvl2pPr marL="742950" indent="-285750">
              <a:defRPr sz="1900">
                <a:solidFill>
                  <a:schemeClr val="tx1"/>
                </a:solidFill>
                <a:latin typeface="Arial" panose="020B0604020202020204" pitchFamily="34" charset="0"/>
                <a:ea typeface="ＭＳ Ｐゴシック" panose="020B0600070205080204" pitchFamily="34" charset="-128"/>
              </a:defRPr>
            </a:lvl2pPr>
            <a:lvl3pPr marL="1143000" indent="-228600">
              <a:defRPr sz="1900">
                <a:solidFill>
                  <a:schemeClr val="tx1"/>
                </a:solidFill>
                <a:latin typeface="Arial" panose="020B0604020202020204" pitchFamily="34" charset="0"/>
                <a:ea typeface="ＭＳ Ｐゴシック" panose="020B0600070205080204" pitchFamily="34" charset="-128"/>
              </a:defRPr>
            </a:lvl3pPr>
            <a:lvl4pPr marL="1600200" indent="-228600">
              <a:defRPr sz="1900">
                <a:solidFill>
                  <a:schemeClr val="tx1"/>
                </a:solidFill>
                <a:latin typeface="Arial" panose="020B0604020202020204" pitchFamily="34" charset="0"/>
                <a:ea typeface="ＭＳ Ｐゴシック" panose="020B0600070205080204" pitchFamily="34" charset="-128"/>
              </a:defRPr>
            </a:lvl4pPr>
            <a:lvl5pPr marL="2057400" indent="-228600">
              <a:defRPr sz="1900">
                <a:solidFill>
                  <a:schemeClr val="tx1"/>
                </a:solidFill>
                <a:latin typeface="Arial" panose="020B0604020202020204" pitchFamily="34" charset="0"/>
                <a:ea typeface="ＭＳ Ｐゴシック" panose="020B0600070205080204" pitchFamily="34" charset="-128"/>
              </a:defRPr>
            </a:lvl5pPr>
            <a:lvl6pPr marL="25146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6pPr>
            <a:lvl7pPr marL="29718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7pPr>
            <a:lvl8pPr marL="34290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8pPr>
            <a:lvl9pPr marL="3886200" indent="-228600" defTabSz="477838" eaLnBrk="0" fontAlgn="base" hangingPunct="0">
              <a:spcBef>
                <a:spcPct val="0"/>
              </a:spcBef>
              <a:spcAft>
                <a:spcPct val="0"/>
              </a:spcAft>
              <a:defRPr sz="1900">
                <a:solidFill>
                  <a:schemeClr val="tx1"/>
                </a:solidFill>
                <a:latin typeface="Arial" panose="020B0604020202020204" pitchFamily="34" charset="0"/>
                <a:ea typeface="ＭＳ Ｐゴシック" panose="020B0600070205080204" pitchFamily="34" charset="-128"/>
              </a:defRPr>
            </a:lvl9pPr>
          </a:lstStyle>
          <a:p>
            <a:pPr algn="ctr">
              <a:lnSpc>
                <a:spcPct val="150000"/>
              </a:lnSpc>
              <a:defRPr/>
            </a:pPr>
            <a:r>
              <a:rPr lang="pt-BR" sz="2000" b="1" dirty="0">
                <a:solidFill>
                  <a:schemeClr val="tx1">
                    <a:lumMod val="75000"/>
                    <a:lumOff val="25000"/>
                  </a:schemeClr>
                </a:solidFill>
                <a:latin typeface="Times New Roman" panose="02020603050405020304" pitchFamily="18" charset="0"/>
                <a:cs typeface="Times New Roman" panose="02020603050405020304" pitchFamily="18" charset="0"/>
              </a:rPr>
              <a:t>Monitores Pós-Graduação</a:t>
            </a:r>
          </a:p>
          <a:p>
            <a:pPr algn="ctr">
              <a:lnSpc>
                <a:spcPct val="150000"/>
              </a:lnSpc>
              <a:defRPr/>
            </a:pPr>
            <a:r>
              <a:rPr lang="pt-BR" sz="2000" dirty="0">
                <a:solidFill>
                  <a:schemeClr val="tx1">
                    <a:lumMod val="75000"/>
                    <a:lumOff val="25000"/>
                  </a:schemeClr>
                </a:solidFill>
                <a:latin typeface="Times New Roman" panose="02020603050405020304" pitchFamily="18" charset="0"/>
                <a:cs typeface="Times New Roman" panose="02020603050405020304" pitchFamily="18" charset="0"/>
              </a:rPr>
              <a:t>Gustavo Lian Haddad / glhaddad@usp.br</a:t>
            </a:r>
          </a:p>
          <a:p>
            <a:pPr algn="ctr">
              <a:lnSpc>
                <a:spcPct val="150000"/>
              </a:lnSpc>
              <a:defRPr/>
            </a:pPr>
            <a:r>
              <a:rPr lang="pt-BR" sz="2000" dirty="0">
                <a:solidFill>
                  <a:schemeClr val="tx1">
                    <a:lumMod val="75000"/>
                    <a:lumOff val="25000"/>
                  </a:schemeClr>
                </a:solidFill>
                <a:latin typeface="Times New Roman" panose="02020603050405020304" pitchFamily="18" charset="0"/>
                <a:cs typeface="Times New Roman" panose="02020603050405020304" pitchFamily="18" charset="0"/>
              </a:rPr>
              <a:t>Diego </a:t>
            </a:r>
            <a:r>
              <a:rPr lang="pt-BR" sz="2000" dirty="0" err="1">
                <a:solidFill>
                  <a:schemeClr val="tx1">
                    <a:lumMod val="75000"/>
                    <a:lumOff val="25000"/>
                  </a:schemeClr>
                </a:solidFill>
                <a:latin typeface="Times New Roman" panose="02020603050405020304" pitchFamily="18" charset="0"/>
                <a:cs typeface="Times New Roman" panose="02020603050405020304" pitchFamily="18" charset="0"/>
              </a:rPr>
              <a:t>Aubin</a:t>
            </a:r>
            <a:r>
              <a:rPr lang="pt-BR" sz="2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pt-BR" sz="2000" dirty="0" err="1">
                <a:solidFill>
                  <a:schemeClr val="tx1">
                    <a:lumMod val="75000"/>
                    <a:lumOff val="25000"/>
                  </a:schemeClr>
                </a:solidFill>
                <a:latin typeface="Times New Roman" panose="02020603050405020304" pitchFamily="18" charset="0"/>
                <a:cs typeface="Times New Roman" panose="02020603050405020304" pitchFamily="18" charset="0"/>
              </a:rPr>
              <a:t>Miguita</a:t>
            </a:r>
            <a:r>
              <a:rPr lang="pt-BR" sz="2000" dirty="0">
                <a:solidFill>
                  <a:schemeClr val="tx1">
                    <a:lumMod val="75000"/>
                    <a:lumOff val="25000"/>
                  </a:schemeClr>
                </a:solidFill>
                <a:latin typeface="Times New Roman" panose="02020603050405020304" pitchFamily="18" charset="0"/>
                <a:cs typeface="Times New Roman" panose="02020603050405020304" pitchFamily="18" charset="0"/>
              </a:rPr>
              <a:t> / dmiguita@vbso.com.br</a:t>
            </a:r>
          </a:p>
          <a:p>
            <a:pPr algn="ctr">
              <a:lnSpc>
                <a:spcPct val="150000"/>
              </a:lnSpc>
              <a:defRPr/>
            </a:pPr>
            <a:r>
              <a:rPr lang="pt-BR" sz="2000" b="1" dirty="0">
                <a:solidFill>
                  <a:schemeClr val="tx1">
                    <a:lumMod val="75000"/>
                    <a:lumOff val="25000"/>
                  </a:schemeClr>
                </a:solidFill>
                <a:latin typeface="Times New Roman" panose="02020603050405020304" pitchFamily="18" charset="0"/>
                <a:cs typeface="Times New Roman" panose="02020603050405020304" pitchFamily="18" charset="0"/>
              </a:rPr>
              <a:t>Monitor Graduação</a:t>
            </a:r>
          </a:p>
          <a:p>
            <a:pPr algn="ctr">
              <a:lnSpc>
                <a:spcPct val="150000"/>
              </a:lnSpc>
              <a:defRPr/>
            </a:pPr>
            <a:r>
              <a:rPr lang="pt-BR" sz="2000" dirty="0">
                <a:solidFill>
                  <a:schemeClr val="tx1">
                    <a:lumMod val="75000"/>
                    <a:lumOff val="25000"/>
                  </a:schemeClr>
                </a:solidFill>
                <a:latin typeface="Times New Roman" panose="02020603050405020304" pitchFamily="18" charset="0"/>
                <a:cs typeface="Times New Roman" panose="02020603050405020304" pitchFamily="18" charset="0"/>
              </a:rPr>
              <a:t>Vitor Manuel F. de L. Castro / vitor.manuel.castro@usp.br</a:t>
            </a:r>
          </a:p>
          <a:p>
            <a:pPr algn="ctr">
              <a:lnSpc>
                <a:spcPct val="150000"/>
              </a:lnSpc>
              <a:defRPr/>
            </a:pPr>
            <a:r>
              <a:rPr lang="pt-BR" sz="1600" dirty="0">
                <a:solidFill>
                  <a:schemeClr val="tx1">
                    <a:lumMod val="75000"/>
                    <a:lumOff val="25000"/>
                  </a:schemeClr>
                </a:solidFill>
                <a:latin typeface="Times New Roman" panose="02020603050405020304" pitchFamily="18" charset="0"/>
                <a:cs typeface="Times New Roman" panose="02020603050405020304" pitchFamily="18" charset="0"/>
              </a:rPr>
              <a:t>Apresentação atualizada pelos monitores em Fevereiro de 2019</a:t>
            </a:r>
          </a:p>
        </p:txBody>
      </p:sp>
    </p:spTree>
    <p:extLst>
      <p:ext uri="{BB962C8B-B14F-4D97-AF65-F5344CB8AC3E}">
        <p14:creationId xmlns:p14="http://schemas.microsoft.com/office/powerpoint/2010/main" val="308588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2033121"/>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Entidade: </a:t>
            </a:r>
            <a:r>
              <a:rPr lang="fr-FR" dirty="0">
                <a:solidFill>
                  <a:srgbClr val="595959"/>
                </a:solidFill>
                <a:latin typeface="Times New Roman" panose="02020603050405020304" pitchFamily="18" charset="0"/>
                <a:cs typeface="Times New Roman" panose="02020603050405020304" pitchFamily="18" charset="0"/>
              </a:rPr>
              <a:t>o patrimônio de uma entidade deve ser tratado distintamente do patrimônio dos sócios (autonomia patrimonial / segregacão de responsabilidades) </a:t>
            </a:r>
          </a:p>
          <a:p>
            <a:pPr marL="284400" algn="just">
              <a:lnSpc>
                <a:spcPct val="120000"/>
              </a:lnSpc>
              <a:spcAft>
                <a:spcPts val="1200"/>
              </a:spcAft>
            </a:pPr>
            <a:r>
              <a:rPr lang="fr-FR" dirty="0">
                <a:solidFill>
                  <a:srgbClr val="595959"/>
                </a:solidFill>
                <a:latin typeface="Times New Roman" panose="02020603050405020304" pitchFamily="18" charset="0"/>
                <a:cs typeface="Times New Roman" panose="02020603050405020304" pitchFamily="18" charset="0"/>
              </a:rPr>
              <a:t>A entidade poderá ser qualquer forma de organização econômica dotada ou não de personalidade jurídica (ex.: PF, PJ, fundos de investimento, condomínio, etc.)</a:t>
            </a:r>
          </a:p>
          <a:p>
            <a:pPr marL="285750" indent="-285750" algn="just">
              <a:lnSpc>
                <a:spcPct val="120000"/>
              </a:lnSpc>
              <a:spcAft>
                <a:spcPts val="1200"/>
              </a:spcAft>
              <a:buFont typeface="Wingdings" panose="05000000000000000000" pitchFamily="2" charset="2"/>
              <a:buChar char="§"/>
            </a:pPr>
            <a:r>
              <a:rPr lang="fr-FR" b="1" dirty="0">
                <a:solidFill>
                  <a:srgbClr val="595959"/>
                </a:solidFill>
                <a:latin typeface="Times New Roman" panose="02020603050405020304" pitchFamily="18" charset="0"/>
                <a:cs typeface="Times New Roman" panose="02020603050405020304" pitchFamily="18" charset="0"/>
              </a:rPr>
              <a:t>Patrimônio: </a:t>
            </a:r>
            <a:r>
              <a:rPr lang="fr-FR" dirty="0">
                <a:solidFill>
                  <a:srgbClr val="595959"/>
                </a:solidFill>
                <a:latin typeface="Times New Roman" panose="02020603050405020304" pitchFamily="18" charset="0"/>
                <a:cs typeface="Times New Roman" panose="02020603050405020304" pitchFamily="18" charset="0"/>
              </a:rPr>
              <a:t>conjunto de ativos e passivos da entidade</a:t>
            </a: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409911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2365519"/>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Ativos:</a:t>
            </a:r>
            <a:r>
              <a:rPr lang="pt-BR" dirty="0">
                <a:solidFill>
                  <a:srgbClr val="595959"/>
                </a:solidFill>
                <a:latin typeface="Times New Roman" panose="02020603050405020304" pitchFamily="18" charset="0"/>
                <a:cs typeface="Times New Roman" panose="02020603050405020304" pitchFamily="18" charset="0"/>
              </a:rPr>
              <a:t> de forma simplificada, é o conjunto de bens e de direitos pertencentes à entidade para uso, troca ou consumo e expressos em moeda</a:t>
            </a:r>
          </a:p>
          <a:p>
            <a:pPr marL="568800" lvl="3"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 Bens:</a:t>
            </a:r>
            <a:r>
              <a:rPr lang="pt-BR" dirty="0">
                <a:solidFill>
                  <a:srgbClr val="595959"/>
                </a:solidFill>
                <a:latin typeface="Times New Roman" panose="02020603050405020304" pitchFamily="18" charset="0"/>
                <a:cs typeface="Times New Roman" panose="02020603050405020304" pitchFamily="18" charset="0"/>
              </a:rPr>
              <a:t> dinheiro (moeda), máquinas, terrenos, estoques, veículos, equipamentos, instalações, etc.</a:t>
            </a:r>
          </a:p>
          <a:p>
            <a:pPr marL="568800" lvl="3"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 Direito:</a:t>
            </a:r>
            <a:r>
              <a:rPr lang="pt-BR" dirty="0">
                <a:solidFill>
                  <a:srgbClr val="595959"/>
                </a:solidFill>
                <a:latin typeface="Times New Roman" panose="02020603050405020304" pitchFamily="18" charset="0"/>
                <a:cs typeface="Times New Roman" panose="02020603050405020304" pitchFamily="18" charset="0"/>
              </a:rPr>
              <a:t> contas, títulos e duplicatas a receber, títulos de créditos, ações de outras entidades, etc.</a:t>
            </a: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65565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1214435"/>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A empresa OLD SCHOOL possui 5.000 disquetes, todos adquiridos por R$ 500 mil em 1995, mantidos em perfeito estado de conservação.</a:t>
            </a:r>
          </a:p>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Pergunta:</a:t>
            </a:r>
            <a:r>
              <a:rPr lang="pt-BR" dirty="0">
                <a:solidFill>
                  <a:srgbClr val="595959"/>
                </a:solidFill>
                <a:latin typeface="Times New Roman" panose="02020603050405020304" pitchFamily="18" charset="0"/>
                <a:cs typeface="Times New Roman" panose="02020603050405020304" pitchFamily="18" charset="0"/>
              </a:rPr>
              <a:t> é um ativo?</a:t>
            </a: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pic>
        <p:nvPicPr>
          <p:cNvPr id="8" name="Picture 2" descr="Resultado de imagem para disquete">
            <a:extLst>
              <a:ext uri="{FF2B5EF4-FFF2-40B4-BE49-F238E27FC236}">
                <a16:creationId xmlns:a16="http://schemas.microsoft.com/office/drawing/2014/main" id="{C3DE690B-99A1-4168-83A5-FF463E0F5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967" y="3286701"/>
            <a:ext cx="2499292" cy="187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1"/>
          <p:cNvSpPr txBox="1">
            <a:spLocks/>
          </p:cNvSpPr>
          <p:nvPr/>
        </p:nvSpPr>
        <p:spPr>
          <a:xfrm>
            <a:off x="6921500" y="6435592"/>
            <a:ext cx="2057400" cy="365125"/>
          </a:xfrm>
          <a:prstGeom prst="rect">
            <a:avLst/>
          </a:prstGeom>
        </p:spPr>
        <p:txBody>
          <a:bodyPr vert="horz" lIns="91440" tIns="45720" rIns="91440" bIns="45720" rtlCol="0" anchor="ctr"/>
          <a:lstStyle>
            <a:defPPr>
              <a:defRPr lang="pt-BR"/>
            </a:defPPr>
            <a:lvl1pPr algn="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3</a:t>
            </a:r>
          </a:p>
        </p:txBody>
      </p:sp>
      <p:sp>
        <p:nvSpPr>
          <p:cNvPr id="11" name="Espaço Reservado para Data 7"/>
          <p:cNvSpPr txBox="1">
            <a:spLocks/>
          </p:cNvSpPr>
          <p:nvPr/>
        </p:nvSpPr>
        <p:spPr>
          <a:xfrm>
            <a:off x="165100" y="6435592"/>
            <a:ext cx="2057400" cy="365125"/>
          </a:xfrm>
          <a:prstGeom prst="rect">
            <a:avLst/>
          </a:prstGeom>
        </p:spPr>
        <p:txBody>
          <a:bodyPr vert="horz" lIns="91440" tIns="45720" rIns="91440" bIns="45720" rtlCol="0" anchor="ctr"/>
          <a:lstStyle>
            <a:defPPr>
              <a:defRPr lang="pt-BR"/>
            </a:defPPr>
            <a:lvl1pPr algn="l"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Faculdade de Direito da USP</a:t>
            </a:r>
          </a:p>
        </p:txBody>
      </p:sp>
      <p:sp>
        <p:nvSpPr>
          <p:cNvPr id="12" name="Espaço Reservado para Rodapé 8"/>
          <p:cNvSpPr txBox="1">
            <a:spLocks/>
          </p:cNvSpPr>
          <p:nvPr/>
        </p:nvSpPr>
        <p:spPr>
          <a:xfrm>
            <a:off x="2874963" y="6435592"/>
            <a:ext cx="3663950" cy="365125"/>
          </a:xfrm>
          <a:prstGeom prst="rect">
            <a:avLst/>
          </a:prstGeom>
        </p:spPr>
        <p:txBody>
          <a:bodyPr vert="horz" lIns="91440" tIns="45720" rIns="91440" bIns="45720" rtlCol="0" anchor="ctr"/>
          <a:lstStyle>
            <a:defPPr>
              <a:defRPr lang="pt-BR"/>
            </a:defPPr>
            <a:lvl1pPr algn="ctr" rtl="0" eaLnBrk="0" fontAlgn="base" hangingPunct="0">
              <a:spcBef>
                <a:spcPct val="0"/>
              </a:spcBef>
              <a:spcAft>
                <a:spcPct val="0"/>
              </a:spcAft>
              <a:defRPr sz="9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rPr>
              <a:t>DEF-0537 – Tributação Direta das Pessoas Jurídicas</a:t>
            </a:r>
          </a:p>
        </p:txBody>
      </p:sp>
      <p:sp>
        <p:nvSpPr>
          <p:cNvPr id="6" name="TextBox 8"/>
          <p:cNvSpPr txBox="1"/>
          <p:nvPr/>
        </p:nvSpPr>
        <p:spPr>
          <a:xfrm>
            <a:off x="146231" y="1806200"/>
            <a:ext cx="8806181" cy="3362715"/>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
            </a:pPr>
            <a:r>
              <a:rPr lang="pt-BR" b="1" dirty="0">
                <a:solidFill>
                  <a:srgbClr val="595959"/>
                </a:solidFill>
                <a:latin typeface="Times New Roman" panose="02020603050405020304" pitchFamily="18" charset="0"/>
                <a:cs typeface="Times New Roman" panose="02020603050405020304" pitchFamily="18" charset="0"/>
              </a:rPr>
              <a:t>Definição contábil de ativo:</a:t>
            </a:r>
            <a:r>
              <a:rPr lang="pt-BR" dirty="0">
                <a:solidFill>
                  <a:srgbClr val="595959"/>
                </a:solidFill>
                <a:latin typeface="Times New Roman" panose="02020603050405020304" pitchFamily="18" charset="0"/>
                <a:cs typeface="Times New Roman" panose="02020603050405020304" pitchFamily="18" charset="0"/>
              </a:rPr>
              <a:t> </a:t>
            </a:r>
          </a:p>
          <a:p>
            <a:pPr marL="284400" algn="just">
              <a:lnSpc>
                <a:spcPct val="120000"/>
              </a:lnSpc>
              <a:spcAft>
                <a:spcPts val="1200"/>
              </a:spcAft>
            </a:pPr>
            <a:r>
              <a:rPr lang="pt-BR" dirty="0">
                <a:solidFill>
                  <a:srgbClr val="595959"/>
                </a:solidFill>
                <a:latin typeface="Times New Roman" panose="02020603050405020304" pitchFamily="18" charset="0"/>
                <a:cs typeface="Times New Roman" panose="02020603050405020304" pitchFamily="18" charset="0"/>
              </a:rPr>
              <a:t>É um recurso controlado pela entidade como resultado de eventos passados e do qual se espera que fluam futuros benefícios econômicos para a entidade (item 49 do CPC 00 (R1) – “Estrutura Conceitual para Elaboração e Divulgação de Relatório Contábil-Financeiro”)</a:t>
            </a:r>
          </a:p>
          <a:p>
            <a:pPr marL="568800" lvl="3" indent="-285750" algn="just">
              <a:lnSpc>
                <a:spcPct val="120000"/>
              </a:lnSpc>
              <a:spcAft>
                <a:spcPts val="1200"/>
              </a:spcAft>
              <a:buFont typeface="Wingdings" panose="05000000000000000000" pitchFamily="2" charset="2"/>
              <a:buChar char="§"/>
            </a:pPr>
            <a:r>
              <a:rPr lang="pt-BR" dirty="0">
                <a:solidFill>
                  <a:srgbClr val="595959"/>
                </a:solidFill>
                <a:latin typeface="Times New Roman" panose="02020603050405020304" pitchFamily="18" charset="0"/>
                <a:cs typeface="Times New Roman" panose="02020603050405020304" pitchFamily="18" charset="0"/>
              </a:rPr>
              <a:t>Não há uma relação necessária entre o registro de um ativo na contabilidade e a existência de propriedade jurídica: também poderá ser um ativo o valor relativo a bens ou direitos decorrentes de operações que transfiram à entidade os benefícios, riscos e controle com relação aos referidos bens e direitos, mesmo que a entidade não seja proprietária de tais bens e direitos</a:t>
            </a:r>
          </a:p>
        </p:txBody>
      </p:sp>
      <p:sp>
        <p:nvSpPr>
          <p:cNvPr id="7" name="TextBox 12">
            <a:extLst>
              <a:ext uri="{FF2B5EF4-FFF2-40B4-BE49-F238E27FC236}">
                <a16:creationId xmlns:a16="http://schemas.microsoft.com/office/drawing/2014/main" id="{41D93783-4FB5-496D-9CB6-44C79CB543F1}"/>
              </a:ext>
            </a:extLst>
          </p:cNvPr>
          <p:cNvSpPr txBox="1"/>
          <p:nvPr/>
        </p:nvSpPr>
        <p:spPr>
          <a:xfrm>
            <a:off x="255952" y="1218374"/>
            <a:ext cx="8715329" cy="395749"/>
          </a:xfrm>
          <a:prstGeom prst="rect">
            <a:avLst/>
          </a:prstGeom>
          <a:noFill/>
        </p:spPr>
        <p:txBody>
          <a:bodyPr wrap="square" rtlCol="0">
            <a:spAutoFit/>
          </a:bodyPr>
          <a:lstStyle/>
          <a:p>
            <a:pPr algn="just">
              <a:lnSpc>
                <a:spcPct val="120000"/>
              </a:lnSpc>
            </a:pPr>
            <a:r>
              <a:rPr lang="pt-BR" b="1" dirty="0">
                <a:solidFill>
                  <a:srgbClr val="595959"/>
                </a:solidFill>
                <a:latin typeface="Times New Roman" panose="02020603050405020304" pitchFamily="18" charset="0"/>
                <a:cs typeface="Times New Roman" panose="02020603050405020304" pitchFamily="18" charset="0"/>
              </a:rPr>
              <a:t>Conceitos iniciais</a:t>
            </a:r>
          </a:p>
        </p:txBody>
      </p:sp>
    </p:spTree>
    <p:extLst>
      <p:ext uri="{BB962C8B-B14F-4D97-AF65-F5344CB8AC3E}">
        <p14:creationId xmlns:p14="http://schemas.microsoft.com/office/powerpoint/2010/main" val="3006641435"/>
      </p:ext>
    </p:extLst>
  </p:cSld>
  <p:clrMapOvr>
    <a:masterClrMapping/>
  </p:clrMapOvr>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3633</TotalTime>
  <Words>3451</Words>
  <Application>Microsoft Office PowerPoint</Application>
  <PresentationFormat>Apresentação na tela (4:3)</PresentationFormat>
  <Paragraphs>491</Paragraphs>
  <Slides>55</Slides>
  <Notes>7</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55</vt:i4>
      </vt:variant>
    </vt:vector>
  </HeadingPairs>
  <TitlesOfParts>
    <vt:vector size="63" baseType="lpstr">
      <vt:lpstr>ＭＳ Ｐゴシック</vt:lpstr>
      <vt:lpstr>Arial</vt:lpstr>
      <vt:lpstr>Calibri</vt:lpstr>
      <vt:lpstr>Times New Roman</vt:lpstr>
      <vt:lpstr>Verdana</vt:lpstr>
      <vt:lpstr>Wingdings</vt:lpstr>
      <vt:lpstr>Personalizar design</vt:lpstr>
      <vt:lpstr>Planilha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MM4</dc:creator>
  <cp:lastModifiedBy>Lucas Adam Martinez Faria</cp:lastModifiedBy>
  <cp:revision>301</cp:revision>
  <cp:lastPrinted>2017-08-10T19:38:25Z</cp:lastPrinted>
  <dcterms:created xsi:type="dcterms:W3CDTF">2014-04-17T20:05:08Z</dcterms:created>
  <dcterms:modified xsi:type="dcterms:W3CDTF">2020-02-28T16:57:15Z</dcterms:modified>
</cp:coreProperties>
</file>