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0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26851" y="2120157"/>
            <a:ext cx="8082293" cy="276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00058" y="3032840"/>
            <a:ext cx="3203928" cy="1052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39" y="149275"/>
            <a:ext cx="8072120" cy="845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1113" y="2475995"/>
            <a:ext cx="7281773" cy="3798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1350" y="2971114"/>
            <a:ext cx="87820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Presidente</a:t>
            </a:r>
            <a:r>
              <a:rPr sz="1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8034" y="3151454"/>
            <a:ext cx="1325245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00"/>
              </a:lnSpc>
            </a:pPr>
            <a:r>
              <a:rPr sz="3600" dirty="0"/>
              <a:t>Anater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576262" y="2588909"/>
            <a:ext cx="1595567" cy="1547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9696" y="44623"/>
            <a:ext cx="2712532" cy="2736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843" y="103932"/>
            <a:ext cx="3841823" cy="1321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7783" y="542941"/>
            <a:ext cx="1517650" cy="498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9656" y="382156"/>
            <a:ext cx="87820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Presidente</a:t>
            </a:r>
            <a:r>
              <a:rPr sz="1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3221" rIns="0" bIns="0" rtlCol="0">
            <a:spAutoFit/>
          </a:bodyPr>
          <a:lstStyle/>
          <a:p>
            <a:pPr marL="617220">
              <a:lnSpc>
                <a:spcPts val="3340"/>
              </a:lnSpc>
            </a:pPr>
            <a:r>
              <a:rPr dirty="0"/>
              <a:t>Anater</a:t>
            </a:r>
          </a:p>
        </p:txBody>
      </p:sp>
      <p:sp>
        <p:nvSpPr>
          <p:cNvPr id="7" name="object 7"/>
          <p:cNvSpPr/>
          <p:nvPr/>
        </p:nvSpPr>
        <p:spPr>
          <a:xfrm>
            <a:off x="484932" y="332657"/>
            <a:ext cx="755794" cy="733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1889" y="2830061"/>
            <a:ext cx="8374380" cy="26943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-635" algn="ctr">
              <a:lnSpc>
                <a:spcPts val="3300"/>
              </a:lnSpc>
              <a:spcBef>
                <a:spcPts val="130"/>
              </a:spcBef>
            </a:pPr>
            <a:r>
              <a:rPr sz="2800" dirty="0">
                <a:solidFill>
                  <a:srgbClr val="004B82"/>
                </a:solidFill>
                <a:latin typeface="Calibri"/>
                <a:cs typeface="Calibri"/>
              </a:rPr>
              <a:t>Em função da sua </a:t>
            </a:r>
            <a:r>
              <a:rPr sz="2800" spc="-5" dirty="0">
                <a:solidFill>
                  <a:srgbClr val="004B82"/>
                </a:solidFill>
                <a:latin typeface="Calibri"/>
                <a:cs typeface="Calibri"/>
              </a:rPr>
              <a:t>dimensão, </a:t>
            </a:r>
            <a:r>
              <a:rPr sz="2800" dirty="0">
                <a:solidFill>
                  <a:srgbClr val="004B82"/>
                </a:solidFill>
                <a:latin typeface="Calibri"/>
                <a:cs typeface="Calibri"/>
              </a:rPr>
              <a:t>capilaridade, e aparato de  transferência </a:t>
            </a:r>
            <a:r>
              <a:rPr sz="2800" spc="-5" dirty="0">
                <a:solidFill>
                  <a:srgbClr val="004B82"/>
                </a:solidFill>
                <a:latin typeface="Calibri"/>
                <a:cs typeface="Calibri"/>
              </a:rPr>
              <a:t>tecnológica </a:t>
            </a:r>
            <a:r>
              <a:rPr sz="2800" dirty="0">
                <a:solidFill>
                  <a:srgbClr val="004B82"/>
                </a:solidFill>
                <a:latin typeface="Calibri"/>
                <a:cs typeface="Calibri"/>
              </a:rPr>
              <a:t>já estruturado e </a:t>
            </a:r>
            <a:r>
              <a:rPr sz="2800" spc="-5" dirty="0">
                <a:solidFill>
                  <a:srgbClr val="004B82"/>
                </a:solidFill>
                <a:latin typeface="Calibri"/>
                <a:cs typeface="Calibri"/>
              </a:rPr>
              <a:t>consolidado, </a:t>
            </a:r>
            <a:r>
              <a:rPr sz="2800" dirty="0">
                <a:solidFill>
                  <a:srgbClr val="004B82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ts val="3300"/>
              </a:lnSpc>
              <a:spcBef>
                <a:spcPts val="100"/>
              </a:spcBef>
            </a:pPr>
            <a:r>
              <a:rPr sz="2800" dirty="0">
                <a:solidFill>
                  <a:srgbClr val="004B82"/>
                </a:solidFill>
                <a:latin typeface="Calibri"/>
                <a:cs typeface="Calibri"/>
              </a:rPr>
              <a:t>Embrapa terá papel fundamental na </a:t>
            </a:r>
            <a:r>
              <a:rPr sz="2800" spc="-5" dirty="0">
                <a:solidFill>
                  <a:srgbClr val="004B82"/>
                </a:solidFill>
                <a:latin typeface="Calibri"/>
                <a:cs typeface="Calibri"/>
              </a:rPr>
              <a:t>operacionalização</a:t>
            </a:r>
            <a:r>
              <a:rPr sz="2800" spc="-25" dirty="0">
                <a:solidFill>
                  <a:srgbClr val="004B82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4B82"/>
                </a:solidFill>
                <a:latin typeface="Calibri"/>
                <a:cs typeface="Calibri"/>
              </a:rPr>
              <a:t>da  ANATER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196850" marR="189230" algn="ctr">
              <a:lnSpc>
                <a:spcPct val="100000"/>
              </a:lnSpc>
            </a:pPr>
            <a:r>
              <a:rPr sz="2000" dirty="0">
                <a:solidFill>
                  <a:srgbClr val="004B82"/>
                </a:solidFill>
                <a:latin typeface="Calibri"/>
                <a:cs typeface="Calibri"/>
              </a:rPr>
              <a:t>A Embrapa </a:t>
            </a:r>
            <a:r>
              <a:rPr sz="2000" spc="-5" dirty="0">
                <a:solidFill>
                  <a:srgbClr val="004B82"/>
                </a:solidFill>
                <a:latin typeface="Calibri"/>
                <a:cs typeface="Calibri"/>
              </a:rPr>
              <a:t>facilitará </a:t>
            </a:r>
            <a:r>
              <a:rPr sz="2000" dirty="0">
                <a:solidFill>
                  <a:srgbClr val="004B82"/>
                </a:solidFill>
                <a:latin typeface="Calibri"/>
                <a:cs typeface="Calibri"/>
              </a:rPr>
              <a:t>a interação da ANATER com o sistema brasileiro de</a:t>
            </a:r>
            <a:r>
              <a:rPr sz="2000" spc="-50" dirty="0">
                <a:solidFill>
                  <a:srgbClr val="004B8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4B82"/>
                </a:solidFill>
                <a:latin typeface="Calibri"/>
                <a:cs typeface="Calibri"/>
              </a:rPr>
              <a:t>PD&amp;I  agropecuária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1022" y="6273740"/>
            <a:ext cx="871219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OEPAS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1419" y="6273740"/>
            <a:ext cx="2094230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UNIVERSIDADES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4612" y="6273740"/>
            <a:ext cx="2094230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SETOR</a:t>
            </a:r>
            <a:r>
              <a:rPr sz="2400" b="1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PRIVADO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55975" y="5589240"/>
            <a:ext cx="432434" cy="504190"/>
          </a:xfrm>
          <a:custGeom>
            <a:avLst/>
            <a:gdLst/>
            <a:ahLst/>
            <a:cxnLst/>
            <a:rect l="l" t="t" r="r" b="b"/>
            <a:pathLst>
              <a:path w="432435" h="504189">
                <a:moveTo>
                  <a:pt x="432047" y="288031"/>
                </a:moveTo>
                <a:lnTo>
                  <a:pt x="0" y="288031"/>
                </a:lnTo>
                <a:lnTo>
                  <a:pt x="216023" y="504055"/>
                </a:lnTo>
                <a:lnTo>
                  <a:pt x="432047" y="288031"/>
                </a:lnTo>
                <a:close/>
              </a:path>
              <a:path w="432435" h="504189">
                <a:moveTo>
                  <a:pt x="324035" y="0"/>
                </a:moveTo>
                <a:lnTo>
                  <a:pt x="108012" y="0"/>
                </a:lnTo>
                <a:lnTo>
                  <a:pt x="108012" y="288031"/>
                </a:lnTo>
                <a:lnTo>
                  <a:pt x="324035" y="288031"/>
                </a:lnTo>
                <a:lnTo>
                  <a:pt x="324035" y="0"/>
                </a:lnTo>
                <a:close/>
              </a:path>
            </a:pathLst>
          </a:custGeom>
          <a:solidFill>
            <a:srgbClr val="CDDCA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28383" y="188639"/>
            <a:ext cx="790573" cy="744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43" y="931579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10" y="0"/>
                </a:lnTo>
              </a:path>
            </a:pathLst>
          </a:custGeom>
          <a:ln w="45718">
            <a:solidFill>
              <a:srgbClr val="A6C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Papel da</a:t>
            </a:r>
            <a:r>
              <a:rPr sz="4000" spc="-80" dirty="0"/>
              <a:t> </a:t>
            </a:r>
            <a:r>
              <a:rPr sz="4000" spc="-5" dirty="0"/>
              <a:t>Embrapa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1115615" y="1700808"/>
            <a:ext cx="6913245" cy="1152525"/>
          </a:xfrm>
          <a:custGeom>
            <a:avLst/>
            <a:gdLst/>
            <a:ahLst/>
            <a:cxnLst/>
            <a:rect l="l" t="t" r="r" b="b"/>
            <a:pathLst>
              <a:path w="6913245" h="1152525">
                <a:moveTo>
                  <a:pt x="6720742" y="0"/>
                </a:moveTo>
                <a:lnTo>
                  <a:pt x="192025" y="0"/>
                </a:lnTo>
                <a:lnTo>
                  <a:pt x="147995" y="5071"/>
                </a:lnTo>
                <a:lnTo>
                  <a:pt x="107577" y="19517"/>
                </a:lnTo>
                <a:lnTo>
                  <a:pt x="71923" y="42185"/>
                </a:lnTo>
                <a:lnTo>
                  <a:pt x="42185" y="71923"/>
                </a:lnTo>
                <a:lnTo>
                  <a:pt x="19517" y="107577"/>
                </a:lnTo>
                <a:lnTo>
                  <a:pt x="5071" y="147995"/>
                </a:lnTo>
                <a:lnTo>
                  <a:pt x="0" y="192025"/>
                </a:lnTo>
                <a:lnTo>
                  <a:pt x="0" y="960103"/>
                </a:lnTo>
                <a:lnTo>
                  <a:pt x="5071" y="1004133"/>
                </a:lnTo>
                <a:lnTo>
                  <a:pt x="19517" y="1044551"/>
                </a:lnTo>
                <a:lnTo>
                  <a:pt x="42185" y="1080205"/>
                </a:lnTo>
                <a:lnTo>
                  <a:pt x="71923" y="1109942"/>
                </a:lnTo>
                <a:lnTo>
                  <a:pt x="107577" y="1132611"/>
                </a:lnTo>
                <a:lnTo>
                  <a:pt x="147995" y="1147057"/>
                </a:lnTo>
                <a:lnTo>
                  <a:pt x="192025" y="1152128"/>
                </a:lnTo>
                <a:lnTo>
                  <a:pt x="6720742" y="1152128"/>
                </a:lnTo>
                <a:lnTo>
                  <a:pt x="6764772" y="1147057"/>
                </a:lnTo>
                <a:lnTo>
                  <a:pt x="6805190" y="1132611"/>
                </a:lnTo>
                <a:lnTo>
                  <a:pt x="6840844" y="1109942"/>
                </a:lnTo>
                <a:lnTo>
                  <a:pt x="6870581" y="1080205"/>
                </a:lnTo>
                <a:lnTo>
                  <a:pt x="6893249" y="1044551"/>
                </a:lnTo>
                <a:lnTo>
                  <a:pt x="6907695" y="1004133"/>
                </a:lnTo>
                <a:lnTo>
                  <a:pt x="6912766" y="960103"/>
                </a:lnTo>
                <a:lnTo>
                  <a:pt x="6912766" y="192025"/>
                </a:lnTo>
                <a:lnTo>
                  <a:pt x="6907695" y="147995"/>
                </a:lnTo>
                <a:lnTo>
                  <a:pt x="6893249" y="107577"/>
                </a:lnTo>
                <a:lnTo>
                  <a:pt x="6870581" y="71923"/>
                </a:lnTo>
                <a:lnTo>
                  <a:pt x="6840844" y="42185"/>
                </a:lnTo>
                <a:lnTo>
                  <a:pt x="6805190" y="19517"/>
                </a:lnTo>
                <a:lnTo>
                  <a:pt x="6764772" y="5071"/>
                </a:lnTo>
                <a:lnTo>
                  <a:pt x="6720742" y="0"/>
                </a:lnTo>
                <a:close/>
              </a:path>
            </a:pathLst>
          </a:custGeom>
          <a:solidFill>
            <a:srgbClr val="CDD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5615" y="3212976"/>
            <a:ext cx="6913245" cy="1152525"/>
          </a:xfrm>
          <a:custGeom>
            <a:avLst/>
            <a:gdLst/>
            <a:ahLst/>
            <a:cxnLst/>
            <a:rect l="l" t="t" r="r" b="b"/>
            <a:pathLst>
              <a:path w="6913245" h="1152525">
                <a:moveTo>
                  <a:pt x="6720742" y="0"/>
                </a:moveTo>
                <a:lnTo>
                  <a:pt x="192025" y="0"/>
                </a:lnTo>
                <a:lnTo>
                  <a:pt x="147995" y="5071"/>
                </a:lnTo>
                <a:lnTo>
                  <a:pt x="107577" y="19517"/>
                </a:lnTo>
                <a:lnTo>
                  <a:pt x="71923" y="42185"/>
                </a:lnTo>
                <a:lnTo>
                  <a:pt x="42185" y="71923"/>
                </a:lnTo>
                <a:lnTo>
                  <a:pt x="19517" y="107577"/>
                </a:lnTo>
                <a:lnTo>
                  <a:pt x="5071" y="147995"/>
                </a:lnTo>
                <a:lnTo>
                  <a:pt x="0" y="192025"/>
                </a:lnTo>
                <a:lnTo>
                  <a:pt x="0" y="960102"/>
                </a:lnTo>
                <a:lnTo>
                  <a:pt x="5071" y="1004131"/>
                </a:lnTo>
                <a:lnTo>
                  <a:pt x="19517" y="1044550"/>
                </a:lnTo>
                <a:lnTo>
                  <a:pt x="42185" y="1080204"/>
                </a:lnTo>
                <a:lnTo>
                  <a:pt x="71923" y="1109941"/>
                </a:lnTo>
                <a:lnTo>
                  <a:pt x="107577" y="1132609"/>
                </a:lnTo>
                <a:lnTo>
                  <a:pt x="147995" y="1147055"/>
                </a:lnTo>
                <a:lnTo>
                  <a:pt x="192025" y="1152127"/>
                </a:lnTo>
                <a:lnTo>
                  <a:pt x="6720742" y="1152127"/>
                </a:lnTo>
                <a:lnTo>
                  <a:pt x="6764772" y="1147055"/>
                </a:lnTo>
                <a:lnTo>
                  <a:pt x="6805190" y="1132609"/>
                </a:lnTo>
                <a:lnTo>
                  <a:pt x="6840844" y="1109941"/>
                </a:lnTo>
                <a:lnTo>
                  <a:pt x="6870581" y="1080204"/>
                </a:lnTo>
                <a:lnTo>
                  <a:pt x="6893249" y="1044550"/>
                </a:lnTo>
                <a:lnTo>
                  <a:pt x="6907695" y="1004131"/>
                </a:lnTo>
                <a:lnTo>
                  <a:pt x="6912766" y="960102"/>
                </a:lnTo>
                <a:lnTo>
                  <a:pt x="6912766" y="192025"/>
                </a:lnTo>
                <a:lnTo>
                  <a:pt x="6907695" y="147995"/>
                </a:lnTo>
                <a:lnTo>
                  <a:pt x="6893249" y="107577"/>
                </a:lnTo>
                <a:lnTo>
                  <a:pt x="6870581" y="71923"/>
                </a:lnTo>
                <a:lnTo>
                  <a:pt x="6840844" y="42185"/>
                </a:lnTo>
                <a:lnTo>
                  <a:pt x="6805190" y="19517"/>
                </a:lnTo>
                <a:lnTo>
                  <a:pt x="6764772" y="5071"/>
                </a:lnTo>
                <a:lnTo>
                  <a:pt x="6720742" y="0"/>
                </a:lnTo>
                <a:close/>
              </a:path>
            </a:pathLst>
          </a:custGeom>
          <a:solidFill>
            <a:srgbClr val="CDD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5615" y="4725144"/>
            <a:ext cx="6913245" cy="1152525"/>
          </a:xfrm>
          <a:custGeom>
            <a:avLst/>
            <a:gdLst/>
            <a:ahLst/>
            <a:cxnLst/>
            <a:rect l="l" t="t" r="r" b="b"/>
            <a:pathLst>
              <a:path w="6913245" h="1152525">
                <a:moveTo>
                  <a:pt x="6720742" y="0"/>
                </a:moveTo>
                <a:lnTo>
                  <a:pt x="192025" y="0"/>
                </a:lnTo>
                <a:lnTo>
                  <a:pt x="147995" y="5071"/>
                </a:lnTo>
                <a:lnTo>
                  <a:pt x="107577" y="19517"/>
                </a:lnTo>
                <a:lnTo>
                  <a:pt x="71923" y="42185"/>
                </a:lnTo>
                <a:lnTo>
                  <a:pt x="42185" y="71923"/>
                </a:lnTo>
                <a:lnTo>
                  <a:pt x="19517" y="107577"/>
                </a:lnTo>
                <a:lnTo>
                  <a:pt x="5071" y="147995"/>
                </a:lnTo>
                <a:lnTo>
                  <a:pt x="0" y="192025"/>
                </a:lnTo>
                <a:lnTo>
                  <a:pt x="0" y="960102"/>
                </a:lnTo>
                <a:lnTo>
                  <a:pt x="5071" y="1004132"/>
                </a:lnTo>
                <a:lnTo>
                  <a:pt x="19517" y="1044550"/>
                </a:lnTo>
                <a:lnTo>
                  <a:pt x="42185" y="1080204"/>
                </a:lnTo>
                <a:lnTo>
                  <a:pt x="71923" y="1109942"/>
                </a:lnTo>
                <a:lnTo>
                  <a:pt x="107577" y="1132610"/>
                </a:lnTo>
                <a:lnTo>
                  <a:pt x="147995" y="1147056"/>
                </a:lnTo>
                <a:lnTo>
                  <a:pt x="192025" y="1152127"/>
                </a:lnTo>
                <a:lnTo>
                  <a:pt x="6720742" y="1152127"/>
                </a:lnTo>
                <a:lnTo>
                  <a:pt x="6764772" y="1147056"/>
                </a:lnTo>
                <a:lnTo>
                  <a:pt x="6805190" y="1132610"/>
                </a:lnTo>
                <a:lnTo>
                  <a:pt x="6840844" y="1109942"/>
                </a:lnTo>
                <a:lnTo>
                  <a:pt x="6870581" y="1080204"/>
                </a:lnTo>
                <a:lnTo>
                  <a:pt x="6893249" y="1044550"/>
                </a:lnTo>
                <a:lnTo>
                  <a:pt x="6907695" y="1004132"/>
                </a:lnTo>
                <a:lnTo>
                  <a:pt x="6912766" y="960102"/>
                </a:lnTo>
                <a:lnTo>
                  <a:pt x="6912766" y="192025"/>
                </a:lnTo>
                <a:lnTo>
                  <a:pt x="6907695" y="147995"/>
                </a:lnTo>
                <a:lnTo>
                  <a:pt x="6893249" y="107577"/>
                </a:lnTo>
                <a:lnTo>
                  <a:pt x="6870581" y="71923"/>
                </a:lnTo>
                <a:lnTo>
                  <a:pt x="6840844" y="42185"/>
                </a:lnTo>
                <a:lnTo>
                  <a:pt x="6805190" y="19517"/>
                </a:lnTo>
                <a:lnTo>
                  <a:pt x="6764772" y="5071"/>
                </a:lnTo>
                <a:lnTo>
                  <a:pt x="6720742" y="0"/>
                </a:lnTo>
                <a:close/>
              </a:path>
            </a:pathLst>
          </a:custGeom>
          <a:solidFill>
            <a:srgbClr val="CDD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43891" y="1910864"/>
            <a:ext cx="4490085" cy="362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32080" algn="ctr">
              <a:lnSpc>
                <a:spcPts val="3300"/>
              </a:lnSpc>
            </a:pP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Desenvolver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e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disponibilizar  informações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 tecnologias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90500" marR="5080" indent="-177800">
              <a:lnSpc>
                <a:spcPts val="3300"/>
              </a:lnSpc>
              <a:spcBef>
                <a:spcPts val="2085"/>
              </a:spcBef>
            </a:pP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Desenvolver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e validar</a:t>
            </a:r>
            <a:r>
              <a:rPr sz="2800" spc="-2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métodos 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de transferência</a:t>
            </a:r>
            <a:r>
              <a:rPr sz="2800" spc="-5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tecnológica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</a:pP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Capacitar</a:t>
            </a:r>
            <a:r>
              <a:rPr sz="2800" spc="-6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multiplicadores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28383" y="188639"/>
            <a:ext cx="790573" cy="744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7663" y="2683028"/>
            <a:ext cx="689777" cy="9709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7663" y="4086281"/>
            <a:ext cx="926281" cy="926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7663" y="5445224"/>
            <a:ext cx="885921" cy="785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543" y="1101885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10" y="0"/>
                </a:lnTo>
              </a:path>
            </a:pathLst>
          </a:custGeom>
          <a:ln w="45719">
            <a:solidFill>
              <a:srgbClr val="A6C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2171" y="5527963"/>
            <a:ext cx="3333403" cy="602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39" y="88315"/>
            <a:ext cx="7538720" cy="5956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52500">
              <a:lnSpc>
                <a:spcPts val="3800"/>
              </a:lnSpc>
            </a:pPr>
            <a:r>
              <a:rPr sz="3200" b="1" spc="-5" dirty="0">
                <a:solidFill>
                  <a:srgbClr val="006600"/>
                </a:solidFill>
                <a:latin typeface="Calibri"/>
                <a:cs typeface="Calibri"/>
              </a:rPr>
              <a:t>Desenvolvimento </a:t>
            </a: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e </a:t>
            </a:r>
            <a:r>
              <a:rPr sz="3200" b="1" spc="-5" dirty="0">
                <a:solidFill>
                  <a:srgbClr val="006600"/>
                </a:solidFill>
                <a:latin typeface="Calibri"/>
                <a:cs typeface="Calibri"/>
              </a:rPr>
              <a:t>disponibilização de  informações </a:t>
            </a: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e</a:t>
            </a:r>
            <a:r>
              <a:rPr sz="3200" b="1" spc="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600"/>
                </a:solidFill>
                <a:latin typeface="Calibri"/>
                <a:cs typeface="Calibri"/>
              </a:rPr>
              <a:t>tecnologias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Times New Roman"/>
              <a:cs typeface="Times New Roman"/>
            </a:endParaRPr>
          </a:p>
          <a:p>
            <a:pPr marL="2418715">
              <a:lnSpc>
                <a:spcPct val="100000"/>
              </a:lnSpc>
            </a:pPr>
            <a:r>
              <a:rPr sz="3200" b="1" spc="-5" dirty="0">
                <a:solidFill>
                  <a:srgbClr val="006600"/>
                </a:solidFill>
                <a:latin typeface="Calibri"/>
                <a:cs typeface="Calibri"/>
              </a:rPr>
              <a:t>Sistemas de</a:t>
            </a:r>
            <a:r>
              <a:rPr sz="3200" b="1" spc="-4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600"/>
                </a:solidFill>
                <a:latin typeface="Calibri"/>
                <a:cs typeface="Calibri"/>
              </a:rPr>
              <a:t>Produção</a:t>
            </a:r>
            <a:endParaRPr sz="3200">
              <a:latin typeface="Calibri"/>
              <a:cs typeface="Calibri"/>
            </a:endParaRPr>
          </a:p>
          <a:p>
            <a:pPr marL="2327275" marR="5080" indent="91440">
              <a:lnSpc>
                <a:spcPct val="235700"/>
              </a:lnSpc>
              <a:spcBef>
                <a:spcPts val="1340"/>
              </a:spcBef>
            </a:pPr>
            <a:r>
              <a:rPr sz="3200" b="1" spc="-5" dirty="0">
                <a:solidFill>
                  <a:srgbClr val="006600"/>
                </a:solidFill>
                <a:latin typeface="Calibri"/>
                <a:cs typeface="Calibri"/>
              </a:rPr>
              <a:t>Inovações </a:t>
            </a: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para</a:t>
            </a:r>
            <a:r>
              <a:rPr sz="3200" b="1" spc="-6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Agroindústrias  Sustentabilidade</a:t>
            </a:r>
            <a:endParaRPr sz="3200">
              <a:latin typeface="Calibri"/>
              <a:cs typeface="Calibri"/>
            </a:endParaRPr>
          </a:p>
          <a:p>
            <a:pPr marL="2327275">
              <a:lnSpc>
                <a:spcPts val="2600"/>
              </a:lnSpc>
            </a:pP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da</a:t>
            </a:r>
            <a:r>
              <a:rPr sz="3200" b="1" spc="-10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Agropecuária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00">
              <a:latin typeface="Times New Roman"/>
              <a:cs typeface="Times New Roman"/>
            </a:endParaRPr>
          </a:p>
          <a:p>
            <a:pPr marL="2418715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Inclusão</a:t>
            </a:r>
            <a:r>
              <a:rPr sz="3200" b="1" spc="-7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6600"/>
                </a:solidFill>
                <a:latin typeface="Calibri"/>
                <a:cs typeface="Calibri"/>
              </a:rPr>
              <a:t>Produtiva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47663" y="1484784"/>
            <a:ext cx="1011044" cy="7659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/>
              <a:t>Formação dos técnicos de</a:t>
            </a:r>
            <a:r>
              <a:rPr sz="4000" spc="-100" dirty="0"/>
              <a:t> </a:t>
            </a:r>
            <a:r>
              <a:rPr sz="4000" dirty="0"/>
              <a:t>ATER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028383" y="188639"/>
            <a:ext cx="790573" cy="744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43" y="931579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10" y="0"/>
                </a:lnTo>
              </a:path>
            </a:pathLst>
          </a:custGeom>
          <a:ln w="45718">
            <a:solidFill>
              <a:srgbClr val="A6C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283" y="1208564"/>
            <a:ext cx="4214495" cy="35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06600"/>
                </a:solidFill>
                <a:latin typeface="Calibri"/>
                <a:cs typeface="Calibri"/>
              </a:rPr>
              <a:t>Formação dos técnicos em 3</a:t>
            </a:r>
            <a:r>
              <a:rPr sz="2200" b="1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600"/>
                </a:solidFill>
                <a:latin typeface="Calibri"/>
                <a:cs typeface="Calibri"/>
              </a:rPr>
              <a:t>etapas: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5104" y="2971749"/>
            <a:ext cx="2455545" cy="3049905"/>
          </a:xfrm>
          <a:custGeom>
            <a:avLst/>
            <a:gdLst/>
            <a:ahLst/>
            <a:cxnLst/>
            <a:rect l="l" t="t" r="r" b="b"/>
            <a:pathLst>
              <a:path w="2455545" h="3049904">
                <a:moveTo>
                  <a:pt x="0" y="0"/>
                </a:moveTo>
                <a:lnTo>
                  <a:pt x="2455472" y="0"/>
                </a:lnTo>
                <a:lnTo>
                  <a:pt x="2455472" y="3049538"/>
                </a:lnTo>
                <a:lnTo>
                  <a:pt x="0" y="3049538"/>
                </a:lnTo>
                <a:lnTo>
                  <a:pt x="0" y="0"/>
                </a:lnTo>
                <a:close/>
              </a:path>
            </a:pathLst>
          </a:custGeom>
          <a:solidFill>
            <a:srgbClr val="DEE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214" y="2971749"/>
            <a:ext cx="2851785" cy="3049905"/>
          </a:xfrm>
          <a:custGeom>
            <a:avLst/>
            <a:gdLst/>
            <a:ahLst/>
            <a:cxnLst/>
            <a:rect l="l" t="t" r="r" b="b"/>
            <a:pathLst>
              <a:path w="2851785" h="3049904">
                <a:moveTo>
                  <a:pt x="1852829" y="0"/>
                </a:moveTo>
                <a:lnTo>
                  <a:pt x="0" y="0"/>
                </a:lnTo>
                <a:lnTo>
                  <a:pt x="0" y="3049538"/>
                </a:lnTo>
                <a:lnTo>
                  <a:pt x="1852829" y="3049538"/>
                </a:lnTo>
                <a:lnTo>
                  <a:pt x="1852829" y="1881209"/>
                </a:lnTo>
                <a:lnTo>
                  <a:pt x="2495077" y="1881209"/>
                </a:lnTo>
                <a:lnTo>
                  <a:pt x="2851517" y="1524769"/>
                </a:lnTo>
                <a:lnTo>
                  <a:pt x="2495078" y="1168330"/>
                </a:lnTo>
                <a:lnTo>
                  <a:pt x="1852829" y="1168330"/>
                </a:lnTo>
                <a:lnTo>
                  <a:pt x="1852829" y="0"/>
                </a:lnTo>
                <a:close/>
              </a:path>
              <a:path w="2851785" h="3049904">
                <a:moveTo>
                  <a:pt x="2495077" y="1881209"/>
                </a:moveTo>
                <a:lnTo>
                  <a:pt x="2138638" y="1881209"/>
                </a:lnTo>
                <a:lnTo>
                  <a:pt x="2138638" y="2237648"/>
                </a:lnTo>
                <a:lnTo>
                  <a:pt x="2495077" y="1881209"/>
                </a:lnTo>
                <a:close/>
              </a:path>
              <a:path w="2851785" h="3049904">
                <a:moveTo>
                  <a:pt x="2138638" y="811889"/>
                </a:moveTo>
                <a:lnTo>
                  <a:pt x="2138638" y="1168330"/>
                </a:lnTo>
                <a:lnTo>
                  <a:pt x="2495078" y="1168330"/>
                </a:lnTo>
                <a:lnTo>
                  <a:pt x="2138638" y="811889"/>
                </a:lnTo>
                <a:close/>
              </a:path>
            </a:pathLst>
          </a:custGeom>
          <a:solidFill>
            <a:srgbClr val="EFF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071" y="2971749"/>
            <a:ext cx="3326765" cy="3049905"/>
          </a:xfrm>
          <a:custGeom>
            <a:avLst/>
            <a:gdLst/>
            <a:ahLst/>
            <a:cxnLst/>
            <a:rect l="l" t="t" r="r" b="b"/>
            <a:pathLst>
              <a:path w="3326765" h="3049904">
                <a:moveTo>
                  <a:pt x="2161634" y="0"/>
                </a:moveTo>
                <a:lnTo>
                  <a:pt x="0" y="0"/>
                </a:lnTo>
                <a:lnTo>
                  <a:pt x="0" y="3049538"/>
                </a:lnTo>
                <a:lnTo>
                  <a:pt x="2161634" y="3049538"/>
                </a:lnTo>
                <a:lnTo>
                  <a:pt x="2161634" y="1905961"/>
                </a:lnTo>
                <a:lnTo>
                  <a:pt x="2940269" y="1905961"/>
                </a:lnTo>
                <a:lnTo>
                  <a:pt x="3326768" y="1524769"/>
                </a:lnTo>
                <a:lnTo>
                  <a:pt x="2940269" y="1143576"/>
                </a:lnTo>
                <a:lnTo>
                  <a:pt x="2161634" y="1143576"/>
                </a:lnTo>
                <a:lnTo>
                  <a:pt x="2161634" y="0"/>
                </a:lnTo>
                <a:close/>
              </a:path>
              <a:path w="3326765" h="3049904">
                <a:moveTo>
                  <a:pt x="2940269" y="1905961"/>
                </a:moveTo>
                <a:lnTo>
                  <a:pt x="2553771" y="1905961"/>
                </a:lnTo>
                <a:lnTo>
                  <a:pt x="2553771" y="2287153"/>
                </a:lnTo>
                <a:lnTo>
                  <a:pt x="2940269" y="1905961"/>
                </a:lnTo>
                <a:close/>
              </a:path>
              <a:path w="3326765" h="3049904">
                <a:moveTo>
                  <a:pt x="2553771" y="762384"/>
                </a:moveTo>
                <a:lnTo>
                  <a:pt x="2553771" y="1143576"/>
                </a:lnTo>
                <a:lnTo>
                  <a:pt x="2940269" y="1143576"/>
                </a:lnTo>
                <a:lnTo>
                  <a:pt x="2553771" y="762384"/>
                </a:lnTo>
                <a:close/>
              </a:path>
            </a:pathLst>
          </a:custGeom>
          <a:solidFill>
            <a:srgbClr val="DEE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2307" y="3737988"/>
            <a:ext cx="1774189" cy="138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Mapeamento da  disponibilidade</a:t>
            </a:r>
            <a:r>
              <a:rPr sz="1800" b="1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de  tecnologias nas  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cadeias ou 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sistemas</a:t>
            </a:r>
            <a:r>
              <a:rPr sz="1800" b="1" spc="-10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apoiados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2788" y="4033067"/>
            <a:ext cx="1336675" cy="7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900"/>
              </a:lnSpc>
            </a:pPr>
            <a:r>
              <a:rPr sz="1600" b="1" dirty="0">
                <a:solidFill>
                  <a:srgbClr val="006600"/>
                </a:solidFill>
                <a:latin typeface="Calibri"/>
                <a:cs typeface="Calibri"/>
              </a:rPr>
              <a:t>Seleção e  </a:t>
            </a:r>
            <a:r>
              <a:rPr sz="1600" b="1" spc="-5" dirty="0">
                <a:solidFill>
                  <a:srgbClr val="006600"/>
                </a:solidFill>
                <a:latin typeface="Calibri"/>
                <a:cs typeface="Calibri"/>
              </a:rPr>
              <a:t>capacitação de  </a:t>
            </a:r>
            <a:r>
              <a:rPr sz="1600" b="1" dirty="0">
                <a:solidFill>
                  <a:srgbClr val="006600"/>
                </a:solidFill>
                <a:latin typeface="Calibri"/>
                <a:cs typeface="Calibri"/>
              </a:rPr>
              <a:t>m</a:t>
            </a:r>
            <a:r>
              <a:rPr sz="1600" b="1" spc="-5" dirty="0">
                <a:solidFill>
                  <a:srgbClr val="006600"/>
                </a:solidFill>
                <a:latin typeface="Calibri"/>
                <a:cs typeface="Calibri"/>
              </a:rPr>
              <a:t>ulti</a:t>
            </a:r>
            <a:r>
              <a:rPr sz="1600" b="1" spc="-15" dirty="0">
                <a:solidFill>
                  <a:srgbClr val="006600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006600"/>
                </a:solidFill>
                <a:latin typeface="Calibri"/>
                <a:cs typeface="Calibri"/>
              </a:rPr>
              <a:t>li</a:t>
            </a:r>
            <a:r>
              <a:rPr sz="1600" b="1" dirty="0">
                <a:solidFill>
                  <a:srgbClr val="006600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srgbClr val="006600"/>
                </a:solidFill>
                <a:latin typeface="Calibri"/>
                <a:cs typeface="Calibri"/>
              </a:rPr>
              <a:t>ado</a:t>
            </a:r>
            <a:r>
              <a:rPr sz="1600" b="1" dirty="0">
                <a:solidFill>
                  <a:srgbClr val="006600"/>
                </a:solidFill>
                <a:latin typeface="Calibri"/>
                <a:cs typeface="Calibri"/>
              </a:rPr>
              <a:t>res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5104" y="2971749"/>
            <a:ext cx="2455545" cy="304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61950" marR="393700">
              <a:lnSpc>
                <a:spcPct val="99500"/>
              </a:lnSpc>
              <a:spcBef>
                <a:spcPts val="1335"/>
              </a:spcBef>
            </a:pP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Organização de  capacitação para 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os 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técnicos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de  ATER pelos  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multiplicadores,  coordenados</a:t>
            </a:r>
            <a:r>
              <a:rPr sz="1800" b="1" spc="-6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pela 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ANATER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28383" y="188639"/>
            <a:ext cx="790573" cy="744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43" y="931579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10" y="0"/>
                </a:lnTo>
              </a:path>
            </a:pathLst>
          </a:custGeom>
          <a:ln w="45718">
            <a:solidFill>
              <a:srgbClr val="A6C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5812" y="1124745"/>
            <a:ext cx="7572375" cy="864235"/>
          </a:xfrm>
          <a:custGeom>
            <a:avLst/>
            <a:gdLst/>
            <a:ahLst/>
            <a:cxnLst/>
            <a:rect l="l" t="t" r="r" b="b"/>
            <a:pathLst>
              <a:path w="7572375" h="864235">
                <a:moveTo>
                  <a:pt x="7428355" y="0"/>
                </a:moveTo>
                <a:lnTo>
                  <a:pt x="144019" y="0"/>
                </a:lnTo>
                <a:lnTo>
                  <a:pt x="98497" y="7342"/>
                </a:lnTo>
                <a:lnTo>
                  <a:pt x="58963" y="27787"/>
                </a:lnTo>
                <a:lnTo>
                  <a:pt x="27787" y="58962"/>
                </a:lnTo>
                <a:lnTo>
                  <a:pt x="7342" y="98497"/>
                </a:lnTo>
                <a:lnTo>
                  <a:pt x="0" y="144018"/>
                </a:lnTo>
                <a:lnTo>
                  <a:pt x="0" y="720076"/>
                </a:lnTo>
                <a:lnTo>
                  <a:pt x="7342" y="765597"/>
                </a:lnTo>
                <a:lnTo>
                  <a:pt x="27787" y="805132"/>
                </a:lnTo>
                <a:lnTo>
                  <a:pt x="58963" y="836308"/>
                </a:lnTo>
                <a:lnTo>
                  <a:pt x="98497" y="856753"/>
                </a:lnTo>
                <a:lnTo>
                  <a:pt x="144019" y="864095"/>
                </a:lnTo>
                <a:lnTo>
                  <a:pt x="7428355" y="864095"/>
                </a:lnTo>
                <a:lnTo>
                  <a:pt x="7473876" y="856753"/>
                </a:lnTo>
                <a:lnTo>
                  <a:pt x="7513410" y="836308"/>
                </a:lnTo>
                <a:lnTo>
                  <a:pt x="7544586" y="805132"/>
                </a:lnTo>
                <a:lnTo>
                  <a:pt x="7565031" y="765597"/>
                </a:lnTo>
                <a:lnTo>
                  <a:pt x="7572373" y="720076"/>
                </a:lnTo>
                <a:lnTo>
                  <a:pt x="7572373" y="144018"/>
                </a:lnTo>
                <a:lnTo>
                  <a:pt x="7565031" y="98497"/>
                </a:lnTo>
                <a:lnTo>
                  <a:pt x="7544586" y="58962"/>
                </a:lnTo>
                <a:lnTo>
                  <a:pt x="7513410" y="27787"/>
                </a:lnTo>
                <a:lnTo>
                  <a:pt x="7473876" y="7342"/>
                </a:lnTo>
                <a:lnTo>
                  <a:pt x="7428355" y="0"/>
                </a:lnTo>
                <a:close/>
              </a:path>
            </a:pathLst>
          </a:custGeom>
          <a:solidFill>
            <a:srgbClr val="DEE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9871" y="2636912"/>
            <a:ext cx="2880360" cy="288036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59" y="0"/>
                </a:moveTo>
                <a:lnTo>
                  <a:pt x="1391655" y="801"/>
                </a:lnTo>
                <a:lnTo>
                  <a:pt x="1343552" y="3188"/>
                </a:lnTo>
                <a:lnTo>
                  <a:pt x="1295876" y="7137"/>
                </a:lnTo>
                <a:lnTo>
                  <a:pt x="1248652" y="12621"/>
                </a:lnTo>
                <a:lnTo>
                  <a:pt x="1201905" y="19615"/>
                </a:lnTo>
                <a:lnTo>
                  <a:pt x="1155661" y="28095"/>
                </a:lnTo>
                <a:lnTo>
                  <a:pt x="1109944" y="38035"/>
                </a:lnTo>
                <a:lnTo>
                  <a:pt x="1064780" y="49410"/>
                </a:lnTo>
                <a:lnTo>
                  <a:pt x="1020193" y="62194"/>
                </a:lnTo>
                <a:lnTo>
                  <a:pt x="976210" y="76363"/>
                </a:lnTo>
                <a:lnTo>
                  <a:pt x="932855" y="91891"/>
                </a:lnTo>
                <a:lnTo>
                  <a:pt x="890154" y="108753"/>
                </a:lnTo>
                <a:lnTo>
                  <a:pt x="848132" y="126924"/>
                </a:lnTo>
                <a:lnTo>
                  <a:pt x="806813" y="146379"/>
                </a:lnTo>
                <a:lnTo>
                  <a:pt x="766224" y="167092"/>
                </a:lnTo>
                <a:lnTo>
                  <a:pt x="726389" y="189038"/>
                </a:lnTo>
                <a:lnTo>
                  <a:pt x="687334" y="212193"/>
                </a:lnTo>
                <a:lnTo>
                  <a:pt x="649084" y="236530"/>
                </a:lnTo>
                <a:lnTo>
                  <a:pt x="611663" y="262025"/>
                </a:lnTo>
                <a:lnTo>
                  <a:pt x="575098" y="288652"/>
                </a:lnTo>
                <a:lnTo>
                  <a:pt x="539413" y="316386"/>
                </a:lnTo>
                <a:lnTo>
                  <a:pt x="504633" y="345203"/>
                </a:lnTo>
                <a:lnTo>
                  <a:pt x="470785" y="375076"/>
                </a:lnTo>
                <a:lnTo>
                  <a:pt x="437892" y="405981"/>
                </a:lnTo>
                <a:lnTo>
                  <a:pt x="405981" y="437892"/>
                </a:lnTo>
                <a:lnTo>
                  <a:pt x="375076" y="470785"/>
                </a:lnTo>
                <a:lnTo>
                  <a:pt x="345203" y="504633"/>
                </a:lnTo>
                <a:lnTo>
                  <a:pt x="316386" y="539413"/>
                </a:lnTo>
                <a:lnTo>
                  <a:pt x="288652" y="575098"/>
                </a:lnTo>
                <a:lnTo>
                  <a:pt x="262025" y="611663"/>
                </a:lnTo>
                <a:lnTo>
                  <a:pt x="236530" y="649084"/>
                </a:lnTo>
                <a:lnTo>
                  <a:pt x="212193" y="687334"/>
                </a:lnTo>
                <a:lnTo>
                  <a:pt x="189038" y="726389"/>
                </a:lnTo>
                <a:lnTo>
                  <a:pt x="167092" y="766224"/>
                </a:lnTo>
                <a:lnTo>
                  <a:pt x="146379" y="806813"/>
                </a:lnTo>
                <a:lnTo>
                  <a:pt x="126924" y="848132"/>
                </a:lnTo>
                <a:lnTo>
                  <a:pt x="108753" y="890154"/>
                </a:lnTo>
                <a:lnTo>
                  <a:pt x="91891" y="932855"/>
                </a:lnTo>
                <a:lnTo>
                  <a:pt x="76363" y="976210"/>
                </a:lnTo>
                <a:lnTo>
                  <a:pt x="62194" y="1020193"/>
                </a:lnTo>
                <a:lnTo>
                  <a:pt x="49410" y="1064780"/>
                </a:lnTo>
                <a:lnTo>
                  <a:pt x="38035" y="1109944"/>
                </a:lnTo>
                <a:lnTo>
                  <a:pt x="28095" y="1155661"/>
                </a:lnTo>
                <a:lnTo>
                  <a:pt x="19615" y="1201905"/>
                </a:lnTo>
                <a:lnTo>
                  <a:pt x="12621" y="1248652"/>
                </a:lnTo>
                <a:lnTo>
                  <a:pt x="7137" y="1295876"/>
                </a:lnTo>
                <a:lnTo>
                  <a:pt x="3188" y="1343552"/>
                </a:lnTo>
                <a:lnTo>
                  <a:pt x="801" y="1391655"/>
                </a:lnTo>
                <a:lnTo>
                  <a:pt x="0" y="1440159"/>
                </a:lnTo>
                <a:lnTo>
                  <a:pt x="801" y="1488663"/>
                </a:lnTo>
                <a:lnTo>
                  <a:pt x="3188" y="1536766"/>
                </a:lnTo>
                <a:lnTo>
                  <a:pt x="7137" y="1584442"/>
                </a:lnTo>
                <a:lnTo>
                  <a:pt x="12621" y="1631666"/>
                </a:lnTo>
                <a:lnTo>
                  <a:pt x="19615" y="1678413"/>
                </a:lnTo>
                <a:lnTo>
                  <a:pt x="28095" y="1724658"/>
                </a:lnTo>
                <a:lnTo>
                  <a:pt x="38035" y="1770375"/>
                </a:lnTo>
                <a:lnTo>
                  <a:pt x="49410" y="1815539"/>
                </a:lnTo>
                <a:lnTo>
                  <a:pt x="62194" y="1860125"/>
                </a:lnTo>
                <a:lnTo>
                  <a:pt x="76363" y="1904108"/>
                </a:lnTo>
                <a:lnTo>
                  <a:pt x="91891" y="1947463"/>
                </a:lnTo>
                <a:lnTo>
                  <a:pt x="108753" y="1990164"/>
                </a:lnTo>
                <a:lnTo>
                  <a:pt x="126924" y="2032186"/>
                </a:lnTo>
                <a:lnTo>
                  <a:pt x="146379" y="2073505"/>
                </a:lnTo>
                <a:lnTo>
                  <a:pt x="167092" y="2114094"/>
                </a:lnTo>
                <a:lnTo>
                  <a:pt x="189038" y="2153929"/>
                </a:lnTo>
                <a:lnTo>
                  <a:pt x="212193" y="2192984"/>
                </a:lnTo>
                <a:lnTo>
                  <a:pt x="236530" y="2231235"/>
                </a:lnTo>
                <a:lnTo>
                  <a:pt x="262025" y="2268655"/>
                </a:lnTo>
                <a:lnTo>
                  <a:pt x="288652" y="2305221"/>
                </a:lnTo>
                <a:lnTo>
                  <a:pt x="316386" y="2340906"/>
                </a:lnTo>
                <a:lnTo>
                  <a:pt x="345203" y="2375685"/>
                </a:lnTo>
                <a:lnTo>
                  <a:pt x="375076" y="2409533"/>
                </a:lnTo>
                <a:lnTo>
                  <a:pt x="405981" y="2442426"/>
                </a:lnTo>
                <a:lnTo>
                  <a:pt x="437892" y="2474337"/>
                </a:lnTo>
                <a:lnTo>
                  <a:pt x="470785" y="2505242"/>
                </a:lnTo>
                <a:lnTo>
                  <a:pt x="504633" y="2535115"/>
                </a:lnTo>
                <a:lnTo>
                  <a:pt x="539413" y="2563932"/>
                </a:lnTo>
                <a:lnTo>
                  <a:pt x="575098" y="2591666"/>
                </a:lnTo>
                <a:lnTo>
                  <a:pt x="611663" y="2618294"/>
                </a:lnTo>
                <a:lnTo>
                  <a:pt x="649084" y="2643788"/>
                </a:lnTo>
                <a:lnTo>
                  <a:pt x="687334" y="2668126"/>
                </a:lnTo>
                <a:lnTo>
                  <a:pt x="726389" y="2691280"/>
                </a:lnTo>
                <a:lnTo>
                  <a:pt x="766224" y="2713226"/>
                </a:lnTo>
                <a:lnTo>
                  <a:pt x="806813" y="2733939"/>
                </a:lnTo>
                <a:lnTo>
                  <a:pt x="848132" y="2753394"/>
                </a:lnTo>
                <a:lnTo>
                  <a:pt x="890154" y="2771565"/>
                </a:lnTo>
                <a:lnTo>
                  <a:pt x="932855" y="2788427"/>
                </a:lnTo>
                <a:lnTo>
                  <a:pt x="976210" y="2803955"/>
                </a:lnTo>
                <a:lnTo>
                  <a:pt x="1020193" y="2818124"/>
                </a:lnTo>
                <a:lnTo>
                  <a:pt x="1064780" y="2830908"/>
                </a:lnTo>
                <a:lnTo>
                  <a:pt x="1109944" y="2842283"/>
                </a:lnTo>
                <a:lnTo>
                  <a:pt x="1155661" y="2852223"/>
                </a:lnTo>
                <a:lnTo>
                  <a:pt x="1201905" y="2860703"/>
                </a:lnTo>
                <a:lnTo>
                  <a:pt x="1248652" y="2867697"/>
                </a:lnTo>
                <a:lnTo>
                  <a:pt x="1295876" y="2873182"/>
                </a:lnTo>
                <a:lnTo>
                  <a:pt x="1343552" y="2877130"/>
                </a:lnTo>
                <a:lnTo>
                  <a:pt x="1391655" y="2879517"/>
                </a:lnTo>
                <a:lnTo>
                  <a:pt x="1440159" y="2880319"/>
                </a:lnTo>
                <a:lnTo>
                  <a:pt x="1488663" y="2879517"/>
                </a:lnTo>
                <a:lnTo>
                  <a:pt x="1536766" y="2877130"/>
                </a:lnTo>
                <a:lnTo>
                  <a:pt x="1584442" y="2873182"/>
                </a:lnTo>
                <a:lnTo>
                  <a:pt x="1631666" y="2867697"/>
                </a:lnTo>
                <a:lnTo>
                  <a:pt x="1678413" y="2860703"/>
                </a:lnTo>
                <a:lnTo>
                  <a:pt x="1724658" y="2852223"/>
                </a:lnTo>
                <a:lnTo>
                  <a:pt x="1770375" y="2842283"/>
                </a:lnTo>
                <a:lnTo>
                  <a:pt x="1815539" y="2830908"/>
                </a:lnTo>
                <a:lnTo>
                  <a:pt x="1860125" y="2818124"/>
                </a:lnTo>
                <a:lnTo>
                  <a:pt x="1904108" y="2803955"/>
                </a:lnTo>
                <a:lnTo>
                  <a:pt x="1947463" y="2788427"/>
                </a:lnTo>
                <a:lnTo>
                  <a:pt x="1990164" y="2771565"/>
                </a:lnTo>
                <a:lnTo>
                  <a:pt x="2032186" y="2753394"/>
                </a:lnTo>
                <a:lnTo>
                  <a:pt x="2073505" y="2733939"/>
                </a:lnTo>
                <a:lnTo>
                  <a:pt x="2114094" y="2713226"/>
                </a:lnTo>
                <a:lnTo>
                  <a:pt x="2153929" y="2691280"/>
                </a:lnTo>
                <a:lnTo>
                  <a:pt x="2192984" y="2668126"/>
                </a:lnTo>
                <a:lnTo>
                  <a:pt x="2231235" y="2643788"/>
                </a:lnTo>
                <a:lnTo>
                  <a:pt x="2268655" y="2618294"/>
                </a:lnTo>
                <a:lnTo>
                  <a:pt x="2305221" y="2591666"/>
                </a:lnTo>
                <a:lnTo>
                  <a:pt x="2340906" y="2563932"/>
                </a:lnTo>
                <a:lnTo>
                  <a:pt x="2375685" y="2535115"/>
                </a:lnTo>
                <a:lnTo>
                  <a:pt x="2409533" y="2505242"/>
                </a:lnTo>
                <a:lnTo>
                  <a:pt x="2442426" y="2474337"/>
                </a:lnTo>
                <a:lnTo>
                  <a:pt x="2474337" y="2442426"/>
                </a:lnTo>
                <a:lnTo>
                  <a:pt x="2505242" y="2409533"/>
                </a:lnTo>
                <a:lnTo>
                  <a:pt x="2535115" y="2375685"/>
                </a:lnTo>
                <a:lnTo>
                  <a:pt x="2563932" y="2340906"/>
                </a:lnTo>
                <a:lnTo>
                  <a:pt x="2591666" y="2305221"/>
                </a:lnTo>
                <a:lnTo>
                  <a:pt x="2618294" y="2268655"/>
                </a:lnTo>
                <a:lnTo>
                  <a:pt x="2643788" y="2231235"/>
                </a:lnTo>
                <a:lnTo>
                  <a:pt x="2668126" y="2192984"/>
                </a:lnTo>
                <a:lnTo>
                  <a:pt x="2691280" y="2153929"/>
                </a:lnTo>
                <a:lnTo>
                  <a:pt x="2713226" y="2114094"/>
                </a:lnTo>
                <a:lnTo>
                  <a:pt x="2733939" y="2073505"/>
                </a:lnTo>
                <a:lnTo>
                  <a:pt x="2753394" y="2032186"/>
                </a:lnTo>
                <a:lnTo>
                  <a:pt x="2771565" y="1990164"/>
                </a:lnTo>
                <a:lnTo>
                  <a:pt x="2788427" y="1947463"/>
                </a:lnTo>
                <a:lnTo>
                  <a:pt x="2803955" y="1904108"/>
                </a:lnTo>
                <a:lnTo>
                  <a:pt x="2818124" y="1860125"/>
                </a:lnTo>
                <a:lnTo>
                  <a:pt x="2830908" y="1815539"/>
                </a:lnTo>
                <a:lnTo>
                  <a:pt x="2842283" y="1770375"/>
                </a:lnTo>
                <a:lnTo>
                  <a:pt x="2852223" y="1724658"/>
                </a:lnTo>
                <a:lnTo>
                  <a:pt x="2860703" y="1678413"/>
                </a:lnTo>
                <a:lnTo>
                  <a:pt x="2867697" y="1631666"/>
                </a:lnTo>
                <a:lnTo>
                  <a:pt x="2873182" y="1584442"/>
                </a:lnTo>
                <a:lnTo>
                  <a:pt x="2877130" y="1536766"/>
                </a:lnTo>
                <a:lnTo>
                  <a:pt x="2879517" y="1488663"/>
                </a:lnTo>
                <a:lnTo>
                  <a:pt x="2880319" y="1440159"/>
                </a:lnTo>
                <a:lnTo>
                  <a:pt x="2879517" y="1391655"/>
                </a:lnTo>
                <a:lnTo>
                  <a:pt x="2877130" y="1343552"/>
                </a:lnTo>
                <a:lnTo>
                  <a:pt x="2873182" y="1295876"/>
                </a:lnTo>
                <a:lnTo>
                  <a:pt x="2867697" y="1248652"/>
                </a:lnTo>
                <a:lnTo>
                  <a:pt x="2860703" y="1201905"/>
                </a:lnTo>
                <a:lnTo>
                  <a:pt x="2852223" y="1155661"/>
                </a:lnTo>
                <a:lnTo>
                  <a:pt x="2842283" y="1109944"/>
                </a:lnTo>
                <a:lnTo>
                  <a:pt x="2830908" y="1064780"/>
                </a:lnTo>
                <a:lnTo>
                  <a:pt x="2818124" y="1020193"/>
                </a:lnTo>
                <a:lnTo>
                  <a:pt x="2803955" y="976210"/>
                </a:lnTo>
                <a:lnTo>
                  <a:pt x="2788427" y="932855"/>
                </a:lnTo>
                <a:lnTo>
                  <a:pt x="2771565" y="890154"/>
                </a:lnTo>
                <a:lnTo>
                  <a:pt x="2753394" y="848132"/>
                </a:lnTo>
                <a:lnTo>
                  <a:pt x="2733939" y="806813"/>
                </a:lnTo>
                <a:lnTo>
                  <a:pt x="2713226" y="766224"/>
                </a:lnTo>
                <a:lnTo>
                  <a:pt x="2691280" y="726389"/>
                </a:lnTo>
                <a:lnTo>
                  <a:pt x="2668126" y="687334"/>
                </a:lnTo>
                <a:lnTo>
                  <a:pt x="2643788" y="649084"/>
                </a:lnTo>
                <a:lnTo>
                  <a:pt x="2618294" y="611663"/>
                </a:lnTo>
                <a:lnTo>
                  <a:pt x="2591666" y="575098"/>
                </a:lnTo>
                <a:lnTo>
                  <a:pt x="2563932" y="539413"/>
                </a:lnTo>
                <a:lnTo>
                  <a:pt x="2535115" y="504633"/>
                </a:lnTo>
                <a:lnTo>
                  <a:pt x="2505242" y="470785"/>
                </a:lnTo>
                <a:lnTo>
                  <a:pt x="2474337" y="437892"/>
                </a:lnTo>
                <a:lnTo>
                  <a:pt x="2442426" y="405981"/>
                </a:lnTo>
                <a:lnTo>
                  <a:pt x="2409533" y="375076"/>
                </a:lnTo>
                <a:lnTo>
                  <a:pt x="2375685" y="345203"/>
                </a:lnTo>
                <a:lnTo>
                  <a:pt x="2340906" y="316386"/>
                </a:lnTo>
                <a:lnTo>
                  <a:pt x="2305221" y="288652"/>
                </a:lnTo>
                <a:lnTo>
                  <a:pt x="2268655" y="262025"/>
                </a:lnTo>
                <a:lnTo>
                  <a:pt x="2231235" y="236530"/>
                </a:lnTo>
                <a:lnTo>
                  <a:pt x="2192984" y="212193"/>
                </a:lnTo>
                <a:lnTo>
                  <a:pt x="2153929" y="189038"/>
                </a:lnTo>
                <a:lnTo>
                  <a:pt x="2114094" y="167092"/>
                </a:lnTo>
                <a:lnTo>
                  <a:pt x="2073505" y="146379"/>
                </a:lnTo>
                <a:lnTo>
                  <a:pt x="2032186" y="126924"/>
                </a:lnTo>
                <a:lnTo>
                  <a:pt x="1990164" y="108753"/>
                </a:lnTo>
                <a:lnTo>
                  <a:pt x="1947463" y="91891"/>
                </a:lnTo>
                <a:lnTo>
                  <a:pt x="1904108" y="76363"/>
                </a:lnTo>
                <a:lnTo>
                  <a:pt x="1860125" y="62194"/>
                </a:lnTo>
                <a:lnTo>
                  <a:pt x="1815539" y="49410"/>
                </a:lnTo>
                <a:lnTo>
                  <a:pt x="1770375" y="38035"/>
                </a:lnTo>
                <a:lnTo>
                  <a:pt x="1724658" y="28095"/>
                </a:lnTo>
                <a:lnTo>
                  <a:pt x="1678413" y="19615"/>
                </a:lnTo>
                <a:lnTo>
                  <a:pt x="1631666" y="12621"/>
                </a:lnTo>
                <a:lnTo>
                  <a:pt x="1584442" y="7137"/>
                </a:lnTo>
                <a:lnTo>
                  <a:pt x="1536766" y="3188"/>
                </a:lnTo>
                <a:lnTo>
                  <a:pt x="1488663" y="801"/>
                </a:lnTo>
                <a:lnTo>
                  <a:pt x="1440159" y="0"/>
                </a:lnTo>
                <a:close/>
              </a:path>
            </a:pathLst>
          </a:custGeom>
          <a:solidFill>
            <a:srgbClr val="DEE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94369" y="3549870"/>
            <a:ext cx="1938655" cy="107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ts val="2800"/>
              </a:lnSpc>
            </a:pPr>
            <a:r>
              <a:rPr sz="2400" b="1" spc="-5" dirty="0">
                <a:solidFill>
                  <a:srgbClr val="006600"/>
                </a:solidFill>
                <a:latin typeface="Calibri"/>
                <a:cs typeface="Calibri"/>
              </a:rPr>
              <a:t>Presencial 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Semipre</a:t>
            </a:r>
            <a:r>
              <a:rPr sz="2400" b="1" spc="-5" dirty="0">
                <a:solidFill>
                  <a:srgbClr val="006600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encial  À</a:t>
            </a:r>
            <a:r>
              <a:rPr sz="2400" b="1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distância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7016" y="2204864"/>
            <a:ext cx="1534317" cy="1499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4275" y="3762752"/>
            <a:ext cx="232664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Centros de</a:t>
            </a:r>
            <a:r>
              <a:rPr sz="1800" b="1" spc="-3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Treinamento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60231" y="2276872"/>
            <a:ext cx="1728190" cy="1519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36991" y="3906767"/>
            <a:ext cx="136652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Meios</a:t>
            </a:r>
            <a:r>
              <a:rPr sz="1800" b="1" spc="-8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Digitais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66400" y="4429354"/>
            <a:ext cx="1769863" cy="1769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97164" y="6276809"/>
            <a:ext cx="190690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Redes 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de</a:t>
            </a:r>
            <a:r>
              <a:rPr sz="1800" b="1" spc="-5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referência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44207" y="4643844"/>
            <a:ext cx="1447798" cy="1460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26273" y="6273740"/>
            <a:ext cx="27368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TV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Capacitação de</a:t>
            </a:r>
            <a:r>
              <a:rPr sz="4000" spc="-40" dirty="0"/>
              <a:t> </a:t>
            </a:r>
            <a:r>
              <a:rPr sz="4000" spc="-10" dirty="0"/>
              <a:t>multiplicadores</a:t>
            </a:r>
            <a:endParaRPr sz="4000"/>
          </a:p>
        </p:txBody>
      </p:sp>
      <p:sp>
        <p:nvSpPr>
          <p:cNvPr id="16" name="object 16"/>
          <p:cNvSpPr txBox="1"/>
          <p:nvPr/>
        </p:nvSpPr>
        <p:spPr>
          <a:xfrm>
            <a:off x="1288811" y="1257712"/>
            <a:ext cx="628459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0" marR="5080" indent="-413384">
              <a:lnSpc>
                <a:spcPts val="2100"/>
              </a:lnSpc>
            </a:pP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A EMBRAPA ESTÁ APTA A PROVER CAPACITAÇÃO E</a:t>
            </a:r>
            <a:r>
              <a:rPr sz="1800" b="1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ATUALIZAÇÃO  TECNOLÓGICA DE MULTIPLICADORES EM TODO O</a:t>
            </a:r>
            <a:r>
              <a:rPr sz="1800" b="1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BRASIL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28383" y="188639"/>
            <a:ext cx="790573" cy="744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43" y="1147604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10" y="0"/>
                </a:lnTo>
              </a:path>
            </a:pathLst>
          </a:custGeom>
          <a:ln w="45718">
            <a:solidFill>
              <a:srgbClr val="A6C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6934" y="4002577"/>
            <a:ext cx="3337559" cy="2776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2119" y="4028056"/>
            <a:ext cx="3244843" cy="2685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647357" y="4023293"/>
          <a:ext cx="3244843" cy="2685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5877"/>
                <a:gridCol w="1548966"/>
              </a:tblGrid>
              <a:tr h="592565">
                <a:tc gridSpan="2">
                  <a:txBody>
                    <a:bodyPr/>
                    <a:lstStyle/>
                    <a:p>
                      <a:pPr marL="2052955">
                        <a:lnSpc>
                          <a:spcPts val="1639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Número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95630">
                        <a:lnSpc>
                          <a:spcPts val="1639"/>
                        </a:lnSpc>
                        <a:tabLst>
                          <a:tab pos="2068830" algn="l"/>
                        </a:tabLst>
                      </a:pPr>
                      <a:r>
                        <a:rPr sz="2100" b="1" baseline="17857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Região	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treinandos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98B954"/>
                      </a:solidFill>
                      <a:prstDash val="solid"/>
                    </a:lnL>
                    <a:lnR w="9524">
                      <a:solidFill>
                        <a:srgbClr val="98B954"/>
                      </a:solidFill>
                      <a:prstDash val="solid"/>
                    </a:lnR>
                    <a:lnT w="9524">
                      <a:solidFill>
                        <a:srgbClr val="98B954"/>
                      </a:solidFill>
                      <a:prstDash val="solid"/>
                    </a:lnT>
                    <a:solidFill>
                      <a:srgbClr val="007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3147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Sul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98B954"/>
                      </a:solidFill>
                      <a:prstDash val="solid"/>
                    </a:lnL>
                    <a:lnR w="9524">
                      <a:solidFill>
                        <a:srgbClr val="98B954"/>
                      </a:solidFill>
                      <a:prstDash val="solid"/>
                    </a:lnR>
                    <a:lnB w="9524">
                      <a:solidFill>
                        <a:srgbClr val="98B954"/>
                      </a:solidFill>
                      <a:prstDash val="solid"/>
                    </a:lnB>
                    <a:solidFill>
                      <a:srgbClr val="AAC46C"/>
                    </a:solidFill>
                  </a:tcPr>
                </a:tc>
                <a:tc>
                  <a:txBody>
                    <a:bodyPr/>
                    <a:lstStyle/>
                    <a:p>
                      <a:pPr marR="57848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1580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98B954"/>
                      </a:solidFill>
                      <a:prstDash val="solid"/>
                    </a:lnL>
                    <a:lnR w="9524">
                      <a:solidFill>
                        <a:srgbClr val="98B954"/>
                      </a:solidFill>
                      <a:prstDash val="solid"/>
                    </a:lnR>
                    <a:lnB w="9524">
                      <a:solidFill>
                        <a:srgbClr val="98B954"/>
                      </a:solidFill>
                      <a:prstDash val="solid"/>
                    </a:lnB>
                    <a:solidFill>
                      <a:srgbClr val="AAC46C"/>
                    </a:solidFill>
                  </a:tcPr>
                </a:tc>
              </a:tr>
              <a:tr h="343148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Sudeste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98B954"/>
                      </a:solidFill>
                      <a:prstDash val="solid"/>
                    </a:lnL>
                    <a:lnR w="9524">
                      <a:solidFill>
                        <a:srgbClr val="98B954"/>
                      </a:solidFill>
                      <a:prstDash val="solid"/>
                    </a:lnR>
                    <a:lnT w="9524">
                      <a:solidFill>
                        <a:srgbClr val="98B954"/>
                      </a:solidFill>
                      <a:prstDash val="solid"/>
                    </a:lnT>
                    <a:lnB w="9524">
                      <a:solidFill>
                        <a:srgbClr val="98B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98B954"/>
                      </a:solidFill>
                      <a:prstDash val="solid"/>
                    </a:lnL>
                    <a:lnR w="9524">
                      <a:solidFill>
                        <a:srgbClr val="98B954"/>
                      </a:solidFill>
                      <a:prstDash val="solid"/>
                    </a:lnR>
                    <a:lnT w="9524">
                      <a:solidFill>
                        <a:srgbClr val="98B954"/>
                      </a:solidFill>
                      <a:prstDash val="solid"/>
                    </a:lnT>
                    <a:lnB w="9524">
                      <a:solidFill>
                        <a:srgbClr val="98B954"/>
                      </a:solidFill>
                      <a:prstDash val="solid"/>
                    </a:lnB>
                  </a:tcPr>
                </a:tc>
              </a:tr>
              <a:tr h="377322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Centro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Oeste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98B954"/>
                      </a:solidFill>
                      <a:prstDash val="solid"/>
                    </a:lnL>
                    <a:lnR w="9524">
                      <a:solidFill>
                        <a:srgbClr val="98B954"/>
                      </a:solidFill>
                      <a:prstDash val="solid"/>
                    </a:lnR>
                    <a:lnT w="9524">
                      <a:solidFill>
                        <a:srgbClr val="98B954"/>
                      </a:solidFill>
                      <a:prstDash val="solid"/>
                    </a:lnT>
                    <a:lnB w="9524">
                      <a:solidFill>
                        <a:srgbClr val="98B954"/>
                      </a:solidFill>
                      <a:prstDash val="solid"/>
                    </a:lnB>
                    <a:solidFill>
                      <a:srgbClr val="AAC46C"/>
                    </a:solidFill>
                  </a:tcPr>
                </a:tc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98B954"/>
                      </a:solidFill>
                      <a:prstDash val="solid"/>
                    </a:lnL>
                    <a:lnR w="9524">
                      <a:solidFill>
                        <a:srgbClr val="98B954"/>
                      </a:solidFill>
                      <a:prstDash val="solid"/>
                    </a:lnR>
                    <a:lnT w="9524">
                      <a:solidFill>
                        <a:srgbClr val="98B954"/>
                      </a:solidFill>
                      <a:prstDash val="solid"/>
                    </a:lnT>
                    <a:lnB w="9524">
                      <a:solidFill>
                        <a:srgbClr val="98B954"/>
                      </a:solidFill>
                      <a:prstDash val="solid"/>
                    </a:lnB>
                    <a:solidFill>
                      <a:srgbClr val="AAC46C"/>
                    </a:solidFill>
                  </a:tcPr>
                </a:tc>
              </a:tr>
              <a:tr h="343147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Norte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98B954"/>
                      </a:solidFill>
                      <a:prstDash val="solid"/>
                    </a:lnL>
                    <a:lnR w="9524">
                      <a:solidFill>
                        <a:srgbClr val="98B954"/>
                      </a:solidFill>
                      <a:prstDash val="solid"/>
                    </a:lnR>
                    <a:lnT w="9524">
                      <a:solidFill>
                        <a:srgbClr val="98B954"/>
                      </a:solidFill>
                      <a:prstDash val="solid"/>
                    </a:lnT>
                    <a:lnB w="9524">
                      <a:solidFill>
                        <a:srgbClr val="98B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98B954"/>
                      </a:solidFill>
                      <a:prstDash val="solid"/>
                    </a:lnL>
                    <a:lnR w="9524">
                      <a:solidFill>
                        <a:srgbClr val="98B954"/>
                      </a:solidFill>
                      <a:prstDash val="solid"/>
                    </a:lnR>
                    <a:lnT w="9524">
                      <a:solidFill>
                        <a:srgbClr val="98B954"/>
                      </a:solidFill>
                      <a:prstDash val="solid"/>
                    </a:lnT>
                    <a:lnB w="9524">
                      <a:solidFill>
                        <a:srgbClr val="98B954"/>
                      </a:solidFill>
                      <a:prstDash val="solid"/>
                    </a:lnB>
                  </a:tcPr>
                </a:tc>
              </a:tr>
              <a:tr h="343147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Nordeste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98B954"/>
                      </a:solidFill>
                      <a:prstDash val="solid"/>
                    </a:lnL>
                    <a:lnR w="9524">
                      <a:solidFill>
                        <a:srgbClr val="98B954"/>
                      </a:solidFill>
                      <a:prstDash val="solid"/>
                    </a:lnR>
                    <a:lnT w="9524">
                      <a:solidFill>
                        <a:srgbClr val="98B954"/>
                      </a:solidFill>
                      <a:prstDash val="solid"/>
                    </a:lnT>
                    <a:lnB w="9524">
                      <a:solidFill>
                        <a:srgbClr val="98B954"/>
                      </a:solidFill>
                      <a:prstDash val="solid"/>
                    </a:lnB>
                    <a:solidFill>
                      <a:srgbClr val="AAC46C"/>
                    </a:solidFill>
                  </a:tcPr>
                </a:tc>
                <a:tc>
                  <a:txBody>
                    <a:bodyPr/>
                    <a:lstStyle/>
                    <a:p>
                      <a:pPr marR="62357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98B954"/>
                      </a:solidFill>
                      <a:prstDash val="solid"/>
                    </a:lnL>
                    <a:lnR w="9524">
                      <a:solidFill>
                        <a:srgbClr val="98B954"/>
                      </a:solidFill>
                      <a:prstDash val="solid"/>
                    </a:lnR>
                    <a:lnT w="9524">
                      <a:solidFill>
                        <a:srgbClr val="98B954"/>
                      </a:solidFill>
                      <a:prstDash val="solid"/>
                    </a:lnT>
                    <a:lnB w="9524">
                      <a:solidFill>
                        <a:srgbClr val="98B954"/>
                      </a:solidFill>
                      <a:prstDash val="solid"/>
                    </a:lnB>
                    <a:solidFill>
                      <a:srgbClr val="AAC46C"/>
                    </a:solidFill>
                  </a:tcPr>
                </a:tc>
              </a:tr>
              <a:tr h="343147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98B954"/>
                      </a:solidFill>
                      <a:prstDash val="solid"/>
                    </a:lnL>
                    <a:lnR w="9524">
                      <a:solidFill>
                        <a:srgbClr val="98B954"/>
                      </a:solidFill>
                      <a:prstDash val="solid"/>
                    </a:lnR>
                    <a:lnT w="9524">
                      <a:solidFill>
                        <a:srgbClr val="98B954"/>
                      </a:solidFill>
                      <a:prstDash val="solid"/>
                    </a:lnT>
                    <a:lnB w="9524">
                      <a:solidFill>
                        <a:srgbClr val="98B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912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4430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4">
                      <a:solidFill>
                        <a:srgbClr val="98B954"/>
                      </a:solidFill>
                      <a:prstDash val="solid"/>
                    </a:lnL>
                    <a:lnR w="9524">
                      <a:solidFill>
                        <a:srgbClr val="98B954"/>
                      </a:solidFill>
                      <a:prstDash val="solid"/>
                    </a:lnR>
                    <a:lnT w="9524">
                      <a:solidFill>
                        <a:srgbClr val="98B954"/>
                      </a:solidFill>
                      <a:prstDash val="solid"/>
                    </a:lnT>
                    <a:lnB w="9524">
                      <a:solidFill>
                        <a:srgbClr val="98B95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300"/>
              </a:lnSpc>
            </a:pPr>
            <a:r>
              <a:rPr spc="-5" dirty="0"/>
              <a:t>Capacidade de oferta de cursos de atualização  tecnológica</a:t>
            </a:r>
          </a:p>
        </p:txBody>
      </p:sp>
      <p:sp>
        <p:nvSpPr>
          <p:cNvPr id="8" name="object 8"/>
          <p:cNvSpPr/>
          <p:nvPr/>
        </p:nvSpPr>
        <p:spPr>
          <a:xfrm>
            <a:off x="306583" y="4365104"/>
            <a:ext cx="1601119" cy="2016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4275" y="1386488"/>
            <a:ext cx="7807959" cy="486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6600"/>
                </a:solidFill>
                <a:latin typeface="Calibri"/>
                <a:cs typeface="Calibri"/>
              </a:rPr>
              <a:t>Cadeia do Leite</a:t>
            </a:r>
            <a:r>
              <a:rPr sz="2000" b="1" spc="-6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600"/>
                </a:solidFill>
                <a:latin typeface="Calibri"/>
                <a:cs typeface="Calibri"/>
              </a:rPr>
              <a:t>(exemplo):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600"/>
                </a:solidFill>
                <a:latin typeface="Calibri"/>
                <a:cs typeface="Calibri"/>
              </a:rPr>
              <a:t>16 Unidades </a:t>
            </a:r>
            <a:r>
              <a:rPr sz="2000" dirty="0">
                <a:solidFill>
                  <a:srgbClr val="006600"/>
                </a:solidFill>
                <a:latin typeface="Calibri"/>
                <a:cs typeface="Calibri"/>
              </a:rPr>
              <a:t>da Embrapa detentoras de </a:t>
            </a:r>
            <a:r>
              <a:rPr sz="2000" spc="-5" dirty="0">
                <a:solidFill>
                  <a:srgbClr val="006600"/>
                </a:solidFill>
                <a:latin typeface="Calibri"/>
                <a:cs typeface="Calibri"/>
              </a:rPr>
              <a:t>expertise </a:t>
            </a:r>
            <a:r>
              <a:rPr sz="2000" dirty="0">
                <a:solidFill>
                  <a:srgbClr val="006600"/>
                </a:solidFill>
                <a:latin typeface="Calibri"/>
                <a:cs typeface="Calibri"/>
              </a:rPr>
              <a:t>no</a:t>
            </a:r>
            <a:r>
              <a:rPr sz="2000" spc="-7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600"/>
                </a:solidFill>
                <a:latin typeface="Calibri"/>
                <a:cs typeface="Calibri"/>
              </a:rPr>
              <a:t>tema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6600"/>
                </a:solidFill>
                <a:latin typeface="Calibri"/>
                <a:cs typeface="Calibri"/>
              </a:rPr>
              <a:t>05 centros </a:t>
            </a:r>
            <a:r>
              <a:rPr sz="2000" b="1" spc="-5" dirty="0">
                <a:solidFill>
                  <a:srgbClr val="006600"/>
                </a:solidFill>
                <a:latin typeface="Calibri"/>
                <a:cs typeface="Calibri"/>
              </a:rPr>
              <a:t>regionais </a:t>
            </a:r>
            <a:r>
              <a:rPr sz="2000" dirty="0">
                <a:solidFill>
                  <a:srgbClr val="006600"/>
                </a:solidFill>
                <a:latin typeface="Calibri"/>
                <a:cs typeface="Calibri"/>
              </a:rPr>
              <a:t>de</a:t>
            </a:r>
            <a:r>
              <a:rPr sz="2000" spc="-9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600"/>
                </a:solidFill>
                <a:latin typeface="Calibri"/>
                <a:cs typeface="Calibri"/>
              </a:rPr>
              <a:t>capacitação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006600"/>
                </a:solidFill>
                <a:latin typeface="Calibri"/>
                <a:cs typeface="Calibri"/>
              </a:rPr>
              <a:t>Capacidade de treinamento de técnicos </a:t>
            </a:r>
            <a:r>
              <a:rPr sz="2000" spc="-5" dirty="0">
                <a:solidFill>
                  <a:srgbClr val="006600"/>
                </a:solidFill>
                <a:latin typeface="Calibri"/>
                <a:cs typeface="Calibri"/>
              </a:rPr>
              <a:t>multiplicadores </a:t>
            </a:r>
            <a:r>
              <a:rPr sz="2000" dirty="0">
                <a:solidFill>
                  <a:srgbClr val="006600"/>
                </a:solidFill>
                <a:latin typeface="Calibri"/>
                <a:cs typeface="Calibri"/>
              </a:rPr>
              <a:t>no período</a:t>
            </a:r>
            <a:r>
              <a:rPr sz="2000" spc="-3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600"/>
                </a:solidFill>
                <a:latin typeface="Calibri"/>
                <a:cs typeface="Calibri"/>
              </a:rPr>
              <a:t>agosto/  dezembro 2013:</a:t>
            </a:r>
            <a:r>
              <a:rPr sz="2000" spc="35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600"/>
                </a:solidFill>
                <a:latin typeface="Calibri"/>
                <a:cs typeface="Calibri"/>
              </a:rPr>
              <a:t>4430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596390">
              <a:lnSpc>
                <a:spcPct val="100000"/>
              </a:lnSpc>
            </a:pP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Tecnologias</a:t>
            </a:r>
            <a:r>
              <a:rPr sz="2400" b="1" spc="-6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600"/>
                </a:solidFill>
                <a:latin typeface="Calibri"/>
                <a:cs typeface="Calibri"/>
              </a:rPr>
              <a:t>Avançadas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Times New Roman"/>
              <a:cs typeface="Times New Roman"/>
            </a:endParaRPr>
          </a:p>
          <a:p>
            <a:pPr marL="1596390" marR="3343910">
              <a:lnSpc>
                <a:spcPct val="79900"/>
              </a:lnSpc>
            </a:pP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Agricultura de</a:t>
            </a:r>
            <a:r>
              <a:rPr sz="24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Precisão  e</a:t>
            </a:r>
            <a:r>
              <a:rPr sz="2400" spc="-6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Automação</a:t>
            </a:r>
            <a:endParaRPr sz="2400">
              <a:latin typeface="Calibri"/>
              <a:cs typeface="Calibri"/>
            </a:endParaRPr>
          </a:p>
          <a:p>
            <a:pPr marL="1596390">
              <a:lnSpc>
                <a:spcPct val="100000"/>
              </a:lnSpc>
              <a:spcBef>
                <a:spcPts val="1720"/>
              </a:spcBef>
            </a:pP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Cultivo</a:t>
            </a:r>
            <a:r>
              <a:rPr sz="2400" spc="-4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Protegido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551" y="4509119"/>
            <a:ext cx="3672840" cy="1872614"/>
          </a:xfrm>
          <a:custGeom>
            <a:avLst/>
            <a:gdLst/>
            <a:ahLst/>
            <a:cxnLst/>
            <a:rect l="l" t="t" r="r" b="b"/>
            <a:pathLst>
              <a:path w="3672840" h="1872614">
                <a:moveTo>
                  <a:pt x="0" y="0"/>
                </a:moveTo>
                <a:lnTo>
                  <a:pt x="3672406" y="0"/>
                </a:lnTo>
                <a:lnTo>
                  <a:pt x="3672406" y="1872207"/>
                </a:lnTo>
                <a:lnTo>
                  <a:pt x="0" y="1872207"/>
                </a:lnTo>
                <a:lnTo>
                  <a:pt x="0" y="0"/>
                </a:lnTo>
                <a:close/>
              </a:path>
            </a:pathLst>
          </a:custGeom>
          <a:solidFill>
            <a:srgbClr val="DEE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47091" y="4486475"/>
            <a:ext cx="1623060" cy="192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Aumentar o  número de  pequenos e  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médios  agricultores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com  ATER e</a:t>
            </a:r>
            <a:r>
              <a:rPr sz="1800" b="1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qualiﬁcar  o</a:t>
            </a:r>
            <a:r>
              <a:rPr sz="1800" b="1" spc="-7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serviço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/>
              <a:t>Atuação da</a:t>
            </a:r>
            <a:r>
              <a:rPr sz="4000" spc="-100" dirty="0"/>
              <a:t> </a:t>
            </a:r>
            <a:r>
              <a:rPr sz="4000" dirty="0"/>
              <a:t>ANATER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467543" y="931579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10" y="0"/>
                </a:lnTo>
              </a:path>
            </a:pathLst>
          </a:custGeom>
          <a:ln w="45718">
            <a:solidFill>
              <a:srgbClr val="A6C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7543" y="1196752"/>
            <a:ext cx="8209280" cy="2160270"/>
          </a:xfrm>
          <a:prstGeom prst="rect">
            <a:avLst/>
          </a:prstGeom>
          <a:solidFill>
            <a:srgbClr val="DEE8C9"/>
          </a:solidFill>
        </p:spPr>
        <p:txBody>
          <a:bodyPr vert="horz" wrap="square" lIns="0" tIns="110489" rIns="0" bIns="0" rtlCol="0">
            <a:spAutoFit/>
          </a:bodyPr>
          <a:lstStyle/>
          <a:p>
            <a:pPr marL="90805" marR="939800">
              <a:lnSpc>
                <a:spcPts val="3000"/>
              </a:lnSpc>
              <a:spcBef>
                <a:spcPts val="869"/>
              </a:spcBef>
            </a:pPr>
            <a:r>
              <a:rPr sz="2800" b="1" dirty="0">
                <a:solidFill>
                  <a:srgbClr val="006600"/>
                </a:solidFill>
                <a:latin typeface="Calibri"/>
                <a:cs typeface="Calibri"/>
              </a:rPr>
              <a:t>Assistência técnica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ao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produtor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rural em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todas</a:t>
            </a:r>
            <a:r>
              <a:rPr sz="2800" spc="-5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as  etapas da</a:t>
            </a:r>
            <a:r>
              <a:rPr sz="2800" spc="-6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produção.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90805" marR="147955">
              <a:lnSpc>
                <a:spcPts val="3000"/>
              </a:lnSpc>
            </a:pP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Atuação integrada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com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a Embrapa para a</a:t>
            </a:r>
            <a:r>
              <a:rPr sz="2800" spc="-8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transferência  de</a:t>
            </a:r>
            <a:r>
              <a:rPr sz="2800" spc="-5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tecnologia.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275" y="3906767"/>
            <a:ext cx="72009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6600"/>
                </a:solidFill>
                <a:latin typeface="Calibri"/>
                <a:cs typeface="Calibri"/>
              </a:rPr>
              <a:t>Foco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32038" y="4509119"/>
            <a:ext cx="3744595" cy="1872614"/>
          </a:xfrm>
          <a:custGeom>
            <a:avLst/>
            <a:gdLst/>
            <a:ahLst/>
            <a:cxnLst/>
            <a:rect l="l" t="t" r="r" b="b"/>
            <a:pathLst>
              <a:path w="3744595" h="1872614">
                <a:moveTo>
                  <a:pt x="0" y="0"/>
                </a:moveTo>
                <a:lnTo>
                  <a:pt x="3744415" y="0"/>
                </a:lnTo>
                <a:lnTo>
                  <a:pt x="3744415" y="1872207"/>
                </a:lnTo>
                <a:lnTo>
                  <a:pt x="0" y="1872207"/>
                </a:lnTo>
                <a:lnTo>
                  <a:pt x="0" y="0"/>
                </a:lnTo>
                <a:close/>
              </a:path>
            </a:pathLst>
          </a:custGeom>
          <a:solidFill>
            <a:srgbClr val="DEE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32038" y="4509119"/>
            <a:ext cx="3744595" cy="1872614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463040" marR="156210">
              <a:lnSpc>
                <a:spcPct val="99100"/>
              </a:lnSpc>
              <a:spcBef>
                <a:spcPts val="910"/>
              </a:spcBef>
            </a:pP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Promover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a  apropriação de  tecnologias pelos  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produtores,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com  aumentos de  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produtividade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600"/>
                </a:solidFill>
                <a:latin typeface="Calibri"/>
                <a:cs typeface="Calibri"/>
              </a:rPr>
              <a:t>renda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9551" y="4509119"/>
            <a:ext cx="1728191" cy="1868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2040" y="4509119"/>
            <a:ext cx="1368150" cy="187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8383" y="188639"/>
            <a:ext cx="790573" cy="744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27983" y="5301208"/>
            <a:ext cx="360045" cy="216535"/>
          </a:xfrm>
          <a:custGeom>
            <a:avLst/>
            <a:gdLst/>
            <a:ahLst/>
            <a:cxnLst/>
            <a:rect l="l" t="t" r="r" b="b"/>
            <a:pathLst>
              <a:path w="360045" h="216535">
                <a:moveTo>
                  <a:pt x="252027" y="0"/>
                </a:moveTo>
                <a:lnTo>
                  <a:pt x="252027" y="54005"/>
                </a:lnTo>
                <a:lnTo>
                  <a:pt x="0" y="54005"/>
                </a:lnTo>
                <a:lnTo>
                  <a:pt x="0" y="162017"/>
                </a:lnTo>
                <a:lnTo>
                  <a:pt x="252027" y="162017"/>
                </a:lnTo>
                <a:lnTo>
                  <a:pt x="252027" y="216023"/>
                </a:lnTo>
                <a:lnTo>
                  <a:pt x="360039" y="108010"/>
                </a:lnTo>
                <a:lnTo>
                  <a:pt x="252027" y="0"/>
                </a:lnTo>
                <a:close/>
              </a:path>
            </a:pathLst>
          </a:custGeom>
          <a:solidFill>
            <a:srgbClr val="89A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7983" y="5301208"/>
            <a:ext cx="360045" cy="216535"/>
          </a:xfrm>
          <a:custGeom>
            <a:avLst/>
            <a:gdLst/>
            <a:ahLst/>
            <a:cxnLst/>
            <a:rect l="l" t="t" r="r" b="b"/>
            <a:pathLst>
              <a:path w="360045" h="216535">
                <a:moveTo>
                  <a:pt x="0" y="54006"/>
                </a:moveTo>
                <a:lnTo>
                  <a:pt x="252028" y="54006"/>
                </a:lnTo>
                <a:lnTo>
                  <a:pt x="252028" y="0"/>
                </a:lnTo>
                <a:lnTo>
                  <a:pt x="360040" y="108011"/>
                </a:lnTo>
                <a:lnTo>
                  <a:pt x="252028" y="216023"/>
                </a:lnTo>
                <a:lnTo>
                  <a:pt x="252028" y="162018"/>
                </a:lnTo>
                <a:lnTo>
                  <a:pt x="0" y="162018"/>
                </a:lnTo>
                <a:lnTo>
                  <a:pt x="0" y="54006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/>
              <a:t>Atribuições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028383" y="188639"/>
            <a:ext cx="790573" cy="744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43" y="931579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10" y="0"/>
                </a:lnTo>
              </a:path>
            </a:pathLst>
          </a:custGeom>
          <a:ln w="45718">
            <a:solidFill>
              <a:srgbClr val="A6C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3676" y="4658597"/>
            <a:ext cx="1812925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1440">
              <a:lnSpc>
                <a:spcPts val="1900"/>
              </a:lnSpc>
            </a:pPr>
            <a:r>
              <a:rPr sz="1600" b="1" spc="-5" dirty="0">
                <a:solidFill>
                  <a:srgbClr val="004B82"/>
                </a:solidFill>
                <a:latin typeface="Calibri"/>
                <a:cs typeface="Calibri"/>
              </a:rPr>
              <a:t>Credenciar </a:t>
            </a:r>
            <a:r>
              <a:rPr sz="1600" b="1" spc="-10" dirty="0">
                <a:solidFill>
                  <a:srgbClr val="004B82"/>
                </a:solidFill>
                <a:latin typeface="Calibri"/>
                <a:cs typeface="Calibri"/>
              </a:rPr>
              <a:t>entidades  </a:t>
            </a:r>
            <a:r>
              <a:rPr sz="1600" b="1" dirty="0">
                <a:solidFill>
                  <a:srgbClr val="004B82"/>
                </a:solidFill>
                <a:latin typeface="Calibri"/>
                <a:cs typeface="Calibri"/>
              </a:rPr>
              <a:t>públicas e</a:t>
            </a:r>
            <a:r>
              <a:rPr sz="1600" b="1" spc="-105" dirty="0">
                <a:solidFill>
                  <a:srgbClr val="004B8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B82"/>
                </a:solidFill>
                <a:latin typeface="Calibri"/>
                <a:cs typeface="Calibri"/>
              </a:rPr>
              <a:t>privadas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544" y="3174067"/>
            <a:ext cx="1440159" cy="1433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07231" y="2762401"/>
            <a:ext cx="1155065" cy="7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ts val="1900"/>
              </a:lnSpc>
            </a:pPr>
            <a:r>
              <a:rPr sz="1600" b="1" spc="-5" dirty="0">
                <a:solidFill>
                  <a:srgbClr val="004B82"/>
                </a:solidFill>
                <a:latin typeface="Calibri"/>
                <a:cs typeface="Calibri"/>
              </a:rPr>
              <a:t>Contratar </a:t>
            </a:r>
            <a:r>
              <a:rPr sz="1600" b="1" dirty="0">
                <a:solidFill>
                  <a:srgbClr val="004B82"/>
                </a:solidFill>
                <a:latin typeface="Calibri"/>
                <a:cs typeface="Calibri"/>
              </a:rPr>
              <a:t>e  disponibili</a:t>
            </a:r>
            <a:r>
              <a:rPr sz="1600" b="1" spc="-5" dirty="0">
                <a:solidFill>
                  <a:srgbClr val="004B82"/>
                </a:solidFill>
                <a:latin typeface="Calibri"/>
                <a:cs typeface="Calibri"/>
              </a:rPr>
              <a:t>z</a:t>
            </a:r>
            <a:r>
              <a:rPr sz="1600" b="1" dirty="0">
                <a:solidFill>
                  <a:srgbClr val="004B82"/>
                </a:solidFill>
                <a:latin typeface="Calibri"/>
                <a:cs typeface="Calibri"/>
              </a:rPr>
              <a:t>ar  </a:t>
            </a:r>
            <a:r>
              <a:rPr sz="1600" b="1" spc="-5" dirty="0">
                <a:solidFill>
                  <a:srgbClr val="004B82"/>
                </a:solidFill>
                <a:latin typeface="Calibri"/>
                <a:cs typeface="Calibri"/>
              </a:rPr>
              <a:t>serviços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20716" y="1484784"/>
            <a:ext cx="1122483" cy="1149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21728" y="3196847"/>
            <a:ext cx="1090295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>
              <a:lnSpc>
                <a:spcPts val="1900"/>
              </a:lnSpc>
            </a:pPr>
            <a:r>
              <a:rPr sz="1600" b="1" dirty="0">
                <a:solidFill>
                  <a:srgbClr val="004B82"/>
                </a:solidFill>
                <a:latin typeface="Calibri"/>
                <a:cs typeface="Calibri"/>
              </a:rPr>
              <a:t>Qualiﬁcar</a:t>
            </a:r>
            <a:r>
              <a:rPr sz="1600" b="1" spc="-90" dirty="0">
                <a:solidFill>
                  <a:srgbClr val="004B8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B82"/>
                </a:solidFill>
                <a:latin typeface="Calibri"/>
                <a:cs typeface="Calibri"/>
              </a:rPr>
              <a:t>os  proﬁ</a:t>
            </a:r>
            <a:r>
              <a:rPr sz="1600" b="1" spc="-5" dirty="0">
                <a:solidFill>
                  <a:srgbClr val="004B82"/>
                </a:solidFill>
                <a:latin typeface="Calibri"/>
                <a:cs typeface="Calibri"/>
              </a:rPr>
              <a:t>ssionais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51719" y="1844824"/>
            <a:ext cx="1224135" cy="1218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75383" y="5645120"/>
            <a:ext cx="1928495" cy="7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ts val="1900"/>
              </a:lnSpc>
            </a:pPr>
            <a:r>
              <a:rPr sz="1600" b="1" dirty="0">
                <a:solidFill>
                  <a:srgbClr val="004B82"/>
                </a:solidFill>
                <a:latin typeface="Calibri"/>
                <a:cs typeface="Calibri"/>
              </a:rPr>
              <a:t>Acreditar as</a:t>
            </a:r>
            <a:r>
              <a:rPr sz="1600" b="1" spc="-65" dirty="0">
                <a:solidFill>
                  <a:srgbClr val="004B8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4B82"/>
                </a:solidFill>
                <a:latin typeface="Calibri"/>
                <a:cs typeface="Calibri"/>
              </a:rPr>
              <a:t>entidades  </a:t>
            </a:r>
            <a:r>
              <a:rPr sz="1600" b="1" dirty="0">
                <a:solidFill>
                  <a:srgbClr val="004B82"/>
                </a:solidFill>
                <a:latin typeface="Calibri"/>
                <a:cs typeface="Calibri"/>
              </a:rPr>
              <a:t>quanto a qualidade</a:t>
            </a:r>
            <a:r>
              <a:rPr sz="1600" b="1" spc="-105" dirty="0">
                <a:solidFill>
                  <a:srgbClr val="004B8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B82"/>
                </a:solidFill>
                <a:latin typeface="Calibri"/>
                <a:cs typeface="Calibri"/>
              </a:rPr>
              <a:t>do  </a:t>
            </a:r>
            <a:r>
              <a:rPr sz="1600" b="1" spc="-5" dirty="0">
                <a:solidFill>
                  <a:srgbClr val="004B82"/>
                </a:solidFill>
                <a:latin typeface="Calibri"/>
                <a:cs typeface="Calibri"/>
              </a:rPr>
              <a:t>serviço</a:t>
            </a:r>
            <a:r>
              <a:rPr sz="1600" b="1" spc="-75" dirty="0">
                <a:solidFill>
                  <a:srgbClr val="004B8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B82"/>
                </a:solidFill>
                <a:latin typeface="Calibri"/>
                <a:cs typeface="Calibri"/>
              </a:rPr>
              <a:t>prestado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95717" y="4365104"/>
            <a:ext cx="880956" cy="1287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81933" y="4637008"/>
            <a:ext cx="1659255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6715" marR="5080" indent="-374650">
              <a:lnSpc>
                <a:spcPts val="1900"/>
              </a:lnSpc>
            </a:pPr>
            <a:r>
              <a:rPr sz="1600" b="1" dirty="0">
                <a:solidFill>
                  <a:srgbClr val="004B82"/>
                </a:solidFill>
                <a:latin typeface="Calibri"/>
                <a:cs typeface="Calibri"/>
              </a:rPr>
              <a:t>Monitorar e</a:t>
            </a:r>
            <a:r>
              <a:rPr sz="1600" b="1" spc="-100" dirty="0">
                <a:solidFill>
                  <a:srgbClr val="004B8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4B82"/>
                </a:solidFill>
                <a:latin typeface="Calibri"/>
                <a:cs typeface="Calibri"/>
              </a:rPr>
              <a:t>avaliar  </a:t>
            </a:r>
            <a:r>
              <a:rPr sz="1600" b="1" spc="-5" dirty="0">
                <a:solidFill>
                  <a:srgbClr val="004B82"/>
                </a:solidFill>
                <a:latin typeface="Calibri"/>
                <a:cs typeface="Calibri"/>
              </a:rPr>
              <a:t>resultados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60864" y="3140967"/>
            <a:ext cx="1295400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4973" y="2192855"/>
            <a:ext cx="732155" cy="245110"/>
          </a:xfrm>
          <a:custGeom>
            <a:avLst/>
            <a:gdLst/>
            <a:ahLst/>
            <a:cxnLst/>
            <a:rect l="l" t="t" r="r" b="b"/>
            <a:pathLst>
              <a:path w="732155" h="245110">
                <a:moveTo>
                  <a:pt x="604333" y="64884"/>
                </a:moveTo>
                <a:lnTo>
                  <a:pt x="276198" y="64884"/>
                </a:lnTo>
                <a:lnTo>
                  <a:pt x="323653" y="68357"/>
                </a:lnTo>
                <a:lnTo>
                  <a:pt x="370521" y="76517"/>
                </a:lnTo>
                <a:lnTo>
                  <a:pt x="416429" y="89336"/>
                </a:lnTo>
                <a:lnTo>
                  <a:pt x="461005" y="106787"/>
                </a:lnTo>
                <a:lnTo>
                  <a:pt x="503876" y="128842"/>
                </a:lnTo>
                <a:lnTo>
                  <a:pt x="544671" y="155475"/>
                </a:lnTo>
                <a:lnTo>
                  <a:pt x="583016" y="186659"/>
                </a:lnTo>
                <a:lnTo>
                  <a:pt x="533497" y="219101"/>
                </a:lnTo>
                <a:lnTo>
                  <a:pt x="710156" y="244909"/>
                </a:lnTo>
                <a:lnTo>
                  <a:pt x="727104" y="121773"/>
                </a:lnTo>
                <a:lnTo>
                  <a:pt x="682052" y="121773"/>
                </a:lnTo>
                <a:lnTo>
                  <a:pt x="643707" y="90590"/>
                </a:lnTo>
                <a:lnTo>
                  <a:pt x="604333" y="64884"/>
                </a:lnTo>
                <a:close/>
              </a:path>
              <a:path w="732155" h="245110">
                <a:moveTo>
                  <a:pt x="375235" y="0"/>
                </a:moveTo>
                <a:lnTo>
                  <a:pt x="327566" y="1240"/>
                </a:lnTo>
                <a:lnTo>
                  <a:pt x="280055" y="7222"/>
                </a:lnTo>
                <a:lnTo>
                  <a:pt x="233074" y="17973"/>
                </a:lnTo>
                <a:lnTo>
                  <a:pt x="186995" y="33519"/>
                </a:lnTo>
                <a:lnTo>
                  <a:pt x="142192" y="53888"/>
                </a:lnTo>
                <a:lnTo>
                  <a:pt x="99036" y="79106"/>
                </a:lnTo>
                <a:lnTo>
                  <a:pt x="0" y="143991"/>
                </a:lnTo>
                <a:lnTo>
                  <a:pt x="43155" y="118772"/>
                </a:lnTo>
                <a:lnTo>
                  <a:pt x="87958" y="98403"/>
                </a:lnTo>
                <a:lnTo>
                  <a:pt x="134037" y="82857"/>
                </a:lnTo>
                <a:lnTo>
                  <a:pt x="181018" y="72107"/>
                </a:lnTo>
                <a:lnTo>
                  <a:pt x="228529" y="66125"/>
                </a:lnTo>
                <a:lnTo>
                  <a:pt x="276198" y="64884"/>
                </a:lnTo>
                <a:lnTo>
                  <a:pt x="604333" y="64884"/>
                </a:lnTo>
                <a:lnTo>
                  <a:pt x="602913" y="63957"/>
                </a:lnTo>
                <a:lnTo>
                  <a:pt x="560041" y="41901"/>
                </a:lnTo>
                <a:lnTo>
                  <a:pt x="515465" y="24450"/>
                </a:lnTo>
                <a:lnTo>
                  <a:pt x="469558" y="11632"/>
                </a:lnTo>
                <a:lnTo>
                  <a:pt x="422690" y="3472"/>
                </a:lnTo>
                <a:lnTo>
                  <a:pt x="375235" y="0"/>
                </a:lnTo>
                <a:close/>
              </a:path>
              <a:path w="732155" h="245110">
                <a:moveTo>
                  <a:pt x="731569" y="89331"/>
                </a:moveTo>
                <a:lnTo>
                  <a:pt x="682052" y="121773"/>
                </a:lnTo>
                <a:lnTo>
                  <a:pt x="727104" y="121773"/>
                </a:lnTo>
                <a:lnTo>
                  <a:pt x="731569" y="89331"/>
                </a:lnTo>
                <a:close/>
              </a:path>
            </a:pathLst>
          </a:custGeom>
          <a:solidFill>
            <a:srgbClr val="467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6807" y="2307435"/>
            <a:ext cx="269875" cy="688340"/>
          </a:xfrm>
          <a:custGeom>
            <a:avLst/>
            <a:gdLst/>
            <a:ahLst/>
            <a:cxnLst/>
            <a:rect l="l" t="t" r="r" b="b"/>
            <a:pathLst>
              <a:path w="269875" h="688339">
                <a:moveTo>
                  <a:pt x="269669" y="0"/>
                </a:moveTo>
                <a:lnTo>
                  <a:pt x="230701" y="21471"/>
                </a:lnTo>
                <a:lnTo>
                  <a:pt x="178496" y="58326"/>
                </a:lnTo>
                <a:lnTo>
                  <a:pt x="142604" y="90421"/>
                </a:lnTo>
                <a:lnTo>
                  <a:pt x="110561" y="125367"/>
                </a:lnTo>
                <a:lnTo>
                  <a:pt x="82437" y="162831"/>
                </a:lnTo>
                <a:lnTo>
                  <a:pt x="58305" y="202484"/>
                </a:lnTo>
                <a:lnTo>
                  <a:pt x="38235" y="243993"/>
                </a:lnTo>
                <a:lnTo>
                  <a:pt x="22298" y="287028"/>
                </a:lnTo>
                <a:lnTo>
                  <a:pt x="10566" y="331258"/>
                </a:lnTo>
                <a:lnTo>
                  <a:pt x="3109" y="376350"/>
                </a:lnTo>
                <a:lnTo>
                  <a:pt x="0" y="421974"/>
                </a:lnTo>
                <a:lnTo>
                  <a:pt x="1308" y="467799"/>
                </a:lnTo>
                <a:lnTo>
                  <a:pt x="7105" y="513494"/>
                </a:lnTo>
                <a:lnTo>
                  <a:pt x="17463" y="558726"/>
                </a:lnTo>
                <a:lnTo>
                  <a:pt x="32453" y="603166"/>
                </a:lnTo>
                <a:lnTo>
                  <a:pt x="52145" y="646482"/>
                </a:lnTo>
                <a:lnTo>
                  <a:pt x="76610" y="688342"/>
                </a:lnTo>
                <a:lnTo>
                  <a:pt x="175646" y="623456"/>
                </a:lnTo>
                <a:lnTo>
                  <a:pt x="151732" y="582635"/>
                </a:lnTo>
                <a:lnTo>
                  <a:pt x="132336" y="540333"/>
                </a:lnTo>
                <a:lnTo>
                  <a:pt x="117413" y="496866"/>
                </a:lnTo>
                <a:lnTo>
                  <a:pt x="106912" y="452552"/>
                </a:lnTo>
                <a:lnTo>
                  <a:pt x="100788" y="407709"/>
                </a:lnTo>
                <a:lnTo>
                  <a:pt x="98991" y="362654"/>
                </a:lnTo>
                <a:lnTo>
                  <a:pt x="101474" y="317705"/>
                </a:lnTo>
                <a:lnTo>
                  <a:pt x="108189" y="273179"/>
                </a:lnTo>
                <a:lnTo>
                  <a:pt x="119088" y="229393"/>
                </a:lnTo>
                <a:lnTo>
                  <a:pt x="134123" y="186664"/>
                </a:lnTo>
                <a:lnTo>
                  <a:pt x="153247" y="145311"/>
                </a:lnTo>
                <a:lnTo>
                  <a:pt x="176411" y="105651"/>
                </a:lnTo>
                <a:lnTo>
                  <a:pt x="203569" y="68000"/>
                </a:lnTo>
                <a:lnTo>
                  <a:pt x="234670" y="32677"/>
                </a:lnTo>
                <a:lnTo>
                  <a:pt x="269669" y="0"/>
                </a:lnTo>
                <a:close/>
              </a:path>
            </a:pathLst>
          </a:custGeom>
          <a:solidFill>
            <a:srgbClr val="39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87605" y="1069326"/>
            <a:ext cx="695325" cy="398780"/>
          </a:xfrm>
          <a:custGeom>
            <a:avLst/>
            <a:gdLst/>
            <a:ahLst/>
            <a:cxnLst/>
            <a:rect l="l" t="t" r="r" b="b"/>
            <a:pathLst>
              <a:path w="695325" h="398780">
                <a:moveTo>
                  <a:pt x="343547" y="21167"/>
                </a:moveTo>
                <a:lnTo>
                  <a:pt x="98770" y="21167"/>
                </a:lnTo>
                <a:lnTo>
                  <a:pt x="147263" y="24804"/>
                </a:lnTo>
                <a:lnTo>
                  <a:pt x="194720" y="33210"/>
                </a:lnTo>
                <a:lnTo>
                  <a:pt x="240807" y="46214"/>
                </a:lnTo>
                <a:lnTo>
                  <a:pt x="285192" y="63646"/>
                </a:lnTo>
                <a:lnTo>
                  <a:pt x="327543" y="85335"/>
                </a:lnTo>
                <a:lnTo>
                  <a:pt x="367527" y="111112"/>
                </a:lnTo>
                <a:lnTo>
                  <a:pt x="404811" y="140806"/>
                </a:lnTo>
                <a:lnTo>
                  <a:pt x="439064" y="174247"/>
                </a:lnTo>
                <a:lnTo>
                  <a:pt x="469953" y="211265"/>
                </a:lnTo>
                <a:lnTo>
                  <a:pt x="497145" y="251689"/>
                </a:lnTo>
                <a:lnTo>
                  <a:pt x="520308" y="295349"/>
                </a:lnTo>
                <a:lnTo>
                  <a:pt x="462062" y="305932"/>
                </a:lnTo>
                <a:lnTo>
                  <a:pt x="614701" y="398535"/>
                </a:lnTo>
                <a:lnTo>
                  <a:pt x="688744" y="274182"/>
                </a:lnTo>
                <a:lnTo>
                  <a:pt x="636800" y="274182"/>
                </a:lnTo>
                <a:lnTo>
                  <a:pt x="613637" y="230521"/>
                </a:lnTo>
                <a:lnTo>
                  <a:pt x="586445" y="190098"/>
                </a:lnTo>
                <a:lnTo>
                  <a:pt x="555556" y="153080"/>
                </a:lnTo>
                <a:lnTo>
                  <a:pt x="521303" y="119639"/>
                </a:lnTo>
                <a:lnTo>
                  <a:pt x="484019" y="89945"/>
                </a:lnTo>
                <a:lnTo>
                  <a:pt x="444035" y="64168"/>
                </a:lnTo>
                <a:lnTo>
                  <a:pt x="401684" y="42479"/>
                </a:lnTo>
                <a:lnTo>
                  <a:pt x="357299" y="25047"/>
                </a:lnTo>
                <a:lnTo>
                  <a:pt x="343547" y="21167"/>
                </a:lnTo>
                <a:close/>
              </a:path>
              <a:path w="695325" h="398780">
                <a:moveTo>
                  <a:pt x="695045" y="263599"/>
                </a:moveTo>
                <a:lnTo>
                  <a:pt x="636800" y="274182"/>
                </a:lnTo>
                <a:lnTo>
                  <a:pt x="688744" y="274182"/>
                </a:lnTo>
                <a:lnTo>
                  <a:pt x="695045" y="263599"/>
                </a:lnTo>
                <a:close/>
              </a:path>
              <a:path w="695325" h="398780">
                <a:moveTo>
                  <a:pt x="215262" y="0"/>
                </a:moveTo>
                <a:lnTo>
                  <a:pt x="166063" y="1300"/>
                </a:lnTo>
                <a:lnTo>
                  <a:pt x="116492" y="7710"/>
                </a:lnTo>
                <a:lnTo>
                  <a:pt x="0" y="28877"/>
                </a:lnTo>
                <a:lnTo>
                  <a:pt x="49571" y="22468"/>
                </a:lnTo>
                <a:lnTo>
                  <a:pt x="98770" y="21167"/>
                </a:lnTo>
                <a:lnTo>
                  <a:pt x="343547" y="21167"/>
                </a:lnTo>
                <a:lnTo>
                  <a:pt x="311212" y="12043"/>
                </a:lnTo>
                <a:lnTo>
                  <a:pt x="263755" y="3637"/>
                </a:lnTo>
                <a:lnTo>
                  <a:pt x="215262" y="0"/>
                </a:lnTo>
                <a:close/>
              </a:path>
            </a:pathLst>
          </a:custGeom>
          <a:solidFill>
            <a:srgbClr val="467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93004" y="1091185"/>
            <a:ext cx="454025" cy="558800"/>
          </a:xfrm>
          <a:custGeom>
            <a:avLst/>
            <a:gdLst/>
            <a:ahLst/>
            <a:cxnLst/>
            <a:rect l="l" t="t" r="r" b="b"/>
            <a:pathLst>
              <a:path w="454025" h="558800">
                <a:moveTo>
                  <a:pt x="453494" y="0"/>
                </a:moveTo>
                <a:lnTo>
                  <a:pt x="409239" y="4589"/>
                </a:lnTo>
                <a:lnTo>
                  <a:pt x="346800" y="18189"/>
                </a:lnTo>
                <a:lnTo>
                  <a:pt x="301238" y="33762"/>
                </a:lnTo>
                <a:lnTo>
                  <a:pt x="258111" y="53459"/>
                </a:lnTo>
                <a:lnTo>
                  <a:pt x="217612" y="77004"/>
                </a:lnTo>
                <a:lnTo>
                  <a:pt x="179936" y="104120"/>
                </a:lnTo>
                <a:lnTo>
                  <a:pt x="145278" y="134528"/>
                </a:lnTo>
                <a:lnTo>
                  <a:pt x="113832" y="167951"/>
                </a:lnTo>
                <a:lnTo>
                  <a:pt x="85793" y="204113"/>
                </a:lnTo>
                <a:lnTo>
                  <a:pt x="61356" y="242736"/>
                </a:lnTo>
                <a:lnTo>
                  <a:pt x="40714" y="283543"/>
                </a:lnTo>
                <a:lnTo>
                  <a:pt x="24063" y="326256"/>
                </a:lnTo>
                <a:lnTo>
                  <a:pt x="11597" y="370597"/>
                </a:lnTo>
                <a:lnTo>
                  <a:pt x="3511" y="416291"/>
                </a:lnTo>
                <a:lnTo>
                  <a:pt x="0" y="463059"/>
                </a:lnTo>
                <a:lnTo>
                  <a:pt x="1257" y="510624"/>
                </a:lnTo>
                <a:lnTo>
                  <a:pt x="7478" y="558709"/>
                </a:lnTo>
                <a:lnTo>
                  <a:pt x="123968" y="537542"/>
                </a:lnTo>
                <a:lnTo>
                  <a:pt x="117850" y="490629"/>
                </a:lnTo>
                <a:lnTo>
                  <a:pt x="116472" y="444112"/>
                </a:lnTo>
                <a:lnTo>
                  <a:pt x="119664" y="398266"/>
                </a:lnTo>
                <a:lnTo>
                  <a:pt x="127261" y="353363"/>
                </a:lnTo>
                <a:lnTo>
                  <a:pt x="139094" y="309678"/>
                </a:lnTo>
                <a:lnTo>
                  <a:pt x="154995" y="267484"/>
                </a:lnTo>
                <a:lnTo>
                  <a:pt x="174796" y="227055"/>
                </a:lnTo>
                <a:lnTo>
                  <a:pt x="198331" y="188665"/>
                </a:lnTo>
                <a:lnTo>
                  <a:pt x="225430" y="152586"/>
                </a:lnTo>
                <a:lnTo>
                  <a:pt x="255926" y="119094"/>
                </a:lnTo>
                <a:lnTo>
                  <a:pt x="289652" y="88461"/>
                </a:lnTo>
                <a:lnTo>
                  <a:pt x="326440" y="60962"/>
                </a:lnTo>
                <a:lnTo>
                  <a:pt x="366121" y="36869"/>
                </a:lnTo>
                <a:lnTo>
                  <a:pt x="408528" y="16457"/>
                </a:lnTo>
                <a:lnTo>
                  <a:pt x="453494" y="0"/>
                </a:lnTo>
                <a:close/>
              </a:path>
            </a:pathLst>
          </a:custGeom>
          <a:solidFill>
            <a:srgbClr val="39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72546" y="1003832"/>
            <a:ext cx="758190" cy="515620"/>
          </a:xfrm>
          <a:custGeom>
            <a:avLst/>
            <a:gdLst/>
            <a:ahLst/>
            <a:cxnLst/>
            <a:rect l="l" t="t" r="r" b="b"/>
            <a:pathLst>
              <a:path w="758189" h="515619">
                <a:moveTo>
                  <a:pt x="521270" y="388559"/>
                </a:moveTo>
                <a:lnTo>
                  <a:pt x="652226" y="515459"/>
                </a:lnTo>
                <a:lnTo>
                  <a:pt x="758169" y="403047"/>
                </a:lnTo>
                <a:lnTo>
                  <a:pt x="698944" y="399425"/>
                </a:lnTo>
                <a:lnTo>
                  <a:pt x="696557" y="392179"/>
                </a:lnTo>
                <a:lnTo>
                  <a:pt x="580495" y="392179"/>
                </a:lnTo>
                <a:lnTo>
                  <a:pt x="521270" y="388559"/>
                </a:lnTo>
                <a:close/>
              </a:path>
              <a:path w="758189" h="515619">
                <a:moveTo>
                  <a:pt x="0" y="0"/>
                </a:moveTo>
                <a:lnTo>
                  <a:pt x="52620" y="4916"/>
                </a:lnTo>
                <a:lnTo>
                  <a:pt x="103990" y="13073"/>
                </a:lnTo>
                <a:lnTo>
                  <a:pt x="153910" y="24335"/>
                </a:lnTo>
                <a:lnTo>
                  <a:pt x="202183" y="38568"/>
                </a:lnTo>
                <a:lnTo>
                  <a:pt x="248608" y="55638"/>
                </a:lnTo>
                <a:lnTo>
                  <a:pt x="292988" y="75409"/>
                </a:lnTo>
                <a:lnTo>
                  <a:pt x="335123" y="97749"/>
                </a:lnTo>
                <a:lnTo>
                  <a:pt x="374813" y="122522"/>
                </a:lnTo>
                <a:lnTo>
                  <a:pt x="411862" y="149593"/>
                </a:lnTo>
                <a:lnTo>
                  <a:pt x="446068" y="178830"/>
                </a:lnTo>
                <a:lnTo>
                  <a:pt x="477234" y="210097"/>
                </a:lnTo>
                <a:lnTo>
                  <a:pt x="505161" y="243259"/>
                </a:lnTo>
                <a:lnTo>
                  <a:pt x="529649" y="278183"/>
                </a:lnTo>
                <a:lnTo>
                  <a:pt x="550500" y="314734"/>
                </a:lnTo>
                <a:lnTo>
                  <a:pt x="567515" y="352777"/>
                </a:lnTo>
                <a:lnTo>
                  <a:pt x="580495" y="392179"/>
                </a:lnTo>
                <a:lnTo>
                  <a:pt x="696557" y="392179"/>
                </a:lnTo>
                <a:lnTo>
                  <a:pt x="668949" y="321979"/>
                </a:lnTo>
                <a:lnTo>
                  <a:pt x="648098" y="285428"/>
                </a:lnTo>
                <a:lnTo>
                  <a:pt x="623610" y="250504"/>
                </a:lnTo>
                <a:lnTo>
                  <a:pt x="595683" y="217341"/>
                </a:lnTo>
                <a:lnTo>
                  <a:pt x="564517" y="186074"/>
                </a:lnTo>
                <a:lnTo>
                  <a:pt x="530311" y="156838"/>
                </a:lnTo>
                <a:lnTo>
                  <a:pt x="493263" y="129766"/>
                </a:lnTo>
                <a:lnTo>
                  <a:pt x="453572" y="104993"/>
                </a:lnTo>
                <a:lnTo>
                  <a:pt x="411437" y="82653"/>
                </a:lnTo>
                <a:lnTo>
                  <a:pt x="367057" y="62882"/>
                </a:lnTo>
                <a:lnTo>
                  <a:pt x="320632" y="45812"/>
                </a:lnTo>
                <a:lnTo>
                  <a:pt x="272359" y="31579"/>
                </a:lnTo>
                <a:lnTo>
                  <a:pt x="222439" y="20317"/>
                </a:lnTo>
                <a:lnTo>
                  <a:pt x="171069" y="12161"/>
                </a:lnTo>
                <a:lnTo>
                  <a:pt x="118449" y="7244"/>
                </a:lnTo>
                <a:lnTo>
                  <a:pt x="0" y="0"/>
                </a:lnTo>
                <a:close/>
              </a:path>
            </a:pathLst>
          </a:custGeom>
          <a:solidFill>
            <a:srgbClr val="467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21591" y="1002289"/>
            <a:ext cx="710565" cy="445134"/>
          </a:xfrm>
          <a:custGeom>
            <a:avLst/>
            <a:gdLst/>
            <a:ahLst/>
            <a:cxnLst/>
            <a:rect l="l" t="t" r="r" b="b"/>
            <a:pathLst>
              <a:path w="710564" h="445134">
                <a:moveTo>
                  <a:pt x="597182" y="0"/>
                </a:moveTo>
                <a:lnTo>
                  <a:pt x="544469" y="1917"/>
                </a:lnTo>
                <a:lnTo>
                  <a:pt x="493013" y="7166"/>
                </a:lnTo>
                <a:lnTo>
                  <a:pt x="443009" y="15613"/>
                </a:lnTo>
                <a:lnTo>
                  <a:pt x="394651" y="27129"/>
                </a:lnTo>
                <a:lnTo>
                  <a:pt x="348136" y="41583"/>
                </a:lnTo>
                <a:lnTo>
                  <a:pt x="303659" y="58843"/>
                </a:lnTo>
                <a:lnTo>
                  <a:pt x="261414" y="78780"/>
                </a:lnTo>
                <a:lnTo>
                  <a:pt x="221599" y="101262"/>
                </a:lnTo>
                <a:lnTo>
                  <a:pt x="184407" y="126159"/>
                </a:lnTo>
                <a:lnTo>
                  <a:pt x="150034" y="153340"/>
                </a:lnTo>
                <a:lnTo>
                  <a:pt x="118677" y="182673"/>
                </a:lnTo>
                <a:lnTo>
                  <a:pt x="90529" y="214028"/>
                </a:lnTo>
                <a:lnTo>
                  <a:pt x="65787" y="247275"/>
                </a:lnTo>
                <a:lnTo>
                  <a:pt x="44646" y="282283"/>
                </a:lnTo>
                <a:lnTo>
                  <a:pt x="27301" y="318920"/>
                </a:lnTo>
                <a:lnTo>
                  <a:pt x="13949" y="357056"/>
                </a:lnTo>
                <a:lnTo>
                  <a:pt x="4783" y="396560"/>
                </a:lnTo>
                <a:lnTo>
                  <a:pt x="0" y="437301"/>
                </a:lnTo>
                <a:lnTo>
                  <a:pt x="118450" y="444546"/>
                </a:lnTo>
                <a:lnTo>
                  <a:pt x="123553" y="402049"/>
                </a:lnTo>
                <a:lnTo>
                  <a:pt x="133448" y="360852"/>
                </a:lnTo>
                <a:lnTo>
                  <a:pt x="147919" y="321113"/>
                </a:lnTo>
                <a:lnTo>
                  <a:pt x="166749" y="282993"/>
                </a:lnTo>
                <a:lnTo>
                  <a:pt x="189724" y="246651"/>
                </a:lnTo>
                <a:lnTo>
                  <a:pt x="216626" y="212246"/>
                </a:lnTo>
                <a:lnTo>
                  <a:pt x="247240" y="179939"/>
                </a:lnTo>
                <a:lnTo>
                  <a:pt x="281351" y="149888"/>
                </a:lnTo>
                <a:lnTo>
                  <a:pt x="318742" y="122254"/>
                </a:lnTo>
                <a:lnTo>
                  <a:pt x="359197" y="97196"/>
                </a:lnTo>
                <a:lnTo>
                  <a:pt x="402500" y="74873"/>
                </a:lnTo>
                <a:lnTo>
                  <a:pt x="448436" y="55445"/>
                </a:lnTo>
                <a:lnTo>
                  <a:pt x="496789" y="39072"/>
                </a:lnTo>
                <a:lnTo>
                  <a:pt x="547342" y="25913"/>
                </a:lnTo>
                <a:lnTo>
                  <a:pt x="599880" y="16128"/>
                </a:lnTo>
                <a:lnTo>
                  <a:pt x="654188" y="9876"/>
                </a:lnTo>
                <a:lnTo>
                  <a:pt x="710048" y="7317"/>
                </a:lnTo>
                <a:lnTo>
                  <a:pt x="695328" y="5472"/>
                </a:lnTo>
                <a:lnTo>
                  <a:pt x="680568" y="3894"/>
                </a:lnTo>
                <a:lnTo>
                  <a:pt x="665775" y="2584"/>
                </a:lnTo>
                <a:lnTo>
                  <a:pt x="650955" y="1543"/>
                </a:lnTo>
                <a:lnTo>
                  <a:pt x="597182" y="0"/>
                </a:lnTo>
                <a:close/>
              </a:path>
            </a:pathLst>
          </a:custGeom>
          <a:solidFill>
            <a:srgbClr val="39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84989" y="2241325"/>
            <a:ext cx="239395" cy="730885"/>
          </a:xfrm>
          <a:custGeom>
            <a:avLst/>
            <a:gdLst/>
            <a:ahLst/>
            <a:cxnLst/>
            <a:rect l="l" t="t" r="r" b="b"/>
            <a:pathLst>
              <a:path w="239395" h="730885">
                <a:moveTo>
                  <a:pt x="22753" y="534715"/>
                </a:moveTo>
                <a:lnTo>
                  <a:pt x="0" y="711791"/>
                </a:lnTo>
                <a:lnTo>
                  <a:pt x="155924" y="730517"/>
                </a:lnTo>
                <a:lnTo>
                  <a:pt x="122631" y="681568"/>
                </a:lnTo>
                <a:lnTo>
                  <a:pt x="153148" y="642690"/>
                </a:lnTo>
                <a:lnTo>
                  <a:pt x="179073" y="601442"/>
                </a:lnTo>
                <a:lnTo>
                  <a:pt x="187834" y="583665"/>
                </a:lnTo>
                <a:lnTo>
                  <a:pt x="56046" y="583665"/>
                </a:lnTo>
                <a:lnTo>
                  <a:pt x="22753" y="534715"/>
                </a:lnTo>
                <a:close/>
              </a:path>
              <a:path w="239395" h="730885">
                <a:moveTo>
                  <a:pt x="88644" y="0"/>
                </a:moveTo>
                <a:lnTo>
                  <a:pt x="114604" y="42713"/>
                </a:lnTo>
                <a:lnTo>
                  <a:pt x="135743" y="87158"/>
                </a:lnTo>
                <a:lnTo>
                  <a:pt x="152082" y="132961"/>
                </a:lnTo>
                <a:lnTo>
                  <a:pt x="163642" y="179750"/>
                </a:lnTo>
                <a:lnTo>
                  <a:pt x="170443" y="227151"/>
                </a:lnTo>
                <a:lnTo>
                  <a:pt x="172506" y="274792"/>
                </a:lnTo>
                <a:lnTo>
                  <a:pt x="169853" y="322299"/>
                </a:lnTo>
                <a:lnTo>
                  <a:pt x="162504" y="369301"/>
                </a:lnTo>
                <a:lnTo>
                  <a:pt x="150479" y="415423"/>
                </a:lnTo>
                <a:lnTo>
                  <a:pt x="133800" y="460293"/>
                </a:lnTo>
                <a:lnTo>
                  <a:pt x="112488" y="503539"/>
                </a:lnTo>
                <a:lnTo>
                  <a:pt x="86563" y="544787"/>
                </a:lnTo>
                <a:lnTo>
                  <a:pt x="56046" y="583665"/>
                </a:lnTo>
                <a:lnTo>
                  <a:pt x="187834" y="583665"/>
                </a:lnTo>
                <a:lnTo>
                  <a:pt x="217064" y="513326"/>
                </a:lnTo>
                <a:lnTo>
                  <a:pt x="229088" y="467204"/>
                </a:lnTo>
                <a:lnTo>
                  <a:pt x="236438" y="420202"/>
                </a:lnTo>
                <a:lnTo>
                  <a:pt x="239091" y="372695"/>
                </a:lnTo>
                <a:lnTo>
                  <a:pt x="237028" y="325054"/>
                </a:lnTo>
                <a:lnTo>
                  <a:pt x="230227" y="277653"/>
                </a:lnTo>
                <a:lnTo>
                  <a:pt x="218667" y="230864"/>
                </a:lnTo>
                <a:lnTo>
                  <a:pt x="202328" y="185061"/>
                </a:lnTo>
                <a:lnTo>
                  <a:pt x="181189" y="140616"/>
                </a:lnTo>
                <a:lnTo>
                  <a:pt x="155229" y="97903"/>
                </a:lnTo>
                <a:lnTo>
                  <a:pt x="88644" y="0"/>
                </a:lnTo>
                <a:close/>
              </a:path>
            </a:pathLst>
          </a:custGeom>
          <a:solidFill>
            <a:srgbClr val="467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12359" y="2029967"/>
            <a:ext cx="692150" cy="262890"/>
          </a:xfrm>
          <a:custGeom>
            <a:avLst/>
            <a:gdLst/>
            <a:ahLst/>
            <a:cxnLst/>
            <a:rect l="l" t="t" r="r" b="b"/>
            <a:pathLst>
              <a:path w="692150" h="262889">
                <a:moveTo>
                  <a:pt x="553157" y="97952"/>
                </a:moveTo>
                <a:lnTo>
                  <a:pt x="326025" y="97952"/>
                </a:lnTo>
                <a:lnTo>
                  <a:pt x="371010" y="99659"/>
                </a:lnTo>
                <a:lnTo>
                  <a:pt x="415646" y="105605"/>
                </a:lnTo>
                <a:lnTo>
                  <a:pt x="459613" y="115746"/>
                </a:lnTo>
                <a:lnTo>
                  <a:pt x="502595" y="130042"/>
                </a:lnTo>
                <a:lnTo>
                  <a:pt x="544271" y="148449"/>
                </a:lnTo>
                <a:lnTo>
                  <a:pt x="584326" y="170926"/>
                </a:lnTo>
                <a:lnTo>
                  <a:pt x="622439" y="197429"/>
                </a:lnTo>
                <a:lnTo>
                  <a:pt x="658293" y="227917"/>
                </a:lnTo>
                <a:lnTo>
                  <a:pt x="691570" y="262346"/>
                </a:lnTo>
                <a:lnTo>
                  <a:pt x="669431" y="223754"/>
                </a:lnTo>
                <a:lnTo>
                  <a:pt x="631681" y="172193"/>
                </a:lnTo>
                <a:lnTo>
                  <a:pt x="598971" y="136860"/>
                </a:lnTo>
                <a:lnTo>
                  <a:pt x="563477" y="105425"/>
                </a:lnTo>
                <a:lnTo>
                  <a:pt x="553157" y="97952"/>
                </a:lnTo>
                <a:close/>
              </a:path>
              <a:path w="692150" h="262889">
                <a:moveTo>
                  <a:pt x="265005" y="0"/>
                </a:moveTo>
                <a:lnTo>
                  <a:pt x="219209" y="2099"/>
                </a:lnTo>
                <a:lnTo>
                  <a:pt x="173622" y="8684"/>
                </a:lnTo>
                <a:lnTo>
                  <a:pt x="128575" y="19821"/>
                </a:lnTo>
                <a:lnTo>
                  <a:pt x="84400" y="35576"/>
                </a:lnTo>
                <a:lnTo>
                  <a:pt x="41431" y="56012"/>
                </a:lnTo>
                <a:lnTo>
                  <a:pt x="0" y="81197"/>
                </a:lnTo>
                <a:lnTo>
                  <a:pt x="66584" y="179098"/>
                </a:lnTo>
                <a:lnTo>
                  <a:pt x="106987" y="154482"/>
                </a:lnTo>
                <a:lnTo>
                  <a:pt x="148948" y="134360"/>
                </a:lnTo>
                <a:lnTo>
                  <a:pt x="192151" y="118688"/>
                </a:lnTo>
                <a:lnTo>
                  <a:pt x="236277" y="107425"/>
                </a:lnTo>
                <a:lnTo>
                  <a:pt x="281008" y="100527"/>
                </a:lnTo>
                <a:lnTo>
                  <a:pt x="326025" y="97952"/>
                </a:lnTo>
                <a:lnTo>
                  <a:pt x="553157" y="97952"/>
                </a:lnTo>
                <a:lnTo>
                  <a:pt x="525533" y="77952"/>
                </a:lnTo>
                <a:lnTo>
                  <a:pt x="485469" y="54508"/>
                </a:lnTo>
                <a:lnTo>
                  <a:pt x="443620" y="35157"/>
                </a:lnTo>
                <a:lnTo>
                  <a:pt x="400316" y="19965"/>
                </a:lnTo>
                <a:lnTo>
                  <a:pt x="355891" y="8998"/>
                </a:lnTo>
                <a:lnTo>
                  <a:pt x="310676" y="2321"/>
                </a:lnTo>
                <a:lnTo>
                  <a:pt x="265005" y="0"/>
                </a:lnTo>
                <a:close/>
              </a:path>
            </a:pathLst>
          </a:custGeom>
          <a:solidFill>
            <a:srgbClr val="39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0326" y="5259527"/>
            <a:ext cx="2005330" cy="1143000"/>
          </a:xfrm>
          <a:custGeom>
            <a:avLst/>
            <a:gdLst/>
            <a:ahLst/>
            <a:cxnLst/>
            <a:rect l="l" t="t" r="r" b="b"/>
            <a:pathLst>
              <a:path w="2005329" h="1143000">
                <a:moveTo>
                  <a:pt x="123825" y="0"/>
                </a:moveTo>
                <a:lnTo>
                  <a:pt x="0" y="181371"/>
                </a:lnTo>
                <a:lnTo>
                  <a:pt x="51743" y="190449"/>
                </a:lnTo>
                <a:lnTo>
                  <a:pt x="63980" y="218030"/>
                </a:lnTo>
                <a:lnTo>
                  <a:pt x="94081" y="273031"/>
                </a:lnTo>
                <a:lnTo>
                  <a:pt x="131463" y="327701"/>
                </a:lnTo>
                <a:lnTo>
                  <a:pt x="175858" y="381900"/>
                </a:lnTo>
                <a:lnTo>
                  <a:pt x="227003" y="435489"/>
                </a:lnTo>
                <a:lnTo>
                  <a:pt x="255022" y="462012"/>
                </a:lnTo>
                <a:lnTo>
                  <a:pt x="284629" y="488330"/>
                </a:lnTo>
                <a:lnTo>
                  <a:pt x="315789" y="514426"/>
                </a:lnTo>
                <a:lnTo>
                  <a:pt x="348471" y="540282"/>
                </a:lnTo>
                <a:lnTo>
                  <a:pt x="382640" y="565882"/>
                </a:lnTo>
                <a:lnTo>
                  <a:pt x="418262" y="591208"/>
                </a:lnTo>
                <a:lnTo>
                  <a:pt x="455306" y="616243"/>
                </a:lnTo>
                <a:lnTo>
                  <a:pt x="493738" y="640969"/>
                </a:lnTo>
                <a:lnTo>
                  <a:pt x="533523" y="665368"/>
                </a:lnTo>
                <a:lnTo>
                  <a:pt x="574630" y="689424"/>
                </a:lnTo>
                <a:lnTo>
                  <a:pt x="617024" y="713119"/>
                </a:lnTo>
                <a:lnTo>
                  <a:pt x="660673" y="736435"/>
                </a:lnTo>
                <a:lnTo>
                  <a:pt x="705544" y="759356"/>
                </a:lnTo>
                <a:lnTo>
                  <a:pt x="751602" y="781864"/>
                </a:lnTo>
                <a:lnTo>
                  <a:pt x="798814" y="803941"/>
                </a:lnTo>
                <a:lnTo>
                  <a:pt x="847149" y="825570"/>
                </a:lnTo>
                <a:lnTo>
                  <a:pt x="896571" y="846734"/>
                </a:lnTo>
                <a:lnTo>
                  <a:pt x="947048" y="867416"/>
                </a:lnTo>
                <a:lnTo>
                  <a:pt x="998547" y="887597"/>
                </a:lnTo>
                <a:lnTo>
                  <a:pt x="1051034" y="907261"/>
                </a:lnTo>
                <a:lnTo>
                  <a:pt x="1104476" y="926390"/>
                </a:lnTo>
                <a:lnTo>
                  <a:pt x="1158839" y="944967"/>
                </a:lnTo>
                <a:lnTo>
                  <a:pt x="1214092" y="962975"/>
                </a:lnTo>
                <a:lnTo>
                  <a:pt x="1270199" y="980395"/>
                </a:lnTo>
                <a:lnTo>
                  <a:pt x="1327128" y="997211"/>
                </a:lnTo>
                <a:lnTo>
                  <a:pt x="1384846" y="1013406"/>
                </a:lnTo>
                <a:lnTo>
                  <a:pt x="1443320" y="1028961"/>
                </a:lnTo>
                <a:lnTo>
                  <a:pt x="1502515" y="1043860"/>
                </a:lnTo>
                <a:lnTo>
                  <a:pt x="1562400" y="1058085"/>
                </a:lnTo>
                <a:lnTo>
                  <a:pt x="1622939" y="1071619"/>
                </a:lnTo>
                <a:lnTo>
                  <a:pt x="1684101" y="1084445"/>
                </a:lnTo>
                <a:lnTo>
                  <a:pt x="1745853" y="1096544"/>
                </a:lnTo>
                <a:lnTo>
                  <a:pt x="2005189" y="1142469"/>
                </a:lnTo>
                <a:lnTo>
                  <a:pt x="1942882" y="1131113"/>
                </a:lnTo>
                <a:lnTo>
                  <a:pt x="1881131" y="1119013"/>
                </a:lnTo>
                <a:lnTo>
                  <a:pt x="1819969" y="1106188"/>
                </a:lnTo>
                <a:lnTo>
                  <a:pt x="1759429" y="1092654"/>
                </a:lnTo>
                <a:lnTo>
                  <a:pt x="1699545" y="1078429"/>
                </a:lnTo>
                <a:lnTo>
                  <a:pt x="1640349" y="1063530"/>
                </a:lnTo>
                <a:lnTo>
                  <a:pt x="1581876" y="1047975"/>
                </a:lnTo>
                <a:lnTo>
                  <a:pt x="1524158" y="1031780"/>
                </a:lnTo>
                <a:lnTo>
                  <a:pt x="1467229" y="1014964"/>
                </a:lnTo>
                <a:lnTo>
                  <a:pt x="1411121" y="997543"/>
                </a:lnTo>
                <a:lnTo>
                  <a:pt x="1355869" y="979536"/>
                </a:lnTo>
                <a:lnTo>
                  <a:pt x="1301506" y="960959"/>
                </a:lnTo>
                <a:lnTo>
                  <a:pt x="1248064" y="941830"/>
                </a:lnTo>
                <a:lnTo>
                  <a:pt x="1195577" y="922166"/>
                </a:lnTo>
                <a:lnTo>
                  <a:pt x="1144078" y="901985"/>
                </a:lnTo>
                <a:lnTo>
                  <a:pt x="1093601" y="881303"/>
                </a:lnTo>
                <a:lnTo>
                  <a:pt x="1044179" y="860139"/>
                </a:lnTo>
                <a:lnTo>
                  <a:pt x="995844" y="838510"/>
                </a:lnTo>
                <a:lnTo>
                  <a:pt x="948632" y="816433"/>
                </a:lnTo>
                <a:lnTo>
                  <a:pt x="902574" y="793925"/>
                </a:lnTo>
                <a:lnTo>
                  <a:pt x="857704" y="771004"/>
                </a:lnTo>
                <a:lnTo>
                  <a:pt x="814055" y="747688"/>
                </a:lnTo>
                <a:lnTo>
                  <a:pt x="771660" y="723993"/>
                </a:lnTo>
                <a:lnTo>
                  <a:pt x="730553" y="699937"/>
                </a:lnTo>
                <a:lnTo>
                  <a:pt x="690768" y="675538"/>
                </a:lnTo>
                <a:lnTo>
                  <a:pt x="652337" y="650812"/>
                </a:lnTo>
                <a:lnTo>
                  <a:pt x="615293" y="625778"/>
                </a:lnTo>
                <a:lnTo>
                  <a:pt x="579670" y="600452"/>
                </a:lnTo>
                <a:lnTo>
                  <a:pt x="545501" y="574852"/>
                </a:lnTo>
                <a:lnTo>
                  <a:pt x="512820" y="548995"/>
                </a:lnTo>
                <a:lnTo>
                  <a:pt x="481659" y="522899"/>
                </a:lnTo>
                <a:lnTo>
                  <a:pt x="452052" y="496581"/>
                </a:lnTo>
                <a:lnTo>
                  <a:pt x="424033" y="470058"/>
                </a:lnTo>
                <a:lnTo>
                  <a:pt x="372889" y="416469"/>
                </a:lnTo>
                <a:lnTo>
                  <a:pt x="328493" y="362270"/>
                </a:lnTo>
                <a:lnTo>
                  <a:pt x="291111" y="307601"/>
                </a:lnTo>
                <a:lnTo>
                  <a:pt x="261010" y="252600"/>
                </a:lnTo>
                <a:lnTo>
                  <a:pt x="248773" y="225018"/>
                </a:lnTo>
                <a:lnTo>
                  <a:pt x="293666" y="225018"/>
                </a:lnTo>
                <a:lnTo>
                  <a:pt x="123825" y="0"/>
                </a:lnTo>
                <a:close/>
              </a:path>
              <a:path w="2005329" h="1143000">
                <a:moveTo>
                  <a:pt x="293666" y="225018"/>
                </a:moveTo>
                <a:lnTo>
                  <a:pt x="248773" y="225018"/>
                </a:lnTo>
                <a:lnTo>
                  <a:pt x="300518" y="234096"/>
                </a:lnTo>
                <a:lnTo>
                  <a:pt x="293666" y="225018"/>
                </a:lnTo>
                <a:close/>
              </a:path>
            </a:pathLst>
          </a:custGeom>
          <a:solidFill>
            <a:srgbClr val="467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87183" y="5916366"/>
            <a:ext cx="2157730" cy="554990"/>
          </a:xfrm>
          <a:custGeom>
            <a:avLst/>
            <a:gdLst/>
            <a:ahLst/>
            <a:cxnLst/>
            <a:rect l="l" t="t" r="r" b="b"/>
            <a:pathLst>
              <a:path w="2157729" h="554989">
                <a:moveTo>
                  <a:pt x="0" y="467308"/>
                </a:moveTo>
                <a:lnTo>
                  <a:pt x="73705" y="481242"/>
                </a:lnTo>
                <a:lnTo>
                  <a:pt x="164459" y="496760"/>
                </a:lnTo>
                <a:lnTo>
                  <a:pt x="230184" y="506889"/>
                </a:lnTo>
                <a:lnTo>
                  <a:pt x="295471" y="516023"/>
                </a:lnTo>
                <a:lnTo>
                  <a:pt x="360281" y="524172"/>
                </a:lnTo>
                <a:lnTo>
                  <a:pt x="424575" y="531344"/>
                </a:lnTo>
                <a:lnTo>
                  <a:pt x="488316" y="537547"/>
                </a:lnTo>
                <a:lnTo>
                  <a:pt x="551465" y="542790"/>
                </a:lnTo>
                <a:lnTo>
                  <a:pt x="613983" y="547081"/>
                </a:lnTo>
                <a:lnTo>
                  <a:pt x="675833" y="550429"/>
                </a:lnTo>
                <a:lnTo>
                  <a:pt x="736976" y="552841"/>
                </a:lnTo>
                <a:lnTo>
                  <a:pt x="797374" y="554327"/>
                </a:lnTo>
                <a:lnTo>
                  <a:pt x="856988" y="554895"/>
                </a:lnTo>
                <a:lnTo>
                  <a:pt x="915780" y="554552"/>
                </a:lnTo>
                <a:lnTo>
                  <a:pt x="973711" y="553308"/>
                </a:lnTo>
                <a:lnTo>
                  <a:pt x="1030744" y="551171"/>
                </a:lnTo>
                <a:lnTo>
                  <a:pt x="1086840" y="548149"/>
                </a:lnTo>
                <a:lnTo>
                  <a:pt x="1141961" y="544251"/>
                </a:lnTo>
                <a:lnTo>
                  <a:pt x="1196068" y="539485"/>
                </a:lnTo>
                <a:lnTo>
                  <a:pt x="1249122" y="533859"/>
                </a:lnTo>
                <a:lnTo>
                  <a:pt x="1301087" y="527383"/>
                </a:lnTo>
                <a:lnTo>
                  <a:pt x="1351008" y="520195"/>
                </a:lnTo>
                <a:lnTo>
                  <a:pt x="639014" y="520195"/>
                </a:lnTo>
                <a:lnTo>
                  <a:pt x="578293" y="519278"/>
                </a:lnTo>
                <a:lnTo>
                  <a:pt x="516763" y="517414"/>
                </a:lnTo>
                <a:lnTo>
                  <a:pt x="454461" y="514594"/>
                </a:lnTo>
                <a:lnTo>
                  <a:pt x="391428" y="510808"/>
                </a:lnTo>
                <a:lnTo>
                  <a:pt x="327700" y="506048"/>
                </a:lnTo>
                <a:lnTo>
                  <a:pt x="263316" y="500304"/>
                </a:lnTo>
                <a:lnTo>
                  <a:pt x="198316" y="493567"/>
                </a:lnTo>
                <a:lnTo>
                  <a:pt x="132738" y="485828"/>
                </a:lnTo>
                <a:lnTo>
                  <a:pt x="66619" y="477078"/>
                </a:lnTo>
                <a:lnTo>
                  <a:pt x="0" y="467308"/>
                </a:lnTo>
                <a:close/>
              </a:path>
              <a:path w="2157729" h="554989">
                <a:moveTo>
                  <a:pt x="1960704" y="0"/>
                </a:moveTo>
                <a:lnTo>
                  <a:pt x="1946683" y="53498"/>
                </a:lnTo>
                <a:lnTo>
                  <a:pt x="1924029" y="104495"/>
                </a:lnTo>
                <a:lnTo>
                  <a:pt x="1893051" y="152916"/>
                </a:lnTo>
                <a:lnTo>
                  <a:pt x="1854055" y="198688"/>
                </a:lnTo>
                <a:lnTo>
                  <a:pt x="1807352" y="241737"/>
                </a:lnTo>
                <a:lnTo>
                  <a:pt x="1753248" y="281990"/>
                </a:lnTo>
                <a:lnTo>
                  <a:pt x="1692053" y="319374"/>
                </a:lnTo>
                <a:lnTo>
                  <a:pt x="1624074" y="353815"/>
                </a:lnTo>
                <a:lnTo>
                  <a:pt x="1587637" y="369909"/>
                </a:lnTo>
                <a:lnTo>
                  <a:pt x="1549620" y="385239"/>
                </a:lnTo>
                <a:lnTo>
                  <a:pt x="1510061" y="399797"/>
                </a:lnTo>
                <a:lnTo>
                  <a:pt x="1468999" y="413574"/>
                </a:lnTo>
                <a:lnTo>
                  <a:pt x="1426472" y="426559"/>
                </a:lnTo>
                <a:lnTo>
                  <a:pt x="1382519" y="438745"/>
                </a:lnTo>
                <a:lnTo>
                  <a:pt x="1337178" y="450121"/>
                </a:lnTo>
                <a:lnTo>
                  <a:pt x="1290489" y="460679"/>
                </a:lnTo>
                <a:lnTo>
                  <a:pt x="1242489" y="470409"/>
                </a:lnTo>
                <a:lnTo>
                  <a:pt x="1193217" y="479303"/>
                </a:lnTo>
                <a:lnTo>
                  <a:pt x="1142711" y="487350"/>
                </a:lnTo>
                <a:lnTo>
                  <a:pt x="1091011" y="494543"/>
                </a:lnTo>
                <a:lnTo>
                  <a:pt x="1038154" y="500871"/>
                </a:lnTo>
                <a:lnTo>
                  <a:pt x="984179" y="506325"/>
                </a:lnTo>
                <a:lnTo>
                  <a:pt x="929125" y="510897"/>
                </a:lnTo>
                <a:lnTo>
                  <a:pt x="873030" y="514577"/>
                </a:lnTo>
                <a:lnTo>
                  <a:pt x="815933" y="517356"/>
                </a:lnTo>
                <a:lnTo>
                  <a:pt x="757872" y="519225"/>
                </a:lnTo>
                <a:lnTo>
                  <a:pt x="698887" y="520174"/>
                </a:lnTo>
                <a:lnTo>
                  <a:pt x="639014" y="520195"/>
                </a:lnTo>
                <a:lnTo>
                  <a:pt x="1351008" y="520195"/>
                </a:lnTo>
                <a:lnTo>
                  <a:pt x="1401591" y="511910"/>
                </a:lnTo>
                <a:lnTo>
                  <a:pt x="1450054" y="502930"/>
                </a:lnTo>
                <a:lnTo>
                  <a:pt x="1497274" y="493132"/>
                </a:lnTo>
                <a:lnTo>
                  <a:pt x="1543211" y="482526"/>
                </a:lnTo>
                <a:lnTo>
                  <a:pt x="1587828" y="471119"/>
                </a:lnTo>
                <a:lnTo>
                  <a:pt x="1631086" y="458919"/>
                </a:lnTo>
                <a:lnTo>
                  <a:pt x="1672947" y="445936"/>
                </a:lnTo>
                <a:lnTo>
                  <a:pt x="1713373" y="432177"/>
                </a:lnTo>
                <a:lnTo>
                  <a:pt x="1752325" y="417651"/>
                </a:lnTo>
                <a:lnTo>
                  <a:pt x="1789765" y="402366"/>
                </a:lnTo>
                <a:lnTo>
                  <a:pt x="1825654" y="386331"/>
                </a:lnTo>
                <a:lnTo>
                  <a:pt x="1859954" y="369553"/>
                </a:lnTo>
                <a:lnTo>
                  <a:pt x="1923636" y="333806"/>
                </a:lnTo>
                <a:lnTo>
                  <a:pt x="1980502" y="295193"/>
                </a:lnTo>
                <a:lnTo>
                  <a:pt x="2030245" y="253779"/>
                </a:lnTo>
                <a:lnTo>
                  <a:pt x="2072561" y="209632"/>
                </a:lnTo>
                <a:lnTo>
                  <a:pt x="2107140" y="162820"/>
                </a:lnTo>
                <a:lnTo>
                  <a:pt x="2133678" y="113410"/>
                </a:lnTo>
                <a:lnTo>
                  <a:pt x="2151867" y="61468"/>
                </a:lnTo>
                <a:lnTo>
                  <a:pt x="2157735" y="34569"/>
                </a:lnTo>
                <a:lnTo>
                  <a:pt x="1960704" y="0"/>
                </a:lnTo>
                <a:close/>
              </a:path>
            </a:pathLst>
          </a:custGeom>
          <a:solidFill>
            <a:srgbClr val="39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02700" y="2696777"/>
            <a:ext cx="1184275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9500"/>
              </a:lnSpc>
            </a:pPr>
            <a:r>
              <a:rPr sz="1800" b="1" spc="-5" dirty="0">
                <a:solidFill>
                  <a:srgbClr val="004B82"/>
                </a:solidFill>
                <a:latin typeface="Calibri"/>
                <a:cs typeface="Calibri"/>
              </a:rPr>
              <a:t>Transferir  </a:t>
            </a:r>
            <a:r>
              <a:rPr sz="1800" b="1" dirty="0">
                <a:solidFill>
                  <a:srgbClr val="004B82"/>
                </a:solidFill>
                <a:latin typeface="Calibri"/>
                <a:cs typeface="Calibri"/>
              </a:rPr>
              <a:t>tecnologia</a:t>
            </a:r>
            <a:r>
              <a:rPr sz="1800" b="1" spc="-110" dirty="0">
                <a:solidFill>
                  <a:srgbClr val="004B8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B82"/>
                </a:solidFill>
                <a:latin typeface="Calibri"/>
                <a:cs typeface="Calibri"/>
              </a:rPr>
              <a:t>e  inovação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00191" y="1124745"/>
            <a:ext cx="1495795" cy="1630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00175" y="5698564"/>
            <a:ext cx="732790" cy="251460"/>
          </a:xfrm>
          <a:custGeom>
            <a:avLst/>
            <a:gdLst/>
            <a:ahLst/>
            <a:cxnLst/>
            <a:rect l="l" t="t" r="r" b="b"/>
            <a:pathLst>
              <a:path w="732790" h="251460">
                <a:moveTo>
                  <a:pt x="235107" y="123656"/>
                </a:moveTo>
                <a:lnTo>
                  <a:pt x="50137" y="123656"/>
                </a:lnTo>
                <a:lnTo>
                  <a:pt x="87869" y="155579"/>
                </a:lnTo>
                <a:lnTo>
                  <a:pt x="128218" y="183041"/>
                </a:lnTo>
                <a:lnTo>
                  <a:pt x="170574" y="205883"/>
                </a:lnTo>
                <a:lnTo>
                  <a:pt x="214803" y="224196"/>
                </a:lnTo>
                <a:lnTo>
                  <a:pt x="260453" y="237903"/>
                </a:lnTo>
                <a:lnTo>
                  <a:pt x="307153" y="246971"/>
                </a:lnTo>
                <a:lnTo>
                  <a:pt x="354531" y="251365"/>
                </a:lnTo>
                <a:lnTo>
                  <a:pt x="402216" y="251050"/>
                </a:lnTo>
                <a:lnTo>
                  <a:pt x="449835" y="245992"/>
                </a:lnTo>
                <a:lnTo>
                  <a:pt x="497016" y="236156"/>
                </a:lnTo>
                <a:lnTo>
                  <a:pt x="543387" y="221507"/>
                </a:lnTo>
                <a:lnTo>
                  <a:pt x="588577" y="202012"/>
                </a:lnTo>
                <a:lnTo>
                  <a:pt x="612919" y="188415"/>
                </a:lnTo>
                <a:lnTo>
                  <a:pt x="454809" y="188415"/>
                </a:lnTo>
                <a:lnTo>
                  <a:pt x="407431" y="184021"/>
                </a:lnTo>
                <a:lnTo>
                  <a:pt x="360731" y="174953"/>
                </a:lnTo>
                <a:lnTo>
                  <a:pt x="315080" y="161246"/>
                </a:lnTo>
                <a:lnTo>
                  <a:pt x="270852" y="142932"/>
                </a:lnTo>
                <a:lnTo>
                  <a:pt x="235107" y="123656"/>
                </a:lnTo>
                <a:close/>
              </a:path>
              <a:path w="732790" h="251460">
                <a:moveTo>
                  <a:pt x="732492" y="114686"/>
                </a:moveTo>
                <a:lnTo>
                  <a:pt x="688855" y="139062"/>
                </a:lnTo>
                <a:lnTo>
                  <a:pt x="643665" y="158557"/>
                </a:lnTo>
                <a:lnTo>
                  <a:pt x="597293" y="173205"/>
                </a:lnTo>
                <a:lnTo>
                  <a:pt x="550112" y="183041"/>
                </a:lnTo>
                <a:lnTo>
                  <a:pt x="502494" y="188100"/>
                </a:lnTo>
                <a:lnTo>
                  <a:pt x="454809" y="188415"/>
                </a:lnTo>
                <a:lnTo>
                  <a:pt x="612919" y="188415"/>
                </a:lnTo>
                <a:lnTo>
                  <a:pt x="632214" y="177636"/>
                </a:lnTo>
                <a:lnTo>
                  <a:pt x="732492" y="114686"/>
                </a:lnTo>
                <a:close/>
              </a:path>
              <a:path w="732790" h="251460">
                <a:moveTo>
                  <a:pt x="24429" y="0"/>
                </a:moveTo>
                <a:lnTo>
                  <a:pt x="0" y="155131"/>
                </a:lnTo>
                <a:lnTo>
                  <a:pt x="50137" y="123656"/>
                </a:lnTo>
                <a:lnTo>
                  <a:pt x="235107" y="123656"/>
                </a:lnTo>
                <a:lnTo>
                  <a:pt x="228417" y="120049"/>
                </a:lnTo>
                <a:lnTo>
                  <a:pt x="188147" y="92628"/>
                </a:lnTo>
                <a:lnTo>
                  <a:pt x="150414" y="60706"/>
                </a:lnTo>
                <a:lnTo>
                  <a:pt x="200553" y="29231"/>
                </a:lnTo>
                <a:lnTo>
                  <a:pt x="24429" y="0"/>
                </a:lnTo>
                <a:close/>
              </a:path>
            </a:pathLst>
          </a:custGeom>
          <a:solidFill>
            <a:srgbClr val="467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80604" y="5157192"/>
            <a:ext cx="278130" cy="684530"/>
          </a:xfrm>
          <a:custGeom>
            <a:avLst/>
            <a:gdLst/>
            <a:ahLst/>
            <a:cxnLst/>
            <a:rect l="l" t="t" r="r" b="b"/>
            <a:pathLst>
              <a:path w="278129" h="684529">
                <a:moveTo>
                  <a:pt x="206385" y="0"/>
                </a:moveTo>
                <a:lnTo>
                  <a:pt x="106108" y="62950"/>
                </a:lnTo>
                <a:lnTo>
                  <a:pt x="129225" y="104227"/>
                </a:lnTo>
                <a:lnTo>
                  <a:pt x="147796" y="146899"/>
                </a:lnTo>
                <a:lnTo>
                  <a:pt x="161873" y="190647"/>
                </a:lnTo>
                <a:lnTo>
                  <a:pt x="171511" y="235156"/>
                </a:lnTo>
                <a:lnTo>
                  <a:pt x="176763" y="280109"/>
                </a:lnTo>
                <a:lnTo>
                  <a:pt x="177685" y="325191"/>
                </a:lnTo>
                <a:lnTo>
                  <a:pt x="174330" y="370083"/>
                </a:lnTo>
                <a:lnTo>
                  <a:pt x="166752" y="414471"/>
                </a:lnTo>
                <a:lnTo>
                  <a:pt x="155005" y="458037"/>
                </a:lnTo>
                <a:lnTo>
                  <a:pt x="139143" y="500465"/>
                </a:lnTo>
                <a:lnTo>
                  <a:pt x="119220" y="541439"/>
                </a:lnTo>
                <a:lnTo>
                  <a:pt x="95290" y="580643"/>
                </a:lnTo>
                <a:lnTo>
                  <a:pt x="67407" y="617759"/>
                </a:lnTo>
                <a:lnTo>
                  <a:pt x="35625" y="652471"/>
                </a:lnTo>
                <a:lnTo>
                  <a:pt x="0" y="684462"/>
                </a:lnTo>
                <a:lnTo>
                  <a:pt x="13334" y="677962"/>
                </a:lnTo>
                <a:lnTo>
                  <a:pt x="52062" y="656057"/>
                </a:lnTo>
                <a:lnTo>
                  <a:pt x="92286" y="627919"/>
                </a:lnTo>
                <a:lnTo>
                  <a:pt x="128794" y="596527"/>
                </a:lnTo>
                <a:lnTo>
                  <a:pt x="161510" y="562210"/>
                </a:lnTo>
                <a:lnTo>
                  <a:pt x="190356" y="525298"/>
                </a:lnTo>
                <a:lnTo>
                  <a:pt x="215254" y="486122"/>
                </a:lnTo>
                <a:lnTo>
                  <a:pt x="236126" y="445010"/>
                </a:lnTo>
                <a:lnTo>
                  <a:pt x="252895" y="402292"/>
                </a:lnTo>
                <a:lnTo>
                  <a:pt x="265484" y="358299"/>
                </a:lnTo>
                <a:lnTo>
                  <a:pt x="273815" y="313360"/>
                </a:lnTo>
                <a:lnTo>
                  <a:pt x="277810" y="267804"/>
                </a:lnTo>
                <a:lnTo>
                  <a:pt x="277391" y="221963"/>
                </a:lnTo>
                <a:lnTo>
                  <a:pt x="272482" y="176164"/>
                </a:lnTo>
                <a:lnTo>
                  <a:pt x="263004" y="130739"/>
                </a:lnTo>
                <a:lnTo>
                  <a:pt x="248881" y="86017"/>
                </a:lnTo>
                <a:lnTo>
                  <a:pt x="230033" y="42327"/>
                </a:lnTo>
                <a:lnTo>
                  <a:pt x="206385" y="0"/>
                </a:lnTo>
                <a:close/>
              </a:path>
            </a:pathLst>
          </a:custGeom>
          <a:solidFill>
            <a:srgbClr val="39618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/>
              <a:t>Atuação prioritária da</a:t>
            </a:r>
            <a:r>
              <a:rPr sz="4000" spc="-100" dirty="0"/>
              <a:t> </a:t>
            </a:r>
            <a:r>
              <a:rPr sz="4000" dirty="0"/>
              <a:t>ANATER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028383" y="188639"/>
            <a:ext cx="790573" cy="744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43" y="931579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10" y="0"/>
                </a:lnTo>
              </a:path>
            </a:pathLst>
          </a:custGeom>
          <a:ln w="45718">
            <a:solidFill>
              <a:srgbClr val="A6C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283" y="1170464"/>
            <a:ext cx="497395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Proposta de priorização para as primeiras</a:t>
            </a:r>
            <a:r>
              <a:rPr sz="1800" b="1" spc="-4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chamadas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860" y="4149079"/>
            <a:ext cx="1944370" cy="2520315"/>
          </a:xfrm>
          <a:prstGeom prst="rect">
            <a:avLst/>
          </a:prstGeom>
          <a:solidFill>
            <a:srgbClr val="DEE8C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99060" marR="85725" indent="-635" algn="ctr">
              <a:lnSpc>
                <a:spcPct val="89400"/>
              </a:lnSpc>
            </a:pP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Cadeia 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produtiva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do  leite em 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m</a:t>
            </a:r>
            <a:r>
              <a:rPr sz="2400" b="1" spc="-5" dirty="0">
                <a:solidFill>
                  <a:srgbClr val="006600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cr</a:t>
            </a:r>
            <a:r>
              <a:rPr sz="2400" b="1" spc="-5" dirty="0">
                <a:solidFill>
                  <a:srgbClr val="006600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rregi</a:t>
            </a:r>
            <a:r>
              <a:rPr sz="2400" b="1" spc="-5" dirty="0">
                <a:solidFill>
                  <a:srgbClr val="006600"/>
                </a:solidFill>
                <a:latin typeface="Calibri"/>
                <a:cs typeface="Calibri"/>
              </a:rPr>
              <a:t>õ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es  prioritárias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1092" y="4149079"/>
            <a:ext cx="1944370" cy="2520315"/>
          </a:xfrm>
          <a:prstGeom prst="rect">
            <a:avLst/>
          </a:prstGeom>
          <a:solidFill>
            <a:srgbClr val="DEE8C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marL="203200" marR="189865" indent="23495" algn="just">
              <a:lnSpc>
                <a:spcPct val="88500"/>
              </a:lnSpc>
            </a:pP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Agricultores 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da região</a:t>
            </a:r>
            <a:r>
              <a:rPr sz="24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do 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semiárido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9323" y="4149081"/>
            <a:ext cx="1944370" cy="2520315"/>
          </a:xfrm>
          <a:prstGeom prst="rect">
            <a:avLst/>
          </a:prstGeom>
          <a:solidFill>
            <a:srgbClr val="DEE8C9"/>
          </a:solidFill>
        </p:spPr>
        <p:txBody>
          <a:bodyPr vert="horz" wrap="square" lIns="0" tIns="111760" rIns="0" bIns="0" rtlCol="0">
            <a:spAutoFit/>
          </a:bodyPr>
          <a:lstStyle/>
          <a:p>
            <a:pPr marL="99695" marR="86360" indent="-635" algn="ctr">
              <a:lnSpc>
                <a:spcPct val="89700"/>
              </a:lnSpc>
              <a:spcBef>
                <a:spcPts val="880"/>
              </a:spcBef>
            </a:pP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Plano de  Agricultura</a:t>
            </a:r>
            <a:r>
              <a:rPr sz="24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de  </a:t>
            </a:r>
            <a:r>
              <a:rPr sz="2400" b="1" spc="-5" dirty="0">
                <a:solidFill>
                  <a:srgbClr val="006600"/>
                </a:solidFill>
                <a:latin typeface="Calibri"/>
                <a:cs typeface="Calibri"/>
              </a:rPr>
              <a:t>Baixo  Carbono,  </a:t>
            </a:r>
            <a:r>
              <a:rPr sz="2400" b="1" dirty="0">
                <a:solidFill>
                  <a:srgbClr val="006600"/>
                </a:solidFill>
                <a:latin typeface="Calibri"/>
                <a:cs typeface="Calibri"/>
              </a:rPr>
              <a:t>Agroecologia  e </a:t>
            </a:r>
            <a:r>
              <a:rPr sz="2400" b="1" spc="-5" dirty="0">
                <a:solidFill>
                  <a:srgbClr val="006600"/>
                </a:solidFill>
                <a:latin typeface="Calibri"/>
                <a:cs typeface="Calibri"/>
              </a:rPr>
              <a:t>Produção  Orgânica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39323" y="1700808"/>
            <a:ext cx="1944216" cy="2448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32239" y="4149079"/>
            <a:ext cx="1944370" cy="2520315"/>
          </a:xfrm>
          <a:prstGeom prst="rect">
            <a:avLst/>
          </a:prstGeom>
          <a:solidFill>
            <a:srgbClr val="DEE8C9"/>
          </a:solidFill>
        </p:spPr>
        <p:txBody>
          <a:bodyPr vert="horz" wrap="square" lIns="0" tIns="111760" rIns="0" bIns="0" rtlCol="0">
            <a:spAutoFit/>
          </a:bodyPr>
          <a:lstStyle/>
          <a:p>
            <a:pPr marL="99695" marR="86360" indent="-635" algn="ctr">
              <a:lnSpc>
                <a:spcPct val="89700"/>
              </a:lnSpc>
              <a:spcBef>
                <a:spcPts val="880"/>
              </a:spcBef>
            </a:pPr>
            <a:r>
              <a:rPr sz="2400" b="1" spc="-5" dirty="0">
                <a:solidFill>
                  <a:srgbClr val="006600"/>
                </a:solidFill>
                <a:latin typeface="Calibri"/>
                <a:cs typeface="Calibri"/>
              </a:rPr>
              <a:t>Tecnologias  Avançadas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: 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Agricultura</a:t>
            </a:r>
            <a:r>
              <a:rPr sz="24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de  Precisão e 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Automação,  Cultivo  Protegido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55775" y="1700808"/>
            <a:ext cx="1944215" cy="2448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543" y="1700808"/>
            <a:ext cx="1944215" cy="24695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2239" y="1700808"/>
            <a:ext cx="1944215" cy="2448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39" y="88315"/>
            <a:ext cx="6291580" cy="97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00"/>
              </a:lnSpc>
            </a:pPr>
            <a:r>
              <a:rPr sz="3200" spc="-5" dirty="0"/>
              <a:t>Características </a:t>
            </a:r>
            <a:r>
              <a:rPr sz="3200" dirty="0"/>
              <a:t>e </a:t>
            </a:r>
            <a:r>
              <a:rPr sz="3200" spc="-5" dirty="0"/>
              <a:t>Natureza Jurídica da  </a:t>
            </a:r>
            <a:r>
              <a:rPr sz="3200" dirty="0"/>
              <a:t>ANATER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8028383" y="339895"/>
            <a:ext cx="790573" cy="744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543" y="1101885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10" y="0"/>
                </a:lnTo>
              </a:path>
            </a:pathLst>
          </a:custGeom>
          <a:ln w="45719">
            <a:solidFill>
              <a:srgbClr val="A6C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7603" y="1340768"/>
            <a:ext cx="7129145" cy="963930"/>
          </a:xfrm>
          <a:prstGeom prst="rect">
            <a:avLst/>
          </a:prstGeom>
          <a:solidFill>
            <a:srgbClr val="DEE8C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1866264" marR="274955" indent="-1492250">
              <a:lnSpc>
                <a:spcPts val="2800"/>
              </a:lnSpc>
              <a:spcBef>
                <a:spcPts val="1075"/>
              </a:spcBef>
            </a:pP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Serviço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social autônomo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de direito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privado,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sem ﬁns 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lucrativos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e interesse</a:t>
            </a:r>
            <a:r>
              <a:rPr sz="2400" spc="-5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coletivo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7603" y="2402887"/>
            <a:ext cx="7129145" cy="963930"/>
          </a:xfrm>
          <a:prstGeom prst="rect">
            <a:avLst/>
          </a:prstGeom>
          <a:solidFill>
            <a:srgbClr val="DEE8C9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</a:pP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Atuação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por contrato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de gestão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com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o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poder</a:t>
            </a:r>
            <a:r>
              <a:rPr sz="2400" spc="-1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público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7603" y="3465004"/>
            <a:ext cx="7129145" cy="963930"/>
          </a:xfrm>
          <a:prstGeom prst="rect">
            <a:avLst/>
          </a:prstGeom>
          <a:solidFill>
            <a:srgbClr val="DEE8C9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359410">
              <a:lnSpc>
                <a:spcPct val="100000"/>
              </a:lnSpc>
            </a:pP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Estatuto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próprio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de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licitações, contratos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e</a:t>
            </a:r>
            <a:r>
              <a:rPr sz="2400" spc="7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convênios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7603" y="4527122"/>
            <a:ext cx="7129145" cy="963930"/>
          </a:xfrm>
          <a:prstGeom prst="rect">
            <a:avLst/>
          </a:prstGeom>
          <a:solidFill>
            <a:srgbClr val="DEE8C9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919480">
              <a:lnSpc>
                <a:spcPct val="100000"/>
              </a:lnSpc>
            </a:pP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Autonomia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contratação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de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pessoal</a:t>
            </a:r>
            <a:r>
              <a:rPr sz="2400" spc="2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(CLT)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603" y="5589240"/>
            <a:ext cx="7129145" cy="963930"/>
          </a:xfrm>
          <a:prstGeom prst="rect">
            <a:avLst/>
          </a:prstGeom>
          <a:solidFill>
            <a:srgbClr val="DEE8C9"/>
          </a:solidFill>
        </p:spPr>
        <p:txBody>
          <a:bodyPr vert="horz" wrap="square" lIns="0" tIns="136525" rIns="0" bIns="0" rtlCol="0">
            <a:spAutoFit/>
          </a:bodyPr>
          <a:lstStyle/>
          <a:p>
            <a:pPr marL="2193925" marR="1061720" indent="-1033144">
              <a:lnSpc>
                <a:spcPts val="2800"/>
              </a:lnSpc>
              <a:spcBef>
                <a:spcPts val="1075"/>
              </a:spcBef>
            </a:pP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Contratação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de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prestadores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de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serviços  </a:t>
            </a:r>
            <a:r>
              <a:rPr sz="2400" dirty="0">
                <a:solidFill>
                  <a:srgbClr val="006600"/>
                </a:solidFill>
                <a:latin typeface="Calibri"/>
                <a:cs typeface="Calibri"/>
              </a:rPr>
              <a:t>de ATER e de</a:t>
            </a:r>
            <a:r>
              <a:rPr sz="2400" spc="-6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600"/>
                </a:solidFill>
                <a:latin typeface="Calibri"/>
                <a:cs typeface="Calibri"/>
              </a:rPr>
              <a:t>auditagem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/>
              <a:t>Estrutura</a:t>
            </a:r>
            <a:r>
              <a:rPr sz="4000" spc="-50" dirty="0"/>
              <a:t> </a:t>
            </a:r>
            <a:r>
              <a:rPr sz="4000" spc="-5" dirty="0"/>
              <a:t>Organizacional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028383" y="188639"/>
            <a:ext cx="790573" cy="744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43" y="931579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10" y="0"/>
                </a:lnTo>
              </a:path>
            </a:pathLst>
          </a:custGeom>
          <a:ln w="45718">
            <a:solidFill>
              <a:srgbClr val="A6C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2199" y="3573016"/>
            <a:ext cx="1872614" cy="720090"/>
          </a:xfrm>
          <a:custGeom>
            <a:avLst/>
            <a:gdLst/>
            <a:ahLst/>
            <a:cxnLst/>
            <a:rect l="l" t="t" r="r" b="b"/>
            <a:pathLst>
              <a:path w="1872615" h="720089">
                <a:moveTo>
                  <a:pt x="1752191" y="0"/>
                </a:moveTo>
                <a:lnTo>
                  <a:pt x="120016" y="0"/>
                </a:lnTo>
                <a:lnTo>
                  <a:pt x="73300" y="9431"/>
                </a:lnTo>
                <a:lnTo>
                  <a:pt x="35151" y="35151"/>
                </a:lnTo>
                <a:lnTo>
                  <a:pt x="9431" y="73299"/>
                </a:lnTo>
                <a:lnTo>
                  <a:pt x="0" y="120014"/>
                </a:lnTo>
                <a:lnTo>
                  <a:pt x="0" y="600063"/>
                </a:lnTo>
                <a:lnTo>
                  <a:pt x="9431" y="646779"/>
                </a:lnTo>
                <a:lnTo>
                  <a:pt x="35151" y="684927"/>
                </a:lnTo>
                <a:lnTo>
                  <a:pt x="73300" y="710648"/>
                </a:lnTo>
                <a:lnTo>
                  <a:pt x="120016" y="720079"/>
                </a:lnTo>
                <a:lnTo>
                  <a:pt x="1752191" y="720079"/>
                </a:lnTo>
                <a:lnTo>
                  <a:pt x="1798907" y="710648"/>
                </a:lnTo>
                <a:lnTo>
                  <a:pt x="1837055" y="684927"/>
                </a:lnTo>
                <a:lnTo>
                  <a:pt x="1862775" y="646779"/>
                </a:lnTo>
                <a:lnTo>
                  <a:pt x="1872207" y="600063"/>
                </a:lnTo>
                <a:lnTo>
                  <a:pt x="1872207" y="120014"/>
                </a:lnTo>
                <a:lnTo>
                  <a:pt x="1862775" y="73299"/>
                </a:lnTo>
                <a:lnTo>
                  <a:pt x="1837055" y="35151"/>
                </a:lnTo>
                <a:lnTo>
                  <a:pt x="1798907" y="9431"/>
                </a:lnTo>
                <a:lnTo>
                  <a:pt x="1752191" y="0"/>
                </a:lnTo>
                <a:close/>
              </a:path>
            </a:pathLst>
          </a:custGeom>
          <a:solidFill>
            <a:srgbClr val="00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50672" y="3637065"/>
            <a:ext cx="1520190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400"/>
              </a:lnSpc>
            </a:pP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Diretoria de  Transferência de  Tecnologia</a:t>
            </a:r>
            <a:r>
              <a:rPr sz="13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(Embrapa)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72098" y="2672917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4095" y="1"/>
                </a:lnTo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6195" y="2492897"/>
            <a:ext cx="1656714" cy="360045"/>
          </a:xfrm>
          <a:custGeom>
            <a:avLst/>
            <a:gdLst/>
            <a:ahLst/>
            <a:cxnLst/>
            <a:rect l="l" t="t" r="r" b="b"/>
            <a:pathLst>
              <a:path w="1656715" h="360044">
                <a:moveTo>
                  <a:pt x="1596175" y="0"/>
                </a:moveTo>
                <a:lnTo>
                  <a:pt x="60008" y="0"/>
                </a:lnTo>
                <a:lnTo>
                  <a:pt x="36650" y="4715"/>
                </a:lnTo>
                <a:lnTo>
                  <a:pt x="17576" y="17576"/>
                </a:lnTo>
                <a:lnTo>
                  <a:pt x="4715" y="36650"/>
                </a:lnTo>
                <a:lnTo>
                  <a:pt x="0" y="60007"/>
                </a:lnTo>
                <a:lnTo>
                  <a:pt x="0" y="300031"/>
                </a:lnTo>
                <a:lnTo>
                  <a:pt x="4715" y="323389"/>
                </a:lnTo>
                <a:lnTo>
                  <a:pt x="17576" y="342463"/>
                </a:lnTo>
                <a:lnTo>
                  <a:pt x="36650" y="355324"/>
                </a:lnTo>
                <a:lnTo>
                  <a:pt x="60008" y="360039"/>
                </a:lnTo>
                <a:lnTo>
                  <a:pt x="1596175" y="360039"/>
                </a:lnTo>
                <a:lnTo>
                  <a:pt x="1619533" y="355324"/>
                </a:lnTo>
                <a:lnTo>
                  <a:pt x="1638607" y="342463"/>
                </a:lnTo>
                <a:lnTo>
                  <a:pt x="1651468" y="323389"/>
                </a:lnTo>
                <a:lnTo>
                  <a:pt x="1656184" y="300031"/>
                </a:lnTo>
                <a:lnTo>
                  <a:pt x="1656184" y="60007"/>
                </a:lnTo>
                <a:lnTo>
                  <a:pt x="1651468" y="36650"/>
                </a:lnTo>
                <a:lnTo>
                  <a:pt x="1638607" y="17576"/>
                </a:lnTo>
                <a:lnTo>
                  <a:pt x="1619533" y="4715"/>
                </a:lnTo>
                <a:lnTo>
                  <a:pt x="1596175" y="0"/>
                </a:lnTo>
                <a:close/>
              </a:path>
            </a:pathLst>
          </a:custGeom>
          <a:solidFill>
            <a:srgbClr val="E9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1818" y="2780928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087" y="1"/>
                </a:lnTo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8104" y="3068960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864095" y="0"/>
                </a:moveTo>
                <a:lnTo>
                  <a:pt x="0" y="1"/>
                </a:lnTo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72098" y="2204864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4095" y="1"/>
                </a:lnTo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2846" y="1288266"/>
            <a:ext cx="2050414" cy="772795"/>
          </a:xfrm>
          <a:custGeom>
            <a:avLst/>
            <a:gdLst/>
            <a:ahLst/>
            <a:cxnLst/>
            <a:rect l="l" t="t" r="r" b="b"/>
            <a:pathLst>
              <a:path w="2050414" h="772794">
                <a:moveTo>
                  <a:pt x="1921549" y="0"/>
                </a:moveTo>
                <a:lnTo>
                  <a:pt x="128766" y="0"/>
                </a:lnTo>
                <a:lnTo>
                  <a:pt x="78644" y="10119"/>
                </a:lnTo>
                <a:lnTo>
                  <a:pt x="37714" y="37714"/>
                </a:lnTo>
                <a:lnTo>
                  <a:pt x="10119" y="78644"/>
                </a:lnTo>
                <a:lnTo>
                  <a:pt x="0" y="128766"/>
                </a:lnTo>
                <a:lnTo>
                  <a:pt x="0" y="643816"/>
                </a:lnTo>
                <a:lnTo>
                  <a:pt x="10119" y="693937"/>
                </a:lnTo>
                <a:lnTo>
                  <a:pt x="37714" y="734867"/>
                </a:lnTo>
                <a:lnTo>
                  <a:pt x="78644" y="762462"/>
                </a:lnTo>
                <a:lnTo>
                  <a:pt x="128766" y="772581"/>
                </a:lnTo>
                <a:lnTo>
                  <a:pt x="1921549" y="772581"/>
                </a:lnTo>
                <a:lnTo>
                  <a:pt x="1971670" y="762462"/>
                </a:lnTo>
                <a:lnTo>
                  <a:pt x="2012600" y="734867"/>
                </a:lnTo>
                <a:lnTo>
                  <a:pt x="2040195" y="693937"/>
                </a:lnTo>
                <a:lnTo>
                  <a:pt x="2050314" y="643816"/>
                </a:lnTo>
                <a:lnTo>
                  <a:pt x="2050314" y="128766"/>
                </a:lnTo>
                <a:lnTo>
                  <a:pt x="2040195" y="78644"/>
                </a:lnTo>
                <a:lnTo>
                  <a:pt x="2012600" y="37714"/>
                </a:lnTo>
                <a:lnTo>
                  <a:pt x="1971670" y="10119"/>
                </a:lnTo>
                <a:lnTo>
                  <a:pt x="1921549" y="0"/>
                </a:lnTo>
                <a:close/>
              </a:path>
            </a:pathLst>
          </a:custGeom>
          <a:solidFill>
            <a:srgbClr val="00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08788" y="1415477"/>
            <a:ext cx="140398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6680">
              <a:lnSpc>
                <a:spcPts val="21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Conselho de 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Administração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5615" y="3575198"/>
            <a:ext cx="1800225" cy="709295"/>
          </a:xfrm>
          <a:custGeom>
            <a:avLst/>
            <a:gdLst/>
            <a:ahLst/>
            <a:cxnLst/>
            <a:rect l="l" t="t" r="r" b="b"/>
            <a:pathLst>
              <a:path w="1800225" h="709295">
                <a:moveTo>
                  <a:pt x="1682002" y="0"/>
                </a:moveTo>
                <a:lnTo>
                  <a:pt x="118196" y="0"/>
                </a:lnTo>
                <a:lnTo>
                  <a:pt x="72189" y="9288"/>
                </a:lnTo>
                <a:lnTo>
                  <a:pt x="34619" y="34619"/>
                </a:lnTo>
                <a:lnTo>
                  <a:pt x="9288" y="72190"/>
                </a:lnTo>
                <a:lnTo>
                  <a:pt x="0" y="118197"/>
                </a:lnTo>
                <a:lnTo>
                  <a:pt x="0" y="590972"/>
                </a:lnTo>
                <a:lnTo>
                  <a:pt x="9288" y="636980"/>
                </a:lnTo>
                <a:lnTo>
                  <a:pt x="34619" y="674550"/>
                </a:lnTo>
                <a:lnTo>
                  <a:pt x="72189" y="699880"/>
                </a:lnTo>
                <a:lnTo>
                  <a:pt x="118196" y="709169"/>
                </a:lnTo>
                <a:lnTo>
                  <a:pt x="1682002" y="709169"/>
                </a:lnTo>
                <a:lnTo>
                  <a:pt x="1728010" y="699880"/>
                </a:lnTo>
                <a:lnTo>
                  <a:pt x="1765580" y="674550"/>
                </a:lnTo>
                <a:lnTo>
                  <a:pt x="1790911" y="636980"/>
                </a:lnTo>
                <a:lnTo>
                  <a:pt x="1800199" y="590972"/>
                </a:lnTo>
                <a:lnTo>
                  <a:pt x="1800199" y="118197"/>
                </a:lnTo>
                <a:lnTo>
                  <a:pt x="1790911" y="72190"/>
                </a:lnTo>
                <a:lnTo>
                  <a:pt x="1765580" y="34619"/>
                </a:lnTo>
                <a:lnTo>
                  <a:pt x="1728010" y="9288"/>
                </a:lnTo>
                <a:lnTo>
                  <a:pt x="1682002" y="0"/>
                </a:lnTo>
                <a:close/>
              </a:path>
            </a:pathLst>
          </a:custGeom>
          <a:solidFill>
            <a:srgbClr val="00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99953" y="3744363"/>
            <a:ext cx="103822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9390">
              <a:lnSpc>
                <a:spcPts val="1500"/>
              </a:lnSpc>
            </a:pP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Diretoria 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Administra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va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35895" y="3573016"/>
            <a:ext cx="1872614" cy="720090"/>
          </a:xfrm>
          <a:custGeom>
            <a:avLst/>
            <a:gdLst/>
            <a:ahLst/>
            <a:cxnLst/>
            <a:rect l="l" t="t" r="r" b="b"/>
            <a:pathLst>
              <a:path w="1872614" h="720089">
                <a:moveTo>
                  <a:pt x="1752192" y="0"/>
                </a:moveTo>
                <a:lnTo>
                  <a:pt x="120016" y="0"/>
                </a:lnTo>
                <a:lnTo>
                  <a:pt x="73300" y="9431"/>
                </a:lnTo>
                <a:lnTo>
                  <a:pt x="35151" y="35151"/>
                </a:lnTo>
                <a:lnTo>
                  <a:pt x="9431" y="73299"/>
                </a:lnTo>
                <a:lnTo>
                  <a:pt x="0" y="120014"/>
                </a:lnTo>
                <a:lnTo>
                  <a:pt x="0" y="600063"/>
                </a:lnTo>
                <a:lnTo>
                  <a:pt x="9431" y="646779"/>
                </a:lnTo>
                <a:lnTo>
                  <a:pt x="35151" y="684927"/>
                </a:lnTo>
                <a:lnTo>
                  <a:pt x="73300" y="710648"/>
                </a:lnTo>
                <a:lnTo>
                  <a:pt x="120016" y="720079"/>
                </a:lnTo>
                <a:lnTo>
                  <a:pt x="1752192" y="720079"/>
                </a:lnTo>
                <a:lnTo>
                  <a:pt x="1798907" y="710648"/>
                </a:lnTo>
                <a:lnTo>
                  <a:pt x="1837055" y="684927"/>
                </a:lnTo>
                <a:lnTo>
                  <a:pt x="1862775" y="646779"/>
                </a:lnTo>
                <a:lnTo>
                  <a:pt x="1872207" y="600063"/>
                </a:lnTo>
                <a:lnTo>
                  <a:pt x="1872207" y="120014"/>
                </a:lnTo>
                <a:lnTo>
                  <a:pt x="1862775" y="73299"/>
                </a:lnTo>
                <a:lnTo>
                  <a:pt x="1837055" y="35151"/>
                </a:lnTo>
                <a:lnTo>
                  <a:pt x="1798907" y="9431"/>
                </a:lnTo>
                <a:lnTo>
                  <a:pt x="1752192" y="0"/>
                </a:lnTo>
                <a:close/>
              </a:path>
            </a:pathLst>
          </a:custGeom>
          <a:solidFill>
            <a:srgbClr val="00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54397" y="3833996"/>
            <a:ext cx="1240790" cy="21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Diretoria de</a:t>
            </a:r>
            <a:r>
              <a:rPr sz="13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ATER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23627" y="4343284"/>
            <a:ext cx="1548765" cy="598170"/>
          </a:xfrm>
          <a:custGeom>
            <a:avLst/>
            <a:gdLst/>
            <a:ahLst/>
            <a:cxnLst/>
            <a:rect l="l" t="t" r="r" b="b"/>
            <a:pathLst>
              <a:path w="1548764" h="598170">
                <a:moveTo>
                  <a:pt x="1448523" y="0"/>
                </a:moveTo>
                <a:lnTo>
                  <a:pt x="99648" y="0"/>
                </a:lnTo>
                <a:lnTo>
                  <a:pt x="60860" y="7830"/>
                </a:lnTo>
                <a:lnTo>
                  <a:pt x="29186" y="29186"/>
                </a:lnTo>
                <a:lnTo>
                  <a:pt x="7830" y="60860"/>
                </a:lnTo>
                <a:lnTo>
                  <a:pt x="0" y="99648"/>
                </a:lnTo>
                <a:lnTo>
                  <a:pt x="0" y="498234"/>
                </a:lnTo>
                <a:lnTo>
                  <a:pt x="7830" y="537022"/>
                </a:lnTo>
                <a:lnTo>
                  <a:pt x="29186" y="568696"/>
                </a:lnTo>
                <a:lnTo>
                  <a:pt x="60860" y="590052"/>
                </a:lnTo>
                <a:lnTo>
                  <a:pt x="99648" y="597882"/>
                </a:lnTo>
                <a:lnTo>
                  <a:pt x="1448523" y="597882"/>
                </a:lnTo>
                <a:lnTo>
                  <a:pt x="1487310" y="590052"/>
                </a:lnTo>
                <a:lnTo>
                  <a:pt x="1518985" y="568696"/>
                </a:lnTo>
                <a:lnTo>
                  <a:pt x="1540340" y="537022"/>
                </a:lnTo>
                <a:lnTo>
                  <a:pt x="1548171" y="498234"/>
                </a:lnTo>
                <a:lnTo>
                  <a:pt x="1548171" y="99648"/>
                </a:lnTo>
                <a:lnTo>
                  <a:pt x="1540340" y="60860"/>
                </a:lnTo>
                <a:lnTo>
                  <a:pt x="1518985" y="29186"/>
                </a:lnTo>
                <a:lnTo>
                  <a:pt x="1487310" y="7830"/>
                </a:lnTo>
                <a:lnTo>
                  <a:pt x="1448523" y="0"/>
                </a:lnTo>
                <a:close/>
              </a:path>
            </a:pathLst>
          </a:custGeom>
          <a:solidFill>
            <a:srgbClr val="E9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80878" y="4378065"/>
            <a:ext cx="124015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400"/>
              </a:lnSpc>
            </a:pP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Gerência</a:t>
            </a:r>
            <a:r>
              <a:rPr sz="1200" spc="-5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de</a:t>
            </a:r>
            <a:r>
              <a:rPr sz="1200" spc="-5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Gestão  de Pessoas e  Contratos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23627" y="5017541"/>
            <a:ext cx="1548765" cy="436880"/>
          </a:xfrm>
          <a:custGeom>
            <a:avLst/>
            <a:gdLst/>
            <a:ahLst/>
            <a:cxnLst/>
            <a:rect l="l" t="t" r="r" b="b"/>
            <a:pathLst>
              <a:path w="1548764" h="436879">
                <a:moveTo>
                  <a:pt x="1475434" y="0"/>
                </a:moveTo>
                <a:lnTo>
                  <a:pt x="72737" y="0"/>
                </a:lnTo>
                <a:lnTo>
                  <a:pt x="44424" y="5716"/>
                </a:lnTo>
                <a:lnTo>
                  <a:pt x="21304" y="21304"/>
                </a:lnTo>
                <a:lnTo>
                  <a:pt x="5716" y="44424"/>
                </a:lnTo>
                <a:lnTo>
                  <a:pt x="0" y="72736"/>
                </a:lnTo>
                <a:lnTo>
                  <a:pt x="0" y="363674"/>
                </a:lnTo>
                <a:lnTo>
                  <a:pt x="5716" y="391987"/>
                </a:lnTo>
                <a:lnTo>
                  <a:pt x="21304" y="415107"/>
                </a:lnTo>
                <a:lnTo>
                  <a:pt x="44424" y="430695"/>
                </a:lnTo>
                <a:lnTo>
                  <a:pt x="72737" y="436411"/>
                </a:lnTo>
                <a:lnTo>
                  <a:pt x="1475434" y="436411"/>
                </a:lnTo>
                <a:lnTo>
                  <a:pt x="1503746" y="430695"/>
                </a:lnTo>
                <a:lnTo>
                  <a:pt x="1526867" y="415107"/>
                </a:lnTo>
                <a:lnTo>
                  <a:pt x="1542455" y="391987"/>
                </a:lnTo>
                <a:lnTo>
                  <a:pt x="1548171" y="363674"/>
                </a:lnTo>
                <a:lnTo>
                  <a:pt x="1548171" y="72736"/>
                </a:lnTo>
                <a:lnTo>
                  <a:pt x="1542455" y="44424"/>
                </a:lnTo>
                <a:lnTo>
                  <a:pt x="1526867" y="21304"/>
                </a:lnTo>
                <a:lnTo>
                  <a:pt x="1503746" y="5716"/>
                </a:lnTo>
                <a:lnTo>
                  <a:pt x="1475434" y="0"/>
                </a:lnTo>
                <a:close/>
              </a:path>
            </a:pathLst>
          </a:custGeom>
          <a:solidFill>
            <a:srgbClr val="E9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31335" y="5144307"/>
            <a:ext cx="133921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Gerência de</a:t>
            </a:r>
            <a:r>
              <a:rPr sz="12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Finanças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23627" y="5512868"/>
            <a:ext cx="1548765" cy="436880"/>
          </a:xfrm>
          <a:custGeom>
            <a:avLst/>
            <a:gdLst/>
            <a:ahLst/>
            <a:cxnLst/>
            <a:rect l="l" t="t" r="r" b="b"/>
            <a:pathLst>
              <a:path w="1548764" h="436879">
                <a:moveTo>
                  <a:pt x="1475434" y="0"/>
                </a:moveTo>
                <a:lnTo>
                  <a:pt x="72737" y="0"/>
                </a:lnTo>
                <a:lnTo>
                  <a:pt x="44424" y="5716"/>
                </a:lnTo>
                <a:lnTo>
                  <a:pt x="21304" y="21304"/>
                </a:lnTo>
                <a:lnTo>
                  <a:pt x="5716" y="44424"/>
                </a:lnTo>
                <a:lnTo>
                  <a:pt x="0" y="72736"/>
                </a:lnTo>
                <a:lnTo>
                  <a:pt x="0" y="363674"/>
                </a:lnTo>
                <a:lnTo>
                  <a:pt x="5716" y="391987"/>
                </a:lnTo>
                <a:lnTo>
                  <a:pt x="21304" y="415107"/>
                </a:lnTo>
                <a:lnTo>
                  <a:pt x="44424" y="430695"/>
                </a:lnTo>
                <a:lnTo>
                  <a:pt x="72737" y="436411"/>
                </a:lnTo>
                <a:lnTo>
                  <a:pt x="1475434" y="436411"/>
                </a:lnTo>
                <a:lnTo>
                  <a:pt x="1503746" y="430695"/>
                </a:lnTo>
                <a:lnTo>
                  <a:pt x="1526867" y="415107"/>
                </a:lnTo>
                <a:lnTo>
                  <a:pt x="1542455" y="391987"/>
                </a:lnTo>
                <a:lnTo>
                  <a:pt x="1548171" y="363674"/>
                </a:lnTo>
                <a:lnTo>
                  <a:pt x="1548171" y="72736"/>
                </a:lnTo>
                <a:lnTo>
                  <a:pt x="1542455" y="44424"/>
                </a:lnTo>
                <a:lnTo>
                  <a:pt x="1526867" y="21304"/>
                </a:lnTo>
                <a:lnTo>
                  <a:pt x="1503746" y="5716"/>
                </a:lnTo>
                <a:lnTo>
                  <a:pt x="1475434" y="0"/>
                </a:lnTo>
                <a:close/>
              </a:path>
            </a:pathLst>
          </a:custGeom>
          <a:solidFill>
            <a:srgbClr val="E9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42597" y="5639634"/>
            <a:ext cx="91694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Gerência de</a:t>
            </a:r>
            <a:r>
              <a:rPr sz="12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TI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08004" y="2060847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1" y="936103"/>
                </a:lnTo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9611" y="2132857"/>
            <a:ext cx="1872614" cy="432434"/>
          </a:xfrm>
          <a:custGeom>
            <a:avLst/>
            <a:gdLst/>
            <a:ahLst/>
            <a:cxnLst/>
            <a:rect l="l" t="t" r="r" b="b"/>
            <a:pathLst>
              <a:path w="1872614" h="432435">
                <a:moveTo>
                  <a:pt x="1800198" y="0"/>
                </a:moveTo>
                <a:lnTo>
                  <a:pt x="72009" y="0"/>
                </a:lnTo>
                <a:lnTo>
                  <a:pt x="43979" y="5658"/>
                </a:lnTo>
                <a:lnTo>
                  <a:pt x="21090" y="21090"/>
                </a:lnTo>
                <a:lnTo>
                  <a:pt x="5658" y="43979"/>
                </a:lnTo>
                <a:lnTo>
                  <a:pt x="0" y="72008"/>
                </a:lnTo>
                <a:lnTo>
                  <a:pt x="0" y="360038"/>
                </a:lnTo>
                <a:lnTo>
                  <a:pt x="5658" y="388068"/>
                </a:lnTo>
                <a:lnTo>
                  <a:pt x="21090" y="410956"/>
                </a:lnTo>
                <a:lnTo>
                  <a:pt x="43979" y="426388"/>
                </a:lnTo>
                <a:lnTo>
                  <a:pt x="72009" y="432047"/>
                </a:lnTo>
                <a:lnTo>
                  <a:pt x="1800198" y="432047"/>
                </a:lnTo>
                <a:lnTo>
                  <a:pt x="1828227" y="426388"/>
                </a:lnTo>
                <a:lnTo>
                  <a:pt x="1851116" y="410956"/>
                </a:lnTo>
                <a:lnTo>
                  <a:pt x="1866548" y="388068"/>
                </a:lnTo>
                <a:lnTo>
                  <a:pt x="1872207" y="360038"/>
                </a:lnTo>
                <a:lnTo>
                  <a:pt x="1872207" y="72008"/>
                </a:lnTo>
                <a:lnTo>
                  <a:pt x="1866548" y="43979"/>
                </a:lnTo>
                <a:lnTo>
                  <a:pt x="1851116" y="21090"/>
                </a:lnTo>
                <a:lnTo>
                  <a:pt x="1828227" y="5658"/>
                </a:lnTo>
                <a:lnTo>
                  <a:pt x="1800198" y="0"/>
                </a:lnTo>
                <a:close/>
              </a:path>
            </a:pathLst>
          </a:custGeom>
          <a:solidFill>
            <a:srgbClr val="E9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86065" y="2166000"/>
            <a:ext cx="3434715" cy="37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  <a:tabLst>
                <a:tab pos="3421379" algn="l"/>
              </a:tabLst>
            </a:pP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Gerência de</a:t>
            </a:r>
            <a:r>
              <a:rPr sz="12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Planejamento  </a:t>
            </a:r>
            <a:r>
              <a:rPr sz="1200" spc="8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006600"/>
                </a:solid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421640">
              <a:lnSpc>
                <a:spcPts val="1420"/>
              </a:lnSpc>
            </a:pP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e</a:t>
            </a:r>
            <a:r>
              <a:rPr sz="12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Informação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64187" y="1304764"/>
            <a:ext cx="1800225" cy="432434"/>
          </a:xfrm>
          <a:custGeom>
            <a:avLst/>
            <a:gdLst/>
            <a:ahLst/>
            <a:cxnLst/>
            <a:rect l="l" t="t" r="r" b="b"/>
            <a:pathLst>
              <a:path w="1800225" h="432435">
                <a:moveTo>
                  <a:pt x="1728190" y="0"/>
                </a:moveTo>
                <a:lnTo>
                  <a:pt x="72008" y="0"/>
                </a:lnTo>
                <a:lnTo>
                  <a:pt x="43979" y="5658"/>
                </a:lnTo>
                <a:lnTo>
                  <a:pt x="21090" y="21090"/>
                </a:lnTo>
                <a:lnTo>
                  <a:pt x="5658" y="43979"/>
                </a:lnTo>
                <a:lnTo>
                  <a:pt x="0" y="72009"/>
                </a:lnTo>
                <a:lnTo>
                  <a:pt x="0" y="360038"/>
                </a:lnTo>
                <a:lnTo>
                  <a:pt x="5658" y="388068"/>
                </a:lnTo>
                <a:lnTo>
                  <a:pt x="21090" y="410956"/>
                </a:lnTo>
                <a:lnTo>
                  <a:pt x="43979" y="426388"/>
                </a:lnTo>
                <a:lnTo>
                  <a:pt x="72008" y="432047"/>
                </a:lnTo>
                <a:lnTo>
                  <a:pt x="1728190" y="432047"/>
                </a:lnTo>
                <a:lnTo>
                  <a:pt x="1756219" y="426388"/>
                </a:lnTo>
                <a:lnTo>
                  <a:pt x="1779108" y="410956"/>
                </a:lnTo>
                <a:lnTo>
                  <a:pt x="1794540" y="388068"/>
                </a:lnTo>
                <a:lnTo>
                  <a:pt x="1800199" y="360038"/>
                </a:lnTo>
                <a:lnTo>
                  <a:pt x="1800199" y="72009"/>
                </a:lnTo>
                <a:lnTo>
                  <a:pt x="1794540" y="43979"/>
                </a:lnTo>
                <a:lnTo>
                  <a:pt x="1779108" y="21090"/>
                </a:lnTo>
                <a:lnTo>
                  <a:pt x="1756219" y="5658"/>
                </a:lnTo>
                <a:lnTo>
                  <a:pt x="1728190" y="0"/>
                </a:lnTo>
                <a:close/>
              </a:path>
            </a:pathLst>
          </a:custGeom>
          <a:solidFill>
            <a:srgbClr val="00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73543" y="1429348"/>
            <a:ext cx="9880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Conselho</a:t>
            </a:r>
            <a:r>
              <a:rPr sz="12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Fiscal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51619" y="1287962"/>
            <a:ext cx="1800225" cy="466090"/>
          </a:xfrm>
          <a:custGeom>
            <a:avLst/>
            <a:gdLst/>
            <a:ahLst/>
            <a:cxnLst/>
            <a:rect l="l" t="t" r="r" b="b"/>
            <a:pathLst>
              <a:path w="1800225" h="466089">
                <a:moveTo>
                  <a:pt x="1722589" y="0"/>
                </a:moveTo>
                <a:lnTo>
                  <a:pt x="77609" y="0"/>
                </a:lnTo>
                <a:lnTo>
                  <a:pt x="47400" y="6098"/>
                </a:lnTo>
                <a:lnTo>
                  <a:pt x="22731" y="22731"/>
                </a:lnTo>
                <a:lnTo>
                  <a:pt x="6098" y="47400"/>
                </a:lnTo>
                <a:lnTo>
                  <a:pt x="0" y="77609"/>
                </a:lnTo>
                <a:lnTo>
                  <a:pt x="0" y="388040"/>
                </a:lnTo>
                <a:lnTo>
                  <a:pt x="6098" y="418250"/>
                </a:lnTo>
                <a:lnTo>
                  <a:pt x="22731" y="442920"/>
                </a:lnTo>
                <a:lnTo>
                  <a:pt x="47400" y="459552"/>
                </a:lnTo>
                <a:lnTo>
                  <a:pt x="77609" y="465651"/>
                </a:lnTo>
                <a:lnTo>
                  <a:pt x="1722589" y="465651"/>
                </a:lnTo>
                <a:lnTo>
                  <a:pt x="1752798" y="459552"/>
                </a:lnTo>
                <a:lnTo>
                  <a:pt x="1777467" y="442920"/>
                </a:lnTo>
                <a:lnTo>
                  <a:pt x="1794100" y="418250"/>
                </a:lnTo>
                <a:lnTo>
                  <a:pt x="1800199" y="388040"/>
                </a:lnTo>
                <a:lnTo>
                  <a:pt x="1800199" y="77609"/>
                </a:lnTo>
                <a:lnTo>
                  <a:pt x="1794100" y="47400"/>
                </a:lnTo>
                <a:lnTo>
                  <a:pt x="1777467" y="22731"/>
                </a:lnTo>
                <a:lnTo>
                  <a:pt x="1752798" y="6098"/>
                </a:lnTo>
                <a:lnTo>
                  <a:pt x="1722589" y="0"/>
                </a:lnTo>
                <a:close/>
              </a:path>
            </a:pathLst>
          </a:custGeom>
          <a:solidFill>
            <a:srgbClr val="00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59155" y="1348068"/>
            <a:ext cx="1191260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marR="5080" indent="-306705"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Conselho</a:t>
            </a:r>
            <a:r>
              <a:rPr sz="12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Assessor  Nacional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671898" y="2204864"/>
            <a:ext cx="1800225" cy="936625"/>
          </a:xfrm>
          <a:custGeom>
            <a:avLst/>
            <a:gdLst/>
            <a:ahLst/>
            <a:cxnLst/>
            <a:rect l="l" t="t" r="r" b="b"/>
            <a:pathLst>
              <a:path w="1800225" h="936625">
                <a:moveTo>
                  <a:pt x="1644180" y="0"/>
                </a:moveTo>
                <a:lnTo>
                  <a:pt x="156020" y="0"/>
                </a:lnTo>
                <a:lnTo>
                  <a:pt x="106706" y="7953"/>
                </a:lnTo>
                <a:lnTo>
                  <a:pt x="63877" y="30102"/>
                </a:lnTo>
                <a:lnTo>
                  <a:pt x="30103" y="63876"/>
                </a:lnTo>
                <a:lnTo>
                  <a:pt x="7954" y="106705"/>
                </a:lnTo>
                <a:lnTo>
                  <a:pt x="0" y="156019"/>
                </a:lnTo>
                <a:lnTo>
                  <a:pt x="0" y="780083"/>
                </a:lnTo>
                <a:lnTo>
                  <a:pt x="7954" y="829397"/>
                </a:lnTo>
                <a:lnTo>
                  <a:pt x="30103" y="872226"/>
                </a:lnTo>
                <a:lnTo>
                  <a:pt x="63877" y="906000"/>
                </a:lnTo>
                <a:lnTo>
                  <a:pt x="106706" y="928149"/>
                </a:lnTo>
                <a:lnTo>
                  <a:pt x="156020" y="936103"/>
                </a:lnTo>
                <a:lnTo>
                  <a:pt x="1644180" y="936103"/>
                </a:lnTo>
                <a:lnTo>
                  <a:pt x="1693494" y="928149"/>
                </a:lnTo>
                <a:lnTo>
                  <a:pt x="1736323" y="906000"/>
                </a:lnTo>
                <a:lnTo>
                  <a:pt x="1770097" y="872226"/>
                </a:lnTo>
                <a:lnTo>
                  <a:pt x="1792246" y="829397"/>
                </a:lnTo>
                <a:lnTo>
                  <a:pt x="1800200" y="780083"/>
                </a:lnTo>
                <a:lnTo>
                  <a:pt x="1800200" y="156019"/>
                </a:lnTo>
                <a:lnTo>
                  <a:pt x="1792246" y="106705"/>
                </a:lnTo>
                <a:lnTo>
                  <a:pt x="1770097" y="63876"/>
                </a:lnTo>
                <a:lnTo>
                  <a:pt x="1736323" y="30102"/>
                </a:lnTo>
                <a:lnTo>
                  <a:pt x="1693494" y="7953"/>
                </a:lnTo>
                <a:lnTo>
                  <a:pt x="1644180" y="0"/>
                </a:lnTo>
                <a:close/>
              </a:path>
            </a:pathLst>
          </a:custGeom>
          <a:solidFill>
            <a:srgbClr val="00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881056" y="2566236"/>
            <a:ext cx="138811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Diretor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Presidente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36195" y="2060848"/>
            <a:ext cx="1656714" cy="288290"/>
          </a:xfrm>
          <a:custGeom>
            <a:avLst/>
            <a:gdLst/>
            <a:ahLst/>
            <a:cxnLst/>
            <a:rect l="l" t="t" r="r" b="b"/>
            <a:pathLst>
              <a:path w="1656715" h="288289">
                <a:moveTo>
                  <a:pt x="1608178" y="0"/>
                </a:moveTo>
                <a:lnTo>
                  <a:pt x="48005" y="0"/>
                </a:lnTo>
                <a:lnTo>
                  <a:pt x="29320" y="3772"/>
                </a:lnTo>
                <a:lnTo>
                  <a:pt x="14060" y="14060"/>
                </a:lnTo>
                <a:lnTo>
                  <a:pt x="3772" y="29320"/>
                </a:lnTo>
                <a:lnTo>
                  <a:pt x="0" y="48005"/>
                </a:lnTo>
                <a:lnTo>
                  <a:pt x="0" y="240026"/>
                </a:lnTo>
                <a:lnTo>
                  <a:pt x="3772" y="258712"/>
                </a:lnTo>
                <a:lnTo>
                  <a:pt x="14060" y="273971"/>
                </a:lnTo>
                <a:lnTo>
                  <a:pt x="29320" y="284259"/>
                </a:lnTo>
                <a:lnTo>
                  <a:pt x="48005" y="288032"/>
                </a:lnTo>
                <a:lnTo>
                  <a:pt x="1608178" y="288032"/>
                </a:lnTo>
                <a:lnTo>
                  <a:pt x="1626864" y="284259"/>
                </a:lnTo>
                <a:lnTo>
                  <a:pt x="1642123" y="273971"/>
                </a:lnTo>
                <a:lnTo>
                  <a:pt x="1652411" y="258712"/>
                </a:lnTo>
                <a:lnTo>
                  <a:pt x="1656184" y="240026"/>
                </a:lnTo>
                <a:lnTo>
                  <a:pt x="1656184" y="48005"/>
                </a:lnTo>
                <a:lnTo>
                  <a:pt x="1652411" y="29320"/>
                </a:lnTo>
                <a:lnTo>
                  <a:pt x="1642123" y="14060"/>
                </a:lnTo>
                <a:lnTo>
                  <a:pt x="1626864" y="3772"/>
                </a:lnTo>
                <a:lnTo>
                  <a:pt x="1608178" y="0"/>
                </a:lnTo>
                <a:close/>
              </a:path>
            </a:pathLst>
          </a:custGeom>
          <a:solidFill>
            <a:srgbClr val="E9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625921" y="2113424"/>
            <a:ext cx="108267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Gerência</a:t>
            </a:r>
            <a:r>
              <a:rPr sz="12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Jurídica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72199" y="2924944"/>
            <a:ext cx="1656714" cy="288290"/>
          </a:xfrm>
          <a:custGeom>
            <a:avLst/>
            <a:gdLst/>
            <a:ahLst/>
            <a:cxnLst/>
            <a:rect l="l" t="t" r="r" b="b"/>
            <a:pathLst>
              <a:path w="1656715" h="288289">
                <a:moveTo>
                  <a:pt x="1608178" y="0"/>
                </a:moveTo>
                <a:lnTo>
                  <a:pt x="48006" y="0"/>
                </a:lnTo>
                <a:lnTo>
                  <a:pt x="29319" y="3772"/>
                </a:lnTo>
                <a:lnTo>
                  <a:pt x="14060" y="14060"/>
                </a:lnTo>
                <a:lnTo>
                  <a:pt x="3772" y="29319"/>
                </a:lnTo>
                <a:lnTo>
                  <a:pt x="0" y="48005"/>
                </a:lnTo>
                <a:lnTo>
                  <a:pt x="0" y="240026"/>
                </a:lnTo>
                <a:lnTo>
                  <a:pt x="3772" y="258712"/>
                </a:lnTo>
                <a:lnTo>
                  <a:pt x="14060" y="273971"/>
                </a:lnTo>
                <a:lnTo>
                  <a:pt x="29319" y="284259"/>
                </a:lnTo>
                <a:lnTo>
                  <a:pt x="48006" y="288032"/>
                </a:lnTo>
                <a:lnTo>
                  <a:pt x="1608178" y="288032"/>
                </a:lnTo>
                <a:lnTo>
                  <a:pt x="1626863" y="284259"/>
                </a:lnTo>
                <a:lnTo>
                  <a:pt x="1642122" y="273971"/>
                </a:lnTo>
                <a:lnTo>
                  <a:pt x="1652410" y="258712"/>
                </a:lnTo>
                <a:lnTo>
                  <a:pt x="1656182" y="240026"/>
                </a:lnTo>
                <a:lnTo>
                  <a:pt x="1656182" y="48005"/>
                </a:lnTo>
                <a:lnTo>
                  <a:pt x="1652410" y="29319"/>
                </a:lnTo>
                <a:lnTo>
                  <a:pt x="1642122" y="14060"/>
                </a:lnTo>
                <a:lnTo>
                  <a:pt x="1626863" y="3772"/>
                </a:lnTo>
                <a:lnTo>
                  <a:pt x="1608178" y="0"/>
                </a:lnTo>
                <a:close/>
              </a:path>
            </a:pathLst>
          </a:custGeom>
          <a:solidFill>
            <a:srgbClr val="E9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46277" y="2500196"/>
            <a:ext cx="1441450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400"/>
              </a:lnSpc>
            </a:pP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Assessoria</a:t>
            </a:r>
            <a:r>
              <a:rPr sz="1200" spc="-5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de</a:t>
            </a:r>
            <a:r>
              <a:rPr sz="1200" spc="-5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Relações  </a:t>
            </a:r>
            <a:r>
              <a:rPr sz="1200" spc="-5" dirty="0">
                <a:solidFill>
                  <a:srgbClr val="006600"/>
                </a:solidFill>
                <a:latin typeface="Calibri"/>
                <a:cs typeface="Calibri"/>
              </a:rPr>
              <a:t>Institucionais</a:t>
            </a:r>
            <a:endParaRPr sz="1200">
              <a:latin typeface="Calibri"/>
              <a:cs typeface="Calibri"/>
            </a:endParaRPr>
          </a:p>
          <a:p>
            <a:pPr marL="72390" algn="ctr">
              <a:lnSpc>
                <a:spcPct val="100000"/>
              </a:lnSpc>
              <a:spcBef>
                <a:spcPts val="955"/>
              </a:spcBef>
            </a:pP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Auditoria</a:t>
            </a:r>
            <a:r>
              <a:rPr sz="12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Interna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79611" y="2636912"/>
            <a:ext cx="1872614" cy="288290"/>
          </a:xfrm>
          <a:custGeom>
            <a:avLst/>
            <a:gdLst/>
            <a:ahLst/>
            <a:cxnLst/>
            <a:rect l="l" t="t" r="r" b="b"/>
            <a:pathLst>
              <a:path w="1872614" h="288289">
                <a:moveTo>
                  <a:pt x="1824201" y="0"/>
                </a:moveTo>
                <a:lnTo>
                  <a:pt x="48006" y="0"/>
                </a:lnTo>
                <a:lnTo>
                  <a:pt x="29319" y="3772"/>
                </a:lnTo>
                <a:lnTo>
                  <a:pt x="14060" y="14060"/>
                </a:lnTo>
                <a:lnTo>
                  <a:pt x="3772" y="29320"/>
                </a:lnTo>
                <a:lnTo>
                  <a:pt x="0" y="48006"/>
                </a:lnTo>
                <a:lnTo>
                  <a:pt x="0" y="240026"/>
                </a:lnTo>
                <a:lnTo>
                  <a:pt x="3772" y="258712"/>
                </a:lnTo>
                <a:lnTo>
                  <a:pt x="14060" y="273971"/>
                </a:lnTo>
                <a:lnTo>
                  <a:pt x="29319" y="284259"/>
                </a:lnTo>
                <a:lnTo>
                  <a:pt x="48006" y="288032"/>
                </a:lnTo>
                <a:lnTo>
                  <a:pt x="1824201" y="288032"/>
                </a:lnTo>
                <a:lnTo>
                  <a:pt x="1842887" y="284259"/>
                </a:lnTo>
                <a:lnTo>
                  <a:pt x="1858146" y="273971"/>
                </a:lnTo>
                <a:lnTo>
                  <a:pt x="1868434" y="258712"/>
                </a:lnTo>
                <a:lnTo>
                  <a:pt x="1872207" y="240026"/>
                </a:lnTo>
                <a:lnTo>
                  <a:pt x="1872207" y="48006"/>
                </a:lnTo>
                <a:lnTo>
                  <a:pt x="1868434" y="29320"/>
                </a:lnTo>
                <a:lnTo>
                  <a:pt x="1858146" y="14060"/>
                </a:lnTo>
                <a:lnTo>
                  <a:pt x="1842887" y="3772"/>
                </a:lnTo>
                <a:lnTo>
                  <a:pt x="1824201" y="0"/>
                </a:lnTo>
                <a:close/>
              </a:path>
            </a:pathLst>
          </a:custGeom>
          <a:solidFill>
            <a:srgbClr val="E9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25563" y="2697109"/>
            <a:ext cx="158623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6600"/>
                </a:solidFill>
                <a:latin typeface="Calibri"/>
                <a:cs typeface="Calibri"/>
              </a:rPr>
              <a:t>Assessoria de</a:t>
            </a:r>
            <a:r>
              <a:rPr sz="11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600"/>
                </a:solidFill>
                <a:latin typeface="Calibri"/>
                <a:cs typeface="Calibri"/>
              </a:rPr>
              <a:t>Comunicação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815915" y="4365104"/>
            <a:ext cx="1512570" cy="576580"/>
          </a:xfrm>
          <a:custGeom>
            <a:avLst/>
            <a:gdLst/>
            <a:ahLst/>
            <a:cxnLst/>
            <a:rect l="l" t="t" r="r" b="b"/>
            <a:pathLst>
              <a:path w="1512570" h="576579">
                <a:moveTo>
                  <a:pt x="1416154" y="0"/>
                </a:moveTo>
                <a:lnTo>
                  <a:pt x="96013" y="0"/>
                </a:lnTo>
                <a:lnTo>
                  <a:pt x="58640" y="7545"/>
                </a:lnTo>
                <a:lnTo>
                  <a:pt x="28121" y="28121"/>
                </a:lnTo>
                <a:lnTo>
                  <a:pt x="7545" y="58640"/>
                </a:lnTo>
                <a:lnTo>
                  <a:pt x="0" y="96013"/>
                </a:lnTo>
                <a:lnTo>
                  <a:pt x="0" y="480051"/>
                </a:lnTo>
                <a:lnTo>
                  <a:pt x="7545" y="517423"/>
                </a:lnTo>
                <a:lnTo>
                  <a:pt x="28121" y="547942"/>
                </a:lnTo>
                <a:lnTo>
                  <a:pt x="58640" y="568519"/>
                </a:lnTo>
                <a:lnTo>
                  <a:pt x="96013" y="576064"/>
                </a:lnTo>
                <a:lnTo>
                  <a:pt x="1416154" y="576064"/>
                </a:lnTo>
                <a:lnTo>
                  <a:pt x="1453527" y="568519"/>
                </a:lnTo>
                <a:lnTo>
                  <a:pt x="1484046" y="547942"/>
                </a:lnTo>
                <a:lnTo>
                  <a:pt x="1504622" y="517423"/>
                </a:lnTo>
                <a:lnTo>
                  <a:pt x="1512167" y="480051"/>
                </a:lnTo>
                <a:lnTo>
                  <a:pt x="1512167" y="96013"/>
                </a:lnTo>
                <a:lnTo>
                  <a:pt x="1504622" y="58640"/>
                </a:lnTo>
                <a:lnTo>
                  <a:pt x="1484046" y="28121"/>
                </a:lnTo>
                <a:lnTo>
                  <a:pt x="1453527" y="7545"/>
                </a:lnTo>
                <a:lnTo>
                  <a:pt x="1416154" y="0"/>
                </a:lnTo>
                <a:close/>
              </a:path>
            </a:pathLst>
          </a:custGeom>
          <a:solidFill>
            <a:srgbClr val="E9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15915" y="5013176"/>
            <a:ext cx="1512570" cy="576580"/>
          </a:xfrm>
          <a:custGeom>
            <a:avLst/>
            <a:gdLst/>
            <a:ahLst/>
            <a:cxnLst/>
            <a:rect l="l" t="t" r="r" b="b"/>
            <a:pathLst>
              <a:path w="1512570" h="576579">
                <a:moveTo>
                  <a:pt x="1416154" y="0"/>
                </a:moveTo>
                <a:lnTo>
                  <a:pt x="96013" y="0"/>
                </a:lnTo>
                <a:lnTo>
                  <a:pt x="58640" y="7545"/>
                </a:lnTo>
                <a:lnTo>
                  <a:pt x="28121" y="28121"/>
                </a:lnTo>
                <a:lnTo>
                  <a:pt x="7545" y="58639"/>
                </a:lnTo>
                <a:lnTo>
                  <a:pt x="0" y="96012"/>
                </a:lnTo>
                <a:lnTo>
                  <a:pt x="0" y="480049"/>
                </a:lnTo>
                <a:lnTo>
                  <a:pt x="7545" y="517422"/>
                </a:lnTo>
                <a:lnTo>
                  <a:pt x="28121" y="547941"/>
                </a:lnTo>
                <a:lnTo>
                  <a:pt x="58640" y="568518"/>
                </a:lnTo>
                <a:lnTo>
                  <a:pt x="96013" y="576063"/>
                </a:lnTo>
                <a:lnTo>
                  <a:pt x="1416154" y="576063"/>
                </a:lnTo>
                <a:lnTo>
                  <a:pt x="1453527" y="568518"/>
                </a:lnTo>
                <a:lnTo>
                  <a:pt x="1484046" y="547941"/>
                </a:lnTo>
                <a:lnTo>
                  <a:pt x="1504622" y="517422"/>
                </a:lnTo>
                <a:lnTo>
                  <a:pt x="1512167" y="480049"/>
                </a:lnTo>
                <a:lnTo>
                  <a:pt x="1512167" y="96012"/>
                </a:lnTo>
                <a:lnTo>
                  <a:pt x="1504622" y="58639"/>
                </a:lnTo>
                <a:lnTo>
                  <a:pt x="1484046" y="28121"/>
                </a:lnTo>
                <a:lnTo>
                  <a:pt x="1453527" y="7545"/>
                </a:lnTo>
                <a:lnTo>
                  <a:pt x="1416154" y="0"/>
                </a:lnTo>
                <a:close/>
              </a:path>
            </a:pathLst>
          </a:custGeom>
          <a:solidFill>
            <a:srgbClr val="E9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15915" y="5661247"/>
            <a:ext cx="1512570" cy="576580"/>
          </a:xfrm>
          <a:custGeom>
            <a:avLst/>
            <a:gdLst/>
            <a:ahLst/>
            <a:cxnLst/>
            <a:rect l="l" t="t" r="r" b="b"/>
            <a:pathLst>
              <a:path w="1512570" h="576579">
                <a:moveTo>
                  <a:pt x="1416154" y="0"/>
                </a:moveTo>
                <a:lnTo>
                  <a:pt x="96013" y="0"/>
                </a:lnTo>
                <a:lnTo>
                  <a:pt x="58640" y="7545"/>
                </a:lnTo>
                <a:lnTo>
                  <a:pt x="28121" y="28121"/>
                </a:lnTo>
                <a:lnTo>
                  <a:pt x="7545" y="58640"/>
                </a:lnTo>
                <a:lnTo>
                  <a:pt x="0" y="96012"/>
                </a:lnTo>
                <a:lnTo>
                  <a:pt x="0" y="480050"/>
                </a:lnTo>
                <a:lnTo>
                  <a:pt x="7545" y="517423"/>
                </a:lnTo>
                <a:lnTo>
                  <a:pt x="28121" y="547942"/>
                </a:lnTo>
                <a:lnTo>
                  <a:pt x="58640" y="568518"/>
                </a:lnTo>
                <a:lnTo>
                  <a:pt x="96013" y="576063"/>
                </a:lnTo>
                <a:lnTo>
                  <a:pt x="1416154" y="576063"/>
                </a:lnTo>
                <a:lnTo>
                  <a:pt x="1453527" y="568518"/>
                </a:lnTo>
                <a:lnTo>
                  <a:pt x="1484046" y="547942"/>
                </a:lnTo>
                <a:lnTo>
                  <a:pt x="1504622" y="517423"/>
                </a:lnTo>
                <a:lnTo>
                  <a:pt x="1512167" y="480050"/>
                </a:lnTo>
                <a:lnTo>
                  <a:pt x="1512167" y="96012"/>
                </a:lnTo>
                <a:lnTo>
                  <a:pt x="1504622" y="58640"/>
                </a:lnTo>
                <a:lnTo>
                  <a:pt x="1484046" y="28121"/>
                </a:lnTo>
                <a:lnTo>
                  <a:pt x="1453527" y="7545"/>
                </a:lnTo>
                <a:lnTo>
                  <a:pt x="1416154" y="0"/>
                </a:lnTo>
                <a:close/>
              </a:path>
            </a:pathLst>
          </a:custGeom>
          <a:solidFill>
            <a:srgbClr val="E9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010447" y="4388976"/>
            <a:ext cx="1128395" cy="184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400"/>
              </a:lnSpc>
            </a:pP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Gerência de  Monitoramento</a:t>
            </a:r>
            <a:r>
              <a:rPr sz="12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e  Avaliação</a:t>
            </a:r>
            <a:endParaRPr sz="1200">
              <a:latin typeface="Calibri"/>
              <a:cs typeface="Calibri"/>
            </a:endParaRPr>
          </a:p>
          <a:p>
            <a:pPr marL="191770" marR="184150" algn="just">
              <a:lnSpc>
                <a:spcPts val="1400"/>
              </a:lnSpc>
              <a:spcBef>
                <a:spcPts val="900"/>
              </a:spcBef>
            </a:pP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Gerência</a:t>
            </a:r>
            <a:r>
              <a:rPr sz="1200" spc="-9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de  Fomento à  Assistência</a:t>
            </a:r>
            <a:endParaRPr sz="1200">
              <a:latin typeface="Calibri"/>
              <a:cs typeface="Calibri"/>
            </a:endParaRPr>
          </a:p>
          <a:p>
            <a:pPr marL="154305" marR="146050" indent="37465" algn="just">
              <a:lnSpc>
                <a:spcPts val="1400"/>
              </a:lnSpc>
              <a:spcBef>
                <a:spcPts val="900"/>
              </a:spcBef>
            </a:pP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Gerência de  Cooperação  Internacional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88224" y="4365104"/>
            <a:ext cx="1512570" cy="576580"/>
          </a:xfrm>
          <a:custGeom>
            <a:avLst/>
            <a:gdLst/>
            <a:ahLst/>
            <a:cxnLst/>
            <a:rect l="l" t="t" r="r" b="b"/>
            <a:pathLst>
              <a:path w="1512570" h="576579">
                <a:moveTo>
                  <a:pt x="1416154" y="0"/>
                </a:moveTo>
                <a:lnTo>
                  <a:pt x="96012" y="0"/>
                </a:lnTo>
                <a:lnTo>
                  <a:pt x="58639" y="7545"/>
                </a:lnTo>
                <a:lnTo>
                  <a:pt x="28121" y="28121"/>
                </a:lnTo>
                <a:lnTo>
                  <a:pt x="7545" y="58640"/>
                </a:lnTo>
                <a:lnTo>
                  <a:pt x="0" y="96013"/>
                </a:lnTo>
                <a:lnTo>
                  <a:pt x="0" y="480051"/>
                </a:lnTo>
                <a:lnTo>
                  <a:pt x="7545" y="517423"/>
                </a:lnTo>
                <a:lnTo>
                  <a:pt x="28121" y="547942"/>
                </a:lnTo>
                <a:lnTo>
                  <a:pt x="58639" y="568519"/>
                </a:lnTo>
                <a:lnTo>
                  <a:pt x="96012" y="576064"/>
                </a:lnTo>
                <a:lnTo>
                  <a:pt x="1416154" y="576064"/>
                </a:lnTo>
                <a:lnTo>
                  <a:pt x="1453526" y="568519"/>
                </a:lnTo>
                <a:lnTo>
                  <a:pt x="1484045" y="547942"/>
                </a:lnTo>
                <a:lnTo>
                  <a:pt x="1504621" y="517423"/>
                </a:lnTo>
                <a:lnTo>
                  <a:pt x="1512166" y="480051"/>
                </a:lnTo>
                <a:lnTo>
                  <a:pt x="1512166" y="96013"/>
                </a:lnTo>
                <a:lnTo>
                  <a:pt x="1504621" y="58640"/>
                </a:lnTo>
                <a:lnTo>
                  <a:pt x="1484045" y="28121"/>
                </a:lnTo>
                <a:lnTo>
                  <a:pt x="1453526" y="7545"/>
                </a:lnTo>
                <a:lnTo>
                  <a:pt x="1416154" y="0"/>
                </a:lnTo>
                <a:close/>
              </a:path>
            </a:pathLst>
          </a:custGeom>
          <a:solidFill>
            <a:srgbClr val="E9F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943900" y="4388976"/>
            <a:ext cx="805815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400"/>
              </a:lnSpc>
            </a:pP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Gerência de  Tecnologia</a:t>
            </a:r>
            <a:r>
              <a:rPr sz="12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00"/>
                </a:solidFill>
                <a:latin typeface="Calibri"/>
                <a:cs typeface="Calibri"/>
              </a:rPr>
              <a:t>e  Inovação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015716" y="3140967"/>
            <a:ext cx="2556510" cy="434340"/>
          </a:xfrm>
          <a:custGeom>
            <a:avLst/>
            <a:gdLst/>
            <a:ahLst/>
            <a:cxnLst/>
            <a:rect l="l" t="t" r="r" b="b"/>
            <a:pathLst>
              <a:path w="2556510" h="434339">
                <a:moveTo>
                  <a:pt x="2556283" y="0"/>
                </a:moveTo>
                <a:lnTo>
                  <a:pt x="2556283" y="217115"/>
                </a:lnTo>
                <a:lnTo>
                  <a:pt x="0" y="217115"/>
                </a:lnTo>
                <a:lnTo>
                  <a:pt x="0" y="434230"/>
                </a:lnTo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1999" y="3140967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1" y="0"/>
                </a:moveTo>
                <a:lnTo>
                  <a:pt x="0" y="432048"/>
                </a:lnTo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71998" y="3356992"/>
            <a:ext cx="2736850" cy="216535"/>
          </a:xfrm>
          <a:custGeom>
            <a:avLst/>
            <a:gdLst/>
            <a:ahLst/>
            <a:cxnLst/>
            <a:rect l="l" t="t" r="r" b="b"/>
            <a:pathLst>
              <a:path w="2736850" h="216535">
                <a:moveTo>
                  <a:pt x="0" y="0"/>
                </a:moveTo>
                <a:lnTo>
                  <a:pt x="2736303" y="0"/>
                </a:lnTo>
                <a:lnTo>
                  <a:pt x="2736303" y="216023"/>
                </a:lnTo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Conselho </a:t>
            </a:r>
            <a:r>
              <a:rPr sz="4000" dirty="0"/>
              <a:t>de </a:t>
            </a:r>
            <a:r>
              <a:rPr sz="4000" spc="-5" dirty="0"/>
              <a:t>Administração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028383" y="188639"/>
            <a:ext cx="790573" cy="744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43" y="931579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10" y="0"/>
                </a:lnTo>
              </a:path>
            </a:pathLst>
          </a:custGeom>
          <a:ln w="45718">
            <a:solidFill>
              <a:srgbClr val="A6C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0947" y="1112045"/>
            <a:ext cx="6002063" cy="1321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0073" y="1340768"/>
            <a:ext cx="1297501" cy="498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61276" y="1182647"/>
            <a:ext cx="1611630" cy="105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42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Presidente</a:t>
            </a:r>
            <a:r>
              <a:rPr sz="1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endParaRPr sz="1200">
              <a:latin typeface="Calibri"/>
              <a:cs typeface="Calibri"/>
            </a:endParaRPr>
          </a:p>
          <a:p>
            <a:pPr marL="12700" marR="5080" indent="635" algn="ctr">
              <a:lnSpc>
                <a:spcPts val="3400"/>
              </a:lnSpc>
              <a:spcBef>
                <a:spcPts val="60"/>
              </a:spcBef>
            </a:pPr>
            <a:r>
              <a:rPr sz="2800" b="1" dirty="0">
                <a:solidFill>
                  <a:srgbClr val="006600"/>
                </a:solidFill>
                <a:latin typeface="Calibri"/>
                <a:cs typeface="Calibri"/>
              </a:rPr>
              <a:t>Anater  Pres</a:t>
            </a:r>
            <a:r>
              <a:rPr sz="2800" b="1" spc="-5" dirty="0">
                <a:solidFill>
                  <a:srgbClr val="006600"/>
                </a:solidFill>
                <a:latin typeface="Calibri"/>
                <a:cs typeface="Calibri"/>
              </a:rPr>
              <a:t>ident</a:t>
            </a:r>
            <a:r>
              <a:rPr sz="2800" b="1" dirty="0">
                <a:solidFill>
                  <a:srgbClr val="00660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6733" y="1268761"/>
            <a:ext cx="875024" cy="772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5615" y="2708920"/>
            <a:ext cx="7273290" cy="936625"/>
          </a:xfrm>
          <a:custGeom>
            <a:avLst/>
            <a:gdLst/>
            <a:ahLst/>
            <a:cxnLst/>
            <a:rect l="l" t="t" r="r" b="b"/>
            <a:pathLst>
              <a:path w="7273290" h="936625">
                <a:moveTo>
                  <a:pt x="7116787" y="0"/>
                </a:moveTo>
                <a:lnTo>
                  <a:pt x="156019" y="0"/>
                </a:lnTo>
                <a:lnTo>
                  <a:pt x="106705" y="7953"/>
                </a:lnTo>
                <a:lnTo>
                  <a:pt x="63876" y="30102"/>
                </a:lnTo>
                <a:lnTo>
                  <a:pt x="30102" y="63876"/>
                </a:lnTo>
                <a:lnTo>
                  <a:pt x="7954" y="106705"/>
                </a:lnTo>
                <a:lnTo>
                  <a:pt x="0" y="156019"/>
                </a:lnTo>
                <a:lnTo>
                  <a:pt x="0" y="780083"/>
                </a:lnTo>
                <a:lnTo>
                  <a:pt x="7954" y="829398"/>
                </a:lnTo>
                <a:lnTo>
                  <a:pt x="30102" y="872227"/>
                </a:lnTo>
                <a:lnTo>
                  <a:pt x="63876" y="906001"/>
                </a:lnTo>
                <a:lnTo>
                  <a:pt x="106705" y="928150"/>
                </a:lnTo>
                <a:lnTo>
                  <a:pt x="156019" y="936104"/>
                </a:lnTo>
                <a:lnTo>
                  <a:pt x="7116787" y="936104"/>
                </a:lnTo>
                <a:lnTo>
                  <a:pt x="7166101" y="928150"/>
                </a:lnTo>
                <a:lnTo>
                  <a:pt x="7208930" y="906001"/>
                </a:lnTo>
                <a:lnTo>
                  <a:pt x="7242704" y="872227"/>
                </a:lnTo>
                <a:lnTo>
                  <a:pt x="7264852" y="829398"/>
                </a:lnTo>
                <a:lnTo>
                  <a:pt x="7272806" y="780083"/>
                </a:lnTo>
                <a:lnTo>
                  <a:pt x="7272806" y="156019"/>
                </a:lnTo>
                <a:lnTo>
                  <a:pt x="7264852" y="106705"/>
                </a:lnTo>
                <a:lnTo>
                  <a:pt x="7242704" y="63876"/>
                </a:lnTo>
                <a:lnTo>
                  <a:pt x="7208930" y="30102"/>
                </a:lnTo>
                <a:lnTo>
                  <a:pt x="7166101" y="7953"/>
                </a:lnTo>
                <a:lnTo>
                  <a:pt x="7116787" y="0"/>
                </a:lnTo>
                <a:close/>
              </a:path>
            </a:pathLst>
          </a:custGeom>
          <a:solidFill>
            <a:srgbClr val="DEE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5615" y="3933056"/>
            <a:ext cx="7273290" cy="1512570"/>
          </a:xfrm>
          <a:custGeom>
            <a:avLst/>
            <a:gdLst/>
            <a:ahLst/>
            <a:cxnLst/>
            <a:rect l="l" t="t" r="r" b="b"/>
            <a:pathLst>
              <a:path w="7273290" h="1512570">
                <a:moveTo>
                  <a:pt x="7020773" y="0"/>
                </a:moveTo>
                <a:lnTo>
                  <a:pt x="252033" y="0"/>
                </a:lnTo>
                <a:lnTo>
                  <a:pt x="206729" y="4060"/>
                </a:lnTo>
                <a:lnTo>
                  <a:pt x="164090" y="15767"/>
                </a:lnTo>
                <a:lnTo>
                  <a:pt x="124827" y="34409"/>
                </a:lnTo>
                <a:lnTo>
                  <a:pt x="89651" y="59274"/>
                </a:lnTo>
                <a:lnTo>
                  <a:pt x="59275" y="89650"/>
                </a:lnTo>
                <a:lnTo>
                  <a:pt x="34409" y="124826"/>
                </a:lnTo>
                <a:lnTo>
                  <a:pt x="15767" y="164090"/>
                </a:lnTo>
                <a:lnTo>
                  <a:pt x="4060" y="206729"/>
                </a:lnTo>
                <a:lnTo>
                  <a:pt x="0" y="252032"/>
                </a:lnTo>
                <a:lnTo>
                  <a:pt x="0" y="1260134"/>
                </a:lnTo>
                <a:lnTo>
                  <a:pt x="4060" y="1305437"/>
                </a:lnTo>
                <a:lnTo>
                  <a:pt x="15767" y="1348076"/>
                </a:lnTo>
                <a:lnTo>
                  <a:pt x="34409" y="1387340"/>
                </a:lnTo>
                <a:lnTo>
                  <a:pt x="59275" y="1422515"/>
                </a:lnTo>
                <a:lnTo>
                  <a:pt x="89651" y="1452892"/>
                </a:lnTo>
                <a:lnTo>
                  <a:pt x="124827" y="1477757"/>
                </a:lnTo>
                <a:lnTo>
                  <a:pt x="164090" y="1496399"/>
                </a:lnTo>
                <a:lnTo>
                  <a:pt x="206729" y="1508106"/>
                </a:lnTo>
                <a:lnTo>
                  <a:pt x="252033" y="1512167"/>
                </a:lnTo>
                <a:lnTo>
                  <a:pt x="7020773" y="1512167"/>
                </a:lnTo>
                <a:lnTo>
                  <a:pt x="7066077" y="1508106"/>
                </a:lnTo>
                <a:lnTo>
                  <a:pt x="7108716" y="1496399"/>
                </a:lnTo>
                <a:lnTo>
                  <a:pt x="7147979" y="1477757"/>
                </a:lnTo>
                <a:lnTo>
                  <a:pt x="7183155" y="1452892"/>
                </a:lnTo>
                <a:lnTo>
                  <a:pt x="7213531" y="1422515"/>
                </a:lnTo>
                <a:lnTo>
                  <a:pt x="7238396" y="1387340"/>
                </a:lnTo>
                <a:lnTo>
                  <a:pt x="7257038" y="1348076"/>
                </a:lnTo>
                <a:lnTo>
                  <a:pt x="7268745" y="1305437"/>
                </a:lnTo>
                <a:lnTo>
                  <a:pt x="7272806" y="1260134"/>
                </a:lnTo>
                <a:lnTo>
                  <a:pt x="7272806" y="252032"/>
                </a:lnTo>
                <a:lnTo>
                  <a:pt x="7268745" y="206729"/>
                </a:lnTo>
                <a:lnTo>
                  <a:pt x="7257038" y="164090"/>
                </a:lnTo>
                <a:lnTo>
                  <a:pt x="7238396" y="124826"/>
                </a:lnTo>
                <a:lnTo>
                  <a:pt x="7213531" y="89650"/>
                </a:lnTo>
                <a:lnTo>
                  <a:pt x="7183155" y="59274"/>
                </a:lnTo>
                <a:lnTo>
                  <a:pt x="7147979" y="34409"/>
                </a:lnTo>
                <a:lnTo>
                  <a:pt x="7108716" y="15767"/>
                </a:lnTo>
                <a:lnTo>
                  <a:pt x="7066077" y="4060"/>
                </a:lnTo>
                <a:lnTo>
                  <a:pt x="7020773" y="0"/>
                </a:lnTo>
                <a:close/>
              </a:path>
            </a:pathLst>
          </a:custGeom>
          <a:solidFill>
            <a:srgbClr val="DEE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00675" y="2933132"/>
            <a:ext cx="6908800" cy="367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006600"/>
                </a:solidFill>
                <a:latin typeface="Calibri"/>
                <a:cs typeface="Calibri"/>
              </a:rPr>
              <a:t>Cinco </a:t>
            </a:r>
            <a:r>
              <a:rPr sz="3200" spc="-5" dirty="0">
                <a:solidFill>
                  <a:srgbClr val="006600"/>
                </a:solidFill>
                <a:latin typeface="Calibri"/>
                <a:cs typeface="Calibri"/>
              </a:rPr>
              <a:t>representantes </a:t>
            </a:r>
            <a:r>
              <a:rPr sz="3200" dirty="0">
                <a:solidFill>
                  <a:srgbClr val="006600"/>
                </a:solidFill>
                <a:latin typeface="Calibri"/>
                <a:cs typeface="Calibri"/>
              </a:rPr>
              <a:t>do </a:t>
            </a:r>
            <a:r>
              <a:rPr sz="3200" spc="-5" dirty="0">
                <a:solidFill>
                  <a:srgbClr val="006600"/>
                </a:solidFill>
                <a:latin typeface="Calibri"/>
                <a:cs typeface="Calibri"/>
              </a:rPr>
              <a:t>Governo</a:t>
            </a:r>
            <a:r>
              <a:rPr sz="3200" spc="1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600"/>
                </a:solidFill>
                <a:latin typeface="Calibri"/>
                <a:cs typeface="Calibri"/>
              </a:rPr>
              <a:t>Federal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602615" marR="594995" algn="ctr">
              <a:lnSpc>
                <a:spcPts val="3800"/>
              </a:lnSpc>
              <a:spcBef>
                <a:spcPts val="2625"/>
              </a:spcBef>
            </a:pP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4 </a:t>
            </a:r>
            <a:r>
              <a:rPr sz="3200" b="1" spc="-5" dirty="0">
                <a:solidFill>
                  <a:srgbClr val="006600"/>
                </a:solidFill>
                <a:latin typeface="Calibri"/>
                <a:cs typeface="Calibri"/>
              </a:rPr>
              <a:t>Entidades </a:t>
            </a: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de Produtores</a:t>
            </a:r>
            <a:r>
              <a:rPr sz="3200" b="1" spc="-8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600"/>
                </a:solidFill>
                <a:latin typeface="Calibri"/>
                <a:cs typeface="Calibri"/>
              </a:rPr>
              <a:t>Rurais</a:t>
            </a:r>
            <a:r>
              <a:rPr sz="3200" dirty="0">
                <a:solidFill>
                  <a:srgbClr val="006600"/>
                </a:solidFill>
                <a:latin typeface="Calibri"/>
                <a:cs typeface="Calibri"/>
              </a:rPr>
              <a:t>:  CONTAG, CNA, FETRAF e</a:t>
            </a:r>
            <a:r>
              <a:rPr sz="32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600"/>
                </a:solidFill>
                <a:latin typeface="Calibri"/>
                <a:cs typeface="Calibri"/>
              </a:rPr>
              <a:t>OCB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Times New Roman"/>
              <a:cs typeface="Times New Roman"/>
            </a:endParaRPr>
          </a:p>
          <a:p>
            <a:pPr marL="767080" marR="903605">
              <a:lnSpc>
                <a:spcPts val="3300"/>
              </a:lnSpc>
            </a:pP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* O presidente da ANATER</a:t>
            </a:r>
            <a:r>
              <a:rPr sz="28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integrará  o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Conselho deliberativo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da</a:t>
            </a:r>
            <a:r>
              <a:rPr sz="2800" spc="-2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Embrapa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2087" y="1789832"/>
            <a:ext cx="161163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006600"/>
                </a:solidFill>
                <a:latin typeface="Calibri"/>
                <a:cs typeface="Calibri"/>
              </a:rPr>
              <a:t>Presidente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Conselho Assessor</a:t>
            </a:r>
            <a:r>
              <a:rPr sz="4000" spc="-40" dirty="0"/>
              <a:t> </a:t>
            </a:r>
            <a:r>
              <a:rPr sz="4000" dirty="0"/>
              <a:t>Nacional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028383" y="188639"/>
            <a:ext cx="790573" cy="744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543" y="931579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10" y="0"/>
                </a:lnTo>
              </a:path>
            </a:pathLst>
          </a:custGeom>
          <a:ln w="45718">
            <a:solidFill>
              <a:srgbClr val="A6C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1599" y="2636912"/>
            <a:ext cx="7200900" cy="1296670"/>
          </a:xfrm>
          <a:prstGeom prst="rect">
            <a:avLst/>
          </a:prstGeom>
          <a:solidFill>
            <a:srgbClr val="DEE8C9"/>
          </a:solidFill>
        </p:spPr>
        <p:txBody>
          <a:bodyPr vert="horz" wrap="square" lIns="0" tIns="27940" rIns="0" bIns="0" rtlCol="0">
            <a:spAutoFit/>
          </a:bodyPr>
          <a:lstStyle/>
          <a:p>
            <a:pPr marL="730250" marR="175895" indent="-541655">
              <a:lnSpc>
                <a:spcPts val="3300"/>
              </a:lnSpc>
              <a:spcBef>
                <a:spcPts val="220"/>
              </a:spcBef>
            </a:pP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Composto por entidades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públicas e privadas de  representação de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produtores ou</a:t>
            </a:r>
            <a:r>
              <a:rPr sz="2800" spc="-5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atuação</a:t>
            </a:r>
            <a:endParaRPr sz="2800">
              <a:latin typeface="Calibri"/>
              <a:cs typeface="Calibri"/>
            </a:endParaRPr>
          </a:p>
          <a:p>
            <a:pPr marL="182880" algn="ctr">
              <a:lnSpc>
                <a:spcPts val="3300"/>
              </a:lnSpc>
            </a:pP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no meio</a:t>
            </a:r>
            <a:r>
              <a:rPr sz="2800" spc="-10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rural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7091" y="1112045"/>
            <a:ext cx="3841823" cy="1321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0032" y="1551052"/>
            <a:ext cx="1517648" cy="498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72951" y="1390269"/>
            <a:ext cx="1036319" cy="62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2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Presidente</a:t>
            </a:r>
            <a:r>
              <a:rPr sz="1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3340"/>
              </a:lnSpc>
            </a:pPr>
            <a:r>
              <a:rPr sz="2800" b="1" dirty="0">
                <a:solidFill>
                  <a:srgbClr val="006600"/>
                </a:solidFill>
                <a:latin typeface="Calibri"/>
                <a:cs typeface="Calibri"/>
              </a:rPr>
              <a:t>Anater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17181" y="1340769"/>
            <a:ext cx="755793" cy="733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43607" y="4437112"/>
            <a:ext cx="7200900" cy="1728470"/>
          </a:xfrm>
          <a:prstGeom prst="rect">
            <a:avLst/>
          </a:prstGeom>
          <a:solidFill>
            <a:srgbClr val="DEE8C9"/>
          </a:solidFill>
        </p:spPr>
        <p:txBody>
          <a:bodyPr vert="horz" wrap="square" lIns="0" tIns="224790" rIns="0" bIns="0" rtlCol="0">
            <a:spAutoFit/>
          </a:bodyPr>
          <a:lstStyle/>
          <a:p>
            <a:pPr marL="688975" marR="676275" algn="ctr">
              <a:lnSpc>
                <a:spcPct val="99700"/>
              </a:lnSpc>
              <a:spcBef>
                <a:spcPts val="1770"/>
              </a:spcBef>
            </a:pP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Propõe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e analisa as diretrizes,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políticas</a:t>
            </a:r>
            <a:r>
              <a:rPr sz="2800" spc="-6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e  estratégias da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Anater, </a:t>
            </a:r>
            <a:r>
              <a:rPr sz="2800" spc="-125" dirty="0">
                <a:solidFill>
                  <a:srgbClr val="006600"/>
                </a:solidFill>
                <a:latin typeface="Calibri"/>
                <a:cs typeface="Calibri"/>
              </a:rPr>
              <a:t>orientando-­‐a </a:t>
            </a:r>
            <a:r>
              <a:rPr sz="2800" dirty="0">
                <a:solidFill>
                  <a:srgbClr val="006600"/>
                </a:solidFill>
                <a:latin typeface="Calibri"/>
                <a:cs typeface="Calibri"/>
              </a:rPr>
              <a:t>no  cumprimento de suas</a:t>
            </a:r>
            <a:r>
              <a:rPr sz="2800" spc="-5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600"/>
                </a:solidFill>
                <a:latin typeface="Calibri"/>
                <a:cs typeface="Calibri"/>
              </a:rPr>
              <a:t>atribuições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28383" y="188639"/>
            <a:ext cx="790573" cy="744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43" y="931579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910" y="0"/>
                </a:lnTo>
              </a:path>
            </a:pathLst>
          </a:custGeom>
          <a:ln w="45718">
            <a:solidFill>
              <a:srgbClr val="A6C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575" y="2440547"/>
            <a:ext cx="7633334" cy="1584325"/>
          </a:xfrm>
          <a:custGeom>
            <a:avLst/>
            <a:gdLst/>
            <a:ahLst/>
            <a:cxnLst/>
            <a:rect l="l" t="t" r="r" b="b"/>
            <a:pathLst>
              <a:path w="7633334" h="1584325">
                <a:moveTo>
                  <a:pt x="7632846" y="0"/>
                </a:moveTo>
                <a:lnTo>
                  <a:pt x="0" y="0"/>
                </a:lnTo>
                <a:lnTo>
                  <a:pt x="0" y="1108923"/>
                </a:lnTo>
                <a:lnTo>
                  <a:pt x="3816422" y="1584175"/>
                </a:lnTo>
                <a:lnTo>
                  <a:pt x="7632846" y="1108923"/>
                </a:lnTo>
                <a:lnTo>
                  <a:pt x="7632846" y="0"/>
                </a:lnTo>
                <a:close/>
              </a:path>
            </a:pathLst>
          </a:custGeom>
          <a:solidFill>
            <a:srgbClr val="DEE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575" y="4240747"/>
            <a:ext cx="7633334" cy="1080135"/>
          </a:xfrm>
          <a:custGeom>
            <a:avLst/>
            <a:gdLst/>
            <a:ahLst/>
            <a:cxnLst/>
            <a:rect l="l" t="t" r="r" b="b"/>
            <a:pathLst>
              <a:path w="7633334" h="1080135">
                <a:moveTo>
                  <a:pt x="7632846" y="0"/>
                </a:moveTo>
                <a:lnTo>
                  <a:pt x="0" y="0"/>
                </a:lnTo>
                <a:lnTo>
                  <a:pt x="0" y="756084"/>
                </a:lnTo>
                <a:lnTo>
                  <a:pt x="3816422" y="1080119"/>
                </a:lnTo>
                <a:lnTo>
                  <a:pt x="7632846" y="756084"/>
                </a:lnTo>
                <a:lnTo>
                  <a:pt x="7632846" y="0"/>
                </a:lnTo>
                <a:close/>
              </a:path>
            </a:pathLst>
          </a:custGeom>
          <a:solidFill>
            <a:srgbClr val="DEE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575" y="5464882"/>
            <a:ext cx="7633334" cy="1269365"/>
          </a:xfrm>
          <a:custGeom>
            <a:avLst/>
            <a:gdLst/>
            <a:ahLst/>
            <a:cxnLst/>
            <a:rect l="l" t="t" r="r" b="b"/>
            <a:pathLst>
              <a:path w="7633334" h="1269365">
                <a:moveTo>
                  <a:pt x="7632846" y="0"/>
                </a:moveTo>
                <a:lnTo>
                  <a:pt x="0" y="0"/>
                </a:lnTo>
                <a:lnTo>
                  <a:pt x="0" y="888132"/>
                </a:lnTo>
                <a:lnTo>
                  <a:pt x="3816422" y="1268760"/>
                </a:lnTo>
                <a:lnTo>
                  <a:pt x="7632846" y="888132"/>
                </a:lnTo>
                <a:lnTo>
                  <a:pt x="7632846" y="0"/>
                </a:lnTo>
                <a:close/>
              </a:path>
            </a:pathLst>
          </a:custGeom>
          <a:solidFill>
            <a:srgbClr val="DEE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7091" y="1040036"/>
            <a:ext cx="3841823" cy="1321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0032" y="1479044"/>
            <a:ext cx="1517648" cy="498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51904" y="1318259"/>
            <a:ext cx="87820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Presidente</a:t>
            </a:r>
            <a:r>
              <a:rPr sz="1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72951" y="1498599"/>
            <a:ext cx="1036319" cy="424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0"/>
              </a:lnSpc>
            </a:pPr>
            <a:r>
              <a:rPr dirty="0"/>
              <a:t>Anater</a:t>
            </a:r>
          </a:p>
        </p:txBody>
      </p:sp>
      <p:sp>
        <p:nvSpPr>
          <p:cNvPr id="11" name="object 11"/>
          <p:cNvSpPr/>
          <p:nvPr/>
        </p:nvSpPr>
        <p:spPr>
          <a:xfrm>
            <a:off x="2717181" y="1268761"/>
            <a:ext cx="755793" cy="733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105410" indent="-1905" algn="ctr">
              <a:lnSpc>
                <a:spcPct val="89100"/>
              </a:lnSpc>
            </a:pPr>
            <a:r>
              <a:rPr dirty="0"/>
              <a:t>Conselho de Administração da ANATER com  </a:t>
            </a:r>
            <a:r>
              <a:rPr spc="-5" dirty="0"/>
              <a:t>participação </a:t>
            </a:r>
            <a:r>
              <a:rPr dirty="0"/>
              <a:t>do </a:t>
            </a:r>
            <a:r>
              <a:rPr spc="-5" dirty="0"/>
              <a:t>Presidente </a:t>
            </a:r>
            <a:r>
              <a:rPr dirty="0"/>
              <a:t>da </a:t>
            </a:r>
            <a:r>
              <a:rPr spc="-5" dirty="0"/>
              <a:t>Embrapa </a:t>
            </a:r>
            <a:r>
              <a:rPr dirty="0"/>
              <a:t>e o </a:t>
            </a:r>
            <a:r>
              <a:rPr spc="-5" dirty="0"/>
              <a:t>Conselho </a:t>
            </a:r>
            <a:r>
              <a:rPr dirty="0"/>
              <a:t>de  Administração da Embrapa com </a:t>
            </a:r>
            <a:r>
              <a:rPr spc="-5" dirty="0"/>
              <a:t>participação </a:t>
            </a:r>
            <a:r>
              <a:rPr dirty="0"/>
              <a:t>do  </a:t>
            </a:r>
            <a:r>
              <a:rPr spc="-5" dirty="0"/>
              <a:t>Presidente da</a:t>
            </a:r>
            <a:r>
              <a:rPr spc="-35" dirty="0"/>
              <a:t> </a:t>
            </a:r>
            <a:r>
              <a:rPr spc="-5" dirty="0"/>
              <a:t>Anater.</a:t>
            </a:r>
          </a:p>
          <a:p>
            <a:pPr marL="5715">
              <a:lnSpc>
                <a:spcPct val="100000"/>
              </a:lnSpc>
            </a:pPr>
            <a:endParaRPr/>
          </a:p>
          <a:p>
            <a:pPr marL="347345" marR="537845">
              <a:lnSpc>
                <a:spcPts val="2800"/>
              </a:lnSpc>
              <a:spcBef>
                <a:spcPts val="1390"/>
              </a:spcBef>
            </a:pPr>
            <a:r>
              <a:rPr spc="-5" dirty="0"/>
              <a:t>Diretoria Colegiada da </a:t>
            </a:r>
            <a:r>
              <a:rPr dirty="0"/>
              <a:t>Anater </a:t>
            </a:r>
            <a:r>
              <a:rPr spc="-5" dirty="0"/>
              <a:t>com participação do  diretor </a:t>
            </a:r>
            <a:r>
              <a:rPr dirty="0"/>
              <a:t>de </a:t>
            </a:r>
            <a:r>
              <a:rPr spc="-5" dirty="0"/>
              <a:t>transferência </a:t>
            </a:r>
            <a:r>
              <a:rPr dirty="0"/>
              <a:t>de </a:t>
            </a:r>
            <a:r>
              <a:rPr spc="-5" dirty="0"/>
              <a:t>tecnologia </a:t>
            </a:r>
            <a:r>
              <a:rPr dirty="0"/>
              <a:t>da</a:t>
            </a:r>
            <a:r>
              <a:rPr spc="55" dirty="0"/>
              <a:t> </a:t>
            </a:r>
            <a:r>
              <a:rPr spc="-5" dirty="0"/>
              <a:t>Embrapa</a:t>
            </a:r>
          </a:p>
          <a:p>
            <a:pPr marL="5715">
              <a:lnSpc>
                <a:spcPct val="100000"/>
              </a:lnSpc>
              <a:spcBef>
                <a:spcPts val="40"/>
              </a:spcBef>
            </a:pPr>
            <a:endParaRPr sz="3500">
              <a:latin typeface="Times New Roman"/>
              <a:cs typeface="Times New Roman"/>
            </a:endParaRPr>
          </a:p>
          <a:p>
            <a:pPr marL="5715" algn="ctr">
              <a:lnSpc>
                <a:spcPts val="2840"/>
              </a:lnSpc>
            </a:pPr>
            <a:r>
              <a:rPr dirty="0"/>
              <a:t>Anater e</a:t>
            </a:r>
            <a:r>
              <a:rPr spc="-90" dirty="0"/>
              <a:t> </a:t>
            </a:r>
            <a:r>
              <a:rPr spc="-5" dirty="0"/>
              <a:t>Embrapa</a:t>
            </a:r>
          </a:p>
          <a:p>
            <a:pPr marL="5715" algn="ctr">
              <a:lnSpc>
                <a:spcPts val="2840"/>
              </a:lnSpc>
            </a:pPr>
            <a:r>
              <a:rPr dirty="0"/>
              <a:t>Unindo Tecnologia e Assistência Técnica e Extensão</a:t>
            </a:r>
            <a:r>
              <a:rPr spc="-100" dirty="0"/>
              <a:t> </a:t>
            </a:r>
            <a:r>
              <a:rPr dirty="0"/>
              <a:t>Rural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614</Words>
  <Application>Microsoft Office PowerPoint</Application>
  <PresentationFormat>Apresentação na tela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Atuação da ANATER</vt:lpstr>
      <vt:lpstr>Atribuições</vt:lpstr>
      <vt:lpstr>Atuação prioritária da ANATER</vt:lpstr>
      <vt:lpstr>Características e Natureza Jurídica da  ANATER</vt:lpstr>
      <vt:lpstr>Estrutura Organizacional</vt:lpstr>
      <vt:lpstr>Conselho de Administração</vt:lpstr>
      <vt:lpstr>Conselho Assessor Nacional</vt:lpstr>
      <vt:lpstr>Anater</vt:lpstr>
      <vt:lpstr>Anater</vt:lpstr>
      <vt:lpstr>Anater</vt:lpstr>
      <vt:lpstr>Papel da Embrapa</vt:lpstr>
      <vt:lpstr>Slide 13</vt:lpstr>
      <vt:lpstr>Formação dos técnicos de ATER</vt:lpstr>
      <vt:lpstr>Capacitação de multiplicadores</vt:lpstr>
      <vt:lpstr>Capacidade de oferta de cursos de atualização  tecnológica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Alessandro</dc:creator>
  <cp:lastModifiedBy>Ademir</cp:lastModifiedBy>
  <cp:revision>1</cp:revision>
  <dcterms:created xsi:type="dcterms:W3CDTF">2016-08-25T15:57:57Z</dcterms:created>
  <dcterms:modified xsi:type="dcterms:W3CDTF">2016-08-25T14:00:48Z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2013-06-06T00:00:00Z</vt:filetime>
  </property>
  <property fmtid="{D5CDD505-2E9C-101B-9397-08002B2CF9AE}" pid="3" name="Creator">
    <vt:lpwstr>PowerPoint</vt:lpwstr>
  </property>
  <property fmtid="{D5CDD505-2E9C-101B-9397-08002B2CF9AE}" pid="4" name="LastSaved">
    <vt:filetime>2016-08-25T00:00:00Z</vt:filetime>
  </property>
</Properties>
</file>