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B0B8BA5-AA84-4B94-9B29-456830A3606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54C6A97-E156-4B69-B3D7-DE98CF69605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8BA5-AA84-4B94-9B29-456830A3606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6A97-E156-4B69-B3D7-DE98CF69605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8BA5-AA84-4B94-9B29-456830A3606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6A97-E156-4B69-B3D7-DE98CF69605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0B8BA5-AA84-4B94-9B29-456830A3606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4C6A97-E156-4B69-B3D7-DE98CF69605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B0B8BA5-AA84-4B94-9B29-456830A3606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54C6A97-E156-4B69-B3D7-DE98CF69605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8BA5-AA84-4B94-9B29-456830A3606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6A97-E156-4B69-B3D7-DE98CF69605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8BA5-AA84-4B94-9B29-456830A3606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6A97-E156-4B69-B3D7-DE98CF69605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0B8BA5-AA84-4B94-9B29-456830A3606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4C6A97-E156-4B69-B3D7-DE98CF69605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8BA5-AA84-4B94-9B29-456830A3606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6A97-E156-4B69-B3D7-DE98CF69605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0B8BA5-AA84-4B94-9B29-456830A3606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4C6A97-E156-4B69-B3D7-DE98CF69605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0B8BA5-AA84-4B94-9B29-456830A3606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4C6A97-E156-4B69-B3D7-DE98CF69605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0B8BA5-AA84-4B94-9B29-456830A3606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54C6A97-E156-4B69-B3D7-DE98CF69605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Problemas</a:t>
            </a:r>
            <a:r>
              <a:rPr lang="en-US" dirty="0" smtClean="0"/>
              <a:t> e </a:t>
            </a:r>
            <a:r>
              <a:rPr lang="en-US" dirty="0" err="1" smtClean="0"/>
              <a:t>problematizações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Delizoicov</a:t>
            </a:r>
            <a:r>
              <a:rPr lang="en-US" dirty="0" smtClean="0"/>
              <a:t> 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três</a:t>
            </a:r>
            <a:r>
              <a:rPr lang="en-US" dirty="0" smtClean="0"/>
              <a:t> </a:t>
            </a:r>
            <a:r>
              <a:rPr lang="en-US" dirty="0" err="1" smtClean="0"/>
              <a:t>momentos</a:t>
            </a:r>
            <a:r>
              <a:rPr lang="en-US" dirty="0" smtClean="0"/>
              <a:t> </a:t>
            </a:r>
            <a:r>
              <a:rPr lang="en-US" dirty="0" err="1" smtClean="0"/>
              <a:t>pedagógicos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51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 – A22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Quais critérios a Vanessa usou para escolher esse método?</a:t>
            </a:r>
          </a:p>
          <a:p>
            <a:pPr marL="457200" indent="-457200" algn="just">
              <a:buFont typeface="+mj-lt"/>
              <a:buAutoNum type="arabicPeriod"/>
            </a:pPr>
            <a:endParaRPr lang="pt-BR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Descreva a proposta metodológica do </a:t>
            </a:r>
            <a:r>
              <a:rPr lang="pt-BR" dirty="0" err="1" smtClean="0"/>
              <a:t>Delizoicov</a:t>
            </a:r>
            <a:r>
              <a:rPr lang="pt-BR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endParaRPr lang="pt-BR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Elabore uma proposta que envolva os três momentos pedagógicos para o ensino da dinâmica Newtoniana-1ªLei de Newton.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693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Problematização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Problema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base para a </a:t>
            </a:r>
            <a:r>
              <a:rPr lang="en-US" dirty="0" err="1" smtClean="0"/>
              <a:t>construção</a:t>
            </a:r>
            <a:r>
              <a:rPr lang="en-US" dirty="0" smtClean="0"/>
              <a:t> do </a:t>
            </a:r>
            <a:r>
              <a:rPr lang="en-US" dirty="0" err="1" smtClean="0"/>
              <a:t>conhecimento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Kuhn (1975</a:t>
            </a:r>
            <a:r>
              <a:rPr lang="en-US" dirty="0" smtClean="0"/>
              <a:t>): Se </a:t>
            </a:r>
            <a:r>
              <a:rPr lang="en-US" dirty="0" err="1" smtClean="0"/>
              <a:t>apropiar</a:t>
            </a:r>
            <a:r>
              <a:rPr lang="en-US" dirty="0" smtClean="0"/>
              <a:t> do um </a:t>
            </a:r>
            <a:r>
              <a:rPr lang="en-US" dirty="0" err="1" smtClean="0"/>
              <a:t>problema</a:t>
            </a:r>
            <a:r>
              <a:rPr lang="en-US" dirty="0" smtClean="0"/>
              <a:t> exemplar para </a:t>
            </a:r>
            <a:r>
              <a:rPr lang="en-US" dirty="0" err="1" smtClean="0"/>
              <a:t>entender</a:t>
            </a:r>
            <a:r>
              <a:rPr lang="en-US" dirty="0" smtClean="0"/>
              <a:t> um </a:t>
            </a:r>
            <a:r>
              <a:rPr lang="en-US" dirty="0" err="1" smtClean="0"/>
              <a:t>padrão</a:t>
            </a:r>
            <a:r>
              <a:rPr lang="en-US" dirty="0" smtClean="0"/>
              <a:t> para se </a:t>
            </a:r>
            <a:r>
              <a:rPr lang="en-US" dirty="0" err="1" smtClean="0"/>
              <a:t>solucionar</a:t>
            </a:r>
            <a:r>
              <a:rPr lang="en-US" dirty="0" smtClean="0"/>
              <a:t> </a:t>
            </a:r>
            <a:r>
              <a:rPr lang="en-US" dirty="0" err="1" smtClean="0"/>
              <a:t>problemas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genéricos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10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Problema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gênese</a:t>
            </a:r>
            <a:r>
              <a:rPr lang="en-US" dirty="0" smtClean="0"/>
              <a:t> do </a:t>
            </a:r>
            <a:r>
              <a:rPr lang="en-US" dirty="0" err="1" smtClean="0"/>
              <a:t>conhecimento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Cientístas</a:t>
            </a:r>
            <a:r>
              <a:rPr lang="en-US" dirty="0" smtClean="0"/>
              <a:t> que se </a:t>
            </a:r>
            <a:r>
              <a:rPr lang="en-US" dirty="0" err="1" smtClean="0"/>
              <a:t>preocuparam</a:t>
            </a:r>
            <a:r>
              <a:rPr lang="en-US" dirty="0" smtClean="0"/>
              <a:t> com </a:t>
            </a:r>
            <a:r>
              <a:rPr lang="en-US" dirty="0" err="1" smtClean="0"/>
              <a:t>questões</a:t>
            </a:r>
            <a:r>
              <a:rPr lang="en-US" dirty="0" smtClean="0"/>
              <a:t> de </a:t>
            </a:r>
            <a:r>
              <a:rPr lang="en-US" dirty="0" err="1" smtClean="0"/>
              <a:t>divulgação</a:t>
            </a:r>
            <a:r>
              <a:rPr lang="en-US" dirty="0" smtClean="0"/>
              <a:t> </a:t>
            </a:r>
            <a:r>
              <a:rPr lang="en-US" dirty="0" err="1" smtClean="0"/>
              <a:t>cinetífica</a:t>
            </a:r>
            <a:r>
              <a:rPr lang="en-US" dirty="0" smtClean="0"/>
              <a:t> e </a:t>
            </a:r>
            <a:r>
              <a:rPr lang="en-US" dirty="0" err="1" smtClean="0"/>
              <a:t>ensino-aprendizagem</a:t>
            </a:r>
            <a:r>
              <a:rPr lang="en-US" dirty="0" smtClean="0"/>
              <a:t> de </a:t>
            </a:r>
            <a:r>
              <a:rPr lang="en-US" dirty="0" err="1" smtClean="0"/>
              <a:t>física</a:t>
            </a:r>
            <a:r>
              <a:rPr lang="en-US" dirty="0" smtClean="0"/>
              <a:t>: </a:t>
            </a:r>
            <a:r>
              <a:rPr lang="de-DE" dirty="0"/>
              <a:t>como Einstein, Heisemberg, Schroedinger, </a:t>
            </a:r>
            <a:r>
              <a:rPr lang="de-DE" dirty="0" smtClean="0"/>
              <a:t>Bohm,</a:t>
            </a:r>
            <a:r>
              <a:rPr lang="en-US" dirty="0" err="1" smtClean="0"/>
              <a:t>Schemberg</a:t>
            </a:r>
            <a:r>
              <a:rPr lang="en-US" dirty="0"/>
              <a:t>, </a:t>
            </a:r>
            <a:r>
              <a:rPr lang="en-US" dirty="0" err="1"/>
              <a:t>Leite</a:t>
            </a:r>
            <a:r>
              <a:rPr lang="en-US" dirty="0"/>
              <a:t> </a:t>
            </a:r>
            <a:r>
              <a:rPr lang="en-US" dirty="0" smtClean="0"/>
              <a:t>Lopes, etc.</a:t>
            </a:r>
          </a:p>
          <a:p>
            <a:pPr algn="just"/>
            <a:endParaRPr lang="en-US" dirty="0"/>
          </a:p>
          <a:p>
            <a:pPr algn="just"/>
            <a:r>
              <a:rPr lang="pt-BR" dirty="0"/>
              <a:t>"</a:t>
            </a:r>
            <a:r>
              <a:rPr lang="pt-BR" i="1" dirty="0"/>
              <a:t>Antes de tudo o mais, é preciso saber formular problemas. E seja o que </a:t>
            </a:r>
            <a:r>
              <a:rPr lang="pt-BR" i="1" dirty="0" smtClean="0"/>
              <a:t>for que </a:t>
            </a:r>
            <a:r>
              <a:rPr lang="pt-BR" i="1" dirty="0"/>
              <a:t>digam, na vida científica, os problemas não se apresentam por si mesmos. </a:t>
            </a:r>
            <a:r>
              <a:rPr lang="pt-BR" i="1" dirty="0" smtClean="0"/>
              <a:t>É precisamente </a:t>
            </a:r>
            <a:r>
              <a:rPr lang="pt-BR" i="1" dirty="0"/>
              <a:t>esse sentido do problema que dá a característica do genuíno </a:t>
            </a:r>
            <a:r>
              <a:rPr lang="pt-BR" i="1" dirty="0" smtClean="0"/>
              <a:t>espírito científico</a:t>
            </a:r>
            <a:r>
              <a:rPr lang="pt-BR" i="1" dirty="0"/>
              <a:t>. Para um espírito científico, todo conhecimento é resposta a </a:t>
            </a:r>
            <a:r>
              <a:rPr lang="pt-BR" i="1" dirty="0" smtClean="0"/>
              <a:t>uma questão</a:t>
            </a:r>
            <a:r>
              <a:rPr lang="pt-BR" i="1" dirty="0"/>
              <a:t>. Se não houve questão, não pode haver conhecimento científico. </a:t>
            </a:r>
            <a:r>
              <a:rPr lang="pt-BR" i="1" dirty="0" smtClean="0"/>
              <a:t>Nada ocorre </a:t>
            </a:r>
            <a:r>
              <a:rPr lang="pt-BR" i="1" dirty="0"/>
              <a:t>por si mesmo. Nada é dado. Tudo é construído" </a:t>
            </a:r>
            <a:r>
              <a:rPr lang="pt-BR" dirty="0"/>
              <a:t>(</a:t>
            </a:r>
            <a:r>
              <a:rPr lang="pt-BR" dirty="0" err="1"/>
              <a:t>Bachelard</a:t>
            </a:r>
            <a:r>
              <a:rPr lang="pt-BR" dirty="0"/>
              <a:t>, 1977, p. 148).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73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Problematizar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1 </a:t>
            </a:r>
            <a:r>
              <a:rPr lang="pt-BR" dirty="0"/>
              <a:t>- a escolha e formulação adequada de problemas, que o aluno não </a:t>
            </a:r>
            <a:r>
              <a:rPr lang="pt-BR" dirty="0" smtClean="0"/>
              <a:t>se formula</a:t>
            </a:r>
            <a:r>
              <a:rPr lang="pt-BR" dirty="0"/>
              <a:t>, de modo que permitam a introdução de um </a:t>
            </a:r>
            <a:r>
              <a:rPr lang="pt-BR" i="1" dirty="0"/>
              <a:t>novo conhecimento </a:t>
            </a:r>
            <a:r>
              <a:rPr lang="pt-BR" dirty="0"/>
              <a:t>(para </a:t>
            </a:r>
            <a:r>
              <a:rPr lang="pt-BR" dirty="0" smtClean="0"/>
              <a:t>o aluno</a:t>
            </a:r>
            <a:r>
              <a:rPr lang="pt-BR" dirty="0"/>
              <a:t>), ou seja, os conceitos, modelos, leis e teorias da Física, sem as quais </a:t>
            </a:r>
            <a:r>
              <a:rPr lang="pt-BR" dirty="0" smtClean="0"/>
              <a:t>os problemas </a:t>
            </a:r>
            <a:r>
              <a:rPr lang="pt-BR" dirty="0"/>
              <a:t>formulados não podem ser </a:t>
            </a:r>
            <a:r>
              <a:rPr lang="pt-BR" dirty="0" smtClean="0"/>
              <a:t>solucionados. </a:t>
            </a:r>
            <a:r>
              <a:rPr lang="pt-BR" b="1" u="sng" dirty="0" smtClean="0"/>
              <a:t>Devem ser relevantes ao aluno.</a:t>
            </a:r>
          </a:p>
          <a:p>
            <a:pPr algn="just"/>
            <a:endParaRPr lang="pt-BR" b="1" u="sng" dirty="0"/>
          </a:p>
          <a:p>
            <a:pPr algn="just"/>
            <a:r>
              <a:rPr lang="pt-BR" dirty="0" smtClean="0"/>
              <a:t>2- um </a:t>
            </a:r>
            <a:r>
              <a:rPr lang="pt-BR" dirty="0"/>
              <a:t>processo pelo qual o professor ao mesmo tempo que apreende </a:t>
            </a:r>
            <a:r>
              <a:rPr lang="pt-BR" dirty="0" smtClean="0"/>
              <a:t>o conhecimento </a:t>
            </a:r>
            <a:r>
              <a:rPr lang="pt-BR" dirty="0"/>
              <a:t>prévio dos alunos, promove a sua discussão em sala de aula, com </a:t>
            </a:r>
            <a:r>
              <a:rPr lang="pt-BR" dirty="0" smtClean="0"/>
              <a:t>a finalidade </a:t>
            </a:r>
            <a:r>
              <a:rPr lang="pt-BR" dirty="0"/>
              <a:t>de localizar as possíveis contradições e limitações dos </a:t>
            </a:r>
            <a:r>
              <a:rPr lang="pt-BR" dirty="0" smtClean="0"/>
              <a:t>conhecimentos que </a:t>
            </a:r>
            <a:r>
              <a:rPr lang="pt-BR" dirty="0"/>
              <a:t>vão sendo explicitados pelos estudantes, ou seja, questiona-os </a:t>
            </a:r>
            <a:r>
              <a:rPr lang="pt-BR" dirty="0" smtClean="0"/>
              <a:t>também. </a:t>
            </a:r>
            <a:r>
              <a:rPr lang="pt-BR" b="1" u="sng" dirty="0" smtClean="0"/>
              <a:t>Procurar as diversas inconsistências internas e problematizá-las.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00635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Problematização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eixo</a:t>
            </a:r>
            <a:r>
              <a:rPr lang="en-US" dirty="0" smtClean="0"/>
              <a:t> </a:t>
            </a:r>
            <a:r>
              <a:rPr lang="en-US" dirty="0" err="1" smtClean="0"/>
              <a:t>estruturador</a:t>
            </a:r>
            <a:r>
              <a:rPr lang="en-US" dirty="0" smtClean="0"/>
              <a:t> da </a:t>
            </a:r>
            <a:r>
              <a:rPr lang="en-US" dirty="0" err="1" smtClean="0"/>
              <a:t>atividade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i="1" dirty="0"/>
              <a:t>“</a:t>
            </a:r>
            <a:r>
              <a:rPr lang="en-US" i="1" dirty="0" err="1"/>
              <a:t>Abordagem</a:t>
            </a:r>
            <a:r>
              <a:rPr lang="en-US" i="1" dirty="0"/>
              <a:t> </a:t>
            </a:r>
            <a:r>
              <a:rPr lang="en-US" i="1" dirty="0" err="1"/>
              <a:t>Temática</a:t>
            </a:r>
            <a:r>
              <a:rPr lang="en-US" i="1" dirty="0"/>
              <a:t>” </a:t>
            </a:r>
            <a:r>
              <a:rPr lang="en-US" dirty="0"/>
              <a:t>(Pierson, 1997</a:t>
            </a:r>
            <a:r>
              <a:rPr lang="en-US" dirty="0" smtClean="0"/>
              <a:t>)</a:t>
            </a:r>
          </a:p>
          <a:p>
            <a:pPr algn="just"/>
            <a:r>
              <a:rPr lang="pt-BR" i="1" dirty="0" err="1"/>
              <a:t>D</a:t>
            </a:r>
            <a:r>
              <a:rPr lang="pt-BR" i="1" dirty="0" err="1" smtClean="0"/>
              <a:t>ialogicidade</a:t>
            </a:r>
            <a:r>
              <a:rPr lang="pt-BR" i="1" dirty="0" smtClean="0"/>
              <a:t> </a:t>
            </a:r>
            <a:r>
              <a:rPr lang="pt-BR" dirty="0"/>
              <a:t>e da </a:t>
            </a:r>
            <a:r>
              <a:rPr lang="pt-BR" i="1" dirty="0" smtClean="0"/>
              <a:t>problematização </a:t>
            </a:r>
            <a:r>
              <a:rPr lang="pt-BR" dirty="0" smtClean="0"/>
              <a:t>Freire</a:t>
            </a:r>
            <a:r>
              <a:rPr lang="en-US" dirty="0" smtClean="0"/>
              <a:t>(1975).</a:t>
            </a:r>
          </a:p>
          <a:p>
            <a:pPr algn="just"/>
            <a:r>
              <a:rPr lang="en-US" i="1" dirty="0" smtClean="0"/>
              <a:t>“</a:t>
            </a:r>
            <a:r>
              <a:rPr lang="en-US" i="1" dirty="0" err="1"/>
              <a:t>T</a:t>
            </a:r>
            <a:r>
              <a:rPr lang="en-US" i="1" dirty="0" err="1" smtClean="0"/>
              <a:t>emas</a:t>
            </a:r>
            <a:r>
              <a:rPr lang="en-US" i="1" dirty="0" smtClean="0"/>
              <a:t> </a:t>
            </a:r>
            <a:r>
              <a:rPr lang="en-US" i="1" dirty="0" err="1"/>
              <a:t>G</a:t>
            </a:r>
            <a:r>
              <a:rPr lang="en-US" i="1" dirty="0" err="1" smtClean="0"/>
              <a:t>eradores</a:t>
            </a:r>
            <a:r>
              <a:rPr lang="en-US" i="1" dirty="0" smtClean="0"/>
              <a:t>” </a:t>
            </a:r>
            <a:r>
              <a:rPr lang="en-US" dirty="0"/>
              <a:t>(Freire, 1975</a:t>
            </a:r>
            <a:r>
              <a:rPr lang="en-US" dirty="0" smtClean="0"/>
              <a:t>).</a:t>
            </a:r>
          </a:p>
          <a:p>
            <a:pPr algn="just"/>
            <a:r>
              <a:rPr lang="en-US" i="1" dirty="0" smtClean="0"/>
              <a:t>“</a:t>
            </a:r>
            <a:r>
              <a:rPr lang="en-US" i="1" dirty="0" err="1" smtClean="0"/>
              <a:t>Codificação-problematização-descodificação</a:t>
            </a:r>
            <a:r>
              <a:rPr lang="en-US" i="1" dirty="0" smtClean="0"/>
              <a:t>” </a:t>
            </a:r>
            <a:r>
              <a:rPr lang="en-US" dirty="0"/>
              <a:t>(Freire, 1975</a:t>
            </a:r>
            <a:r>
              <a:rPr lang="en-US" dirty="0" smtClean="0"/>
              <a:t>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apreensão </a:t>
            </a:r>
            <a:r>
              <a:rPr lang="pt-BR" dirty="0"/>
              <a:t>pelo educador do </a:t>
            </a:r>
            <a:r>
              <a:rPr lang="pt-BR" dirty="0" smtClean="0"/>
              <a:t>significado atribuído </a:t>
            </a:r>
            <a:r>
              <a:rPr lang="pt-BR" dirty="0"/>
              <a:t>pelo aluno às </a:t>
            </a:r>
            <a:r>
              <a:rPr lang="pt-BR" dirty="0" smtClean="0"/>
              <a:t>situações.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/>
              <a:t>a </a:t>
            </a:r>
            <a:r>
              <a:rPr lang="pt-BR" dirty="0"/>
              <a:t>apreensão pelo aluno, via problematização </a:t>
            </a:r>
            <a:r>
              <a:rPr lang="pt-BR" dirty="0" smtClean="0"/>
              <a:t>– que explicitamente </a:t>
            </a:r>
            <a:r>
              <a:rPr lang="pt-BR" dirty="0"/>
              <a:t>envolve a formulação de problemas a serem </a:t>
            </a:r>
            <a:r>
              <a:rPr lang="pt-BR" dirty="0" smtClean="0"/>
              <a:t>enfrentados.</a:t>
            </a:r>
            <a:r>
              <a:rPr lang="pt-BR" i="1" dirty="0"/>
              <a:t> </a:t>
            </a:r>
            <a:r>
              <a:rPr lang="pt-BR" i="1" dirty="0" smtClean="0"/>
              <a:t>“Consciência </a:t>
            </a:r>
            <a:r>
              <a:rPr lang="pt-BR" i="1" dirty="0"/>
              <a:t>real </a:t>
            </a:r>
            <a:r>
              <a:rPr lang="pt-BR" i="1" dirty="0" smtClean="0"/>
              <a:t>efetiva” </a:t>
            </a:r>
            <a:r>
              <a:rPr lang="pt-BR" dirty="0"/>
              <a:t>(</a:t>
            </a:r>
            <a:r>
              <a:rPr lang="pt-BR" dirty="0" err="1"/>
              <a:t>Goldmann</a:t>
            </a:r>
            <a:r>
              <a:rPr lang="pt-BR" dirty="0"/>
              <a:t>, 1980</a:t>
            </a:r>
            <a:r>
              <a:rPr lang="pt-BR" dirty="0" smtClean="0"/>
              <a:t>)</a:t>
            </a:r>
            <a:r>
              <a:rPr lang="pt-BR" dirty="0"/>
              <a:t>.</a:t>
            </a:r>
            <a:r>
              <a:rPr lang="pt-BR" dirty="0" smtClean="0"/>
              <a:t>    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pt-B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72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Problematização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eixo</a:t>
            </a:r>
            <a:r>
              <a:rPr lang="en-US" dirty="0" smtClean="0"/>
              <a:t> </a:t>
            </a:r>
            <a:r>
              <a:rPr lang="en-US" dirty="0" err="1" smtClean="0"/>
              <a:t>estruturador</a:t>
            </a:r>
            <a:r>
              <a:rPr lang="en-US" dirty="0" smtClean="0"/>
              <a:t> da </a:t>
            </a:r>
            <a:r>
              <a:rPr lang="en-US" dirty="0" err="1" smtClean="0"/>
              <a:t>atividade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i="1" dirty="0"/>
              <a:t>A </a:t>
            </a:r>
            <a:r>
              <a:rPr lang="en-US" i="1" dirty="0" err="1"/>
              <a:t>consciência</a:t>
            </a:r>
            <a:r>
              <a:rPr lang="en-US" i="1" dirty="0"/>
              <a:t> </a:t>
            </a:r>
            <a:r>
              <a:rPr lang="en-US" i="1" dirty="0" smtClean="0"/>
              <a:t>real </a:t>
            </a:r>
            <a:r>
              <a:rPr lang="pt-BR" i="1" dirty="0" smtClean="0"/>
              <a:t>efetiva </a:t>
            </a:r>
            <a:r>
              <a:rPr lang="pt-BR" i="1" dirty="0"/>
              <a:t>resulta de múltiplos obstáculos e desvios que os diferentes fatores </a:t>
            </a:r>
            <a:r>
              <a:rPr lang="pt-BR" i="1" dirty="0" smtClean="0"/>
              <a:t>da realidade </a:t>
            </a:r>
            <a:r>
              <a:rPr lang="pt-BR" i="1" dirty="0"/>
              <a:t>empírica impõem e </a:t>
            </a:r>
            <a:r>
              <a:rPr lang="pt-BR" i="1" dirty="0" err="1"/>
              <a:t>inflingem</a:t>
            </a:r>
            <a:r>
              <a:rPr lang="pt-BR" i="1" dirty="0"/>
              <a:t> à realização da </a:t>
            </a:r>
            <a:r>
              <a:rPr lang="pt-BR" i="1" dirty="0" smtClean="0"/>
              <a:t>consciência </a:t>
            </a:r>
            <a:r>
              <a:rPr lang="en-US" i="1" dirty="0" err="1" smtClean="0"/>
              <a:t>possível</a:t>
            </a:r>
            <a:r>
              <a:rPr lang="en-US" i="1" dirty="0"/>
              <a:t>” </a:t>
            </a:r>
            <a:r>
              <a:rPr lang="en-US" dirty="0"/>
              <a:t>(</a:t>
            </a:r>
            <a:r>
              <a:rPr lang="en-US" dirty="0" err="1"/>
              <a:t>Goldmann</a:t>
            </a:r>
            <a:r>
              <a:rPr lang="en-US" dirty="0"/>
              <a:t>, in Freire, 1975, p.126</a:t>
            </a:r>
            <a:r>
              <a:rPr lang="en-US" dirty="0" smtClean="0"/>
              <a:t>).</a:t>
            </a:r>
          </a:p>
          <a:p>
            <a:r>
              <a:rPr lang="pt-BR" dirty="0"/>
              <a:t>A sua superação, então, </a:t>
            </a:r>
            <a:r>
              <a:rPr lang="pt-BR" dirty="0" smtClean="0"/>
              <a:t>ocorreria através </a:t>
            </a:r>
            <a:r>
              <a:rPr lang="pt-BR" dirty="0"/>
              <a:t>de uma </a:t>
            </a:r>
            <a:r>
              <a:rPr lang="pt-BR" i="1" dirty="0"/>
              <a:t>consciência máxima possível </a:t>
            </a:r>
            <a:r>
              <a:rPr lang="pt-BR" dirty="0"/>
              <a:t>(Goldmann,1980)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21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err="1" smtClean="0"/>
              <a:t>Problematização</a:t>
            </a:r>
            <a:r>
              <a:rPr lang="pt-BR" b="1" dirty="0" smtClean="0"/>
              <a:t> Inicial</a:t>
            </a:r>
          </a:p>
          <a:p>
            <a:pPr lvl="1" algn="just">
              <a:buNone/>
            </a:pPr>
            <a:r>
              <a:rPr lang="pt-BR" i="1" dirty="0" smtClean="0"/>
              <a:t>“apresentam-se questões ou situações reais que os alunos conhecem e presenciam e que estão envolvidas nos temas. Nesse momento pedagógico, </a:t>
            </a:r>
            <a:r>
              <a:rPr lang="pt-BR" b="1" i="1" dirty="0" smtClean="0"/>
              <a:t>os alunos são desafiados a expor o que pensam sobre as situações</a:t>
            </a:r>
            <a:r>
              <a:rPr lang="pt-BR" i="1" dirty="0" smtClean="0"/>
              <a:t>, a fim de que o professor possa ir conhecendo o que eles pensam. Para os autores, a finalidade desse momento é propiciar um distanciamento crítico do aluno ao se defrontar com as interpretações das situações propostas para discussão, e fazer com que ele sinta a necessidade da aquisição de outros conhecimentos que ainda não detém.”</a:t>
            </a:r>
          </a:p>
          <a:p>
            <a:endParaRPr lang="pt-BR" dirty="0" smtClean="0"/>
          </a:p>
          <a:p>
            <a:r>
              <a:rPr lang="pt-BR" b="1" dirty="0" smtClean="0">
                <a:solidFill>
                  <a:schemeClr val="bg1">
                    <a:lumMod val="75000"/>
                  </a:schemeClr>
                </a:solidFill>
              </a:rPr>
              <a:t>Organização do Conhecimento</a:t>
            </a:r>
          </a:p>
          <a:p>
            <a:endParaRPr lang="pt-BR" b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pt-BR" b="1" dirty="0" smtClean="0">
                <a:solidFill>
                  <a:schemeClr val="bg1">
                    <a:lumMod val="75000"/>
                  </a:schemeClr>
                </a:solidFill>
              </a:rPr>
              <a:t>Aplicação do Conhecimento</a:t>
            </a:r>
            <a:endParaRPr lang="pt-BR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b="1" dirty="0" err="1" smtClean="0">
                <a:solidFill>
                  <a:schemeClr val="bg1">
                    <a:lumMod val="75000"/>
                  </a:schemeClr>
                </a:solidFill>
              </a:rPr>
              <a:t>Problematização</a:t>
            </a:r>
            <a:r>
              <a:rPr lang="pt-BR" b="1" dirty="0" smtClean="0">
                <a:solidFill>
                  <a:schemeClr val="bg1">
                    <a:lumMod val="75000"/>
                  </a:schemeClr>
                </a:solidFill>
              </a:rPr>
              <a:t> Inicial</a:t>
            </a:r>
          </a:p>
          <a:p>
            <a:endParaRPr lang="pt-BR" b="1" dirty="0" smtClean="0"/>
          </a:p>
          <a:p>
            <a:r>
              <a:rPr lang="pt-BR" b="1" dirty="0" smtClean="0"/>
              <a:t>Organização do Conhecimento</a:t>
            </a:r>
          </a:p>
          <a:p>
            <a:pPr lvl="1" algn="just">
              <a:buNone/>
            </a:pPr>
            <a:r>
              <a:rPr lang="pt-BR" i="1" dirty="0" smtClean="0"/>
              <a:t>“momento em que, sob a orientação do professor, os </a:t>
            </a:r>
            <a:r>
              <a:rPr lang="pt-BR" b="1" i="1" dirty="0" smtClean="0"/>
              <a:t>conhecimentos de física necessários para a compreensão dos temas e da </a:t>
            </a:r>
            <a:r>
              <a:rPr lang="pt-BR" b="1" i="1" dirty="0" err="1" smtClean="0"/>
              <a:t>problematização</a:t>
            </a:r>
            <a:r>
              <a:rPr lang="pt-BR" b="1" i="1" dirty="0" smtClean="0"/>
              <a:t> inicial são estudados</a:t>
            </a:r>
            <a:r>
              <a:rPr lang="pt-BR" i="1" dirty="0" smtClean="0"/>
              <a:t>.” </a:t>
            </a:r>
          </a:p>
          <a:p>
            <a:pPr lvl="1" algn="just">
              <a:buNone/>
            </a:pPr>
            <a:endParaRPr lang="pt-BR" b="1" dirty="0" smtClean="0"/>
          </a:p>
          <a:p>
            <a:r>
              <a:rPr lang="pt-BR" b="1" dirty="0" smtClean="0">
                <a:solidFill>
                  <a:schemeClr val="bg1">
                    <a:lumMod val="75000"/>
                  </a:schemeClr>
                </a:solidFill>
              </a:rPr>
              <a:t>Aplicação do Conhecimento</a:t>
            </a:r>
            <a:endParaRPr lang="pt-BR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b="1" dirty="0" err="1" smtClean="0">
                <a:solidFill>
                  <a:schemeClr val="bg1">
                    <a:lumMod val="75000"/>
                  </a:schemeClr>
                </a:solidFill>
              </a:rPr>
              <a:t>Problematização</a:t>
            </a:r>
            <a:r>
              <a:rPr lang="pt-BR" b="1" dirty="0" smtClean="0">
                <a:solidFill>
                  <a:schemeClr val="bg1">
                    <a:lumMod val="75000"/>
                  </a:schemeClr>
                </a:solidFill>
              </a:rPr>
              <a:t> Inicial</a:t>
            </a:r>
          </a:p>
          <a:p>
            <a:endParaRPr lang="pt-BR" b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pt-BR" b="1" dirty="0" smtClean="0">
                <a:solidFill>
                  <a:schemeClr val="bg1">
                    <a:lumMod val="75000"/>
                  </a:schemeClr>
                </a:solidFill>
              </a:rPr>
              <a:t>Organização do Conhecimento</a:t>
            </a:r>
          </a:p>
          <a:p>
            <a:pPr lvl="1" algn="just">
              <a:buNone/>
            </a:pPr>
            <a:endParaRPr lang="pt-BR" b="1" dirty="0" smtClean="0"/>
          </a:p>
          <a:p>
            <a:r>
              <a:rPr lang="pt-BR" b="1" dirty="0" smtClean="0"/>
              <a:t>Aplicação do Conhecimento</a:t>
            </a:r>
          </a:p>
          <a:p>
            <a:pPr lvl="1" algn="just">
              <a:buNone/>
            </a:pPr>
            <a:r>
              <a:rPr lang="pt-BR" i="1" dirty="0" smtClean="0"/>
              <a:t>“momento que se destina a abordar sistematicamente o conhecimento incorporado pelo aluno, para </a:t>
            </a:r>
            <a:r>
              <a:rPr lang="pt-BR" b="1" i="1" dirty="0" smtClean="0"/>
              <a:t>analisar e interpretar tanto as situações iniciais que determinaram seu estudo quanto outras</a:t>
            </a:r>
            <a:r>
              <a:rPr lang="pt-BR" i="1" dirty="0" smtClean="0"/>
              <a:t> que, embora não estejam diretamente ligadas ao momento inicial, possam ser compreendidas pelo mesmo conhecimento.”</a:t>
            </a:r>
            <a:endParaRPr lang="pt-BR" i="1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264</TotalTime>
  <Words>664</Words>
  <Application>Microsoft Office PowerPoint</Application>
  <PresentationFormat>Apresentação na tela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Balcão Envidraçado</vt:lpstr>
      <vt:lpstr>Problemas e problematizações</vt:lpstr>
      <vt:lpstr>Problematização </vt:lpstr>
      <vt:lpstr>Problema como gênese do conhecimento</vt:lpstr>
      <vt:lpstr>Problematizar</vt:lpstr>
      <vt:lpstr>Problematização como eixo estruturador da atividade</vt:lpstr>
      <vt:lpstr>Problematização como eixo estruturador da atividade</vt:lpstr>
      <vt:lpstr>Apresentação do PowerPoint</vt:lpstr>
      <vt:lpstr>Apresentação do PowerPoint</vt:lpstr>
      <vt:lpstr>Apresentação do PowerPoint</vt:lpstr>
      <vt:lpstr>Atividade – A22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Problemas e problematizações</dc:title>
  <dc:creator>Casa</dc:creator>
  <cp:lastModifiedBy>AB1</cp:lastModifiedBy>
  <cp:revision>29</cp:revision>
  <dcterms:created xsi:type="dcterms:W3CDTF">2016-08-29T15:13:59Z</dcterms:created>
  <dcterms:modified xsi:type="dcterms:W3CDTF">2016-08-30T00:01:25Z</dcterms:modified>
</cp:coreProperties>
</file>