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6" r:id="rId2"/>
    <p:sldId id="302" r:id="rId3"/>
    <p:sldId id="259" r:id="rId4"/>
    <p:sldId id="334" r:id="rId5"/>
    <p:sldId id="269" r:id="rId6"/>
    <p:sldId id="262" r:id="rId7"/>
    <p:sldId id="335" r:id="rId8"/>
    <p:sldId id="364" r:id="rId9"/>
    <p:sldId id="359" r:id="rId10"/>
    <p:sldId id="365" r:id="rId11"/>
    <p:sldId id="361" r:id="rId12"/>
    <p:sldId id="321" r:id="rId13"/>
    <p:sldId id="337" r:id="rId14"/>
    <p:sldId id="309" r:id="rId15"/>
    <p:sldId id="310" r:id="rId16"/>
    <p:sldId id="311" r:id="rId17"/>
    <p:sldId id="312" r:id="rId18"/>
    <p:sldId id="340" r:id="rId19"/>
    <p:sldId id="315" r:id="rId20"/>
    <p:sldId id="318" r:id="rId21"/>
    <p:sldId id="319" r:id="rId22"/>
    <p:sldId id="344" r:id="rId23"/>
    <p:sldId id="345" r:id="rId24"/>
    <p:sldId id="347" r:id="rId25"/>
    <p:sldId id="346" r:id="rId26"/>
    <p:sldId id="348" r:id="rId27"/>
    <p:sldId id="349" r:id="rId28"/>
    <p:sldId id="350" r:id="rId29"/>
    <p:sldId id="351" r:id="rId30"/>
    <p:sldId id="352" r:id="rId31"/>
    <p:sldId id="353" r:id="rId32"/>
    <p:sldId id="355" r:id="rId33"/>
    <p:sldId id="356" r:id="rId34"/>
    <p:sldId id="357" r:id="rId35"/>
    <p:sldId id="358" r:id="rId36"/>
    <p:sldId id="354" r:id="rId37"/>
    <p:sldId id="360" r:id="rId3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68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3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BCED2D-8D24-F84C-9F09-20099FED67B9}" type="datetimeFigureOut">
              <a:rPr lang="pt-BR" smtClean="0"/>
              <a:t>04/06/2020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FC6E45-1CD6-E546-87FC-D803D8A72B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2632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50F18-08A5-47F3-B195-4CAF90FF49B8}" type="datetimeFigureOut">
              <a:rPr lang="pt-BR" smtClean="0"/>
              <a:t>04/06/2020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74573-495E-4174-9D01-83CADD3C22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6731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50F18-08A5-47F3-B195-4CAF90FF49B8}" type="datetimeFigureOut">
              <a:rPr lang="pt-BR" smtClean="0"/>
              <a:t>04/06/2020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74573-495E-4174-9D01-83CADD3C22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1673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50F18-08A5-47F3-B195-4CAF90FF49B8}" type="datetimeFigureOut">
              <a:rPr lang="pt-BR" smtClean="0"/>
              <a:t>04/06/2020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74573-495E-4174-9D01-83CADD3C22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1341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50F18-08A5-47F3-B195-4CAF90FF49B8}" type="datetimeFigureOut">
              <a:rPr lang="pt-BR" smtClean="0"/>
              <a:t>04/06/2020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74573-495E-4174-9D01-83CADD3C22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1211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50F18-08A5-47F3-B195-4CAF90FF49B8}" type="datetimeFigureOut">
              <a:rPr lang="pt-BR" smtClean="0"/>
              <a:t>04/06/2020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74573-495E-4174-9D01-83CADD3C22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3838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50F18-08A5-47F3-B195-4CAF90FF49B8}" type="datetimeFigureOut">
              <a:rPr lang="pt-BR" smtClean="0"/>
              <a:t>04/06/2020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74573-495E-4174-9D01-83CADD3C22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2823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50F18-08A5-47F3-B195-4CAF90FF49B8}" type="datetimeFigureOut">
              <a:rPr lang="pt-BR" smtClean="0"/>
              <a:t>04/06/2020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74573-495E-4174-9D01-83CADD3C22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3099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50F18-08A5-47F3-B195-4CAF90FF49B8}" type="datetimeFigureOut">
              <a:rPr lang="pt-BR" smtClean="0"/>
              <a:t>04/06/2020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74573-495E-4174-9D01-83CADD3C22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0590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50F18-08A5-47F3-B195-4CAF90FF49B8}" type="datetimeFigureOut">
              <a:rPr lang="pt-BR" smtClean="0"/>
              <a:t>04/06/2020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74573-495E-4174-9D01-83CADD3C22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0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50F18-08A5-47F3-B195-4CAF90FF49B8}" type="datetimeFigureOut">
              <a:rPr lang="pt-BR" smtClean="0"/>
              <a:t>04/06/2020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74573-495E-4174-9D01-83CADD3C22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9930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50F18-08A5-47F3-B195-4CAF90FF49B8}" type="datetimeFigureOut">
              <a:rPr lang="pt-BR" smtClean="0"/>
              <a:t>04/06/2020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74573-495E-4174-9D01-83CADD3C22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7676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50F18-08A5-47F3-B195-4CAF90FF49B8}" type="datetimeFigureOut">
              <a:rPr lang="pt-BR" smtClean="0"/>
              <a:t>04/06/2020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74573-495E-4174-9D01-83CADD3C22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3711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igalhas.com.br/dePeso/16,MI276357,71043-Temas+contemporaneos+de+Direito+de+Familia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00175" y="1027112"/>
            <a:ext cx="9144000" cy="2706687"/>
          </a:xfrm>
        </p:spPr>
        <p:txBody>
          <a:bodyPr>
            <a:normAutofit fontScale="90000"/>
          </a:bodyPr>
          <a:lstStyle/>
          <a:p>
            <a:br>
              <a:rPr lang="pt-BR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pt-BR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pt-BR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pt-BR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pt-BR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pt-BR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4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Parentesco e filiação. Regras gerais, contagem de grau. Estabelecimento de filiação, averiguação e paternidade. Reconhecimento de filhos: voluntário e judicial</a:t>
            </a:r>
            <a:br>
              <a:rPr lang="pt-BR" sz="4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sz="40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  <a:p>
            <a:r>
              <a:rPr lang="pt-BR" sz="3200" dirty="0"/>
              <a:t>Giselda Maria Fernandes Novaes Hironaka</a:t>
            </a:r>
          </a:p>
          <a:p>
            <a:r>
              <a:rPr lang="pt-BR" dirty="0"/>
              <a:t>Professora Titular de Direito Civil da Faculdade de Direito da USP</a:t>
            </a:r>
          </a:p>
        </p:txBody>
      </p:sp>
    </p:spTree>
    <p:extLst>
      <p:ext uri="{BB962C8B-B14F-4D97-AF65-F5344CB8AC3E}">
        <p14:creationId xmlns:p14="http://schemas.microsoft.com/office/powerpoint/2010/main" val="26899563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Parentesco</a:t>
            </a:r>
            <a:br>
              <a:rPr lang="pt-BR" sz="3200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50494" y="1143000"/>
            <a:ext cx="10403305" cy="5033963"/>
          </a:xfrm>
        </p:spPr>
        <p:txBody>
          <a:bodyPr>
            <a:noAutofit/>
          </a:bodyPr>
          <a:lstStyle/>
          <a:p>
            <a:pPr marL="342900" lvl="1" indent="-342900" algn="just">
              <a:spcBef>
                <a:spcPts val="1000"/>
              </a:spcBef>
            </a:pPr>
            <a:r>
              <a:rPr lang="pt-BR" sz="2200" dirty="0"/>
              <a:t>importa para o direito de família: impedimentos matrimoniais (art. 1.521 CC), obrigação alimentar, recaindo a obrigação nos mais próximos em grau (art. 1.696 CC);</a:t>
            </a:r>
          </a:p>
          <a:p>
            <a:pPr marL="342900" lvl="1" indent="-342900" algn="just">
              <a:spcBef>
                <a:spcPts val="1000"/>
              </a:spcBef>
            </a:pPr>
            <a:r>
              <a:rPr lang="pt-BR" sz="2200" dirty="0"/>
              <a:t>importa para o direito das sucessões: a linha reta define a prioridade da ordem da vocação hereditária, vindo, em primeiro lugar, os descendentes; e, em segundo lugar, os ascendentes (art. 1.829 CC); entre os descendentes, os em grau mais próximo excluem os mais remotos (art. 1.833 CC);</a:t>
            </a:r>
          </a:p>
          <a:p>
            <a:pPr marL="342900" lvl="1" indent="-342900" algn="just">
              <a:spcBef>
                <a:spcPts val="1000"/>
              </a:spcBef>
            </a:pPr>
            <a:r>
              <a:rPr lang="pt-BR" sz="2200" dirty="0"/>
              <a:t>importa para o direito das obrigações: é considerável anulável a venda feita por ascendente a descendente, sem consentimento dos demais (art. 496 CC), assim como a permuta de valores desiguais entre eles (art. 533 CC); a doação de ascendente a descendente é considerada adiantamento da legítima, que será levada à colação quando for aberta a sucessão do primeiro (art. 544 CC) ;</a:t>
            </a:r>
          </a:p>
          <a:p>
            <a:pPr marL="342900" lvl="1" indent="-342900" algn="just">
              <a:spcBef>
                <a:spcPts val="1000"/>
              </a:spcBef>
            </a:pPr>
            <a:r>
              <a:rPr lang="pt-BR" sz="2200" dirty="0"/>
              <a:t>não corre a prescrição entre ascendentes e descendentes, quando os segundo estão submetidos ao poder familiar dos primeiros (art. 197);</a:t>
            </a:r>
          </a:p>
          <a:p>
            <a:pPr marL="342900" lvl="1" indent="-342900" algn="just">
              <a:spcBef>
                <a:spcPts val="1000"/>
              </a:spcBef>
            </a:pPr>
            <a:r>
              <a:rPr lang="pt-BR" sz="2200" dirty="0"/>
              <a:t>nepotismo.</a:t>
            </a:r>
          </a:p>
          <a:p>
            <a:pPr marL="457200" lvl="1" indent="-457200" algn="just">
              <a:spcBef>
                <a:spcPts val="1000"/>
              </a:spcBef>
            </a:pPr>
            <a:endParaRPr lang="pt-BR" sz="2800" dirty="0"/>
          </a:p>
          <a:p>
            <a:pPr marL="0" lvl="1" indent="0" algn="just">
              <a:spcBef>
                <a:spcPts val="1000"/>
              </a:spcBef>
              <a:buNone/>
            </a:pPr>
            <a:endParaRPr lang="pt-BR" sz="2600" b="1" dirty="0"/>
          </a:p>
        </p:txBody>
      </p:sp>
    </p:spTree>
    <p:extLst>
      <p:ext uri="{BB962C8B-B14F-4D97-AF65-F5344CB8AC3E}">
        <p14:creationId xmlns:p14="http://schemas.microsoft.com/office/powerpoint/2010/main" val="35187157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Parentesco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579418"/>
            <a:ext cx="10515600" cy="459754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sz="2600" b="1" u="sng" dirty="0"/>
              <a:t>Impedimentos para o casamento</a:t>
            </a:r>
          </a:p>
          <a:p>
            <a:pPr marL="0" indent="0" algn="just">
              <a:buNone/>
            </a:pPr>
            <a:r>
              <a:rPr lang="pt-BR" sz="2600" i="1" dirty="0"/>
              <a:t>“Art. 1.521. Não podem casar:</a:t>
            </a:r>
          </a:p>
          <a:p>
            <a:pPr marL="0" indent="0" algn="just">
              <a:buNone/>
            </a:pPr>
            <a:r>
              <a:rPr lang="pt-BR" sz="2600" i="1" dirty="0" err="1"/>
              <a:t>I</a:t>
            </a:r>
            <a:r>
              <a:rPr lang="pt-BR" sz="2600" i="1" dirty="0"/>
              <a:t> - os ascendentes com os descendentes, seja o parentesco natural ou civil;</a:t>
            </a:r>
          </a:p>
          <a:p>
            <a:pPr marL="0" indent="0" algn="just">
              <a:buNone/>
            </a:pPr>
            <a:r>
              <a:rPr lang="pt-BR" sz="2600" i="1" dirty="0"/>
              <a:t>II - os afins em linha reta;</a:t>
            </a:r>
          </a:p>
          <a:p>
            <a:pPr marL="0" indent="0" algn="just">
              <a:buNone/>
            </a:pPr>
            <a:r>
              <a:rPr lang="pt-BR" sz="2600" i="1" dirty="0"/>
              <a:t>III - o adotante com quem foi cônjuge do adotado e o adotado com quem o foi do adotante;</a:t>
            </a:r>
          </a:p>
          <a:p>
            <a:pPr marL="0" indent="0" algn="just">
              <a:buNone/>
            </a:pPr>
            <a:r>
              <a:rPr lang="pt-BR" sz="2600" i="1" dirty="0"/>
              <a:t>IV - os irmãos, unilaterais ou bilaterais, e demais colaterais, até o terceiro grau inclusive;</a:t>
            </a:r>
          </a:p>
          <a:p>
            <a:pPr marL="0" indent="0" algn="just">
              <a:buNone/>
            </a:pPr>
            <a:r>
              <a:rPr lang="pt-BR" sz="2600" i="1" dirty="0"/>
              <a:t>V - o adotado com o filho do adotante;</a:t>
            </a:r>
          </a:p>
          <a:p>
            <a:pPr marL="0" indent="0" algn="just">
              <a:buNone/>
            </a:pPr>
            <a:r>
              <a:rPr lang="pt-BR" sz="2600" i="1" dirty="0"/>
              <a:t>(...)” </a:t>
            </a:r>
            <a:r>
              <a:rPr lang="pt-BR" sz="2600" dirty="0"/>
              <a:t>(CC).</a:t>
            </a:r>
          </a:p>
        </p:txBody>
      </p:sp>
    </p:spTree>
    <p:extLst>
      <p:ext uri="{BB962C8B-B14F-4D97-AF65-F5344CB8AC3E}">
        <p14:creationId xmlns:p14="http://schemas.microsoft.com/office/powerpoint/2010/main" val="34063194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Parte II</a:t>
            </a:r>
            <a:endParaRPr lang="pt-BR" u="sng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BR" b="1" u="sng" dirty="0"/>
              <a:t>Filiação</a:t>
            </a:r>
          </a:p>
          <a:p>
            <a:pPr marL="0" indent="0" algn="just">
              <a:buNone/>
            </a:pPr>
            <a:endParaRPr lang="pt-BR" b="1" u="sng" dirty="0"/>
          </a:p>
          <a:p>
            <a:pPr marL="0" indent="0" algn="just">
              <a:buNone/>
            </a:pPr>
            <a:r>
              <a:rPr lang="pt-BR" i="1" dirty="0"/>
              <a:t>“Filiação é a relação de parentesco que se estabelece entre duas pessoas, uma das quais é titular de autoridade parental e a outra a esta se vincula pela origem biológica ou </a:t>
            </a:r>
            <a:r>
              <a:rPr lang="pt-BR" i="1" dirty="0" err="1"/>
              <a:t>socioafetiva</a:t>
            </a:r>
            <a:r>
              <a:rPr lang="pt-BR" i="1" dirty="0"/>
              <a:t>” </a:t>
            </a:r>
            <a:r>
              <a:rPr lang="pt-BR" dirty="0"/>
              <a:t>(Paulo </a:t>
            </a:r>
            <a:r>
              <a:rPr lang="pt-BR" dirty="0" err="1"/>
              <a:t>Lôbo</a:t>
            </a:r>
            <a:r>
              <a:rPr lang="pt-BR" dirty="0"/>
              <a:t>, </a:t>
            </a:r>
            <a:r>
              <a:rPr lang="pt-BR" i="1" dirty="0"/>
              <a:t>Direito Civil: Famílias</a:t>
            </a:r>
            <a:r>
              <a:rPr lang="pt-BR" dirty="0"/>
              <a:t>, São Paulo: Saraiva, 2020, 10ª ed., p. 214). (Paulo </a:t>
            </a:r>
            <a:r>
              <a:rPr lang="pt-BR" dirty="0" err="1"/>
              <a:t>Lôbo</a:t>
            </a:r>
            <a:r>
              <a:rPr lang="pt-BR" dirty="0"/>
              <a:t>, </a:t>
            </a:r>
            <a:r>
              <a:rPr lang="pt-BR" i="1" dirty="0"/>
              <a:t>Direito Civil: Famílias</a:t>
            </a:r>
            <a:r>
              <a:rPr lang="pt-BR" dirty="0"/>
              <a:t>, São Paulo: Saraiva, 2020, 10ª ed., p. 224).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36088935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Parte II</a:t>
            </a:r>
            <a:endParaRPr lang="pt-BR" u="sng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BR" b="1" u="sng" dirty="0"/>
              <a:t>Filiação no Brasil</a:t>
            </a:r>
          </a:p>
          <a:p>
            <a:pPr marL="0" indent="0" algn="ctr">
              <a:buNone/>
            </a:pPr>
            <a:r>
              <a:rPr lang="pt-BR" b="1" u="sng" dirty="0"/>
              <a:t>Recorte de um século</a:t>
            </a:r>
            <a:endParaRPr lang="pt-BR" dirty="0"/>
          </a:p>
          <a:p>
            <a:pPr marL="0" indent="0" algn="just">
              <a:buNone/>
            </a:pPr>
            <a:endParaRPr lang="pt-BR" dirty="0"/>
          </a:p>
          <a:p>
            <a:pPr algn="just"/>
            <a:r>
              <a:rPr lang="pt-BR" dirty="0"/>
              <a:t>filiação jurídica, legal ou presumida do Código Civil de 1916; </a:t>
            </a:r>
          </a:p>
          <a:p>
            <a:pPr algn="just"/>
            <a:r>
              <a:rPr lang="pt-BR" dirty="0"/>
              <a:t>filiação biológica, filiação civil ou por adoção e filiação, decorrente de evolução tecnológica; e </a:t>
            </a:r>
          </a:p>
          <a:p>
            <a:pPr algn="just"/>
            <a:r>
              <a:rPr lang="pt-BR" dirty="0"/>
              <a:t>filiação </a:t>
            </a:r>
            <a:r>
              <a:rPr lang="pt-BR" dirty="0" err="1"/>
              <a:t>socioafetiva</a:t>
            </a:r>
            <a:r>
              <a:rPr lang="pt-BR" dirty="0"/>
              <a:t> ou cultural. </a:t>
            </a:r>
          </a:p>
        </p:txBody>
      </p:sp>
    </p:spTree>
    <p:extLst>
      <p:ext uri="{BB962C8B-B14F-4D97-AF65-F5344CB8AC3E}">
        <p14:creationId xmlns:p14="http://schemas.microsoft.com/office/powerpoint/2010/main" val="22849127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1ª fase – a verdade legal</a:t>
            </a:r>
            <a:br>
              <a:rPr lang="pt-BR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pater </a:t>
            </a:r>
            <a:r>
              <a:rPr lang="pt-BR" b="1" i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pt-BR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est quid nuptiae </a:t>
            </a:r>
            <a:r>
              <a:rPr lang="pt-BR" b="1" i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demonstrant</a:t>
            </a:r>
            <a:endParaRPr lang="pt-BR" b="1" i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pt-BR" sz="2600" dirty="0"/>
          </a:p>
          <a:p>
            <a:pPr marL="0" indent="0" algn="just">
              <a:buNone/>
            </a:pPr>
            <a:r>
              <a:rPr lang="pt-BR" sz="2600" dirty="0"/>
              <a:t>Até </a:t>
            </a:r>
            <a:r>
              <a:rPr lang="pt-BR" sz="2600" b="1" u="sng" dirty="0"/>
              <a:t>1988</a:t>
            </a:r>
            <a:r>
              <a:rPr lang="pt-BR" sz="2600" dirty="0"/>
              <a:t>, seguindo a tradição do </a:t>
            </a:r>
            <a:r>
              <a:rPr lang="pt-BR" sz="2600" b="1" u="sng" dirty="0"/>
              <a:t>direito romano</a:t>
            </a:r>
            <a:r>
              <a:rPr lang="pt-BR" sz="2600" dirty="0"/>
              <a:t>, o </a:t>
            </a:r>
            <a:r>
              <a:rPr lang="pt-BR" sz="2600" b="1" u="sng" dirty="0"/>
              <a:t>direito brasileiro classificou os filhos</a:t>
            </a:r>
            <a:r>
              <a:rPr lang="pt-BR" sz="2600" dirty="0"/>
              <a:t> em </a:t>
            </a:r>
            <a:r>
              <a:rPr lang="pt-BR" sz="2600" b="1" dirty="0">
                <a:solidFill>
                  <a:srgbClr val="FF0000"/>
                </a:solidFill>
              </a:rPr>
              <a:t>legítimos</a:t>
            </a:r>
            <a:r>
              <a:rPr lang="pt-BR" sz="2600" dirty="0"/>
              <a:t>, </a:t>
            </a:r>
            <a:r>
              <a:rPr lang="pt-BR" sz="2600" b="1" dirty="0">
                <a:solidFill>
                  <a:srgbClr val="FF0000"/>
                </a:solidFill>
              </a:rPr>
              <a:t>ilegítimos </a:t>
            </a:r>
            <a:r>
              <a:rPr lang="pt-BR" sz="2600" dirty="0"/>
              <a:t>e </a:t>
            </a:r>
            <a:r>
              <a:rPr lang="pt-BR" sz="2600" b="1" dirty="0">
                <a:solidFill>
                  <a:srgbClr val="FF0000"/>
                </a:solidFill>
              </a:rPr>
              <a:t>legitimados </a:t>
            </a:r>
            <a:r>
              <a:rPr lang="pt-BR" sz="2600" dirty="0"/>
              <a:t>- filho ilegítimo que era reconhecido pelos pais, conjunta ou separadamente, em razão do respectivo casamento (art. 355 CC/16) -, nos termos do art. 355 e seguintes do Código Civil de 1916.</a:t>
            </a:r>
          </a:p>
          <a:p>
            <a:pPr marL="0" indent="0" algn="r">
              <a:buNone/>
            </a:pPr>
            <a:r>
              <a:rPr lang="pt-BR" sz="2600" i="1" dirty="0"/>
              <a:t>“A presunção de paternidade era a homenagem constitucional à constituição do casamento, privilegiando, desta forma, o vínculo matrimonial, em detrimento da verdade biológica.” </a:t>
            </a:r>
            <a:r>
              <a:rPr lang="pt-BR" sz="2600" dirty="0"/>
              <a:t>(Louis </a:t>
            </a:r>
            <a:r>
              <a:rPr lang="pt-BR" sz="2600" dirty="0" err="1"/>
              <a:t>Josserand</a:t>
            </a:r>
            <a:r>
              <a:rPr lang="pt-BR" sz="2600" dirty="0"/>
              <a:t>).</a:t>
            </a:r>
          </a:p>
          <a:p>
            <a:pPr marL="0" indent="0" algn="r">
              <a:buNone/>
            </a:pPr>
            <a:endParaRPr lang="pt-BR" sz="2600" dirty="0"/>
          </a:p>
          <a:p>
            <a:pPr marL="0" indent="0" algn="just">
              <a:buNone/>
            </a:pPr>
            <a:endParaRPr lang="pt-BR" sz="2600" i="1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Giselda Hironaka</a:t>
            </a:r>
          </a:p>
        </p:txBody>
      </p:sp>
    </p:spTree>
    <p:extLst>
      <p:ext uri="{BB962C8B-B14F-4D97-AF65-F5344CB8AC3E}">
        <p14:creationId xmlns:p14="http://schemas.microsoft.com/office/powerpoint/2010/main" val="26647145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1ª fase – a verdade legal</a:t>
            </a:r>
            <a:br>
              <a:rPr lang="pt-BR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pater </a:t>
            </a:r>
            <a:r>
              <a:rPr lang="pt-BR" b="1" i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pt-BR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est quid nuptiae </a:t>
            </a:r>
            <a:r>
              <a:rPr lang="pt-BR" b="1" i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demonstrant</a:t>
            </a:r>
            <a:endParaRPr lang="pt-BR" u="sng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800" indent="0" algn="ctr">
              <a:spcBef>
                <a:spcPts val="400"/>
              </a:spcBef>
              <a:buNone/>
            </a:pPr>
            <a:r>
              <a:rPr lang="pt-BR" sz="2600" b="1" u="sng" dirty="0"/>
              <a:t>Código Civil de 1916</a:t>
            </a:r>
          </a:p>
          <a:p>
            <a:pPr marL="1800" indent="0" algn="ctr">
              <a:spcBef>
                <a:spcPts val="400"/>
              </a:spcBef>
              <a:buNone/>
            </a:pPr>
            <a:r>
              <a:rPr lang="pt-BR" sz="2600" b="1" u="sng" dirty="0"/>
              <a:t>não foram as previsões recepcionadas pela CF 1988</a:t>
            </a:r>
          </a:p>
          <a:p>
            <a:pPr marL="459000" indent="-457200" algn="just">
              <a:spcBef>
                <a:spcPts val="400"/>
              </a:spcBef>
            </a:pPr>
            <a:r>
              <a:rPr lang="pt-BR" sz="2600" b="1" u="sng" dirty="0"/>
              <a:t>filiação biológica</a:t>
            </a:r>
            <a:r>
              <a:rPr lang="pt-BR" sz="2600" dirty="0"/>
              <a:t>: (</a:t>
            </a:r>
            <a:r>
              <a:rPr lang="pt-BR" sz="2600" dirty="0" err="1"/>
              <a:t>i</a:t>
            </a:r>
            <a:r>
              <a:rPr lang="pt-BR" sz="2600" dirty="0"/>
              <a:t>) </a:t>
            </a:r>
            <a:r>
              <a:rPr lang="pt-BR" sz="2600" b="1" u="sng" dirty="0"/>
              <a:t>legítima</a:t>
            </a:r>
            <a:r>
              <a:rPr lang="pt-BR" sz="2600" dirty="0"/>
              <a:t> - filhos concebidos na vigência do casamento; (</a:t>
            </a:r>
            <a:r>
              <a:rPr lang="pt-BR" sz="2600" dirty="0" err="1"/>
              <a:t>ii</a:t>
            </a:r>
            <a:r>
              <a:rPr lang="pt-BR" sz="2600" dirty="0"/>
              <a:t>) </a:t>
            </a:r>
            <a:r>
              <a:rPr lang="pt-BR" sz="2600" b="1" u="sng" dirty="0"/>
              <a:t>ilegítima</a:t>
            </a:r>
            <a:r>
              <a:rPr lang="pt-BR" sz="2600" dirty="0"/>
              <a:t> - filhos fruto de relações extraconjugais, que pode ser (</a:t>
            </a:r>
            <a:r>
              <a:rPr lang="pt-BR" sz="2600" dirty="0" err="1"/>
              <a:t>ii.i</a:t>
            </a:r>
            <a:r>
              <a:rPr lang="pt-BR" sz="2600" dirty="0"/>
              <a:t>) </a:t>
            </a:r>
            <a:r>
              <a:rPr lang="pt-BR" sz="2600" b="1" u="sng" dirty="0"/>
              <a:t>natural</a:t>
            </a:r>
            <a:r>
              <a:rPr lang="pt-BR" sz="2600" dirty="0"/>
              <a:t> - advinda de relação extramatrimonial entre pessoas que não tivessem impedimento para o casamento; (</a:t>
            </a:r>
            <a:r>
              <a:rPr lang="pt-BR" sz="2600" dirty="0" err="1"/>
              <a:t>ii.ii</a:t>
            </a:r>
            <a:r>
              <a:rPr lang="pt-BR" sz="2600" dirty="0"/>
              <a:t>) </a:t>
            </a:r>
            <a:r>
              <a:rPr lang="pt-BR" sz="2600" b="1" u="sng" dirty="0"/>
              <a:t>espúria</a:t>
            </a:r>
            <a:r>
              <a:rPr lang="pt-BR" sz="2600" dirty="0"/>
              <a:t> - (</a:t>
            </a:r>
            <a:r>
              <a:rPr lang="pt-BR" sz="2600" dirty="0" err="1"/>
              <a:t>ii.ii.i</a:t>
            </a:r>
            <a:r>
              <a:rPr lang="pt-BR" sz="2600" dirty="0"/>
              <a:t>) </a:t>
            </a:r>
            <a:r>
              <a:rPr lang="pt-BR" sz="2600" b="1" u="sng" dirty="0"/>
              <a:t>adulterina</a:t>
            </a:r>
            <a:r>
              <a:rPr lang="pt-BR" sz="2600" dirty="0"/>
              <a:t> - proveniente de relação adulterina, materna ou paterna, filhos de relação extramatrimonial de pessoa casada; ou (</a:t>
            </a:r>
            <a:r>
              <a:rPr lang="pt-BR" sz="2600" dirty="0" err="1"/>
              <a:t>ii.ii.ii</a:t>
            </a:r>
            <a:r>
              <a:rPr lang="pt-BR" sz="2600" dirty="0"/>
              <a:t>) </a:t>
            </a:r>
            <a:r>
              <a:rPr lang="pt-BR" sz="2600" b="1" u="sng" dirty="0"/>
              <a:t>incestuosa</a:t>
            </a:r>
            <a:r>
              <a:rPr lang="pt-BR" sz="2600" dirty="0"/>
              <a:t> – filhos advindos de relação sexual entre parentes próximos; e</a:t>
            </a:r>
          </a:p>
          <a:p>
            <a:pPr marL="459000" indent="-457200" algn="just">
              <a:spcBef>
                <a:spcPts val="400"/>
              </a:spcBef>
            </a:pPr>
            <a:r>
              <a:rPr lang="pt-BR" sz="2600" b="1" u="sng" dirty="0"/>
              <a:t>filiação civil</a:t>
            </a:r>
            <a:r>
              <a:rPr lang="pt-BR" sz="2600" dirty="0"/>
              <a:t> - adoção.</a:t>
            </a:r>
            <a:endParaRPr lang="pt-BR" sz="2600" b="1" u="sng" dirty="0"/>
          </a:p>
          <a:p>
            <a:pPr marL="230400" algn="just">
              <a:spcBef>
                <a:spcPts val="400"/>
              </a:spcBef>
            </a:pPr>
            <a:endParaRPr lang="pt-BR" dirty="0"/>
          </a:p>
          <a:p>
            <a:pPr marL="1800" indent="0" algn="just">
              <a:buNone/>
            </a:pPr>
            <a:endParaRPr lang="pt-BR" sz="3000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Giselda Hironaka</a:t>
            </a:r>
          </a:p>
        </p:txBody>
      </p:sp>
    </p:spTree>
    <p:extLst>
      <p:ext uri="{BB962C8B-B14F-4D97-AF65-F5344CB8AC3E}">
        <p14:creationId xmlns:p14="http://schemas.microsoft.com/office/powerpoint/2010/main" val="39743704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Segunda metade do século XX</a:t>
            </a:r>
            <a:br>
              <a:rPr lang="pt-BR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mudam os fatos, muda o Direito</a:t>
            </a:r>
            <a:endParaRPr lang="pt-B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  <a:p>
            <a:pPr marL="0" indent="0" algn="just">
              <a:buNone/>
            </a:pPr>
            <a:r>
              <a:rPr lang="pt-BR" sz="3000" dirty="0"/>
              <a:t>E </a:t>
            </a:r>
            <a:r>
              <a:rPr lang="pt-BR" sz="3000" i="1" dirty="0"/>
              <a:t>“o ordenamento jurídico se legitima a partir da capacidade que possui de bem regular os fatos da vida e quando demonstra aptidão de constantemente evoluir para responder às demandas da sociedade”</a:t>
            </a:r>
            <a:r>
              <a:rPr lang="pt-BR" sz="3000" dirty="0"/>
              <a:t>.</a:t>
            </a:r>
          </a:p>
          <a:p>
            <a:pPr marL="0" indent="0" algn="r">
              <a:buNone/>
            </a:pPr>
            <a:r>
              <a:rPr lang="pt-BR" b="1" i="1" dirty="0"/>
              <a:t>Temas contemporâneos de Direito de Família</a:t>
            </a:r>
            <a:endParaRPr lang="pt-BR" b="1" dirty="0"/>
          </a:p>
          <a:p>
            <a:pPr marL="0" indent="0" algn="r">
              <a:buNone/>
            </a:pPr>
            <a:r>
              <a:rPr lang="pt-BR" sz="2400" dirty="0"/>
              <a:t>Luis Felipe Salomão e Mônica </a:t>
            </a:r>
            <a:r>
              <a:rPr lang="pt-BR" sz="2400" dirty="0" err="1"/>
              <a:t>Drumond</a:t>
            </a:r>
            <a:endParaRPr lang="pt-BR" sz="2400" dirty="0"/>
          </a:p>
          <a:p>
            <a:pPr marL="0" indent="0" algn="r">
              <a:buNone/>
            </a:pPr>
            <a:r>
              <a:rPr lang="pt-BR" sz="2400" dirty="0"/>
              <a:t> </a:t>
            </a:r>
            <a:r>
              <a:rPr lang="pt-BR" sz="1900" u="sng" dirty="0">
                <a:hlinkClick r:id="rId2"/>
              </a:rPr>
              <a:t>https://www.migalhas.com.br/dePeso/16,MI276357,71043-Temas+contemporaneos+de+Direito+de+Familia</a:t>
            </a:r>
            <a:endParaRPr lang="pt-BR" sz="1900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Giselda Hironaka</a:t>
            </a:r>
          </a:p>
        </p:txBody>
      </p:sp>
    </p:spTree>
    <p:extLst>
      <p:ext uri="{BB962C8B-B14F-4D97-AF65-F5344CB8AC3E}">
        <p14:creationId xmlns:p14="http://schemas.microsoft.com/office/powerpoint/2010/main" val="7985662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Constituição Federal brasileira de 1988: verdadeiro divisor de águas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/>
              <a:t>apagou, de uma vez por todas, aquele </a:t>
            </a:r>
            <a:r>
              <a:rPr lang="pt-BR" b="1" dirty="0">
                <a:solidFill>
                  <a:srgbClr val="FF0000"/>
                </a:solidFill>
              </a:rPr>
              <a:t>ranço discriminatório</a:t>
            </a:r>
            <a:r>
              <a:rPr lang="pt-BR" dirty="0"/>
              <a:t> que hierarquizava os filhos, lhes concedendo ou não direitos, conforme sua posição na tabela hierárquica de filiação, legalmente classificatória;</a:t>
            </a:r>
          </a:p>
          <a:p>
            <a:pPr algn="just"/>
            <a:r>
              <a:rPr lang="pt-BR" dirty="0"/>
              <a:t>ficaram proibidas todas e quaisquer </a:t>
            </a:r>
            <a:r>
              <a:rPr lang="pt-BR" b="1" dirty="0">
                <a:solidFill>
                  <a:srgbClr val="FF0000"/>
                </a:solidFill>
              </a:rPr>
              <a:t>designações discriminatórias </a:t>
            </a:r>
            <a:r>
              <a:rPr lang="pt-BR" dirty="0"/>
              <a:t>relativas à filiação: “</a:t>
            </a:r>
            <a:r>
              <a:rPr lang="pt-BR" i="1" dirty="0"/>
              <a:t>Os filhos, havidos ou não da relação do casamento, ou por adoção, terão os mesmos direitos e qualificações, proibidas quaisquer designações discriminatórias relativas à filiação.” </a:t>
            </a:r>
            <a:r>
              <a:rPr lang="pt-BR" dirty="0"/>
              <a:t>(art. 227, § 6º)</a:t>
            </a:r>
            <a:r>
              <a:rPr lang="pt-BR" i="1" dirty="0"/>
              <a:t>.</a:t>
            </a:r>
            <a:endParaRPr lang="pt-BR" dirty="0"/>
          </a:p>
          <a:p>
            <a:pPr algn="just"/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Giselda Hironaka</a:t>
            </a:r>
          </a:p>
        </p:txBody>
      </p:sp>
    </p:spTree>
    <p:extLst>
      <p:ext uri="{BB962C8B-B14F-4D97-AF65-F5344CB8AC3E}">
        <p14:creationId xmlns:p14="http://schemas.microsoft.com/office/powerpoint/2010/main" val="11782311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Constituição Federal brasileira de 1988: verdadeiro divisor de águas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b="1" u="sng" dirty="0"/>
              <a:t>Três traços característicos em matéria de filiação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funcionalização das entidades familiares à realização da personalidade de seus membros, em particular dos filhos;</a:t>
            </a:r>
          </a:p>
          <a:p>
            <a:pPr algn="just"/>
            <a:r>
              <a:rPr lang="pt-BR" dirty="0" err="1"/>
              <a:t>despatrimonialização</a:t>
            </a:r>
            <a:r>
              <a:rPr lang="pt-BR" dirty="0"/>
              <a:t> das relações entre pais e filhos; e</a:t>
            </a:r>
          </a:p>
          <a:p>
            <a:pPr algn="just"/>
            <a:r>
              <a:rPr lang="pt-BR" dirty="0"/>
              <a:t>desvinculação entre a proteção conferida aos filhos e a espécie de relação dos genitores.</a:t>
            </a:r>
          </a:p>
          <a:p>
            <a:pPr marL="0" indent="0" algn="ctr">
              <a:buNone/>
            </a:pPr>
            <a:endParaRPr lang="pt-BR" b="1" u="sng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Giselda Hironaka</a:t>
            </a:r>
          </a:p>
        </p:txBody>
      </p:sp>
    </p:spTree>
    <p:extLst>
      <p:ext uri="{BB962C8B-B14F-4D97-AF65-F5344CB8AC3E}">
        <p14:creationId xmlns:p14="http://schemas.microsoft.com/office/powerpoint/2010/main" val="36892193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Relevância da verdade biológica</a:t>
            </a:r>
            <a:endParaRPr lang="pt-BR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sz="3000" dirty="0"/>
              <a:t>Código Civil de 2002 - promulgado 14 anos depois da Constituição brasileira, trouxe, em seu art.  1.597, a </a:t>
            </a:r>
            <a:r>
              <a:rPr lang="pt-BR" sz="3000" b="1" dirty="0">
                <a:solidFill>
                  <a:srgbClr val="FF0000"/>
                </a:solidFill>
              </a:rPr>
              <a:t>velha presunção de paternidade, que perdeu completamente a importância</a:t>
            </a:r>
            <a:r>
              <a:rPr lang="pt-BR" sz="3000" dirty="0"/>
              <a:t> após os avanços científicos, na área médica, a respeito dos </a:t>
            </a:r>
            <a:r>
              <a:rPr lang="pt-BR" sz="3000" b="1" dirty="0">
                <a:solidFill>
                  <a:srgbClr val="FF0000"/>
                </a:solidFill>
              </a:rPr>
              <a:t>exames de DNA</a:t>
            </a:r>
            <a:r>
              <a:rPr lang="pt-BR" sz="3000" dirty="0"/>
              <a:t>, que produzem um </a:t>
            </a:r>
            <a:r>
              <a:rPr lang="pt-BR" sz="3000" b="1" dirty="0">
                <a:solidFill>
                  <a:srgbClr val="FF0000"/>
                </a:solidFill>
              </a:rPr>
              <a:t>grau de certeza </a:t>
            </a:r>
            <a:r>
              <a:rPr lang="pt-BR" sz="3000" dirty="0"/>
              <a:t>tão grande que já não condiz mais com os </a:t>
            </a:r>
            <a:r>
              <a:rPr lang="pt-BR" sz="3000" b="1" dirty="0">
                <a:solidFill>
                  <a:srgbClr val="FF0000"/>
                </a:solidFill>
              </a:rPr>
              <a:t>velhos tabus </a:t>
            </a:r>
            <a:r>
              <a:rPr lang="pt-BR" sz="3000" dirty="0"/>
              <a:t>e as </a:t>
            </a:r>
            <a:r>
              <a:rPr lang="pt-BR" sz="3000" b="1" dirty="0">
                <a:solidFill>
                  <a:srgbClr val="FF0000"/>
                </a:solidFill>
              </a:rPr>
              <a:t>decadentes presunções </a:t>
            </a:r>
            <a:r>
              <a:rPr lang="pt-BR" sz="3000" dirty="0"/>
              <a:t>de antes. </a:t>
            </a:r>
          </a:p>
          <a:p>
            <a:pPr algn="just"/>
            <a:endParaRPr lang="pt-BR" sz="3000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Giselda Hironaka</a:t>
            </a:r>
          </a:p>
        </p:txBody>
      </p:sp>
    </p:spTree>
    <p:extLst>
      <p:ext uri="{BB962C8B-B14F-4D97-AF65-F5344CB8AC3E}">
        <p14:creationId xmlns:p14="http://schemas.microsoft.com/office/powerpoint/2010/main" val="2929273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Parte </a:t>
            </a:r>
            <a:r>
              <a:rPr lang="pt-BR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endParaRPr lang="pt-BR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dirty="0"/>
          </a:p>
          <a:p>
            <a:pPr algn="just"/>
            <a:r>
              <a:rPr lang="pt-BR" dirty="0"/>
              <a:t>Parentesco/</a:t>
            </a:r>
            <a:r>
              <a:rPr lang="pt-BR" dirty="0" err="1"/>
              <a:t>Parentalidade</a:t>
            </a:r>
            <a:r>
              <a:rPr lang="pt-BR" dirty="0"/>
              <a:t> - conceito</a:t>
            </a:r>
          </a:p>
          <a:p>
            <a:pPr algn="just"/>
            <a:r>
              <a:rPr lang="pt-BR" dirty="0"/>
              <a:t>Parentesco - espécies</a:t>
            </a:r>
          </a:p>
          <a:p>
            <a:pPr algn="just"/>
            <a:r>
              <a:rPr lang="pt-BR" dirty="0"/>
              <a:t>Linhas e contagem de graus</a:t>
            </a:r>
          </a:p>
          <a:p>
            <a:pPr algn="just"/>
            <a:r>
              <a:rPr lang="pt-BR" dirty="0"/>
              <a:t>Filiação - conceito e histórico</a:t>
            </a:r>
          </a:p>
          <a:p>
            <a:pPr algn="just"/>
            <a:r>
              <a:rPr lang="pt-BR" dirty="0"/>
              <a:t>Estabelecimento da filiação</a:t>
            </a:r>
          </a:p>
          <a:p>
            <a:pPr algn="just"/>
            <a:r>
              <a:rPr lang="pt-BR" dirty="0"/>
              <a:t>Reconhecimento de filhos: voluntário e judicial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355980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verdade biológica  </a:t>
            </a:r>
            <a:r>
              <a:rPr lang="pt-BR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retirou o véu</a:t>
            </a:r>
            <a:r>
              <a:rPr lang="pt-BR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a presunção de paternidade encobria</a:t>
            </a:r>
            <a:endParaRPr lang="pt-B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dirty="0"/>
              <a:t>as antigas presunções legais serviam para afastar eventual </a:t>
            </a:r>
            <a:r>
              <a:rPr lang="pt-BR" b="1" dirty="0">
                <a:solidFill>
                  <a:srgbClr val="FF0000"/>
                </a:solidFill>
              </a:rPr>
              <a:t>peso de angústia e/ou vergonha </a:t>
            </a:r>
            <a:r>
              <a:rPr lang="pt-BR" dirty="0"/>
              <a:t>para o marido da mulher, ao imaginar que um filho dela pudesse não ser seu, biologicamente;</a:t>
            </a:r>
          </a:p>
          <a:p>
            <a:pPr algn="just"/>
            <a:r>
              <a:rPr lang="pt-BR" dirty="0"/>
              <a:t>a presunção afastava eventual dor da incerteza, acalmava o espírito em dúvida, mas principalmente </a:t>
            </a:r>
            <a:r>
              <a:rPr lang="pt-BR" b="1" dirty="0">
                <a:solidFill>
                  <a:srgbClr val="FF0000"/>
                </a:solidFill>
              </a:rPr>
              <a:t>mantinha intacta a honra masculina </a:t>
            </a:r>
            <a:r>
              <a:rPr lang="pt-BR" dirty="0"/>
              <a:t>de então;</a:t>
            </a:r>
          </a:p>
          <a:p>
            <a:pPr algn="just"/>
            <a:r>
              <a:rPr lang="pt-BR" dirty="0"/>
              <a:t>no entanto, ao se tentar fazer </a:t>
            </a:r>
            <a:r>
              <a:rPr lang="pt-BR" b="1" dirty="0">
                <a:solidFill>
                  <a:srgbClr val="FF0000"/>
                </a:solidFill>
              </a:rPr>
              <a:t>coincidir a filiação </a:t>
            </a:r>
            <a:r>
              <a:rPr lang="pt-BR" dirty="0"/>
              <a:t>(fato social e cultural) necessariamente </a:t>
            </a:r>
            <a:r>
              <a:rPr lang="pt-BR" b="1" dirty="0">
                <a:solidFill>
                  <a:srgbClr val="FF0000"/>
                </a:solidFill>
              </a:rPr>
              <a:t>com a origem genética</a:t>
            </a:r>
            <a:r>
              <a:rPr lang="pt-BR" dirty="0"/>
              <a:t>, o que se conseguiu foi apenas transformá-la em </a:t>
            </a:r>
            <a:r>
              <a:rPr lang="pt-BR" b="1" dirty="0">
                <a:solidFill>
                  <a:srgbClr val="FF0000"/>
                </a:solidFill>
              </a:rPr>
              <a:t>mero </a:t>
            </a:r>
            <a:r>
              <a:rPr lang="pt-BR" b="1" i="1" dirty="0">
                <a:solidFill>
                  <a:srgbClr val="FF0000"/>
                </a:solidFill>
              </a:rPr>
              <a:t>determinismo biológico</a:t>
            </a:r>
            <a:r>
              <a:rPr lang="pt-BR" dirty="0"/>
              <a:t>;</a:t>
            </a:r>
          </a:p>
          <a:p>
            <a:pPr algn="just"/>
            <a:r>
              <a:rPr lang="pt-BR" dirty="0"/>
              <a:t>do </a:t>
            </a:r>
            <a:r>
              <a:rPr lang="pt-BR" b="1" dirty="0">
                <a:solidFill>
                  <a:srgbClr val="FF0000"/>
                </a:solidFill>
              </a:rPr>
              <a:t>determinismo legalmente presumido </a:t>
            </a:r>
            <a:r>
              <a:rPr lang="pt-BR" dirty="0"/>
              <a:t>para o </a:t>
            </a:r>
            <a:r>
              <a:rPr lang="pt-BR" b="1" dirty="0">
                <a:solidFill>
                  <a:srgbClr val="FF0000"/>
                </a:solidFill>
              </a:rPr>
              <a:t>determinismo cientificamente biológico</a:t>
            </a:r>
            <a:r>
              <a:rPr lang="pt-BR" dirty="0">
                <a:solidFill>
                  <a:srgbClr val="FF0000"/>
                </a:solidFill>
              </a:rPr>
              <a:t>!</a:t>
            </a: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Giselda Hironaka</a:t>
            </a:r>
          </a:p>
        </p:txBody>
      </p:sp>
    </p:spTree>
    <p:extLst>
      <p:ext uri="{BB962C8B-B14F-4D97-AF65-F5344CB8AC3E}">
        <p14:creationId xmlns:p14="http://schemas.microsoft.com/office/powerpoint/2010/main" val="6207455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81113"/>
          </a:xfrm>
        </p:spPr>
        <p:txBody>
          <a:bodyPr>
            <a:noAutofit/>
          </a:bodyPr>
          <a:lstStyle/>
          <a:p>
            <a:pPr algn="just"/>
            <a:r>
              <a:rPr lang="pt-BR" sz="3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 qual é a verdadeira </a:t>
            </a:r>
            <a:r>
              <a:rPr lang="pt-BR" sz="34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essência</a:t>
            </a:r>
            <a:r>
              <a:rPr lang="pt-BR" sz="3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relação paterno-filial? Qual o marco de determinação do estado de filiação?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914525"/>
            <a:ext cx="10515600" cy="4262438"/>
          </a:xfrm>
        </p:spPr>
        <p:txBody>
          <a:bodyPr/>
          <a:lstStyle/>
          <a:p>
            <a:pPr algn="just"/>
            <a:endParaRPr lang="pt-BR" dirty="0"/>
          </a:p>
          <a:p>
            <a:pPr algn="just"/>
            <a:r>
              <a:rPr lang="pt-BR" dirty="0"/>
              <a:t>a verdadeira essência das relações familiares e, por isso também, da filiação, é o </a:t>
            </a:r>
            <a:r>
              <a:rPr lang="pt-BR" b="1" i="1" u="sng" dirty="0">
                <a:solidFill>
                  <a:srgbClr val="FF0000"/>
                </a:solidFill>
              </a:rPr>
              <a:t>afeto</a:t>
            </a:r>
            <a:r>
              <a:rPr lang="pt-BR" dirty="0"/>
              <a:t>; o que importa na afirmação de que toda a filiação é </a:t>
            </a:r>
            <a:r>
              <a:rPr lang="pt-BR" b="1" dirty="0" err="1">
                <a:solidFill>
                  <a:srgbClr val="FF0000"/>
                </a:solidFill>
              </a:rPr>
              <a:t>socioafetiva</a:t>
            </a:r>
            <a:r>
              <a:rPr lang="pt-BR" dirty="0"/>
              <a:t> </a:t>
            </a:r>
            <a:r>
              <a:rPr lang="pt-BR" i="1" dirty="0"/>
              <a:t>antes</a:t>
            </a:r>
            <a:r>
              <a:rPr lang="pt-BR" dirty="0"/>
              <a:t>, para, só </a:t>
            </a:r>
            <a:r>
              <a:rPr lang="pt-BR" i="1" dirty="0"/>
              <a:t>depois</a:t>
            </a:r>
            <a:r>
              <a:rPr lang="pt-BR" dirty="0"/>
              <a:t>, fazer-se </a:t>
            </a:r>
            <a:r>
              <a:rPr lang="pt-BR" b="1" dirty="0">
                <a:solidFill>
                  <a:srgbClr val="FF0000"/>
                </a:solidFill>
              </a:rPr>
              <a:t>biológica</a:t>
            </a:r>
            <a:r>
              <a:rPr lang="pt-BR" dirty="0"/>
              <a:t> ou </a:t>
            </a:r>
            <a:r>
              <a:rPr lang="pt-BR" b="1" dirty="0">
                <a:solidFill>
                  <a:srgbClr val="FF0000"/>
                </a:solidFill>
              </a:rPr>
              <a:t>não biológica</a:t>
            </a:r>
            <a:r>
              <a:rPr lang="pt-BR" dirty="0"/>
              <a:t>;</a:t>
            </a:r>
            <a:endParaRPr lang="pt-BR" b="1" dirty="0">
              <a:solidFill>
                <a:srgbClr val="FF0000"/>
              </a:solidFill>
            </a:endParaRPr>
          </a:p>
          <a:p>
            <a:pPr algn="just"/>
            <a:r>
              <a:rPr lang="pt-BR" dirty="0" err="1"/>
              <a:t>sociafetividade</a:t>
            </a:r>
            <a:r>
              <a:rPr lang="pt-BR" dirty="0"/>
              <a:t> como</a:t>
            </a:r>
            <a:r>
              <a:rPr lang="pt-BR" dirty="0">
                <a:solidFill>
                  <a:srgbClr val="FF0000"/>
                </a:solidFill>
              </a:rPr>
              <a:t> </a:t>
            </a:r>
            <a:r>
              <a:rPr lang="pt-BR" b="1" dirty="0">
                <a:solidFill>
                  <a:srgbClr val="FF0000"/>
                </a:solidFill>
              </a:rPr>
              <a:t>gênero</a:t>
            </a:r>
            <a:r>
              <a:rPr lang="pt-BR" dirty="0">
                <a:solidFill>
                  <a:srgbClr val="FF0000"/>
                </a:solidFill>
              </a:rPr>
              <a:t> </a:t>
            </a:r>
            <a:r>
              <a:rPr lang="pt-BR" dirty="0"/>
              <a:t>do fato social e cultura “filiação”;</a:t>
            </a:r>
          </a:p>
          <a:p>
            <a:pPr algn="just"/>
            <a:r>
              <a:rPr lang="pt-BR" dirty="0"/>
              <a:t>as espécies são a</a:t>
            </a:r>
            <a:r>
              <a:rPr lang="pt-BR" dirty="0">
                <a:solidFill>
                  <a:srgbClr val="FF0000"/>
                </a:solidFill>
              </a:rPr>
              <a:t> </a:t>
            </a:r>
            <a:r>
              <a:rPr lang="pt-BR" b="1" dirty="0">
                <a:solidFill>
                  <a:srgbClr val="FF0000"/>
                </a:solidFill>
              </a:rPr>
              <a:t>filiação biológica </a:t>
            </a:r>
            <a:r>
              <a:rPr lang="pt-BR" dirty="0"/>
              <a:t>e a</a:t>
            </a:r>
            <a:r>
              <a:rPr lang="pt-BR" dirty="0">
                <a:solidFill>
                  <a:srgbClr val="FF0000"/>
                </a:solidFill>
              </a:rPr>
              <a:t> </a:t>
            </a:r>
            <a:r>
              <a:rPr lang="pt-BR" b="1" dirty="0">
                <a:solidFill>
                  <a:srgbClr val="FF0000"/>
                </a:solidFill>
              </a:rPr>
              <a:t>filiação não-biológica.</a:t>
            </a: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Giselda Hironaka</a:t>
            </a:r>
          </a:p>
        </p:txBody>
      </p:sp>
    </p:spTree>
    <p:extLst>
      <p:ext uri="{BB962C8B-B14F-4D97-AF65-F5344CB8AC3E}">
        <p14:creationId xmlns:p14="http://schemas.microsoft.com/office/powerpoint/2010/main" val="11564135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81113"/>
          </a:xfrm>
        </p:spPr>
        <p:txBody>
          <a:bodyPr>
            <a:noAutofit/>
          </a:bodyPr>
          <a:lstStyle/>
          <a:p>
            <a:pPr algn="ctr"/>
            <a:r>
              <a:rPr lang="pt-BR" sz="3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Estabelecimento da filiação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914525"/>
            <a:ext cx="10515600" cy="4262438"/>
          </a:xfrm>
        </p:spPr>
        <p:txBody>
          <a:bodyPr/>
          <a:lstStyle/>
          <a:p>
            <a:pPr algn="just"/>
            <a:endParaRPr lang="pt-BR" dirty="0"/>
          </a:p>
          <a:p>
            <a:pPr algn="just"/>
            <a:r>
              <a:rPr lang="pt-BR" dirty="0"/>
              <a:t>por meio do estabelecimento de presunções;</a:t>
            </a:r>
          </a:p>
          <a:p>
            <a:pPr algn="just"/>
            <a:r>
              <a:rPr lang="pt-BR" dirty="0"/>
              <a:t>mediante reconhecimento voluntário;</a:t>
            </a:r>
          </a:p>
          <a:p>
            <a:pPr algn="just"/>
            <a:r>
              <a:rPr lang="pt-BR" dirty="0"/>
              <a:t>mediante reconhecimento judicial.</a:t>
            </a: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Giselda Hironaka</a:t>
            </a:r>
          </a:p>
        </p:txBody>
      </p:sp>
    </p:spTree>
    <p:extLst>
      <p:ext uri="{BB962C8B-B14F-4D97-AF65-F5344CB8AC3E}">
        <p14:creationId xmlns:p14="http://schemas.microsoft.com/office/powerpoint/2010/main" val="7090364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81113"/>
          </a:xfrm>
        </p:spPr>
        <p:txBody>
          <a:bodyPr>
            <a:noAutofit/>
          </a:bodyPr>
          <a:lstStyle/>
          <a:p>
            <a:pPr algn="ctr"/>
            <a:r>
              <a:rPr lang="pt-BR" sz="3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Estabelecimento da filiação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50258" y="1461247"/>
            <a:ext cx="10403541" cy="4715716"/>
          </a:xfrm>
        </p:spPr>
        <p:txBody>
          <a:bodyPr/>
          <a:lstStyle/>
          <a:p>
            <a:pPr marL="0" indent="0" algn="ctr">
              <a:buNone/>
            </a:pPr>
            <a:r>
              <a:rPr lang="pt-BR" b="1" u="sng" dirty="0"/>
              <a:t>Filiação presumida</a:t>
            </a:r>
          </a:p>
          <a:p>
            <a:pPr marL="0" indent="0" algn="ctr">
              <a:buNone/>
            </a:pPr>
            <a:endParaRPr lang="pt-BR" b="1" u="sng" dirty="0"/>
          </a:p>
          <a:p>
            <a:pPr algn="just"/>
            <a:r>
              <a:rPr lang="pt-BR" dirty="0"/>
              <a:t>a paternidade decorrente de relação matrimonial se prova pela simples demonstração do estado de casado – casamento </a:t>
            </a:r>
            <a:r>
              <a:rPr lang="pt-BR" i="1" dirty="0"/>
              <a:t>versus </a:t>
            </a:r>
            <a:r>
              <a:rPr lang="pt-BR" dirty="0"/>
              <a:t>união estável;</a:t>
            </a:r>
          </a:p>
          <a:p>
            <a:pPr algn="just"/>
            <a:r>
              <a:rPr lang="pt-BR" dirty="0"/>
              <a:t>presunção de paternidade do marido: </a:t>
            </a:r>
            <a:r>
              <a:rPr lang="pt-BR" i="1" dirty="0"/>
              <a:t>pater </a:t>
            </a:r>
            <a:r>
              <a:rPr lang="pt-BR" i="1" dirty="0" err="1"/>
              <a:t>is</a:t>
            </a:r>
            <a:r>
              <a:rPr lang="pt-BR" i="1" dirty="0"/>
              <a:t> est quem justae nuptiae </a:t>
            </a:r>
            <a:r>
              <a:rPr lang="pt-BR" i="1" dirty="0" err="1"/>
              <a:t>demonstrant</a:t>
            </a:r>
            <a:r>
              <a:rPr lang="pt-BR" dirty="0"/>
              <a:t>;</a:t>
            </a:r>
          </a:p>
          <a:p>
            <a:pPr algn="just"/>
            <a:r>
              <a:rPr lang="pt-BR" dirty="0"/>
              <a:t>como fica a presunção </a:t>
            </a:r>
            <a:r>
              <a:rPr lang="pt-BR" i="1" dirty="0" err="1"/>
              <a:t>mater</a:t>
            </a:r>
            <a:r>
              <a:rPr lang="pt-BR" i="1" dirty="0"/>
              <a:t> </a:t>
            </a:r>
            <a:r>
              <a:rPr lang="pt-BR" i="1" dirty="0" err="1"/>
              <a:t>semper</a:t>
            </a:r>
            <a:r>
              <a:rPr lang="pt-BR" i="1" dirty="0"/>
              <a:t> certa est - </a:t>
            </a:r>
            <a:r>
              <a:rPr lang="pt-BR" dirty="0"/>
              <a:t>gravidez e parto - com a filiação </a:t>
            </a:r>
            <a:r>
              <a:rPr lang="pt-BR" dirty="0" err="1"/>
              <a:t>socioafetiva</a:t>
            </a:r>
            <a:r>
              <a:rPr lang="pt-BR" dirty="0"/>
              <a:t> e a gestação de substituição?</a:t>
            </a: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Giselda Hironaka</a:t>
            </a:r>
          </a:p>
        </p:txBody>
      </p:sp>
    </p:spTree>
    <p:extLst>
      <p:ext uri="{BB962C8B-B14F-4D97-AF65-F5344CB8AC3E}">
        <p14:creationId xmlns:p14="http://schemas.microsoft.com/office/powerpoint/2010/main" val="38709828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81113"/>
          </a:xfrm>
        </p:spPr>
        <p:txBody>
          <a:bodyPr>
            <a:noAutofit/>
          </a:bodyPr>
          <a:lstStyle/>
          <a:p>
            <a:pPr algn="ctr"/>
            <a:r>
              <a:rPr lang="pt-BR" sz="3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Estabelecimento da filiação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50258" y="1461247"/>
            <a:ext cx="10403541" cy="4715716"/>
          </a:xfrm>
        </p:spPr>
        <p:txBody>
          <a:bodyPr/>
          <a:lstStyle/>
          <a:p>
            <a:pPr marL="0" indent="0" algn="ctr">
              <a:buNone/>
            </a:pPr>
            <a:r>
              <a:rPr lang="pt-BR" b="1" u="sng" dirty="0"/>
              <a:t>Filiação presumida</a:t>
            </a:r>
          </a:p>
          <a:p>
            <a:pPr marL="0" indent="0" algn="ctr">
              <a:buNone/>
            </a:pPr>
            <a:endParaRPr lang="pt-BR" b="1" u="sng" dirty="0"/>
          </a:p>
          <a:p>
            <a:pPr marL="0" indent="0" algn="ctr">
              <a:buNone/>
            </a:pPr>
            <a:r>
              <a:rPr lang="pt-BR" b="1" u="sng" dirty="0"/>
              <a:t>Gestação de substituição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Resolução CFM 2.168/2017</a:t>
            </a:r>
          </a:p>
          <a:p>
            <a:pPr algn="just"/>
            <a:r>
              <a:rPr lang="pt-BR" dirty="0"/>
              <a:t>Provimento 63/2017 CNJ</a:t>
            </a:r>
          </a:p>
          <a:p>
            <a:pPr algn="just"/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Giselda Hironaka</a:t>
            </a:r>
          </a:p>
        </p:txBody>
      </p:sp>
    </p:spTree>
    <p:extLst>
      <p:ext uri="{BB962C8B-B14F-4D97-AF65-F5344CB8AC3E}">
        <p14:creationId xmlns:p14="http://schemas.microsoft.com/office/powerpoint/2010/main" val="40914246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81113"/>
          </a:xfrm>
        </p:spPr>
        <p:txBody>
          <a:bodyPr>
            <a:noAutofit/>
          </a:bodyPr>
          <a:lstStyle/>
          <a:p>
            <a:pPr algn="ctr"/>
            <a:r>
              <a:rPr lang="pt-BR" sz="3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Estabelecimento da filiação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50258" y="1461247"/>
            <a:ext cx="10403541" cy="4715716"/>
          </a:xfrm>
        </p:spPr>
        <p:txBody>
          <a:bodyPr/>
          <a:lstStyle/>
          <a:p>
            <a:pPr marL="0" indent="0" algn="ctr">
              <a:buNone/>
            </a:pPr>
            <a:r>
              <a:rPr lang="pt-BR" b="1" u="sng" dirty="0"/>
              <a:t>Filiação presumida</a:t>
            </a:r>
          </a:p>
          <a:p>
            <a:pPr marL="0" indent="0" algn="just">
              <a:spcBef>
                <a:spcPts val="400"/>
              </a:spcBef>
              <a:buNone/>
            </a:pPr>
            <a:r>
              <a:rPr lang="pt-BR" sz="2400" i="1" dirty="0"/>
              <a:t>”Art. 1.597. Presumem-se concebidos na constância do casamento os filhos:</a:t>
            </a:r>
          </a:p>
          <a:p>
            <a:pPr marL="0" indent="0" algn="just">
              <a:spcBef>
                <a:spcPts val="400"/>
              </a:spcBef>
              <a:buNone/>
            </a:pPr>
            <a:r>
              <a:rPr lang="pt-BR" sz="2400" i="1" dirty="0" err="1">
                <a:solidFill>
                  <a:srgbClr val="00B0F0"/>
                </a:solidFill>
              </a:rPr>
              <a:t>I</a:t>
            </a:r>
            <a:r>
              <a:rPr lang="pt-BR" sz="2400" i="1" dirty="0">
                <a:solidFill>
                  <a:srgbClr val="00B0F0"/>
                </a:solidFill>
              </a:rPr>
              <a:t> - nascidos cento e oitenta dias, pelo menos, depois de estabelecida a convivência conjugal;</a:t>
            </a:r>
          </a:p>
          <a:p>
            <a:pPr marL="0" indent="0" algn="just">
              <a:spcBef>
                <a:spcPts val="400"/>
              </a:spcBef>
              <a:buNone/>
            </a:pPr>
            <a:r>
              <a:rPr lang="pt-BR" sz="2400" i="1" dirty="0">
                <a:solidFill>
                  <a:srgbClr val="00B0F0"/>
                </a:solidFill>
              </a:rPr>
              <a:t>II - nascidos nos trezentos dias subsequentes à dissolução da sociedade conjugal, por morte, separação judicial, nulidade e anulação do casamento</a:t>
            </a:r>
            <a:r>
              <a:rPr lang="pt-BR" sz="2400" dirty="0">
                <a:solidFill>
                  <a:srgbClr val="00B0F0"/>
                </a:solidFill>
              </a:rPr>
              <a:t>)</a:t>
            </a:r>
            <a:r>
              <a:rPr lang="pt-BR" sz="2400" i="1" dirty="0"/>
              <a:t>;</a:t>
            </a:r>
          </a:p>
          <a:p>
            <a:pPr marL="0" indent="0" algn="just">
              <a:spcBef>
                <a:spcPts val="400"/>
              </a:spcBef>
              <a:buNone/>
            </a:pPr>
            <a:r>
              <a:rPr lang="pt-BR" sz="2400" i="1" dirty="0">
                <a:solidFill>
                  <a:srgbClr val="00B050"/>
                </a:solidFill>
              </a:rPr>
              <a:t>III - havidos por fecundação artificial homóloga, mesmo que falecido o marido;</a:t>
            </a:r>
          </a:p>
          <a:p>
            <a:pPr marL="0" indent="0" algn="just">
              <a:spcBef>
                <a:spcPts val="400"/>
              </a:spcBef>
              <a:buNone/>
            </a:pPr>
            <a:r>
              <a:rPr lang="pt-BR" sz="2400" i="1" dirty="0">
                <a:solidFill>
                  <a:srgbClr val="00B050"/>
                </a:solidFill>
              </a:rPr>
              <a:t>IV - havidos, a qualquer tempo, quando se tratar de embriões excedentários, decorrentes de concepção artificial homóloga;</a:t>
            </a:r>
          </a:p>
          <a:p>
            <a:pPr marL="0" indent="0" algn="just">
              <a:spcBef>
                <a:spcPts val="400"/>
              </a:spcBef>
              <a:buNone/>
            </a:pPr>
            <a:r>
              <a:rPr lang="pt-BR" sz="2400" i="1" dirty="0">
                <a:solidFill>
                  <a:srgbClr val="00B050"/>
                </a:solidFill>
              </a:rPr>
              <a:t>V - havidos por inseminação artificial </a:t>
            </a:r>
            <a:r>
              <a:rPr lang="pt-BR" sz="2400" i="1" dirty="0" err="1">
                <a:solidFill>
                  <a:srgbClr val="00B050"/>
                </a:solidFill>
              </a:rPr>
              <a:t>heteróloga</a:t>
            </a:r>
            <a:r>
              <a:rPr lang="pt-BR" sz="2400" i="1" dirty="0">
                <a:solidFill>
                  <a:srgbClr val="00B050"/>
                </a:solidFill>
              </a:rPr>
              <a:t>, desde que tenha prévia autorização do marido</a:t>
            </a:r>
            <a:r>
              <a:rPr lang="pt-BR" sz="2400" i="1" dirty="0"/>
              <a:t>.” </a:t>
            </a:r>
            <a:r>
              <a:rPr lang="pt-BR" sz="2400" dirty="0"/>
              <a:t>(art. 1.597 CC).</a:t>
            </a:r>
          </a:p>
          <a:p>
            <a:pPr marL="0" indent="0" algn="just">
              <a:buNone/>
            </a:pPr>
            <a:r>
              <a:rPr lang="pt-BR" sz="2500" dirty="0"/>
              <a:t>       - presunções relativas              - manifestações de vontade irrevogáveis</a:t>
            </a:r>
            <a:endParaRPr lang="pt-BR" sz="2500" dirty="0">
              <a:solidFill>
                <a:srgbClr val="00B0F0"/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Giselda Hironaka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39A3B5A-8B35-7C43-8E39-A7071610E92F}"/>
              </a:ext>
            </a:extLst>
          </p:cNvPr>
          <p:cNvSpPr/>
          <p:nvPr/>
        </p:nvSpPr>
        <p:spPr>
          <a:xfrm>
            <a:off x="1041722" y="5571651"/>
            <a:ext cx="432000" cy="43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0E73DE9-50F9-F243-BBED-6820A296C05A}"/>
              </a:ext>
            </a:extLst>
          </p:cNvPr>
          <p:cNvSpPr/>
          <p:nvPr/>
        </p:nvSpPr>
        <p:spPr>
          <a:xfrm>
            <a:off x="4821349" y="5571651"/>
            <a:ext cx="432000" cy="4320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4196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96122"/>
          </a:xfrm>
        </p:spPr>
        <p:txBody>
          <a:bodyPr>
            <a:noAutofit/>
          </a:bodyPr>
          <a:lstStyle/>
          <a:p>
            <a:pPr algn="ctr"/>
            <a:r>
              <a:rPr lang="pt-BR" sz="3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Estabelecimento da filiação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50258" y="1461247"/>
            <a:ext cx="10403541" cy="4715716"/>
          </a:xfrm>
        </p:spPr>
        <p:txBody>
          <a:bodyPr/>
          <a:lstStyle/>
          <a:p>
            <a:pPr marL="0" indent="0" algn="ctr">
              <a:buNone/>
            </a:pPr>
            <a:r>
              <a:rPr lang="pt-BR" b="1" u="sng" dirty="0"/>
              <a:t>Filiação presumida</a:t>
            </a:r>
          </a:p>
          <a:p>
            <a:pPr marL="0" indent="0" algn="ctr">
              <a:buNone/>
            </a:pPr>
            <a:r>
              <a:rPr lang="pt-BR" b="1" u="sng" dirty="0"/>
              <a:t>Técnicas de reprodução assistida </a:t>
            </a:r>
          </a:p>
          <a:p>
            <a:pPr marL="0" indent="0" algn="ctr">
              <a:buNone/>
            </a:pPr>
            <a:r>
              <a:rPr lang="pt-BR" dirty="0"/>
              <a:t>Resolução CFM 2.168/2017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b="1" u="sng" dirty="0"/>
              <a:t>Procriação homóloga</a:t>
            </a:r>
            <a:r>
              <a:rPr lang="pt-BR" dirty="0"/>
              <a:t> - o material genético é do casal – que se dá, comumente, por meio de </a:t>
            </a:r>
            <a:r>
              <a:rPr lang="pt-BR" b="1" u="sng" dirty="0"/>
              <a:t>inseminação artificial</a:t>
            </a:r>
            <a:r>
              <a:rPr lang="pt-BR" dirty="0"/>
              <a:t>: o sêmen é introduzido diretamente na cavidade uterina da mulher – ou da </a:t>
            </a:r>
            <a:r>
              <a:rPr lang="pt-BR" b="1" u="sng" dirty="0"/>
              <a:t>fertilização </a:t>
            </a:r>
            <a:r>
              <a:rPr lang="pt-BR" b="1" i="1" u="sng" dirty="0"/>
              <a:t>in vitro</a:t>
            </a:r>
            <a:r>
              <a:rPr lang="pt-BR" dirty="0"/>
              <a:t>: a fecundação ocorre </a:t>
            </a:r>
            <a:r>
              <a:rPr lang="pt-BR" dirty="0" err="1"/>
              <a:t>extracorporalmente</a:t>
            </a:r>
            <a:r>
              <a:rPr lang="pt-BR" dirty="0"/>
              <a:t> e, posteriormente, o embrião é implantado no útero feminino.</a:t>
            </a:r>
          </a:p>
          <a:p>
            <a:pPr marL="0" indent="0" algn="ctr">
              <a:buNone/>
            </a:pPr>
            <a:endParaRPr lang="pt-BR" b="1" u="sng" dirty="0"/>
          </a:p>
          <a:p>
            <a:pPr marL="0" indent="0" algn="ctr">
              <a:buNone/>
            </a:pPr>
            <a:endParaRPr lang="pt-BR" b="1" u="sng" dirty="0"/>
          </a:p>
          <a:p>
            <a:pPr marL="0" indent="0" algn="ctr">
              <a:buNone/>
            </a:pPr>
            <a:endParaRPr lang="pt-BR" b="1" u="sng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Giselda Hironaka</a:t>
            </a:r>
          </a:p>
        </p:txBody>
      </p:sp>
    </p:spTree>
    <p:extLst>
      <p:ext uri="{BB962C8B-B14F-4D97-AF65-F5344CB8AC3E}">
        <p14:creationId xmlns:p14="http://schemas.microsoft.com/office/powerpoint/2010/main" val="4003998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96122"/>
          </a:xfrm>
        </p:spPr>
        <p:txBody>
          <a:bodyPr>
            <a:noAutofit/>
          </a:bodyPr>
          <a:lstStyle/>
          <a:p>
            <a:pPr algn="ctr"/>
            <a:r>
              <a:rPr lang="pt-BR" sz="3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Estabelecimento da filiação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50258" y="1461247"/>
            <a:ext cx="10403541" cy="4715716"/>
          </a:xfrm>
        </p:spPr>
        <p:txBody>
          <a:bodyPr/>
          <a:lstStyle/>
          <a:p>
            <a:pPr marL="0" indent="0" algn="ctr">
              <a:buNone/>
            </a:pPr>
            <a:r>
              <a:rPr lang="pt-BR" b="1" u="sng" dirty="0"/>
              <a:t>Filiação presumida</a:t>
            </a:r>
          </a:p>
          <a:p>
            <a:pPr marL="0" indent="0" algn="ctr">
              <a:buNone/>
            </a:pPr>
            <a:r>
              <a:rPr lang="pt-BR" b="1" u="sng" dirty="0"/>
              <a:t>Técnicas de reprodução assistida 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Os filhos advindos de inseminação artificial homóloga se presumem concebidos na constância do casamento, </a:t>
            </a:r>
            <a:r>
              <a:rPr lang="pt-BR" b="1" u="sng" dirty="0"/>
              <a:t>mesmo que falecido o marido</a:t>
            </a:r>
            <a:r>
              <a:rPr lang="pt-BR" dirty="0"/>
              <a:t> - lembrem-se da igualdade da mulher, que pode deixar óvulos para serem utilizados por meio de útero de substituição -</a:t>
            </a: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Giselda Hironaka</a:t>
            </a:r>
          </a:p>
        </p:txBody>
      </p:sp>
    </p:spTree>
    <p:extLst>
      <p:ext uri="{BB962C8B-B14F-4D97-AF65-F5344CB8AC3E}">
        <p14:creationId xmlns:p14="http://schemas.microsoft.com/office/powerpoint/2010/main" val="16653558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96122"/>
          </a:xfrm>
        </p:spPr>
        <p:txBody>
          <a:bodyPr>
            <a:noAutofit/>
          </a:bodyPr>
          <a:lstStyle/>
          <a:p>
            <a:pPr algn="ctr"/>
            <a:r>
              <a:rPr lang="pt-BR" sz="3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Estabelecimento da filiação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50258" y="1461247"/>
            <a:ext cx="10403541" cy="4715716"/>
          </a:xfrm>
        </p:spPr>
        <p:txBody>
          <a:bodyPr/>
          <a:lstStyle/>
          <a:p>
            <a:pPr marL="0" indent="0" algn="ctr">
              <a:buNone/>
            </a:pPr>
            <a:r>
              <a:rPr lang="pt-BR" b="1" u="sng" dirty="0"/>
              <a:t>Filiação presumida</a:t>
            </a:r>
          </a:p>
          <a:p>
            <a:pPr marL="0" indent="0" algn="ctr">
              <a:buNone/>
            </a:pPr>
            <a:r>
              <a:rPr lang="pt-BR" b="1" u="sng" dirty="0"/>
              <a:t>Técnicas de reprodução assistida </a:t>
            </a:r>
          </a:p>
          <a:p>
            <a:pPr marL="0" indent="0" algn="just">
              <a:spcBef>
                <a:spcPts val="400"/>
              </a:spcBef>
              <a:buNone/>
            </a:pPr>
            <a:r>
              <a:rPr lang="pt-BR" sz="2200" i="1" dirty="0"/>
              <a:t>“Art. 17. Será indispensável, para fins de registro e de emissão da certidão de nascimento, a apresentação dos seguintes documentos</a:t>
            </a:r>
            <a:r>
              <a:rPr lang="pt-BR" sz="2200" i="1" dirty="0">
                <a:sym typeface="Wingdings" pitchFamily="2" charset="2"/>
              </a:rPr>
              <a:t>:(...) </a:t>
            </a:r>
            <a:r>
              <a:rPr lang="pt-BR" sz="2200" i="1" dirty="0"/>
              <a:t>II – declaração, com firma reconhecida, do diretor técnico da clínica, centro ou serviço de reprodução humana em que foi realizada a reprodução assistida, indicando que a criança foi gerada por reprodução assistida </a:t>
            </a:r>
            <a:r>
              <a:rPr lang="pt-BR" sz="2200" i="1" dirty="0" err="1"/>
              <a:t>heteróloga</a:t>
            </a:r>
            <a:r>
              <a:rPr lang="pt-BR" sz="2200" i="1" dirty="0"/>
              <a:t>, assim como o nome dos beneficiários;(...) § 2º Nas hipóteses de reprodução assistida post mortem, além dos documentos elencados nos incisos do caput deste artigo, conforme o caso, deverá ser apresentado termo de autorização prévia específica do falecido ou falecida para uso do material biológico preservado, lavrado por instrumento público ou particular com firma reconhecida. § 3º O conhecimento da ascendência biológica não importará no reconhecimento do vínculo de parentesco e dos respectivos efeitos jurídicos entre o doador ou a doadora e o filho gerado por meio da reprodução assistida.” </a:t>
            </a:r>
            <a:r>
              <a:rPr lang="pt-BR" sz="2200" dirty="0"/>
              <a:t>(Provimento 63/2017 CNJ).</a:t>
            </a:r>
            <a:endParaRPr lang="pt-BR" sz="2200" i="1" dirty="0"/>
          </a:p>
          <a:p>
            <a:pPr marL="0" indent="0" algn="just">
              <a:spcBef>
                <a:spcPts val="400"/>
              </a:spcBef>
              <a:buNone/>
            </a:pPr>
            <a:endParaRPr lang="pt-BR" sz="2000" dirty="0"/>
          </a:p>
          <a:p>
            <a:pPr marL="0" indent="0" algn="just">
              <a:spcBef>
                <a:spcPts val="400"/>
              </a:spcBef>
              <a:buNone/>
            </a:pPr>
            <a:endParaRPr lang="pt-BR" sz="2000" dirty="0"/>
          </a:p>
          <a:p>
            <a:pPr marL="0" indent="0" algn="just">
              <a:spcBef>
                <a:spcPts val="400"/>
              </a:spcBef>
              <a:buNone/>
            </a:pPr>
            <a:endParaRPr lang="pt-BR" sz="2000" b="1" u="sng" dirty="0"/>
          </a:p>
          <a:p>
            <a:pPr marL="0" indent="0" algn="just">
              <a:spcBef>
                <a:spcPts val="400"/>
              </a:spcBef>
              <a:buNone/>
            </a:pPr>
            <a:endParaRPr lang="pt-BR" sz="2000" b="1" u="sng" dirty="0"/>
          </a:p>
          <a:p>
            <a:pPr marL="0" indent="0" algn="just">
              <a:spcBef>
                <a:spcPts val="400"/>
              </a:spcBef>
              <a:buNone/>
            </a:pPr>
            <a:endParaRPr lang="pt-BR" sz="2000" b="1" u="sng" dirty="0"/>
          </a:p>
          <a:p>
            <a:pPr marL="0" indent="0" algn="just">
              <a:buNone/>
            </a:pPr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Giselda Hironaka</a:t>
            </a:r>
          </a:p>
        </p:txBody>
      </p:sp>
    </p:spTree>
    <p:extLst>
      <p:ext uri="{BB962C8B-B14F-4D97-AF65-F5344CB8AC3E}">
        <p14:creationId xmlns:p14="http://schemas.microsoft.com/office/powerpoint/2010/main" val="9242075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96122"/>
          </a:xfrm>
        </p:spPr>
        <p:txBody>
          <a:bodyPr>
            <a:noAutofit/>
          </a:bodyPr>
          <a:lstStyle/>
          <a:p>
            <a:pPr algn="ctr"/>
            <a:r>
              <a:rPr lang="pt-BR" sz="3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Estabelecimento da filiação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50258" y="1461247"/>
            <a:ext cx="10403541" cy="4715716"/>
          </a:xfrm>
        </p:spPr>
        <p:txBody>
          <a:bodyPr/>
          <a:lstStyle/>
          <a:p>
            <a:pPr marL="0" indent="0" algn="ctr">
              <a:buNone/>
            </a:pPr>
            <a:r>
              <a:rPr lang="pt-BR" b="1" u="sng" dirty="0"/>
              <a:t>Filiação presumida</a:t>
            </a:r>
          </a:p>
          <a:p>
            <a:pPr marL="0" indent="0" algn="ctr">
              <a:buNone/>
            </a:pPr>
            <a:r>
              <a:rPr lang="pt-BR" b="1" u="sng" dirty="0"/>
              <a:t>Técnicas de reprodução assistida </a:t>
            </a:r>
          </a:p>
          <a:p>
            <a:pPr marL="0" indent="0" algn="just">
              <a:spcBef>
                <a:spcPts val="400"/>
              </a:spcBef>
              <a:buNone/>
            </a:pPr>
            <a:endParaRPr lang="pt-BR" sz="2000" dirty="0"/>
          </a:p>
          <a:p>
            <a:pPr marL="0" indent="0" algn="ctr">
              <a:spcBef>
                <a:spcPts val="400"/>
              </a:spcBef>
              <a:buNone/>
            </a:pPr>
            <a:r>
              <a:rPr lang="pt-BR" b="1" u="sng" dirty="0"/>
              <a:t>Embriões excedentários</a:t>
            </a:r>
          </a:p>
          <a:p>
            <a:pPr marL="0" indent="0" algn="ctr">
              <a:spcBef>
                <a:spcPts val="400"/>
              </a:spcBef>
              <a:buNone/>
            </a:pPr>
            <a:r>
              <a:rPr lang="pt-BR" b="1" u="sng" dirty="0"/>
              <a:t>Resolução CFM 2.168/2017</a:t>
            </a:r>
          </a:p>
          <a:p>
            <a:pPr marL="0" indent="0" algn="just">
              <a:buNone/>
            </a:pPr>
            <a:r>
              <a:rPr lang="pt-BR" sz="2400" i="1" dirty="0"/>
              <a:t>“I.(...) 7. Quanto ao número de embriões a serem transferidos, fazem-se as seguintes determinações de acordo com a idade: a) mulheres até 35 anos: até 2 embriões; </a:t>
            </a:r>
            <a:r>
              <a:rPr lang="pt-BR" sz="2400" i="1" dirty="0" err="1"/>
              <a:t>b</a:t>
            </a:r>
            <a:r>
              <a:rPr lang="pt-BR" sz="2400" i="1" dirty="0"/>
              <a:t>) mulheres entre 36 e 39 anos: até 3 embriões; </a:t>
            </a:r>
            <a:r>
              <a:rPr lang="pt-BR" sz="2400" i="1" dirty="0" err="1"/>
              <a:t>c</a:t>
            </a:r>
            <a:r>
              <a:rPr lang="pt-BR" sz="2400" i="1" dirty="0"/>
              <a:t>) mulheres com 40 anos ou mais: até 4 embriões; </a:t>
            </a:r>
            <a:r>
              <a:rPr lang="pt-BR" sz="2400" i="1" dirty="0" err="1"/>
              <a:t>d</a:t>
            </a:r>
            <a:r>
              <a:rPr lang="pt-BR" sz="2400" i="1" dirty="0"/>
              <a:t>) nas situações de doação de </a:t>
            </a:r>
            <a:r>
              <a:rPr lang="pt-BR" sz="2400" i="1" dirty="0" err="1"/>
              <a:t>oócitos</a:t>
            </a:r>
            <a:r>
              <a:rPr lang="pt-BR" sz="2400" i="1" dirty="0"/>
              <a:t> e embriões, considera-se a idade da doadora no momento da coleta dos </a:t>
            </a:r>
            <a:r>
              <a:rPr lang="pt-BR" sz="2400" i="1" dirty="0" err="1"/>
              <a:t>oócitos</a:t>
            </a:r>
            <a:r>
              <a:rPr lang="pt-BR" sz="2400" i="1" dirty="0"/>
              <a:t>. O número de embriões a serem transferidos não pode ser superior a quatro”</a:t>
            </a:r>
          </a:p>
          <a:p>
            <a:pPr marL="0" indent="0" algn="ctr">
              <a:spcBef>
                <a:spcPts val="400"/>
              </a:spcBef>
              <a:buNone/>
            </a:pPr>
            <a:endParaRPr lang="pt-BR" sz="2000" b="1" u="sng" dirty="0"/>
          </a:p>
          <a:p>
            <a:pPr marL="0" indent="0" algn="just">
              <a:spcBef>
                <a:spcPts val="400"/>
              </a:spcBef>
              <a:buNone/>
            </a:pPr>
            <a:endParaRPr lang="pt-BR" sz="2000" dirty="0"/>
          </a:p>
          <a:p>
            <a:pPr marL="0" indent="0" algn="just">
              <a:spcBef>
                <a:spcPts val="400"/>
              </a:spcBef>
              <a:buNone/>
            </a:pPr>
            <a:endParaRPr lang="pt-BR" sz="2000" b="1" u="sng" dirty="0"/>
          </a:p>
          <a:p>
            <a:pPr marL="0" indent="0" algn="just">
              <a:spcBef>
                <a:spcPts val="400"/>
              </a:spcBef>
              <a:buNone/>
            </a:pPr>
            <a:endParaRPr lang="pt-BR" sz="2000" b="1" u="sng" dirty="0"/>
          </a:p>
          <a:p>
            <a:pPr marL="0" indent="0" algn="just">
              <a:spcBef>
                <a:spcPts val="400"/>
              </a:spcBef>
              <a:buNone/>
            </a:pPr>
            <a:endParaRPr lang="pt-BR" sz="2000" b="1" u="sng" dirty="0"/>
          </a:p>
          <a:p>
            <a:pPr marL="0" indent="0" algn="just">
              <a:buNone/>
            </a:pPr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Giselda Hironaka</a:t>
            </a:r>
          </a:p>
        </p:txBody>
      </p:sp>
    </p:spTree>
    <p:extLst>
      <p:ext uri="{BB962C8B-B14F-4D97-AF65-F5344CB8AC3E}">
        <p14:creationId xmlns:p14="http://schemas.microsoft.com/office/powerpoint/2010/main" val="2160925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Parentesco/</a:t>
            </a:r>
            <a:r>
              <a:rPr lang="pt-BR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Parentalidade</a:t>
            </a:r>
            <a:r>
              <a:rPr lang="pt-BR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conceito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pt-BR" sz="2600" dirty="0"/>
          </a:p>
          <a:p>
            <a:pPr marL="0" indent="0" algn="just">
              <a:buNone/>
            </a:pPr>
            <a:r>
              <a:rPr lang="pt-BR" i="1" dirty="0"/>
              <a:t>“Parentesco é a relação jurídica estabelecida pela lei ou por decisão judicial entre uma pessoa e as demais que integram o grupo familiar. A relação de parentesco identifica as pessoas como pertencentes a um grupo social que as enlaça num conjunto de direitos e deveres. É, em suma, qualidade ou característica de parente.”</a:t>
            </a:r>
            <a:r>
              <a:rPr lang="pt-BR" dirty="0"/>
              <a:t> (Paulo </a:t>
            </a:r>
            <a:r>
              <a:rPr lang="pt-BR" dirty="0" err="1"/>
              <a:t>Lôbo</a:t>
            </a:r>
            <a:r>
              <a:rPr lang="pt-BR" dirty="0"/>
              <a:t>, </a:t>
            </a:r>
            <a:r>
              <a:rPr lang="pt-BR" i="1" dirty="0"/>
              <a:t>Direito Civil: Famílias</a:t>
            </a:r>
            <a:r>
              <a:rPr lang="pt-BR" dirty="0"/>
              <a:t>, São Paulo: Saraiva, 2020, 10ª ed., p. 214).</a:t>
            </a:r>
          </a:p>
          <a:p>
            <a:pPr marL="0" indent="0">
              <a:buNone/>
            </a:pPr>
            <a:endParaRPr lang="pt-BR" sz="2600" dirty="0"/>
          </a:p>
        </p:txBody>
      </p:sp>
    </p:spTree>
    <p:extLst>
      <p:ext uri="{BB962C8B-B14F-4D97-AF65-F5344CB8AC3E}">
        <p14:creationId xmlns:p14="http://schemas.microsoft.com/office/powerpoint/2010/main" val="6979426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96122"/>
          </a:xfrm>
        </p:spPr>
        <p:txBody>
          <a:bodyPr>
            <a:noAutofit/>
          </a:bodyPr>
          <a:lstStyle/>
          <a:p>
            <a:pPr algn="ctr"/>
            <a:r>
              <a:rPr lang="pt-BR" sz="3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Estabelecimento da filiação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50258" y="1461247"/>
            <a:ext cx="10403541" cy="4715716"/>
          </a:xfrm>
        </p:spPr>
        <p:txBody>
          <a:bodyPr/>
          <a:lstStyle/>
          <a:p>
            <a:pPr marL="0" indent="0" algn="ctr">
              <a:spcBef>
                <a:spcPts val="400"/>
              </a:spcBef>
              <a:buNone/>
            </a:pPr>
            <a:r>
              <a:rPr lang="pt-BR" b="1" u="sng" dirty="0"/>
              <a:t>Embriões excedentários</a:t>
            </a:r>
          </a:p>
          <a:p>
            <a:pPr marL="0" indent="0" algn="ctr">
              <a:spcBef>
                <a:spcPts val="400"/>
              </a:spcBef>
              <a:buNone/>
            </a:pPr>
            <a:r>
              <a:rPr lang="pt-BR" b="1" u="sng" dirty="0"/>
              <a:t>Resolução CFM 2.168/2017</a:t>
            </a:r>
          </a:p>
          <a:p>
            <a:pPr marL="0" indent="0">
              <a:buNone/>
            </a:pPr>
            <a:endParaRPr lang="pt-BR" sz="2000" i="1" dirty="0"/>
          </a:p>
          <a:p>
            <a:pPr marL="0" indent="0" algn="just">
              <a:buNone/>
            </a:pPr>
            <a:r>
              <a:rPr lang="pt-BR" sz="2400" i="1" dirty="0"/>
              <a:t>“V.(...) 3. No momento da criopreservação, os pacientes devem manifestar sua vontade, por escrito, quanto ao destino a ser dado aos embriões </a:t>
            </a:r>
            <a:r>
              <a:rPr lang="pt-BR" sz="2400" i="1" dirty="0" err="1"/>
              <a:t>criopreservados</a:t>
            </a:r>
            <a:r>
              <a:rPr lang="pt-BR" sz="2400" i="1" dirty="0"/>
              <a:t> em caso de divórcio ou dissolução de união estável, doenças graves ou falecimento de um deles ou de ambos, e quando desejam doá-los. 4. Os embriões </a:t>
            </a:r>
            <a:r>
              <a:rPr lang="pt-BR" sz="2400" i="1" dirty="0" err="1"/>
              <a:t>criopreservados</a:t>
            </a:r>
            <a:r>
              <a:rPr lang="pt-BR" sz="2400" i="1" dirty="0"/>
              <a:t> com três anos ou mais poderão ser descartados se esta for a vontade expressados pacientes. 5. Os embriões </a:t>
            </a:r>
            <a:r>
              <a:rPr lang="pt-BR" sz="2400" i="1" dirty="0" err="1"/>
              <a:t>criopreservados</a:t>
            </a:r>
            <a:r>
              <a:rPr lang="pt-BR" sz="2400" i="1" dirty="0"/>
              <a:t> e abandonados por três anos ou mais poderão ser descartados. Parágrafo único: Embrião abandonado é aquele em que os responsáveis descumpriram o contrato pré-estabelecido e não foram localizados pela clínica.”</a:t>
            </a:r>
          </a:p>
          <a:p>
            <a:pPr marL="0" indent="0" algn="just">
              <a:spcBef>
                <a:spcPts val="400"/>
              </a:spcBef>
              <a:buNone/>
            </a:pPr>
            <a:endParaRPr lang="pt-BR" sz="2000" b="1" u="sng" dirty="0"/>
          </a:p>
          <a:p>
            <a:pPr marL="0" indent="0" algn="just">
              <a:spcBef>
                <a:spcPts val="400"/>
              </a:spcBef>
              <a:buNone/>
            </a:pPr>
            <a:endParaRPr lang="pt-BR" sz="2000" b="1" u="sng" dirty="0"/>
          </a:p>
          <a:p>
            <a:pPr marL="0" indent="0" algn="just">
              <a:spcBef>
                <a:spcPts val="400"/>
              </a:spcBef>
              <a:buNone/>
            </a:pPr>
            <a:endParaRPr lang="pt-BR" sz="2000" b="1" u="sng" dirty="0"/>
          </a:p>
          <a:p>
            <a:pPr marL="0" indent="0" algn="just">
              <a:buNone/>
            </a:pPr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Giselda Hironaka</a:t>
            </a:r>
          </a:p>
        </p:txBody>
      </p:sp>
    </p:spTree>
    <p:extLst>
      <p:ext uri="{BB962C8B-B14F-4D97-AF65-F5344CB8AC3E}">
        <p14:creationId xmlns:p14="http://schemas.microsoft.com/office/powerpoint/2010/main" val="16765813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96122"/>
          </a:xfrm>
        </p:spPr>
        <p:txBody>
          <a:bodyPr>
            <a:noAutofit/>
          </a:bodyPr>
          <a:lstStyle/>
          <a:p>
            <a:pPr algn="ctr"/>
            <a:r>
              <a:rPr lang="pt-BR" sz="3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Estabelecimento da filiação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50258" y="1461247"/>
            <a:ext cx="10403541" cy="4715716"/>
          </a:xfrm>
        </p:spPr>
        <p:txBody>
          <a:bodyPr/>
          <a:lstStyle/>
          <a:p>
            <a:pPr marL="0" indent="0" algn="ctr">
              <a:buNone/>
            </a:pPr>
            <a:r>
              <a:rPr lang="pt-BR" b="1" u="sng" dirty="0"/>
              <a:t>Filiação presumida</a:t>
            </a:r>
          </a:p>
          <a:p>
            <a:pPr marL="0" indent="0" algn="ctr">
              <a:buNone/>
            </a:pPr>
            <a:r>
              <a:rPr lang="pt-BR" b="1" u="sng" dirty="0"/>
              <a:t>Técnicas de reprodução assistida </a:t>
            </a:r>
          </a:p>
          <a:p>
            <a:pPr marL="0" indent="0" algn="ctr">
              <a:buNone/>
            </a:pPr>
            <a:r>
              <a:rPr lang="pt-BR" b="1" u="sng" dirty="0"/>
              <a:t>Inseminação artificial </a:t>
            </a:r>
            <a:r>
              <a:rPr lang="pt-BR" b="1" u="sng" dirty="0" err="1"/>
              <a:t>heteróloga</a:t>
            </a:r>
            <a:endParaRPr lang="pt-BR" b="1" u="sng" dirty="0"/>
          </a:p>
          <a:p>
            <a:pPr algn="just"/>
            <a:r>
              <a:rPr lang="pt-BR" dirty="0"/>
              <a:t>Assinatura de Termo de Consentimento Livre e Esclarecido assinado pelas partes, a definir a </a:t>
            </a:r>
            <a:r>
              <a:rPr lang="pt-BR" dirty="0" err="1"/>
              <a:t>parentalidade</a:t>
            </a:r>
            <a:r>
              <a:rPr lang="pt-BR" dirty="0"/>
              <a:t> - autorização do marido - irrevogabilidade.</a:t>
            </a:r>
          </a:p>
          <a:p>
            <a:pPr algn="just"/>
            <a:r>
              <a:rPr lang="pt-BR" dirty="0"/>
              <a:t>Anonimato do doador? Corrente que diz que sim e outra, em sentido contrário.</a:t>
            </a:r>
          </a:p>
          <a:p>
            <a:pPr marL="0" indent="0" algn="just">
              <a:buNone/>
            </a:pPr>
            <a:r>
              <a:rPr lang="pt-BR" dirty="0"/>
              <a:t>Resolução CFM 2.168/2017: </a:t>
            </a:r>
            <a:r>
              <a:rPr lang="pt-BR" i="1" dirty="0"/>
              <a:t>“IV(...) 2. Os doadores não devem conhecer a identidade dos receptadores e vice-versa.”</a:t>
            </a:r>
            <a:r>
              <a:rPr lang="pt-BR" dirty="0"/>
              <a:t> </a:t>
            </a:r>
          </a:p>
          <a:p>
            <a:pPr marL="0" indent="0" algn="just">
              <a:spcBef>
                <a:spcPts val="400"/>
              </a:spcBef>
              <a:buNone/>
            </a:pPr>
            <a:endParaRPr lang="pt-BR" sz="2000" b="1" u="sng" dirty="0"/>
          </a:p>
          <a:p>
            <a:pPr marL="0" indent="0" algn="just">
              <a:spcBef>
                <a:spcPts val="400"/>
              </a:spcBef>
              <a:buNone/>
            </a:pPr>
            <a:endParaRPr lang="pt-BR" sz="2000" b="1" u="sng" dirty="0"/>
          </a:p>
          <a:p>
            <a:pPr marL="0" indent="0" algn="just">
              <a:spcBef>
                <a:spcPts val="400"/>
              </a:spcBef>
              <a:buNone/>
            </a:pPr>
            <a:endParaRPr lang="pt-BR" sz="2000" b="1" u="sng" dirty="0"/>
          </a:p>
          <a:p>
            <a:pPr marL="0" indent="0" algn="just">
              <a:buNone/>
            </a:pPr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Giselda Hironaka</a:t>
            </a:r>
          </a:p>
        </p:txBody>
      </p:sp>
    </p:spTree>
    <p:extLst>
      <p:ext uri="{BB962C8B-B14F-4D97-AF65-F5344CB8AC3E}">
        <p14:creationId xmlns:p14="http://schemas.microsoft.com/office/powerpoint/2010/main" val="280876751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96122"/>
          </a:xfrm>
        </p:spPr>
        <p:txBody>
          <a:bodyPr>
            <a:noAutofit/>
          </a:bodyPr>
          <a:lstStyle/>
          <a:p>
            <a:pPr algn="ctr"/>
            <a:r>
              <a:rPr lang="pt-BR" sz="3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Reconhecimento de filhos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50258" y="1461247"/>
            <a:ext cx="10403541" cy="4715716"/>
          </a:xfrm>
        </p:spPr>
        <p:txBody>
          <a:bodyPr/>
          <a:lstStyle/>
          <a:p>
            <a:pPr marL="0" indent="0" algn="ctr">
              <a:buNone/>
            </a:pPr>
            <a:r>
              <a:rPr lang="pt-BR" b="1" u="sng" dirty="0"/>
              <a:t>voluntário</a:t>
            </a:r>
          </a:p>
          <a:p>
            <a:pPr marL="0" indent="0">
              <a:buNone/>
            </a:pPr>
            <a:r>
              <a:rPr lang="pt-BR" sz="2000" i="1" dirty="0"/>
              <a:t>“</a:t>
            </a:r>
            <a:r>
              <a:rPr lang="pt-BR" sz="2400" i="1" dirty="0"/>
              <a:t>Art. 1.609. O reconhecimento dos filhos havidos fora do casamento é irrevogável e será feito:</a:t>
            </a:r>
          </a:p>
          <a:p>
            <a:pPr marL="0" indent="0">
              <a:buNone/>
            </a:pPr>
            <a:r>
              <a:rPr lang="pt-BR" sz="2400" i="1" dirty="0" err="1"/>
              <a:t>I</a:t>
            </a:r>
            <a:r>
              <a:rPr lang="pt-BR" sz="2400" i="1" dirty="0"/>
              <a:t> - no registro do nascimento;</a:t>
            </a:r>
          </a:p>
          <a:p>
            <a:pPr marL="0" indent="0">
              <a:buNone/>
            </a:pPr>
            <a:r>
              <a:rPr lang="pt-BR" sz="2400" i="1" dirty="0"/>
              <a:t>II - por escritura pública ou escrito particular, a ser arquivado em cartório;</a:t>
            </a:r>
          </a:p>
          <a:p>
            <a:pPr marL="0" indent="0">
              <a:buNone/>
            </a:pPr>
            <a:r>
              <a:rPr lang="pt-BR" sz="2400" i="1" dirty="0"/>
              <a:t>III - por testamento, ainda que incidentalmente manifestado;</a:t>
            </a:r>
          </a:p>
          <a:p>
            <a:pPr marL="0" indent="0">
              <a:buNone/>
            </a:pPr>
            <a:r>
              <a:rPr lang="pt-BR" sz="2400" i="1" dirty="0"/>
              <a:t>IV - por manifestação direta e expressa perante o juiz, ainda que o reconhecimento não haja sido o objeto único e principal do ato que o contém.</a:t>
            </a:r>
          </a:p>
          <a:p>
            <a:pPr marL="0" indent="0">
              <a:buNone/>
            </a:pPr>
            <a:r>
              <a:rPr lang="pt-BR" sz="2400" i="1" dirty="0"/>
              <a:t>Parágrafo único. O reconhecimento pode preceder o nascimento do filho ou ser posterior ao seu falecimento, se ele deixar descendentes.” </a:t>
            </a:r>
            <a:r>
              <a:rPr lang="pt-BR" sz="2400" dirty="0"/>
              <a:t>(CC).</a:t>
            </a:r>
            <a:endParaRPr lang="pt-BR" sz="2400" i="1" dirty="0"/>
          </a:p>
          <a:p>
            <a:pPr marL="0" indent="0" algn="ctr">
              <a:buNone/>
            </a:pPr>
            <a:endParaRPr lang="pt-BR" sz="2000" b="1" i="1" u="sng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Giselda Hironaka</a:t>
            </a:r>
          </a:p>
        </p:txBody>
      </p:sp>
    </p:spTree>
    <p:extLst>
      <p:ext uri="{BB962C8B-B14F-4D97-AF65-F5344CB8AC3E}">
        <p14:creationId xmlns:p14="http://schemas.microsoft.com/office/powerpoint/2010/main" val="255344738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96122"/>
          </a:xfrm>
        </p:spPr>
        <p:txBody>
          <a:bodyPr>
            <a:noAutofit/>
          </a:bodyPr>
          <a:lstStyle/>
          <a:p>
            <a:pPr algn="ctr"/>
            <a:r>
              <a:rPr lang="pt-BR" sz="3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Reconhecimento de filhos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50258" y="1461247"/>
            <a:ext cx="10403541" cy="4715716"/>
          </a:xfrm>
        </p:spPr>
        <p:txBody>
          <a:bodyPr/>
          <a:lstStyle/>
          <a:p>
            <a:pPr marL="0" indent="0" algn="ctr">
              <a:buNone/>
            </a:pPr>
            <a:r>
              <a:rPr lang="pt-BR" b="1" u="sng" dirty="0"/>
              <a:t>judicial</a:t>
            </a:r>
          </a:p>
          <a:p>
            <a:pPr marL="0" indent="0" algn="ctr">
              <a:buNone/>
            </a:pPr>
            <a:endParaRPr lang="pt-BR" b="1" u="sng" dirty="0"/>
          </a:p>
          <a:p>
            <a:pPr marL="0" indent="0" algn="ctr">
              <a:buNone/>
            </a:pPr>
            <a:r>
              <a:rPr lang="pt-BR" b="1" u="sng" dirty="0"/>
              <a:t>Ação de investigação de paternidade</a:t>
            </a:r>
          </a:p>
          <a:p>
            <a:pPr marL="0" indent="0" algn="ctr">
              <a:buNone/>
            </a:pPr>
            <a:endParaRPr lang="pt-BR" b="1" u="sng" dirty="0"/>
          </a:p>
          <a:p>
            <a:pPr marL="0" indent="0" algn="just">
              <a:buNone/>
            </a:pPr>
            <a:r>
              <a:rPr lang="pt-BR" sz="2400" dirty="0"/>
              <a:t>Lei </a:t>
            </a:r>
            <a:r>
              <a:rPr lang="pt-BR" sz="2400" dirty="0" err="1"/>
              <a:t>n</a:t>
            </a:r>
            <a:r>
              <a:rPr lang="pt-BR" sz="2400" dirty="0"/>
              <a:t>. 8.560/1992: </a:t>
            </a:r>
            <a:r>
              <a:rPr lang="pt-BR" sz="2400" i="1" dirty="0"/>
              <a:t>“</a:t>
            </a:r>
            <a:r>
              <a:rPr lang="en-US" sz="2400" i="1" dirty="0"/>
              <a:t>Art. 2</a:t>
            </a:r>
            <a:r>
              <a:rPr lang="en-US" sz="2400" i="1" u="sng" baseline="30000" dirty="0"/>
              <a:t>o</a:t>
            </a:r>
            <a:r>
              <a:rPr lang="en-US" sz="2400" i="1" baseline="30000" dirty="0"/>
              <a:t> </a:t>
            </a:r>
            <a:r>
              <a:rPr lang="en-US" sz="2400" i="1" dirty="0"/>
              <a:t>-A.  Na </a:t>
            </a:r>
            <a:r>
              <a:rPr lang="en-US" sz="2400" i="1" dirty="0" err="1"/>
              <a:t>ação</a:t>
            </a:r>
            <a:r>
              <a:rPr lang="en-US" sz="2400" i="1" dirty="0"/>
              <a:t> de </a:t>
            </a:r>
            <a:r>
              <a:rPr lang="en-US" sz="2400" i="1" dirty="0" err="1"/>
              <a:t>investigação</a:t>
            </a:r>
            <a:r>
              <a:rPr lang="en-US" sz="2400" i="1" dirty="0"/>
              <a:t> de </a:t>
            </a:r>
            <a:r>
              <a:rPr lang="en-US" sz="2400" i="1" dirty="0" err="1"/>
              <a:t>paternidade</a:t>
            </a:r>
            <a:r>
              <a:rPr lang="en-US" sz="2400" i="1" dirty="0"/>
              <a:t>, </a:t>
            </a:r>
            <a:r>
              <a:rPr lang="en-US" sz="2400" i="1" dirty="0" err="1"/>
              <a:t>todos</a:t>
            </a:r>
            <a:r>
              <a:rPr lang="en-US" sz="2400" i="1" dirty="0"/>
              <a:t> </a:t>
            </a:r>
            <a:r>
              <a:rPr lang="en-US" sz="2400" i="1" dirty="0" err="1"/>
              <a:t>os</a:t>
            </a:r>
            <a:r>
              <a:rPr lang="en-US" sz="2400" i="1" dirty="0"/>
              <a:t> </a:t>
            </a:r>
            <a:r>
              <a:rPr lang="en-US" sz="2400" i="1" dirty="0" err="1"/>
              <a:t>meios</a:t>
            </a:r>
            <a:r>
              <a:rPr lang="en-US" sz="2400" i="1" dirty="0"/>
              <a:t> </a:t>
            </a:r>
            <a:r>
              <a:rPr lang="en-US" sz="2400" i="1" dirty="0" err="1"/>
              <a:t>legais</a:t>
            </a:r>
            <a:r>
              <a:rPr lang="en-US" sz="2400" i="1" dirty="0"/>
              <a:t>, </a:t>
            </a:r>
            <a:r>
              <a:rPr lang="en-US" sz="2400" i="1" dirty="0" err="1"/>
              <a:t>bem</a:t>
            </a:r>
            <a:r>
              <a:rPr lang="en-US" sz="2400" i="1" dirty="0"/>
              <a:t> </a:t>
            </a:r>
            <a:r>
              <a:rPr lang="en-US" sz="2400" i="1" dirty="0" err="1"/>
              <a:t>como</a:t>
            </a:r>
            <a:r>
              <a:rPr lang="en-US" sz="2400" i="1" dirty="0"/>
              <a:t> </a:t>
            </a:r>
            <a:r>
              <a:rPr lang="en-US" sz="2400" i="1" dirty="0" err="1"/>
              <a:t>os</a:t>
            </a:r>
            <a:r>
              <a:rPr lang="en-US" sz="2400" i="1" dirty="0"/>
              <a:t> </a:t>
            </a:r>
            <a:r>
              <a:rPr lang="en-US" sz="2400" i="1" dirty="0" err="1"/>
              <a:t>moralmente</a:t>
            </a:r>
            <a:r>
              <a:rPr lang="en-US" sz="2400" i="1" dirty="0"/>
              <a:t> </a:t>
            </a:r>
            <a:r>
              <a:rPr lang="en-US" sz="2400" i="1" dirty="0" err="1"/>
              <a:t>legítimos</a:t>
            </a:r>
            <a:r>
              <a:rPr lang="en-US" sz="2400" i="1" dirty="0"/>
              <a:t>, </a:t>
            </a:r>
            <a:r>
              <a:rPr lang="en-US" sz="2400" i="1" dirty="0" err="1"/>
              <a:t>serão</a:t>
            </a:r>
            <a:r>
              <a:rPr lang="en-US" sz="2400" i="1" dirty="0"/>
              <a:t> </a:t>
            </a:r>
            <a:r>
              <a:rPr lang="en-US" sz="2400" i="1" dirty="0" err="1"/>
              <a:t>hábeis</a:t>
            </a:r>
            <a:r>
              <a:rPr lang="en-US" sz="2400" i="1" dirty="0"/>
              <a:t> para </a:t>
            </a:r>
            <a:r>
              <a:rPr lang="en-US" sz="2400" i="1" dirty="0" err="1"/>
              <a:t>provar</a:t>
            </a:r>
            <a:r>
              <a:rPr lang="en-US" sz="2400" i="1" dirty="0"/>
              <a:t> a </a:t>
            </a:r>
            <a:r>
              <a:rPr lang="en-US" sz="2400" i="1" dirty="0" err="1"/>
              <a:t>verdade</a:t>
            </a:r>
            <a:r>
              <a:rPr lang="en-US" sz="2400" i="1" dirty="0"/>
              <a:t> dos </a:t>
            </a:r>
            <a:r>
              <a:rPr lang="en-US" sz="2400" i="1" dirty="0" err="1"/>
              <a:t>fatos</a:t>
            </a:r>
            <a:r>
              <a:rPr lang="en-US" sz="2400" i="1" dirty="0"/>
              <a:t>. </a:t>
            </a:r>
            <a:r>
              <a:rPr lang="en-US" sz="2400" i="1" dirty="0" err="1"/>
              <a:t>Parágrafo</a:t>
            </a:r>
            <a:r>
              <a:rPr lang="en-US" sz="2400" i="1" dirty="0"/>
              <a:t> </a:t>
            </a:r>
            <a:r>
              <a:rPr lang="en-US" sz="2400" i="1" dirty="0" err="1"/>
              <a:t>único</a:t>
            </a:r>
            <a:r>
              <a:rPr lang="en-US" sz="2400" i="1" dirty="0"/>
              <a:t>.  A </a:t>
            </a:r>
            <a:r>
              <a:rPr lang="en-US" sz="2400" i="1" dirty="0" err="1"/>
              <a:t>recusa</a:t>
            </a:r>
            <a:r>
              <a:rPr lang="en-US" sz="2400" i="1" dirty="0"/>
              <a:t> do </a:t>
            </a:r>
            <a:r>
              <a:rPr lang="en-US" sz="2400" i="1" dirty="0" err="1"/>
              <a:t>réu</a:t>
            </a:r>
            <a:r>
              <a:rPr lang="en-US" sz="2400" i="1" dirty="0"/>
              <a:t> </a:t>
            </a:r>
            <a:r>
              <a:rPr lang="en-US" sz="2400" i="1" dirty="0" err="1"/>
              <a:t>em</a:t>
            </a:r>
            <a:r>
              <a:rPr lang="en-US" sz="2400" i="1" dirty="0"/>
              <a:t> se submeter </a:t>
            </a:r>
            <a:r>
              <a:rPr lang="en-US" sz="2400" i="1" dirty="0" err="1"/>
              <a:t>ao</a:t>
            </a:r>
            <a:r>
              <a:rPr lang="en-US" sz="2400" i="1" dirty="0"/>
              <a:t> </a:t>
            </a:r>
            <a:r>
              <a:rPr lang="en-US" sz="2400" i="1" dirty="0" err="1"/>
              <a:t>exame</a:t>
            </a:r>
            <a:r>
              <a:rPr lang="en-US" sz="2400" i="1" dirty="0"/>
              <a:t> de </a:t>
            </a:r>
            <a:r>
              <a:rPr lang="en-US" sz="2400" i="1" dirty="0" err="1"/>
              <a:t>código</a:t>
            </a:r>
            <a:r>
              <a:rPr lang="en-US" sz="2400" i="1" dirty="0"/>
              <a:t> </a:t>
            </a:r>
            <a:r>
              <a:rPr lang="en-US" sz="2400" i="1" dirty="0" err="1"/>
              <a:t>genético</a:t>
            </a:r>
            <a:r>
              <a:rPr lang="en-US" sz="2400" i="1" dirty="0"/>
              <a:t> - DNA </a:t>
            </a:r>
            <a:r>
              <a:rPr lang="en-US" sz="2400" i="1" dirty="0" err="1"/>
              <a:t>gerará</a:t>
            </a:r>
            <a:r>
              <a:rPr lang="en-US" sz="2400" i="1" dirty="0"/>
              <a:t> a </a:t>
            </a:r>
            <a:r>
              <a:rPr lang="en-US" sz="2400" i="1" dirty="0" err="1"/>
              <a:t>presunção</a:t>
            </a:r>
            <a:r>
              <a:rPr lang="en-US" sz="2400" i="1" dirty="0"/>
              <a:t> da </a:t>
            </a:r>
            <a:r>
              <a:rPr lang="en-US" sz="2400" i="1" dirty="0" err="1"/>
              <a:t>paternidade</a:t>
            </a:r>
            <a:r>
              <a:rPr lang="en-US" sz="2400" i="1" dirty="0"/>
              <a:t>, a ser </a:t>
            </a:r>
            <a:r>
              <a:rPr lang="en-US" sz="2400" i="1" dirty="0" err="1"/>
              <a:t>apreciada</a:t>
            </a:r>
            <a:r>
              <a:rPr lang="en-US" sz="2400" i="1" dirty="0"/>
              <a:t> </a:t>
            </a:r>
            <a:r>
              <a:rPr lang="en-US" sz="2400" i="1" dirty="0" err="1"/>
              <a:t>em</a:t>
            </a:r>
            <a:r>
              <a:rPr lang="en-US" sz="2400" i="1" dirty="0"/>
              <a:t> conjunto com o </a:t>
            </a:r>
            <a:r>
              <a:rPr lang="en-US" sz="2400" i="1" dirty="0" err="1"/>
              <a:t>contexto</a:t>
            </a:r>
            <a:r>
              <a:rPr lang="en-US" sz="2400" i="1" dirty="0"/>
              <a:t> </a:t>
            </a:r>
            <a:r>
              <a:rPr lang="en-US" sz="2400" i="1" dirty="0" err="1"/>
              <a:t>probatório</a:t>
            </a:r>
            <a:r>
              <a:rPr lang="en-US" sz="2400" i="1" dirty="0"/>
              <a:t>.”  </a:t>
            </a:r>
            <a:r>
              <a:rPr lang="en-US" sz="2400" dirty="0"/>
              <a:t>(</a:t>
            </a:r>
            <a:r>
              <a:rPr lang="en-US" sz="2400" dirty="0" err="1"/>
              <a:t>Incluído</a:t>
            </a:r>
            <a:r>
              <a:rPr lang="en-US" sz="2400" dirty="0"/>
              <a:t> pela Lei n. 12.004/2009).</a:t>
            </a:r>
          </a:p>
          <a:p>
            <a:pPr algn="just"/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/>
              <a:t>Giselda </a:t>
            </a:r>
            <a:r>
              <a:rPr lang="pt-BR" dirty="0" err="1"/>
              <a:t>Hironaka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2951005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96122"/>
          </a:xfrm>
        </p:spPr>
        <p:txBody>
          <a:bodyPr>
            <a:noAutofit/>
          </a:bodyPr>
          <a:lstStyle/>
          <a:p>
            <a:pPr algn="ctr"/>
            <a:r>
              <a:rPr lang="pt-BR" sz="3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Reconhecimento de filhos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50258" y="1461247"/>
            <a:ext cx="10403541" cy="4715716"/>
          </a:xfrm>
        </p:spPr>
        <p:txBody>
          <a:bodyPr/>
          <a:lstStyle/>
          <a:p>
            <a:pPr marL="0" indent="0" algn="ctr">
              <a:buNone/>
            </a:pPr>
            <a:r>
              <a:rPr lang="pt-BR" b="1" u="sng" dirty="0"/>
              <a:t>judicial</a:t>
            </a:r>
          </a:p>
          <a:p>
            <a:pPr marL="0" indent="0" algn="ctr">
              <a:buNone/>
            </a:pPr>
            <a:endParaRPr lang="pt-BR" b="1" u="sng" dirty="0"/>
          </a:p>
          <a:p>
            <a:pPr marL="0" indent="0" algn="ctr">
              <a:buNone/>
            </a:pPr>
            <a:r>
              <a:rPr lang="pt-BR" b="1" u="sng" dirty="0"/>
              <a:t>Ação de investigação de paternidade</a:t>
            </a:r>
          </a:p>
          <a:p>
            <a:pPr marL="0" indent="0" algn="ctr">
              <a:buNone/>
            </a:pPr>
            <a:endParaRPr lang="pt-BR" b="1" u="sng" dirty="0"/>
          </a:p>
          <a:p>
            <a:pPr marL="0" indent="0" algn="just">
              <a:buNone/>
            </a:pPr>
            <a:r>
              <a:rPr lang="pt-BR" i="1" dirty="0"/>
              <a:t>“Em ação investigatória, a recusa do suposto pai a submeter-se ao exame de DNA induz presunção juris tantum de paternidade.”</a:t>
            </a:r>
            <a:r>
              <a:rPr lang="pt-BR" dirty="0"/>
              <a:t> (Súmula 301 STJ, 22.11.04). </a:t>
            </a:r>
          </a:p>
          <a:p>
            <a:pPr algn="just">
              <a:buFont typeface="Wingdings" pitchFamily="2" charset="2"/>
              <a:buChar char="ü"/>
            </a:pPr>
            <a:r>
              <a:rPr lang="pt-BR" dirty="0"/>
              <a:t>discussão sobre se aplicar a parentes</a:t>
            </a: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/>
              <a:t>Giselda </a:t>
            </a:r>
            <a:r>
              <a:rPr lang="pt-BR" dirty="0" err="1"/>
              <a:t>Hironaka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0486159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96122"/>
          </a:xfrm>
        </p:spPr>
        <p:txBody>
          <a:bodyPr>
            <a:noAutofit/>
          </a:bodyPr>
          <a:lstStyle/>
          <a:p>
            <a:pPr algn="ctr"/>
            <a:r>
              <a:rPr lang="pt-BR" sz="3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Reconhecimento de filhos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50258" y="1461247"/>
            <a:ext cx="10403541" cy="4715716"/>
          </a:xfrm>
        </p:spPr>
        <p:txBody>
          <a:bodyPr/>
          <a:lstStyle/>
          <a:p>
            <a:pPr marL="0" indent="0" algn="ctr">
              <a:buNone/>
            </a:pPr>
            <a:r>
              <a:rPr lang="pt-BR" b="1" u="sng" dirty="0"/>
              <a:t>judicial</a:t>
            </a:r>
          </a:p>
          <a:p>
            <a:pPr marL="0" indent="0" algn="ctr">
              <a:buNone/>
            </a:pPr>
            <a:endParaRPr lang="pt-BR" b="1" u="sng" dirty="0"/>
          </a:p>
          <a:p>
            <a:pPr marL="0" indent="0" algn="ctr">
              <a:buNone/>
            </a:pPr>
            <a:r>
              <a:rPr lang="pt-BR" b="1" u="sng" dirty="0"/>
              <a:t>Ação de investigação de paternidade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procedimento comum</a:t>
            </a:r>
          </a:p>
          <a:p>
            <a:pPr algn="just"/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/>
              <a:t>Giselda </a:t>
            </a:r>
            <a:r>
              <a:rPr lang="pt-BR" dirty="0" err="1"/>
              <a:t>Hironaka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0988138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96122"/>
          </a:xfrm>
        </p:spPr>
        <p:txBody>
          <a:bodyPr>
            <a:noAutofit/>
          </a:bodyPr>
          <a:lstStyle/>
          <a:p>
            <a:pPr algn="ctr"/>
            <a:r>
              <a:rPr lang="pt-BR" sz="3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Estabelecimento da filiação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50258" y="1461247"/>
            <a:ext cx="10403541" cy="4715716"/>
          </a:xfrm>
        </p:spPr>
        <p:txBody>
          <a:bodyPr/>
          <a:lstStyle/>
          <a:p>
            <a:pPr marL="0" indent="0" algn="ctr">
              <a:buNone/>
            </a:pPr>
            <a:r>
              <a:rPr lang="pt-BR" b="1" u="sng" dirty="0"/>
              <a:t>Filiação biológica</a:t>
            </a:r>
          </a:p>
          <a:p>
            <a:pPr marL="0" indent="0" algn="ctr">
              <a:buNone/>
            </a:pPr>
            <a:r>
              <a:rPr lang="pt-BR" b="1" u="sng" dirty="0"/>
              <a:t>DNA</a:t>
            </a:r>
          </a:p>
          <a:p>
            <a:pPr marL="0" indent="0" algn="just">
              <a:spcBef>
                <a:spcPts val="400"/>
              </a:spcBef>
              <a:buNone/>
            </a:pPr>
            <a:r>
              <a:rPr lang="pt-BR" sz="2200" i="1" dirty="0"/>
              <a:t>“INVESTIGAÇÃO DE PATERNIDADE  -  EXAME  DNA  - CONDUÇÃO DO RÉU `DEBAIXO DE VARA`. Discrepa, a mais não poder, de  garantias  constitucionais  implícitas  e  explícitas - preservação   da   dignidade   humana,   da   intimidade,   da intangibilidade do corpo humano,  do  império da  lei e da inexecução  especifica  e  direta  de  obrigação  de  fazer provimento judicial que, em ação civil de investigação de paternidade, implique determinação no sentido de o réu ser conduzido ao laboratório,  "debaixo de vara", para coleta do material indispensável à feitura do exame DNA.  A recusa resolve-se no  plano  jurídico-instrumental,  consideradas  a dogmática, a doutrina e a jurisprudência, no que voltadas ao deslinde das questões ligadas à prova dos fatos” </a:t>
            </a:r>
            <a:r>
              <a:rPr lang="pt-BR" sz="2200" dirty="0"/>
              <a:t>(STF, HC 71373-4-RS, Relator Ministro Francisco Rezek, Relator para o acórdão Ministro Marco Aurélio, 10.11.94, DJ 22.11.94, p. 45.686).</a:t>
            </a: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Giselda Hironaka</a:t>
            </a:r>
          </a:p>
        </p:txBody>
      </p:sp>
    </p:spTree>
    <p:extLst>
      <p:ext uri="{BB962C8B-B14F-4D97-AF65-F5344CB8AC3E}">
        <p14:creationId xmlns:p14="http://schemas.microsoft.com/office/powerpoint/2010/main" val="128613107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Imprescritibilidade do direito de contestar a paternidade</a:t>
            </a:r>
            <a:endParaRPr lang="pt-BR" b="1" u="sng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pt-BR" dirty="0">
              <a:solidFill>
                <a:srgbClr val="FF0000"/>
              </a:solidFill>
            </a:endParaRPr>
          </a:p>
          <a:p>
            <a:pPr algn="just"/>
            <a:r>
              <a:rPr lang="pt-BR" dirty="0"/>
              <a:t>art. 1.601 CC: um dos mais criticados dispositivos do CC/02, por privilegiar o vínculo biológico em detrimento ao vínculo </a:t>
            </a:r>
            <a:r>
              <a:rPr lang="pt-BR" dirty="0" err="1"/>
              <a:t>socioafetivo</a:t>
            </a:r>
            <a:r>
              <a:rPr lang="pt-BR" dirty="0"/>
              <a:t>:</a:t>
            </a:r>
          </a:p>
          <a:p>
            <a:pPr marL="0" indent="0" algn="just">
              <a:buNone/>
            </a:pPr>
            <a:endParaRPr lang="pt-BR" dirty="0"/>
          </a:p>
          <a:p>
            <a:pPr marL="0" lvl="1" indent="0" algn="just">
              <a:spcBef>
                <a:spcPts val="1000"/>
              </a:spcBef>
              <a:buNone/>
            </a:pPr>
            <a:r>
              <a:rPr lang="pt-BR" sz="2800" i="1" dirty="0"/>
              <a:t>“Art. 1.601. Cabe ao marido o direito de contestar a paternidade dos filhos nascidos de sua mulher, sendo tal ação imprescritível.</a:t>
            </a:r>
          </a:p>
          <a:p>
            <a:pPr marL="0" lvl="1" indent="0" algn="just">
              <a:spcBef>
                <a:spcPts val="1000"/>
              </a:spcBef>
              <a:buNone/>
            </a:pPr>
            <a:r>
              <a:rPr lang="pt-BR" sz="2800" i="1" dirty="0"/>
              <a:t>Parágrafo único. Contestada a filiação, os herdeiros do impugnante têm direito de prosseguir na ação.”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31121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Parentesco/</a:t>
            </a:r>
            <a:r>
              <a:rPr lang="pt-BR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Parentalidade</a:t>
            </a:r>
            <a:r>
              <a:rPr lang="pt-BR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espécies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endParaRPr lang="pt-BR" sz="2600" dirty="0"/>
          </a:p>
          <a:p>
            <a:pPr marL="230400" lvl="1" algn="just">
              <a:spcBef>
                <a:spcPts val="1000"/>
              </a:spcBef>
            </a:pPr>
            <a:r>
              <a:rPr lang="pt-BR" sz="2800" dirty="0"/>
              <a:t>parentesco consanguíneo ou natural;</a:t>
            </a:r>
          </a:p>
          <a:p>
            <a:pPr marL="230400" lvl="1" algn="just">
              <a:spcBef>
                <a:spcPts val="1000"/>
              </a:spcBef>
            </a:pPr>
            <a:r>
              <a:rPr lang="pt-BR" sz="2800" dirty="0"/>
              <a:t>parentesco civil;</a:t>
            </a:r>
          </a:p>
          <a:p>
            <a:pPr marL="230400" lvl="1" algn="just">
              <a:spcBef>
                <a:spcPts val="1000"/>
              </a:spcBef>
            </a:pPr>
            <a:r>
              <a:rPr lang="pt-BR" sz="2800" dirty="0"/>
              <a:t>parentesco por afinidade;</a:t>
            </a:r>
          </a:p>
          <a:p>
            <a:pPr marL="230400" lvl="1" indent="0" algn="just">
              <a:spcBef>
                <a:spcPts val="1000"/>
              </a:spcBef>
              <a:buNone/>
            </a:pPr>
            <a:endParaRPr lang="pt-BR" sz="2600" dirty="0"/>
          </a:p>
          <a:p>
            <a:pPr marL="0" lvl="1" indent="0" algn="just">
              <a:spcBef>
                <a:spcPts val="1000"/>
              </a:spcBef>
              <a:buNone/>
            </a:pPr>
            <a:r>
              <a:rPr lang="pt-BR" sz="2800" i="1" dirty="0"/>
              <a:t>“Art. 1.593. O parentesco é natural ou civil, conforme resulte de consanguinidade ou outra origem.”</a:t>
            </a:r>
            <a:r>
              <a:rPr lang="pt-BR" sz="2800" dirty="0"/>
              <a:t> (CC).</a:t>
            </a:r>
          </a:p>
          <a:p>
            <a:pPr marL="0" indent="0">
              <a:buNone/>
            </a:pPr>
            <a:endParaRPr lang="pt-BR" sz="2600" dirty="0"/>
          </a:p>
        </p:txBody>
      </p:sp>
    </p:spTree>
    <p:extLst>
      <p:ext uri="{BB962C8B-B14F-4D97-AF65-F5344CB8AC3E}">
        <p14:creationId xmlns:p14="http://schemas.microsoft.com/office/powerpoint/2010/main" val="2971339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Parentesco/</a:t>
            </a:r>
            <a:r>
              <a:rPr lang="pt-BR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Parentalidade</a:t>
            </a:r>
            <a:r>
              <a:rPr lang="pt-BR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civil</a:t>
            </a:r>
            <a:endParaRPr lang="pt-BR" u="sng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 algn="just">
              <a:spcBef>
                <a:spcPts val="0"/>
              </a:spcBef>
              <a:buNone/>
            </a:pPr>
            <a:endParaRPr lang="pt-BR" sz="2600" dirty="0">
              <a:solidFill>
                <a:srgbClr val="FF0000"/>
              </a:solidFill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t-BR" sz="2600" dirty="0"/>
              <a:t>No </a:t>
            </a:r>
            <a:r>
              <a:rPr lang="pt-BR" sz="2600" b="1" u="sng" dirty="0">
                <a:solidFill>
                  <a:srgbClr val="FF0000"/>
                </a:solidFill>
              </a:rPr>
              <a:t>passado</a:t>
            </a:r>
            <a:r>
              <a:rPr lang="pt-BR" sz="2600" dirty="0"/>
              <a:t>, o </a:t>
            </a:r>
            <a:r>
              <a:rPr lang="pt-BR" sz="2600" b="1" u="sng" dirty="0">
                <a:solidFill>
                  <a:srgbClr val="FF0000"/>
                </a:solidFill>
              </a:rPr>
              <a:t>parentesco civil</a:t>
            </a:r>
            <a:r>
              <a:rPr lang="pt-BR" sz="2600" dirty="0"/>
              <a:t> esteve sempre ligado à </a:t>
            </a:r>
            <a:r>
              <a:rPr lang="pt-BR" sz="2600" b="1" u="sng" dirty="0">
                <a:solidFill>
                  <a:srgbClr val="FF0000"/>
                </a:solidFill>
              </a:rPr>
              <a:t>adoção</a:t>
            </a:r>
            <a:r>
              <a:rPr lang="pt-BR" sz="2600" dirty="0"/>
              <a:t>.</a:t>
            </a:r>
          </a:p>
          <a:p>
            <a:pPr marL="0" indent="0" algn="just">
              <a:spcBef>
                <a:spcPts val="0"/>
              </a:spcBef>
            </a:pPr>
            <a:endParaRPr lang="pt-BR" sz="26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pt-BR" sz="2600" b="1" u="sng" dirty="0">
                <a:solidFill>
                  <a:srgbClr val="FF0000"/>
                </a:solidFill>
              </a:rPr>
              <a:t>Contemporaneamente</a:t>
            </a:r>
            <a:r>
              <a:rPr lang="pt-BR" sz="2600" dirty="0"/>
              <a:t>, por conta da </a:t>
            </a:r>
            <a:r>
              <a:rPr lang="pt-BR" sz="2600" b="1" u="sng" dirty="0">
                <a:solidFill>
                  <a:srgbClr val="FF0000"/>
                </a:solidFill>
              </a:rPr>
              <a:t>valorização dos vínculos afetivos de cunho social</a:t>
            </a:r>
            <a:r>
              <a:rPr lang="pt-BR" sz="2600" dirty="0"/>
              <a:t>, </a:t>
            </a:r>
            <a:r>
              <a:rPr lang="pt-BR" sz="2600" b="1" u="sng" dirty="0">
                <a:solidFill>
                  <a:srgbClr val="FF0000"/>
                </a:solidFill>
              </a:rPr>
              <a:t>outras formas de parentesco civil</a:t>
            </a:r>
            <a:r>
              <a:rPr lang="pt-BR" sz="2600" dirty="0"/>
              <a:t> devem ser reconhecidas: </a:t>
            </a:r>
          </a:p>
          <a:p>
            <a:pPr marL="0" indent="0" algn="just">
              <a:spcBef>
                <a:spcPts val="0"/>
              </a:spcBef>
            </a:pPr>
            <a:endParaRPr lang="pt-BR" sz="26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pt-BR" sz="2600" dirty="0"/>
              <a:t>(</a:t>
            </a:r>
            <a:r>
              <a:rPr lang="pt-BR" sz="2600" i="1" dirty="0" err="1"/>
              <a:t>i</a:t>
            </a:r>
            <a:r>
              <a:rPr lang="pt-BR" sz="2600" dirty="0"/>
              <a:t>) </a:t>
            </a:r>
            <a:r>
              <a:rPr lang="pt-BR" sz="2600" dirty="0" err="1"/>
              <a:t>parentalidade</a:t>
            </a:r>
            <a:r>
              <a:rPr lang="pt-BR" sz="2600" dirty="0"/>
              <a:t> decorrente de </a:t>
            </a:r>
            <a:r>
              <a:rPr lang="pt-BR" sz="2600" b="1" u="sng" dirty="0">
                <a:solidFill>
                  <a:srgbClr val="FF0000"/>
                </a:solidFill>
              </a:rPr>
              <a:t>técnicas de reprodução assistida</a:t>
            </a:r>
            <a:r>
              <a:rPr lang="pt-BR" sz="2600" dirty="0"/>
              <a:t>: inseminação artificial </a:t>
            </a:r>
            <a:r>
              <a:rPr lang="pt-BR" sz="2600" dirty="0" err="1"/>
              <a:t>heteróloga</a:t>
            </a:r>
            <a:r>
              <a:rPr lang="pt-BR" sz="2600" dirty="0"/>
              <a:t> - com material genético de terceiro; e</a:t>
            </a:r>
          </a:p>
          <a:p>
            <a:pPr marL="0" indent="0" algn="just">
              <a:spcBef>
                <a:spcPts val="0"/>
              </a:spcBef>
              <a:buNone/>
            </a:pPr>
            <a:endParaRPr lang="pt-BR" sz="26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pt-BR" sz="2600" dirty="0"/>
              <a:t>(</a:t>
            </a:r>
            <a:r>
              <a:rPr lang="pt-BR" sz="2600" i="1" dirty="0" err="1"/>
              <a:t>ii</a:t>
            </a:r>
            <a:r>
              <a:rPr lang="pt-BR" sz="2600" dirty="0"/>
              <a:t>) </a:t>
            </a:r>
            <a:r>
              <a:rPr lang="pt-BR" sz="2600" dirty="0" err="1"/>
              <a:t>parentalidade</a:t>
            </a:r>
            <a:r>
              <a:rPr lang="pt-BR" sz="2600" dirty="0"/>
              <a:t> </a:t>
            </a:r>
            <a:r>
              <a:rPr lang="pt-BR" sz="2600" b="1" u="sng" dirty="0" err="1">
                <a:solidFill>
                  <a:srgbClr val="FF0000"/>
                </a:solidFill>
              </a:rPr>
              <a:t>socioafetiva</a:t>
            </a:r>
            <a:r>
              <a:rPr lang="pt-BR" sz="2600" dirty="0"/>
              <a:t> - Enunciados nº 103, 256, 339 e 519 do CJF/STJ – Jornadas de Direito Civil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95433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Parentesco em linha reta</a:t>
            </a:r>
            <a:br>
              <a:rPr lang="pt-BR" sz="3200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579418"/>
            <a:ext cx="10515600" cy="4597545"/>
          </a:xfrm>
        </p:spPr>
        <p:txBody>
          <a:bodyPr>
            <a:noAutofit/>
          </a:bodyPr>
          <a:lstStyle/>
          <a:p>
            <a:pPr marL="0" lvl="1" indent="0" algn="r">
              <a:spcBef>
                <a:spcPts val="1000"/>
              </a:spcBef>
              <a:buNone/>
            </a:pPr>
            <a:r>
              <a:rPr lang="pt-BR" sz="2800" i="1" dirty="0"/>
              <a:t>“Art. 1.591. São parentes em linha reta as pessoas que estão umas para com as outras na relação de ascendentes e descendentes.” </a:t>
            </a:r>
            <a:r>
              <a:rPr lang="pt-BR" sz="2800" dirty="0"/>
              <a:t>(CC).</a:t>
            </a:r>
            <a:endParaRPr lang="pt-BR" sz="2800" i="1" dirty="0"/>
          </a:p>
          <a:p>
            <a:pPr marL="457200" lvl="2" indent="-457200" algn="just">
              <a:spcBef>
                <a:spcPts val="1000"/>
              </a:spcBef>
            </a:pPr>
            <a:endParaRPr lang="pt-BR" sz="2800" b="1" u="sng" dirty="0"/>
          </a:p>
          <a:p>
            <a:pPr marL="457200" lvl="2" indent="-457200" algn="just">
              <a:spcBef>
                <a:spcPts val="1000"/>
              </a:spcBef>
            </a:pPr>
            <a:r>
              <a:rPr lang="pt-BR" sz="2800" b="1" u="sng" dirty="0"/>
              <a:t>Linha reta ascendente</a:t>
            </a:r>
            <a:r>
              <a:rPr lang="pt-BR" sz="2800" dirty="0"/>
              <a:t> (grau em grau, infinitamente): pais, avós, bisavós e assim sucessivamente. O parentesco é infinito.</a:t>
            </a:r>
          </a:p>
          <a:p>
            <a:pPr marL="457200" lvl="2" indent="-457200" algn="just">
              <a:spcBef>
                <a:spcPts val="1000"/>
              </a:spcBef>
            </a:pPr>
            <a:endParaRPr lang="pt-BR" sz="2800" dirty="0"/>
          </a:p>
          <a:p>
            <a:pPr marL="457200" lvl="2" indent="-457200" algn="just">
              <a:spcBef>
                <a:spcPts val="1000"/>
              </a:spcBef>
            </a:pPr>
            <a:r>
              <a:rPr lang="pt-BR" sz="2800" b="1" u="sng" dirty="0"/>
              <a:t>Linha reta descendente</a:t>
            </a:r>
            <a:r>
              <a:rPr lang="pt-BR" sz="2800" dirty="0"/>
              <a:t> (grau em grau, infinitamente): filhos, netos, bisnetos e assim sucessivamente. O parentesco é infinito.</a:t>
            </a:r>
          </a:p>
          <a:p>
            <a:pPr marL="457200" lvl="2" indent="-457200" algn="just">
              <a:spcBef>
                <a:spcPts val="1000"/>
              </a:spcBef>
            </a:pPr>
            <a:endParaRPr lang="pt-BR" sz="2800" dirty="0"/>
          </a:p>
          <a:p>
            <a:pPr marL="0" lvl="1" indent="0" algn="just">
              <a:spcBef>
                <a:spcPts val="1000"/>
              </a:spcBef>
              <a:buNone/>
            </a:pPr>
            <a:endParaRPr lang="pt-BR" sz="2600" b="1" dirty="0"/>
          </a:p>
        </p:txBody>
      </p:sp>
    </p:spTree>
    <p:extLst>
      <p:ext uri="{BB962C8B-B14F-4D97-AF65-F5344CB8AC3E}">
        <p14:creationId xmlns:p14="http://schemas.microsoft.com/office/powerpoint/2010/main" val="4277586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Parentesco na linha colateral ou transversal</a:t>
            </a:r>
            <a:br>
              <a:rPr lang="pt-BR" sz="3200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579418"/>
            <a:ext cx="10515600" cy="4597545"/>
          </a:xfrm>
        </p:spPr>
        <p:txBody>
          <a:bodyPr>
            <a:noAutofit/>
          </a:bodyPr>
          <a:lstStyle/>
          <a:p>
            <a:pPr marL="0" lvl="1" indent="0" algn="ctr">
              <a:spcBef>
                <a:spcPts val="1000"/>
              </a:spcBef>
              <a:buNone/>
            </a:pPr>
            <a:endParaRPr lang="pt-BR" sz="2600" b="1" u="sng" dirty="0"/>
          </a:p>
          <a:p>
            <a:pPr marL="0" indent="0" algn="just">
              <a:buNone/>
            </a:pPr>
            <a:r>
              <a:rPr lang="pt-BR" i="1" dirty="0"/>
              <a:t>“Art. 1.592. São parentes em linha colateral ou transversal, até o </a:t>
            </a:r>
            <a:r>
              <a:rPr lang="pt-BR" b="1" i="1" u="sng" dirty="0"/>
              <a:t>quarto grau</a:t>
            </a:r>
            <a:r>
              <a:rPr lang="pt-BR" i="1" dirty="0"/>
              <a:t>, as pessoas provenientes de um só tronco, sem descenderem uma da outra.”</a:t>
            </a:r>
          </a:p>
          <a:p>
            <a:pPr marL="0" lvl="2" indent="0" algn="just">
              <a:spcBef>
                <a:spcPts val="1000"/>
              </a:spcBef>
              <a:buNone/>
            </a:pPr>
            <a:endParaRPr lang="pt-BR" sz="2800" i="1" dirty="0"/>
          </a:p>
          <a:p>
            <a:pPr marL="0" lvl="2" indent="0" algn="just">
              <a:spcBef>
                <a:spcPts val="1000"/>
              </a:spcBef>
              <a:buNone/>
            </a:pPr>
            <a:r>
              <a:rPr lang="pt-BR" sz="2800" dirty="0"/>
              <a:t>2º grau - irmãos</a:t>
            </a:r>
          </a:p>
          <a:p>
            <a:pPr marL="0" lvl="2" indent="0" algn="just">
              <a:spcBef>
                <a:spcPts val="1000"/>
              </a:spcBef>
              <a:buNone/>
            </a:pPr>
            <a:r>
              <a:rPr lang="pt-BR" sz="2800" dirty="0"/>
              <a:t>3º grau - tios e sobrinhos</a:t>
            </a:r>
          </a:p>
          <a:p>
            <a:pPr marL="0" lvl="2" indent="0" algn="just">
              <a:spcBef>
                <a:spcPts val="1000"/>
              </a:spcBef>
              <a:buNone/>
            </a:pPr>
            <a:r>
              <a:rPr lang="pt-BR" sz="2800" dirty="0"/>
              <a:t>4º grau - primos, sobrinhos-netos e </a:t>
            </a:r>
            <a:r>
              <a:rPr lang="pt-BR" sz="2800" dirty="0" err="1"/>
              <a:t>tios-avós</a:t>
            </a:r>
            <a:endParaRPr lang="pt-BR" sz="2800" dirty="0"/>
          </a:p>
          <a:p>
            <a:pPr marL="0"/>
            <a:endParaRPr lang="pt-BR" sz="2600" dirty="0"/>
          </a:p>
        </p:txBody>
      </p:sp>
    </p:spTree>
    <p:extLst>
      <p:ext uri="{BB962C8B-B14F-4D97-AF65-F5344CB8AC3E}">
        <p14:creationId xmlns:p14="http://schemas.microsoft.com/office/powerpoint/2010/main" val="28559063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Contagem dos graus de parentesco</a:t>
            </a:r>
            <a:br>
              <a:rPr lang="pt-BR" sz="3200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579418"/>
            <a:ext cx="10515600" cy="4597545"/>
          </a:xfrm>
        </p:spPr>
        <p:txBody>
          <a:bodyPr>
            <a:noAutofit/>
          </a:bodyPr>
          <a:lstStyle/>
          <a:p>
            <a:pPr marL="0" lvl="1" indent="0" algn="ctr">
              <a:spcBef>
                <a:spcPts val="1000"/>
              </a:spcBef>
              <a:buNone/>
            </a:pPr>
            <a:r>
              <a:rPr lang="pt-BR" sz="2800" b="1" u="sng" dirty="0"/>
              <a:t>Parentesco na linha colateral ou transversal</a:t>
            </a:r>
          </a:p>
          <a:p>
            <a:pPr marL="342900" lvl="1" indent="-342900" algn="just">
              <a:spcBef>
                <a:spcPts val="1000"/>
              </a:spcBef>
            </a:pPr>
            <a:endParaRPr lang="pt-BR" sz="2800" dirty="0"/>
          </a:p>
          <a:p>
            <a:pPr marL="0" lvl="1" indent="0" algn="just">
              <a:spcBef>
                <a:spcPts val="1000"/>
              </a:spcBef>
              <a:buNone/>
            </a:pPr>
            <a:r>
              <a:rPr lang="pt-BR" i="1" dirty="0"/>
              <a:t>“Art. 1.594. Contam-se, na linha reta, os graus de parentesco pelo número de gerações, e, na colateral, também pelo número delas, subindo de um dos parentes até ao ascendente comum, e descendo até encontrar o outro parente.” </a:t>
            </a:r>
            <a:r>
              <a:rPr lang="pt-BR" dirty="0"/>
              <a:t>(CC).</a:t>
            </a:r>
            <a:endParaRPr lang="pt-BR" sz="2600" b="1" i="1" dirty="0"/>
          </a:p>
        </p:txBody>
      </p:sp>
    </p:spTree>
    <p:extLst>
      <p:ext uri="{BB962C8B-B14F-4D97-AF65-F5344CB8AC3E}">
        <p14:creationId xmlns:p14="http://schemas.microsoft.com/office/powerpoint/2010/main" val="38433335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Parentesco por afinidade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579418"/>
            <a:ext cx="10515600" cy="4597545"/>
          </a:xfrm>
        </p:spPr>
        <p:txBody>
          <a:bodyPr>
            <a:noAutofit/>
          </a:bodyPr>
          <a:lstStyle/>
          <a:p>
            <a:pPr marL="0" lvl="1" indent="0" algn="ctr">
              <a:spcBef>
                <a:spcPts val="1000"/>
              </a:spcBef>
              <a:buNone/>
            </a:pPr>
            <a:endParaRPr lang="pt-BR" sz="2600" b="1" u="sng" dirty="0"/>
          </a:p>
          <a:p>
            <a:pPr marL="0" indent="0" algn="just">
              <a:buNone/>
            </a:pPr>
            <a:r>
              <a:rPr lang="pt-BR" i="1" dirty="0"/>
              <a:t>“Art. 1.595. Cada </a:t>
            </a:r>
            <a:r>
              <a:rPr lang="pt-BR" b="1" i="1" u="sng" dirty="0"/>
              <a:t>cônjuge ou companheiro</a:t>
            </a:r>
            <a:r>
              <a:rPr lang="pt-BR" i="1" dirty="0"/>
              <a:t> é </a:t>
            </a:r>
            <a:r>
              <a:rPr lang="pt-BR" b="1" i="1" u="sng" dirty="0"/>
              <a:t>aliado aos parentes do outro</a:t>
            </a:r>
            <a:r>
              <a:rPr lang="pt-BR" i="1" dirty="0"/>
              <a:t> pelo </a:t>
            </a:r>
            <a:r>
              <a:rPr lang="pt-BR" b="1" i="1" u="sng" dirty="0"/>
              <a:t>vínculo da afinidade</a:t>
            </a:r>
            <a:r>
              <a:rPr lang="pt-BR" i="1" dirty="0"/>
              <a:t>.</a:t>
            </a:r>
          </a:p>
          <a:p>
            <a:pPr marL="0" indent="0" algn="just">
              <a:buNone/>
            </a:pPr>
            <a:r>
              <a:rPr lang="pt-BR" i="1" dirty="0"/>
              <a:t>§ 1º. </a:t>
            </a:r>
            <a:r>
              <a:rPr lang="pt-BR" i="1" baseline="30000" dirty="0"/>
              <a:t> </a:t>
            </a:r>
            <a:r>
              <a:rPr lang="pt-BR" i="1" dirty="0"/>
              <a:t>O parentesco por </a:t>
            </a:r>
            <a:r>
              <a:rPr lang="pt-BR" b="1" i="1" u="sng" dirty="0"/>
              <a:t>afinidade limita-se aos ascendentes, aos descendentes e aos irmãos do cônjuge ou companheiro</a:t>
            </a:r>
            <a:r>
              <a:rPr lang="pt-BR" i="1" dirty="0"/>
              <a:t>.</a:t>
            </a:r>
          </a:p>
          <a:p>
            <a:pPr marL="0" indent="0" algn="just">
              <a:buNone/>
            </a:pPr>
            <a:r>
              <a:rPr lang="pt-BR" i="1" dirty="0"/>
              <a:t>§ 2º. Na </a:t>
            </a:r>
            <a:r>
              <a:rPr lang="pt-BR" b="1" i="1" u="sng" dirty="0"/>
              <a:t>linha reta</a:t>
            </a:r>
            <a:r>
              <a:rPr lang="pt-BR" i="1" dirty="0"/>
              <a:t>, a </a:t>
            </a:r>
            <a:r>
              <a:rPr lang="pt-BR" b="1" i="1" u="sng" dirty="0"/>
              <a:t>afinidade não se extingue com a dissolução do casamento ou da união estável</a:t>
            </a:r>
            <a:r>
              <a:rPr lang="pt-BR" i="1" dirty="0"/>
              <a:t>.”</a:t>
            </a:r>
            <a:r>
              <a:rPr lang="pt-BR" dirty="0"/>
              <a:t> (CC).</a:t>
            </a:r>
          </a:p>
          <a:p>
            <a:pPr marL="0"/>
            <a:endParaRPr lang="pt-BR" sz="2600" dirty="0"/>
          </a:p>
        </p:txBody>
      </p:sp>
    </p:spTree>
    <p:extLst>
      <p:ext uri="{BB962C8B-B14F-4D97-AF65-F5344CB8AC3E}">
        <p14:creationId xmlns:p14="http://schemas.microsoft.com/office/powerpoint/2010/main" val="29007266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6270</TotalTime>
  <Words>3090</Words>
  <Application>Microsoft Macintosh PowerPoint</Application>
  <PresentationFormat>Widescreen</PresentationFormat>
  <Paragraphs>249</Paragraphs>
  <Slides>37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37</vt:i4>
      </vt:variant>
    </vt:vector>
  </HeadingPairs>
  <TitlesOfParts>
    <vt:vector size="42" baseType="lpstr">
      <vt:lpstr>Arial</vt:lpstr>
      <vt:lpstr>Calibri</vt:lpstr>
      <vt:lpstr>Calibri Light</vt:lpstr>
      <vt:lpstr>Wingdings</vt:lpstr>
      <vt:lpstr>Tema do Office</vt:lpstr>
      <vt:lpstr>      Parentesco e filiação. Regras gerais, contagem de grau. Estabelecimento de filiação, averiguação e paternidade. Reconhecimento de filhos: voluntário e judicial </vt:lpstr>
      <vt:lpstr>Parte I</vt:lpstr>
      <vt:lpstr>Parentesco/Parentalidade - conceito</vt:lpstr>
      <vt:lpstr>Parentesco/Parentalidade - espécies</vt:lpstr>
      <vt:lpstr>Parentesco/Parentalidade civil</vt:lpstr>
      <vt:lpstr>Parentesco em linha reta </vt:lpstr>
      <vt:lpstr>Parentesco na linha colateral ou transversal </vt:lpstr>
      <vt:lpstr>Contagem dos graus de parentesco </vt:lpstr>
      <vt:lpstr>Parentesco por afinidade</vt:lpstr>
      <vt:lpstr>Parentesco </vt:lpstr>
      <vt:lpstr>Parentesco</vt:lpstr>
      <vt:lpstr>Parte II</vt:lpstr>
      <vt:lpstr>Parte II</vt:lpstr>
      <vt:lpstr>1ª fase – a verdade legal pater is est quid nuptiae demonstrant</vt:lpstr>
      <vt:lpstr>1ª fase – a verdade legal pater is est quid nuptiae demonstrant</vt:lpstr>
      <vt:lpstr>Segunda metade do século XX mudam os fatos, muda o Direito</vt:lpstr>
      <vt:lpstr>Constituição Federal brasileira de 1988: verdadeiro divisor de águas</vt:lpstr>
      <vt:lpstr>Constituição Federal brasileira de 1988: verdadeiro divisor de águas</vt:lpstr>
      <vt:lpstr>Relevância da verdade biológica</vt:lpstr>
      <vt:lpstr>A verdade biológica  retirou o véu que a presunção de paternidade encobria</vt:lpstr>
      <vt:lpstr>Mas qual é a verdadeira essência da relação paterno-filial? Qual o marco de determinação do estado de filiação?</vt:lpstr>
      <vt:lpstr>Estabelecimento da filiação</vt:lpstr>
      <vt:lpstr>Estabelecimento da filiação</vt:lpstr>
      <vt:lpstr>Estabelecimento da filiação</vt:lpstr>
      <vt:lpstr>Estabelecimento da filiação</vt:lpstr>
      <vt:lpstr>Estabelecimento da filiação</vt:lpstr>
      <vt:lpstr>Estabelecimento da filiação</vt:lpstr>
      <vt:lpstr>Estabelecimento da filiação</vt:lpstr>
      <vt:lpstr>Estabelecimento da filiação</vt:lpstr>
      <vt:lpstr>Estabelecimento da filiação</vt:lpstr>
      <vt:lpstr>Estabelecimento da filiação</vt:lpstr>
      <vt:lpstr>Reconhecimento de filhos</vt:lpstr>
      <vt:lpstr>Reconhecimento de filhos</vt:lpstr>
      <vt:lpstr>Reconhecimento de filhos</vt:lpstr>
      <vt:lpstr>Reconhecimento de filhos</vt:lpstr>
      <vt:lpstr>Estabelecimento da filiação</vt:lpstr>
      <vt:lpstr>Imprescritibilidade do direito de contestar a paternidade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Parentesco e filiação.  Regras gerais, contagem de grau. Socioafetividade. (Filiação – arts.1.596 a 1.606)</dc:title>
  <dc:creator>Giselda</dc:creator>
  <cp:lastModifiedBy>Claudia Stein</cp:lastModifiedBy>
  <cp:revision>68</cp:revision>
  <dcterms:created xsi:type="dcterms:W3CDTF">2019-10-02T21:12:05Z</dcterms:created>
  <dcterms:modified xsi:type="dcterms:W3CDTF">2020-06-05T02:00:10Z</dcterms:modified>
</cp:coreProperties>
</file>