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936F34-F446-44A0-9593-627DDE584E35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53F9A8-F612-480E-B5B0-8C33BB2610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ANAIS ABEM 2004: </a:t>
            </a:r>
            <a:r>
              <a:rPr lang="pt-BR" b="1" dirty="0"/>
              <a:t>A EDUCAÇÃO MUSICAL FRENTE AOS MITOS QUE ENVOLVEM O MÚSICO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041518"/>
          </a:xfrm>
        </p:spPr>
        <p:txBody>
          <a:bodyPr>
            <a:normAutofit fontScale="77500" lnSpcReduction="20000"/>
          </a:bodyPr>
          <a:lstStyle/>
          <a:p>
            <a:r>
              <a:rPr lang="pt-BR" b="1" i="1" dirty="0" smtClean="0"/>
              <a:t>Prof.ª Dr.ª Silvia Cordeiro Nassif </a:t>
            </a:r>
            <a:r>
              <a:rPr lang="pt-BR" b="1" i="1" dirty="0" err="1" smtClean="0"/>
              <a:t>Schroeder</a:t>
            </a:r>
            <a:r>
              <a:rPr lang="pt-BR" b="1" i="1" dirty="0" smtClean="0"/>
              <a:t> (UNICAMP)</a:t>
            </a:r>
          </a:p>
          <a:p>
            <a:r>
              <a:rPr lang="pt-BR" b="1" i="1" dirty="0" smtClean="0"/>
              <a:t>(</a:t>
            </a:r>
            <a:r>
              <a:rPr lang="pt-BR" b="1" i="1" dirty="0"/>
              <a:t>Rede Pública de Ensino de Jundiaí</a:t>
            </a:r>
            <a:r>
              <a:rPr lang="pt-BR" b="1" i="1" dirty="0" smtClean="0"/>
              <a:t>)</a:t>
            </a:r>
            <a:endParaRPr lang="pt-BR" b="1" i="1" dirty="0" smtClean="0">
              <a:solidFill>
                <a:srgbClr val="FFFF00"/>
              </a:solidFill>
            </a:endParaRPr>
          </a:p>
          <a:p>
            <a:endParaRPr lang="pt-BR" b="1" i="1" dirty="0" smtClean="0"/>
          </a:p>
          <a:p>
            <a:r>
              <a:rPr lang="pt-BR" b="1" i="1" dirty="0" smtClean="0"/>
              <a:t>SEMINÁRIO – MEMES II</a:t>
            </a:r>
          </a:p>
          <a:p>
            <a:r>
              <a:rPr lang="pt-BR" b="1" i="1" dirty="0" smtClean="0"/>
              <a:t>Renato Mattiusso Alves (FFCLRP-USP)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AUDIÇÃO ABSOLUTA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dos indícios mais concretos, vulgarmente considerado típico de uma musicalidade acima da média, é a presença de um ouvido absoluto, que funciona como uma espécie de diferencial visível.</a:t>
            </a:r>
          </a:p>
          <a:p>
            <a:r>
              <a:rPr lang="pt-BR" dirty="0" smtClean="0"/>
              <a:t>Essa opinião, contudo, não é partilhada pelos educadores musicais estudados, os quais reconhecem, geralmente, na audição musical um processo muito mais complexo do que a simples presença da audição absoluta (cf. </a:t>
            </a:r>
            <a:r>
              <a:rPr lang="pt-BR" dirty="0" err="1" smtClean="0"/>
              <a:t>Gaínza</a:t>
            </a:r>
            <a:r>
              <a:rPr lang="pt-BR" dirty="0" smtClean="0"/>
              <a:t>, 1977 e </a:t>
            </a:r>
            <a:r>
              <a:rPr lang="pt-BR" dirty="0" err="1" smtClean="0"/>
              <a:t>Willems</a:t>
            </a:r>
            <a:r>
              <a:rPr lang="pt-BR" dirty="0" smtClean="0"/>
              <a:t>, 1969).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RESUMO DA CONCEPÇÃO DO MÚSICO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Temos, em suma, circulando coletivamente, uma concepção do músico como uma pessoa especialmente dotada, capaz de produzir algo original a partir de sua própria intuição e que de algum modo está vinculado a entidades sagradas.</a:t>
            </a:r>
          </a:p>
          <a:p>
            <a:r>
              <a:rPr lang="pt-BR" dirty="0" smtClean="0"/>
              <a:t>A presença de um “talento” musical pode ser detectada, segundo as fontes analisadas, pela manifestação de uma musicalidade precocemente madura e por uma capacidade auditiva diferenciada (o ouvido absoluto).</a:t>
            </a:r>
          </a:p>
          <a:p>
            <a:r>
              <a:rPr lang="pt-BR" dirty="0" smtClean="0"/>
              <a:t>O ambiente musical extremamente propício a que tiveram acesso os músicos analisados funciona, de acordo com essa concepção, apenas como um disparador de potenciais inatos.</a:t>
            </a:r>
          </a:p>
          <a:p>
            <a:r>
              <a:rPr lang="pt-BR" dirty="0" smtClean="0"/>
              <a:t>Como as concepções encontradas poderiam ser revistas, como poderíamos tentar repensar esses conceitos há tanto tempo arraigados?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OLHAR PELA PERSPECTIVA HISTÓRICO-CULTURAL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 visão que temos hoje do artista como alguém peculiar, que recebeu um dom divino ou com uma carga genética diferenciada é algo bastante recente em termos históricos. </a:t>
            </a:r>
          </a:p>
          <a:p>
            <a:r>
              <a:rPr lang="pt-BR" dirty="0" smtClean="0"/>
              <a:t>Em seu livro sobre Mozart, Norbert Elias (1995) nos mostra como a trajetória desse compositor ilustra de maneira paradigmática o início dessa visão.</a:t>
            </a:r>
          </a:p>
          <a:p>
            <a:r>
              <a:rPr lang="pt-BR" dirty="0" smtClean="0"/>
              <a:t>Na época de Mozart, os músicos eram apenas empregados da corte, possuíam o mesmo status de qualquer outro serviçal, e deviam submeter sua música ao gosto da nobreza. Eram artesãos que produziam uma espécie de “arte utilitária”, não existia a ideia de genialidade ou originalidade na música.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OLHAR PELA PERSPECTIVA HISTÓRICO-CULTURAL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Mozart representa uma das primeiras tentativas de autonomia para o músico, o que só seria efetivamente conquistado após a sua morte, dando origem a um tipo de artista bem próximo de como o concebemos hoje.</a:t>
            </a:r>
          </a:p>
          <a:p>
            <a:r>
              <a:rPr lang="pt-BR" dirty="0" smtClean="0"/>
              <a:t>Contudo, essa autonomia do artista é relativa, pois se os artistas já não precisam se submeter ao gosto de um mecenas, devem ter o reconhecimento de seus pares, que são ao mesmo tempo público e concorrentes (</a:t>
            </a:r>
            <a:r>
              <a:rPr lang="pt-BR" dirty="0" err="1" smtClean="0"/>
              <a:t>Bourdieu</a:t>
            </a:r>
            <a:r>
              <a:rPr lang="pt-BR" dirty="0" smtClean="0"/>
              <a:t>, 1999).</a:t>
            </a:r>
          </a:p>
          <a:p>
            <a:r>
              <a:rPr lang="pt-BR" dirty="0" smtClean="0"/>
              <a:t>É esse reconhecimento que garante a legitimidade de determinado tipo de arte e não características intrínsecas às obras, por exemplo. Daí a necessidade do que </a:t>
            </a:r>
            <a:r>
              <a:rPr lang="pt-BR" dirty="0" err="1" smtClean="0"/>
              <a:t>Bourdieu</a:t>
            </a:r>
            <a:r>
              <a:rPr lang="pt-BR" dirty="0" smtClean="0"/>
              <a:t> (op. cit.) denomina “instâncias legitimadoras”, que atribuem valor a obra artística.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OLHAR PELA PERSPECTIVA HISTÓRICO-CULTURAL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Os artigos analisados ilustram bem essas “instâncias consagradoras”. O fato de esses músicos aparecerem em lugares privilegiados de jornais ou em publicações elitistas por si só já fornece um atestado de sua importância e qualidade. Como assinala </a:t>
            </a:r>
            <a:r>
              <a:rPr lang="pt-BR" dirty="0" err="1" smtClean="0"/>
              <a:t>Bourdieu</a:t>
            </a:r>
            <a:r>
              <a:rPr lang="pt-BR" dirty="0" smtClean="0"/>
              <a:t>, importa menos o que se diz, do que o fato de se estar dizendo algo sobre esses artistas.</a:t>
            </a:r>
          </a:p>
          <a:p>
            <a:r>
              <a:rPr lang="pt-BR" dirty="0" smtClean="0"/>
              <a:t>A noção de que existe um tipo de música que é “naturalmente” superior leva à ideia de que quem tem o poder de realizá-la também o é. O conceito de genialidade, nesse sentido, está diretamente ligado à ideia do valor artístico como algo absoluto.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OLHAR PELA PERSPECTIVA HISTÓRICO-CULTURAL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 acordo com </a:t>
            </a:r>
            <a:r>
              <a:rPr lang="pt-BR" dirty="0" err="1" smtClean="0"/>
              <a:t>Vigotski</a:t>
            </a:r>
            <a:r>
              <a:rPr lang="pt-BR" dirty="0" smtClean="0"/>
              <a:t> (1995), o desenvolvimento psíquico do ser humano ocorre no entrelaçamento de processos orgânicos e culturais, de modo que é muito difícil precisar especificamente o que pertence a um ou a outro.</a:t>
            </a:r>
          </a:p>
          <a:p>
            <a:r>
              <a:rPr lang="pt-BR" dirty="0" smtClean="0"/>
              <a:t>As linguagens simbólicas (e entre elas a música), entretanto, são construções essencialmente culturais e sua aquisição, em qualquer nível, de modo algum pode ser reduzida a uma explicação orgânica.</a:t>
            </a:r>
          </a:p>
          <a:p>
            <a:r>
              <a:rPr lang="pt-BR" dirty="0" smtClean="0"/>
              <a:t>Estas ideias refutam a crença de que todo músico demonstra, desde a mais tenra idade, ser possuidor de uma musicalidade acima da média, de tal modo que parece impossível não considerá-la inata.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OLHAR PELA PERSPECTIVA HISTÓRICO-CULTURAL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Outro atributo bastante citado diz respeito à presença de uma “intuição” musical, algo tido como inerente ao músico, que independe de todo o seu conhecimento musical técnico e de possíveis influências que tenha recebido de outros músicos.</a:t>
            </a:r>
          </a:p>
          <a:p>
            <a:r>
              <a:rPr lang="pt-BR" dirty="0" smtClean="0"/>
              <a:t>Na perspectiva </a:t>
            </a:r>
            <a:r>
              <a:rPr lang="pt-BR" dirty="0" err="1" smtClean="0"/>
              <a:t>vigotskiana</a:t>
            </a:r>
            <a:r>
              <a:rPr lang="pt-BR" dirty="0" smtClean="0"/>
              <a:t>, essa dicotomia, entre o que é “interno” (intuição, sensibilidade) e o que é “externo” (técnica, conhecimento, o mundo sonoro), não faz sentido. Pois tudo que é internalizado pela mente passa por uma etapa externa anterior de interação social.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UM OLHAR PELA PERSPECTIVA HISTÓRICO-CULTURAL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No caso específico da música, só é possível a existência de um mundo musical “dentro” do indivíduo porque de algum modo ele foi internalizado. Então, o que chamamos vulgarmente de “intuição” ou “inspiração”, nada mais é do que a projeção de um universo musical internalizado e tornado inconsciente de tal modo, que é percebido, inclusive pelos próprios músicos, como algo natural.</a:t>
            </a:r>
          </a:p>
          <a:p>
            <a:r>
              <a:rPr lang="pt-BR" dirty="0" smtClean="0"/>
              <a:t>É como ocorre com a linguagem verbal, que, uma vez adquirida, tem o seu processo de aquisição completamente apagado e ficamos com a impressão de que já nascemos sabendo falar, tal a naturalidade e o domínio que possuímos dela.</a:t>
            </a:r>
          </a:p>
          <a:p>
            <a:r>
              <a:rPr lang="pt-BR" dirty="0" smtClean="0"/>
              <a:t>A falta de consciência de como se dá o processo criativo, de onde vem a “inspiração”, acaba desembocando numa série de equívocos e mitificações. Apagando-se o processo de desenvolvimento, sobram as explicações de cunho místico ou </a:t>
            </a:r>
            <a:r>
              <a:rPr lang="pt-BR" dirty="0" err="1" smtClean="0"/>
              <a:t>biologizante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autora considera um dos papéis fundamentais da educação musical lutar pela desmistificação desses conceitos que envolvem o músico e a música.</a:t>
            </a:r>
          </a:p>
          <a:p>
            <a:r>
              <a:rPr lang="pt-BR" dirty="0" smtClean="0"/>
              <a:t>Cabe, então, aos educadores “filtrar” as teorias metodológicas das quais se apropriam, tentando aproveitar-lhes os pontos positivos e evitando endossar os seus preconceitos.</a:t>
            </a:r>
          </a:p>
          <a:p>
            <a:r>
              <a:rPr lang="pt-BR" dirty="0" smtClean="0"/>
              <a:t>Educacionalmente, um meio de desmistificar a arte (e, por extensão, os artistas), seria, de acordo com Tourinho (1993), proporcionar “a convivência (ação) e familiarização do aluno com a produção artística” (p.112): “Se, em relação às produções artísticas, no nosso caso especificamente as musicais, a escola apenas admite a contemplação e, no máximo, a execução ou audição passiva, estaremos produzindo “medrosos culturais” para os quais, a arte é um mito” (p.113).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todas as áreas do conhecimento há pessoas que se destacam da maioria por demonstrarem uma facilidade acima da média. Estes indivíduos são tidos como especialmente talentosos e geniais em determinada área.</a:t>
            </a:r>
          </a:p>
          <a:p>
            <a:r>
              <a:rPr lang="pt-BR" dirty="0" smtClean="0"/>
              <a:t>Na música, porém, esse talento especial, que é considerado exceção em outros lugares, é frequentemente tomado como condição </a:t>
            </a:r>
            <a:r>
              <a:rPr lang="pt-BR" i="1" dirty="0" err="1" smtClean="0"/>
              <a:t>sine</a:t>
            </a:r>
            <a:r>
              <a:rPr lang="pt-BR" i="1" dirty="0" smtClean="0"/>
              <a:t> </a:t>
            </a:r>
            <a:r>
              <a:rPr lang="pt-BR" i="1" dirty="0" err="1" smtClean="0"/>
              <a:t>qua</a:t>
            </a:r>
            <a:r>
              <a:rPr lang="pt-BR" i="1" dirty="0" smtClean="0"/>
              <a:t> </a:t>
            </a:r>
            <a:r>
              <a:rPr lang="pt-BR" i="1" dirty="0" err="1" smtClean="0"/>
              <a:t>non</a:t>
            </a:r>
            <a:r>
              <a:rPr lang="pt-BR" i="1" dirty="0" smtClean="0"/>
              <a:t>, </a:t>
            </a:r>
            <a:r>
              <a:rPr lang="pt-BR" dirty="0" smtClean="0"/>
              <a:t>ou seja, um pré-requisito para conseguir alguma realização musical.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 acordo com este ponto de vista a musicalidade é considerada uma característica inata, que não pode ser adquirida e que está atrelada ao talento.</a:t>
            </a:r>
          </a:p>
          <a:p>
            <a:r>
              <a:rPr lang="pt-BR" dirty="0" smtClean="0"/>
              <a:t>Essa concepção, além de fazer parte do “senso comum”, permeia também os discursos de pessoas ligadas diretamente ao campo musical: críticos, músicos e mesmo muitos dos educadores tidos como ícones do pensamento educacional moderno (século XX).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IDEIAS MITIFICADORAS ASSOCIADAS AO MÚSICO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Através da análise de artigos não científicos extraídos de cadernos culturais de jornais e revistas especializadas, bem como de textos de educadores musicais.</a:t>
            </a:r>
          </a:p>
          <a:p>
            <a:r>
              <a:rPr lang="pt-BR" dirty="0" smtClean="0"/>
              <a:t>Foi feito um levantamento das ideias </a:t>
            </a:r>
            <a:r>
              <a:rPr lang="pt-BR" dirty="0" err="1" smtClean="0"/>
              <a:t>mitificadoras</a:t>
            </a:r>
            <a:r>
              <a:rPr lang="pt-BR" dirty="0" smtClean="0"/>
              <a:t> mais recorrentes associadas à figura do músico, entre elas estão: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GENIALIDADE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Nos textos analisados verificou-se uma insistência em se atribuir aos músicos uma superioridade em relação às pessoas comuns.</a:t>
            </a:r>
          </a:p>
          <a:p>
            <a:r>
              <a:rPr lang="pt-BR" dirty="0" smtClean="0"/>
              <a:t>Essa superioridade é afirmada e reafirmada nos discursos da mídia, principalmente na voz de críticos musicais.</a:t>
            </a:r>
          </a:p>
          <a:p>
            <a:r>
              <a:rPr lang="pt-BR" dirty="0" smtClean="0"/>
              <a:t>Um exemplo são os diversos textos sobre compositores e intérpretes, que procuram localizar </a:t>
            </a:r>
            <a:r>
              <a:rPr lang="pt-BR" i="1" dirty="0" smtClean="0"/>
              <a:t>concretamente </a:t>
            </a:r>
            <a:r>
              <a:rPr lang="pt-BR" dirty="0" smtClean="0"/>
              <a:t>a suposta</a:t>
            </a:r>
            <a:r>
              <a:rPr lang="pt-BR" i="1" dirty="0" smtClean="0"/>
              <a:t> </a:t>
            </a:r>
            <a:r>
              <a:rPr lang="pt-BR" dirty="0" smtClean="0"/>
              <a:t>genialidade em características pessoais ou em elementos de suas músicas.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MISTICISMO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Nessa construção mítica do músico como um ser diferenciado, aparecem frequentemente diversos tipos de vinculação do artista ao divino.</a:t>
            </a:r>
          </a:p>
          <a:p>
            <a:r>
              <a:rPr lang="pt-BR" dirty="0" smtClean="0"/>
              <a:t>São bastante comuns expressões e até artigos inteiros que ressaltam supostas ligações dos músicos com elementos de universos místicos.</a:t>
            </a:r>
          </a:p>
          <a:p>
            <a:r>
              <a:rPr lang="pt-BR" dirty="0" smtClean="0"/>
              <a:t>Os artigos ainda atribuem aos músicos poderes proféticos ou sacerdotais.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INTUIÇÃO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Também chamada de “inspiração” ou “sensibilidade”, a “intuição” seria uma condição </a:t>
            </a:r>
            <a:r>
              <a:rPr lang="pt-BR" i="1" dirty="0" smtClean="0"/>
              <a:t>a priori </a:t>
            </a:r>
            <a:r>
              <a:rPr lang="pt-BR" dirty="0" smtClean="0"/>
              <a:t>sem a qual nenhum conhecimento técnico se faz suficiente</a:t>
            </a:r>
            <a:r>
              <a:rPr lang="pt-BR" i="1" dirty="0" smtClean="0"/>
              <a:t>.</a:t>
            </a:r>
          </a:p>
          <a:p>
            <a:r>
              <a:rPr lang="pt-BR" dirty="0" smtClean="0"/>
              <a:t>Na ideia de intuição vem a crença de que se possa criar algo independentemente de qualquer influência externa, a partir apenas de recursos internos, próprios.</a:t>
            </a:r>
            <a:endParaRPr lang="pt-BR" i="1" dirty="0" smtClean="0"/>
          </a:p>
          <a:p>
            <a:r>
              <a:rPr lang="pt-BR" dirty="0" smtClean="0"/>
              <a:t>Os verdadeiros músicos seriam aqueles que possuem uma capacidade de discernimento em relação à música que a maioria das pessoas não tem. Mais uma vez surge a ideia de superioridade.</a:t>
            </a:r>
            <a:endParaRPr lang="pt-B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TALENTO/MUSICALIDADE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Parece haver um consenso em relação ao fato de que todo músico demonstra um forte “talento musical”, às vezes também denominado de “musicalidade” e que, via de regra, é detectado bem cedo. Em alguns casos esse talento é explicitamente considerado inato.</a:t>
            </a:r>
          </a:p>
          <a:p>
            <a:r>
              <a:rPr lang="pt-BR" dirty="0" smtClean="0"/>
              <a:t>Diversos educadores musicais do século XX, salvo algumas variações individuais, demonstram ter concepções bastante semelhantes em relação a estas questões.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TALENTO/MUSICALIDADE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Dalcroze (1965), por exemplo, considera que cabe à educação permitir que as aptidões musicais escondidas no indivíduo se manifestem (p. 46). Ele reafirma a crença na musicalidade como algo intrínseco ao ser humano, a ser despertado pela educação.</a:t>
            </a:r>
          </a:p>
          <a:p>
            <a:r>
              <a:rPr lang="pt-BR" dirty="0" smtClean="0"/>
              <a:t>Edgar </a:t>
            </a:r>
            <a:r>
              <a:rPr lang="pt-BR" dirty="0" err="1" smtClean="0"/>
              <a:t>Willems</a:t>
            </a:r>
            <a:r>
              <a:rPr lang="pt-BR" dirty="0" smtClean="0"/>
              <a:t> (1962) corrobora: “o dom musical não tem nada de absoluto”, “é relativo” (p. 10). Novamente o princípio inatista (o uso da palavra “dom”) e relativista do talento musical.</a:t>
            </a:r>
          </a:p>
          <a:p>
            <a:r>
              <a:rPr lang="pt-BR" dirty="0" err="1" smtClean="0"/>
              <a:t>Shinichi</a:t>
            </a:r>
            <a:r>
              <a:rPr lang="pt-BR" dirty="0" smtClean="0"/>
              <a:t> Suzuki é um dos poucos que nega essa premissa inatista. Segundo ele, quando se constata que algumas crianças tem determinadas habilidades “inatas”, na verdade elas já passaram por um processo educacional informal.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446</TotalTime>
  <Words>1739</Words>
  <Application>Microsoft Office PowerPoint</Application>
  <PresentationFormat>Apresentação na tela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Ápice</vt:lpstr>
      <vt:lpstr>          ANAIS ABEM 2004: A EDUCAÇÃO MUSICAL FRENTE AOS MITOS QUE ENVOLVEM O MÚSICO</vt:lpstr>
      <vt:lpstr>INTRODUÇÃO</vt:lpstr>
      <vt:lpstr>INTRODUÇÃO</vt:lpstr>
      <vt:lpstr>IDEIAS MITIFICADORAS ASSOCIADAS AO MÚSICO</vt:lpstr>
      <vt:lpstr>GENIALIDADE</vt:lpstr>
      <vt:lpstr>MISTICISMO</vt:lpstr>
      <vt:lpstr>INTUIÇÃO</vt:lpstr>
      <vt:lpstr>TALENTO/MUSICALIDADE</vt:lpstr>
      <vt:lpstr>TALENTO/MUSICALIDADE</vt:lpstr>
      <vt:lpstr>AUDIÇÃO ABSOLUTA</vt:lpstr>
      <vt:lpstr>RESUMO DA CONCEPÇÃO DO MÚSICO</vt:lpstr>
      <vt:lpstr>UM OLHAR PELA PERSPECTIVA HISTÓRICO-CULTURAL</vt:lpstr>
      <vt:lpstr>UM OLHAR PELA PERSPECTIVA HISTÓRICO-CULTURAL</vt:lpstr>
      <vt:lpstr>UM OLHAR PELA PERSPECTIVA HISTÓRICO-CULTURAL</vt:lpstr>
      <vt:lpstr>UM OLHAR PELA PERSPECTIVA HISTÓRICO-CULTURAL</vt:lpstr>
      <vt:lpstr>UM OLHAR PELA PERSPECTIVA HISTÓRICO-CULTURAL</vt:lpstr>
      <vt:lpstr>UM OLHAR PELA PERSPECTIVA HISTÓRICO-CULTURAL</vt:lpstr>
      <vt:lpstr>CONSIDERAÇÕES FINAIS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ANAIS XIII ENCONTRO ANUAL DA ABEM 2004: A EDUCAÇÃO MUSICAL FRENTE AOS MITOS QUE ENVOLVEM O MÚSICO</dc:title>
  <dc:creator>Renato</dc:creator>
  <cp:lastModifiedBy>Renato</cp:lastModifiedBy>
  <cp:revision>66</cp:revision>
  <dcterms:created xsi:type="dcterms:W3CDTF">2016-11-02T16:51:48Z</dcterms:created>
  <dcterms:modified xsi:type="dcterms:W3CDTF">2016-11-03T14:29:11Z</dcterms:modified>
</cp:coreProperties>
</file>