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7" r:id="rId1"/>
  </p:sldMasterIdLst>
  <p:handoutMasterIdLst>
    <p:handoutMasterId r:id="rId17"/>
  </p:handoutMasterIdLst>
  <p:sldIdLst>
    <p:sldId id="256" r:id="rId2"/>
    <p:sldId id="274" r:id="rId3"/>
    <p:sldId id="275" r:id="rId4"/>
    <p:sldId id="276" r:id="rId5"/>
    <p:sldId id="273" r:id="rId6"/>
    <p:sldId id="277" r:id="rId7"/>
    <p:sldId id="278" r:id="rId8"/>
    <p:sldId id="285" r:id="rId9"/>
    <p:sldId id="279" r:id="rId10"/>
    <p:sldId id="280" r:id="rId11"/>
    <p:sldId id="282" r:id="rId12"/>
    <p:sldId id="283" r:id="rId13"/>
    <p:sldId id="286" r:id="rId14"/>
    <p:sldId id="284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D21E2-79BF-41B2-AB6B-0E0DD20C0E3E}" type="doc">
      <dgm:prSet loTypeId="urn:microsoft.com/office/officeart/2005/8/layout/chevron1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5D5F86A3-AACD-4807-9FE0-BCB3708ABE34}">
      <dgm:prSet phldrT="[Texto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the investor must persuade its state of origin to embrace the claim</a:t>
          </a:r>
          <a:endParaRPr lang="pt-BR" b="1" dirty="0">
            <a:solidFill>
              <a:srgbClr val="FFFF00"/>
            </a:solidFill>
          </a:endParaRPr>
        </a:p>
      </dgm:t>
    </dgm:pt>
    <dgm:pt modelId="{42D15815-873F-41D2-AD4E-0ACE22008B28}" type="parTrans" cxnId="{FB5D589F-D9DF-433A-9D2F-C8EF4F7F1B63}">
      <dgm:prSet/>
      <dgm:spPr/>
      <dgm:t>
        <a:bodyPr/>
        <a:lstStyle/>
        <a:p>
          <a:endParaRPr lang="pt-BR"/>
        </a:p>
      </dgm:t>
    </dgm:pt>
    <dgm:pt modelId="{D71CFF40-9280-4EE5-9AD1-E5A2558F7737}" type="sibTrans" cxnId="{FB5D589F-D9DF-433A-9D2F-C8EF4F7F1B63}">
      <dgm:prSet/>
      <dgm:spPr/>
      <dgm:t>
        <a:bodyPr/>
        <a:lstStyle/>
        <a:p>
          <a:endParaRPr lang="pt-BR"/>
        </a:p>
      </dgm:t>
    </dgm:pt>
    <dgm:pt modelId="{7A8FD250-C630-45A2-BB9D-07098ADA0BF2}">
      <dgm:prSet phldrT="[Texto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The party must submit the request in writing</a:t>
          </a:r>
          <a:endParaRPr lang="pt-BR" b="1" dirty="0">
            <a:solidFill>
              <a:srgbClr val="FFFF00"/>
            </a:solidFill>
          </a:endParaRPr>
        </a:p>
      </dgm:t>
    </dgm:pt>
    <dgm:pt modelId="{80FEC786-18BD-4191-8596-264A8CE2624E}" type="parTrans" cxnId="{20F47E87-435E-4FA0-A9DA-30585B437FFC}">
      <dgm:prSet/>
      <dgm:spPr/>
      <dgm:t>
        <a:bodyPr/>
        <a:lstStyle/>
        <a:p>
          <a:endParaRPr lang="pt-BR"/>
        </a:p>
      </dgm:t>
    </dgm:pt>
    <dgm:pt modelId="{66AA817B-AF1F-4A55-94D8-D9F8491683DB}" type="sibTrans" cxnId="{20F47E87-435E-4FA0-A9DA-30585B437FFC}">
      <dgm:prSet/>
      <dgm:spPr/>
      <dgm:t>
        <a:bodyPr/>
        <a:lstStyle/>
        <a:p>
          <a:endParaRPr lang="pt-BR"/>
        </a:p>
      </dgm:t>
    </dgm:pt>
    <dgm:pt modelId="{3A2C63C7-90F4-41CF-B9BB-B3F13883FFF6}">
      <dgm:prSet phldrT="[Texto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The bilateral dialogue and consultation between the Parties will take place</a:t>
          </a:r>
          <a:endParaRPr lang="pt-BR" b="1" dirty="0">
            <a:solidFill>
              <a:srgbClr val="FFFF00"/>
            </a:solidFill>
          </a:endParaRPr>
        </a:p>
      </dgm:t>
    </dgm:pt>
    <dgm:pt modelId="{2FD5D13A-4538-4298-B51A-5B6DB7B20C46}" type="parTrans" cxnId="{90E6ADDD-3952-47D8-8CD2-B461C50D061F}">
      <dgm:prSet/>
      <dgm:spPr/>
      <dgm:t>
        <a:bodyPr/>
        <a:lstStyle/>
        <a:p>
          <a:endParaRPr lang="pt-BR"/>
        </a:p>
      </dgm:t>
    </dgm:pt>
    <dgm:pt modelId="{849E198A-32DA-44CA-9C0B-4F98550B4B32}" type="sibTrans" cxnId="{90E6ADDD-3952-47D8-8CD2-B461C50D061F}">
      <dgm:prSet/>
      <dgm:spPr/>
      <dgm:t>
        <a:bodyPr/>
        <a:lstStyle/>
        <a:p>
          <a:endParaRPr lang="pt-BR"/>
        </a:p>
      </dgm:t>
    </dgm:pt>
    <dgm:pt modelId="{30E86556-F08D-49B9-AEB1-B6A2C428B98A}" type="pres">
      <dgm:prSet presAssocID="{1AED21E2-79BF-41B2-AB6B-0E0DD20C0E3E}" presName="Name0" presStyleCnt="0">
        <dgm:presLayoutVars>
          <dgm:dir/>
          <dgm:animLvl val="lvl"/>
          <dgm:resizeHandles val="exact"/>
        </dgm:presLayoutVars>
      </dgm:prSet>
      <dgm:spPr/>
    </dgm:pt>
    <dgm:pt modelId="{D665941A-ABA0-40FC-B604-67D562B16EDF}" type="pres">
      <dgm:prSet presAssocID="{5D5F86A3-AACD-4807-9FE0-BCB3708ABE3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D1334DF-02FE-4E93-9D0A-FA3D81EA42FF}" type="pres">
      <dgm:prSet presAssocID="{D71CFF40-9280-4EE5-9AD1-E5A2558F7737}" presName="parTxOnlySpace" presStyleCnt="0"/>
      <dgm:spPr/>
    </dgm:pt>
    <dgm:pt modelId="{A73AA2AC-13E1-486D-828E-1D9AB32A60DA}" type="pres">
      <dgm:prSet presAssocID="{7A8FD250-C630-45A2-BB9D-07098ADA0BF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C9B778D-4729-4D71-AD2C-D56161DA1860}" type="pres">
      <dgm:prSet presAssocID="{66AA817B-AF1F-4A55-94D8-D9F8491683DB}" presName="parTxOnlySpace" presStyleCnt="0"/>
      <dgm:spPr/>
    </dgm:pt>
    <dgm:pt modelId="{4AF1B448-0653-4662-AFDE-2DA96352261E}" type="pres">
      <dgm:prSet presAssocID="{3A2C63C7-90F4-41CF-B9BB-B3F13883FFF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8D13F47-9397-48D5-B719-232807C1D357}" type="presOf" srcId="{5D5F86A3-AACD-4807-9FE0-BCB3708ABE34}" destId="{D665941A-ABA0-40FC-B604-67D562B16EDF}" srcOrd="0" destOrd="0" presId="urn:microsoft.com/office/officeart/2005/8/layout/chevron1"/>
    <dgm:cxn modelId="{20F47E87-435E-4FA0-A9DA-30585B437FFC}" srcId="{1AED21E2-79BF-41B2-AB6B-0E0DD20C0E3E}" destId="{7A8FD250-C630-45A2-BB9D-07098ADA0BF2}" srcOrd="1" destOrd="0" parTransId="{80FEC786-18BD-4191-8596-264A8CE2624E}" sibTransId="{66AA817B-AF1F-4A55-94D8-D9F8491683DB}"/>
    <dgm:cxn modelId="{F90B2B95-30B7-4F56-887A-E96B23E40A3B}" type="presOf" srcId="{3A2C63C7-90F4-41CF-B9BB-B3F13883FFF6}" destId="{4AF1B448-0653-4662-AFDE-2DA96352261E}" srcOrd="0" destOrd="0" presId="urn:microsoft.com/office/officeart/2005/8/layout/chevron1"/>
    <dgm:cxn modelId="{96ADAC9E-1536-4B24-94A2-1FCF8D35B6F6}" type="presOf" srcId="{1AED21E2-79BF-41B2-AB6B-0E0DD20C0E3E}" destId="{30E86556-F08D-49B9-AEB1-B6A2C428B98A}" srcOrd="0" destOrd="0" presId="urn:microsoft.com/office/officeart/2005/8/layout/chevron1"/>
    <dgm:cxn modelId="{FB5D589F-D9DF-433A-9D2F-C8EF4F7F1B63}" srcId="{1AED21E2-79BF-41B2-AB6B-0E0DD20C0E3E}" destId="{5D5F86A3-AACD-4807-9FE0-BCB3708ABE34}" srcOrd="0" destOrd="0" parTransId="{42D15815-873F-41D2-AD4E-0ACE22008B28}" sibTransId="{D71CFF40-9280-4EE5-9AD1-E5A2558F7737}"/>
    <dgm:cxn modelId="{90E6ADDD-3952-47D8-8CD2-B461C50D061F}" srcId="{1AED21E2-79BF-41B2-AB6B-0E0DD20C0E3E}" destId="{3A2C63C7-90F4-41CF-B9BB-B3F13883FFF6}" srcOrd="2" destOrd="0" parTransId="{2FD5D13A-4538-4298-B51A-5B6DB7B20C46}" sibTransId="{849E198A-32DA-44CA-9C0B-4F98550B4B32}"/>
    <dgm:cxn modelId="{CBAE9DEF-D55A-4703-BFAE-E929719607BE}" type="presOf" srcId="{7A8FD250-C630-45A2-BB9D-07098ADA0BF2}" destId="{A73AA2AC-13E1-486D-828E-1D9AB32A60DA}" srcOrd="0" destOrd="0" presId="urn:microsoft.com/office/officeart/2005/8/layout/chevron1"/>
    <dgm:cxn modelId="{6D372E6E-7D11-454C-9CBB-F62220F90D36}" type="presParOf" srcId="{30E86556-F08D-49B9-AEB1-B6A2C428B98A}" destId="{D665941A-ABA0-40FC-B604-67D562B16EDF}" srcOrd="0" destOrd="0" presId="urn:microsoft.com/office/officeart/2005/8/layout/chevron1"/>
    <dgm:cxn modelId="{8D595A27-F25B-4A36-B13A-0A58E7DAFD3D}" type="presParOf" srcId="{30E86556-F08D-49B9-AEB1-B6A2C428B98A}" destId="{AD1334DF-02FE-4E93-9D0A-FA3D81EA42FF}" srcOrd="1" destOrd="0" presId="urn:microsoft.com/office/officeart/2005/8/layout/chevron1"/>
    <dgm:cxn modelId="{F616F26D-5A98-46E8-87EC-BECE2B7430CF}" type="presParOf" srcId="{30E86556-F08D-49B9-AEB1-B6A2C428B98A}" destId="{A73AA2AC-13E1-486D-828E-1D9AB32A60DA}" srcOrd="2" destOrd="0" presId="urn:microsoft.com/office/officeart/2005/8/layout/chevron1"/>
    <dgm:cxn modelId="{3F43A28C-D9BB-4F9F-89D1-61064F03BEAD}" type="presParOf" srcId="{30E86556-F08D-49B9-AEB1-B6A2C428B98A}" destId="{6C9B778D-4729-4D71-AD2C-D56161DA1860}" srcOrd="3" destOrd="0" presId="urn:microsoft.com/office/officeart/2005/8/layout/chevron1"/>
    <dgm:cxn modelId="{2F829988-97EC-44A4-A1A5-521CB3FD113E}" type="presParOf" srcId="{30E86556-F08D-49B9-AEB1-B6A2C428B98A}" destId="{4AF1B448-0653-4662-AFDE-2DA96352261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5941A-ABA0-40FC-B604-67D562B16EDF}">
      <dsp:nvSpPr>
        <dsp:cNvPr id="0" name=""/>
        <dsp:cNvSpPr/>
      </dsp:nvSpPr>
      <dsp:spPr>
        <a:xfrm>
          <a:off x="2596" y="1473368"/>
          <a:ext cx="3163376" cy="1265350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FF00"/>
              </a:solidFill>
            </a:rPr>
            <a:t>the investor must persuade its state of origin to embrace the claim</a:t>
          </a:r>
          <a:endParaRPr lang="pt-BR" sz="1600" b="1" kern="1200" dirty="0">
            <a:solidFill>
              <a:srgbClr val="FFFF00"/>
            </a:solidFill>
          </a:endParaRPr>
        </a:p>
      </dsp:txBody>
      <dsp:txXfrm>
        <a:off x="635271" y="1473368"/>
        <a:ext cx="1898026" cy="1265350"/>
      </dsp:txXfrm>
    </dsp:sp>
    <dsp:sp modelId="{A73AA2AC-13E1-486D-828E-1D9AB32A60DA}">
      <dsp:nvSpPr>
        <dsp:cNvPr id="0" name=""/>
        <dsp:cNvSpPr/>
      </dsp:nvSpPr>
      <dsp:spPr>
        <a:xfrm>
          <a:off x="2849634" y="1473368"/>
          <a:ext cx="3163376" cy="1265350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FF00"/>
              </a:solidFill>
            </a:rPr>
            <a:t>The party must submit the request in writing</a:t>
          </a:r>
          <a:endParaRPr lang="pt-BR" sz="1600" b="1" kern="1200" dirty="0">
            <a:solidFill>
              <a:srgbClr val="FFFF00"/>
            </a:solidFill>
          </a:endParaRPr>
        </a:p>
      </dsp:txBody>
      <dsp:txXfrm>
        <a:off x="3482309" y="1473368"/>
        <a:ext cx="1898026" cy="1265350"/>
      </dsp:txXfrm>
    </dsp:sp>
    <dsp:sp modelId="{4AF1B448-0653-4662-AFDE-2DA96352261E}">
      <dsp:nvSpPr>
        <dsp:cNvPr id="0" name=""/>
        <dsp:cNvSpPr/>
      </dsp:nvSpPr>
      <dsp:spPr>
        <a:xfrm>
          <a:off x="5696673" y="1473368"/>
          <a:ext cx="3163376" cy="1265350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FF00"/>
              </a:solidFill>
            </a:rPr>
            <a:t>The bilateral dialogue and consultation between the Parties will take place</a:t>
          </a:r>
          <a:endParaRPr lang="pt-BR" sz="1600" b="1" kern="1200" dirty="0">
            <a:solidFill>
              <a:srgbClr val="FFFF00"/>
            </a:solidFill>
          </a:endParaRPr>
        </a:p>
      </dsp:txBody>
      <dsp:txXfrm>
        <a:off x="6329348" y="1473368"/>
        <a:ext cx="1898026" cy="1265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2F08F10-E037-45D0-89B1-BDB6200D9A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7DFDD16-912D-429A-BD07-44F250268C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5CEFE-EA07-4372-AB88-801EB94843A6}" type="datetimeFigureOut">
              <a:rPr lang="pt-BR" smtClean="0"/>
              <a:t>29/09/2017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863EC9-5C70-4915-8515-2888F0E992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E17A6A-B5FC-451F-A482-EAD7B03B44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8B26-F7D1-4653-969A-EEB3C3DB19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53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2469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Preventing Conflicts in the Brazilian Cooperation and Facilitation Investment Agreement (CFIAs)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Vivian Rocha</a:t>
            </a:r>
          </a:p>
          <a:p>
            <a:pPr algn="ctr"/>
            <a:r>
              <a:rPr lang="en-US" dirty="0">
                <a:solidFill>
                  <a:srgbClr val="000000"/>
                </a:solidFill>
              </a:rPr>
              <a:t>PhD Candidate</a:t>
            </a:r>
          </a:p>
          <a:p>
            <a:pPr algn="ctr"/>
            <a:r>
              <a:rPr lang="en-US" dirty="0">
                <a:solidFill>
                  <a:srgbClr val="000000"/>
                </a:solidFill>
              </a:rPr>
              <a:t>Legal Researcher at the Center for Global Trade and Investment Studies at </a:t>
            </a:r>
            <a:r>
              <a:rPr lang="en-US" dirty="0" err="1">
                <a:solidFill>
                  <a:srgbClr val="000000"/>
                </a:solidFill>
              </a:rPr>
              <a:t>Getúlio</a:t>
            </a:r>
            <a:r>
              <a:rPr lang="en-US" dirty="0">
                <a:solidFill>
                  <a:srgbClr val="000000"/>
                </a:solidFill>
              </a:rPr>
              <a:t> Vargas´s Foundation (CCGI-EESP/FGV)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0441" y="6281505"/>
            <a:ext cx="6703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1° BRAZIL-GERMANY INTERNATIONAL INVESTMENT LAW SEMINAR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7820EF5-BD04-4A8D-AA65-CD0737D1B9F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944" y="4771093"/>
            <a:ext cx="1285003" cy="128500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B04F337-F861-4201-9398-A593BF495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6" y="5197135"/>
            <a:ext cx="3093915" cy="108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98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426554D-7EB1-4E6A-BFEC-85697FF6D70D}"/>
              </a:ext>
            </a:extLst>
          </p:cNvPr>
          <p:cNvSpPr txBox="1"/>
          <p:nvPr/>
        </p:nvSpPr>
        <p:spPr>
          <a:xfrm>
            <a:off x="548640" y="309490"/>
            <a:ext cx="817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Joint </a:t>
            </a:r>
            <a:r>
              <a:rPr lang="pt-BR" sz="4000" b="1" dirty="0" err="1"/>
              <a:t>Committee</a:t>
            </a:r>
            <a:endParaRPr lang="pt-BR" sz="4000" b="1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0A4BCB4-650D-4719-B7CD-CCC9B6D20C65}"/>
              </a:ext>
            </a:extLst>
          </p:cNvPr>
          <p:cNvSpPr txBox="1"/>
          <p:nvPr/>
        </p:nvSpPr>
        <p:spPr>
          <a:xfrm>
            <a:off x="379828" y="1139484"/>
            <a:ext cx="84828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If the preventive approach of the ombudsman or focal points is unsuccessful, the issue will be sent to the joint committee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BITs and free trade agreements (FTAs) have already established a joint committee – US-Korea; CETA; Asian Countries – Cambodia, China, South Korea, Japan, etc.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joint committee aims to administer and manage the agreements, advising on trade relations between parties and settle any controversies on investments amicably.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committee consists of government representatives from both states. Parties are appointed by their respective governments, meetings are intended to occur periodically (at least once a year).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8294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426554D-7EB1-4E6A-BFEC-85697FF6D70D}"/>
              </a:ext>
            </a:extLst>
          </p:cNvPr>
          <p:cNvSpPr txBox="1"/>
          <p:nvPr/>
        </p:nvSpPr>
        <p:spPr>
          <a:xfrm>
            <a:off x="548640" y="309490"/>
            <a:ext cx="817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Joint </a:t>
            </a:r>
            <a:r>
              <a:rPr lang="pt-BR" sz="4000" b="1" dirty="0" err="1"/>
              <a:t>Committee</a:t>
            </a:r>
            <a:endParaRPr lang="pt-BR" sz="4000" b="1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0A4BCB4-650D-4719-B7CD-CCC9B6D20C65}"/>
              </a:ext>
            </a:extLst>
          </p:cNvPr>
          <p:cNvSpPr txBox="1"/>
          <p:nvPr/>
        </p:nvSpPr>
        <p:spPr>
          <a:xfrm>
            <a:off x="379828" y="1139484"/>
            <a:ext cx="84828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It is not yet clear how this procedure will take place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Preventive mechanism that seeks a negotiated solution, taking into account the interest of the parties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Basic Idea: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just"/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812EC652-8027-46C3-BDF4-0AF2B0EFC1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9826021"/>
              </p:ext>
            </p:extLst>
          </p:nvPr>
        </p:nvGraphicFramePr>
        <p:xfrm>
          <a:off x="126609" y="2449760"/>
          <a:ext cx="8862646" cy="421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45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426554D-7EB1-4E6A-BFEC-85697FF6D70D}"/>
              </a:ext>
            </a:extLst>
          </p:cNvPr>
          <p:cNvSpPr txBox="1"/>
          <p:nvPr/>
        </p:nvSpPr>
        <p:spPr>
          <a:xfrm>
            <a:off x="548640" y="309490"/>
            <a:ext cx="817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Joint </a:t>
            </a:r>
            <a:r>
              <a:rPr lang="pt-BR" sz="4000" b="1" dirty="0" err="1"/>
              <a:t>Committee</a:t>
            </a:r>
            <a:endParaRPr lang="pt-BR" sz="4000" b="1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0A4BCB4-650D-4719-B7CD-CCC9B6D20C65}"/>
              </a:ext>
            </a:extLst>
          </p:cNvPr>
          <p:cNvSpPr txBox="1"/>
          <p:nvPr/>
        </p:nvSpPr>
        <p:spPr>
          <a:xfrm>
            <a:off x="239151" y="1228391"/>
            <a:ext cx="8482818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* Just government representatives will discuss and review the implementation and operation of the treaty and promote the prevention of disputes to avoid progressing to future disputes.  </a:t>
            </a: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Peculiarity: the CFIAs also state that parties may establish working groups to deal with relevant issues concerning the investments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The private sector may be invited to join these groups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Example. CFIA with Angola - article 4, paragraph 7, allows the joint committee to invite NGOs on certain issues.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00974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426554D-7EB1-4E6A-BFEC-85697FF6D70D}"/>
              </a:ext>
            </a:extLst>
          </p:cNvPr>
          <p:cNvSpPr txBox="1"/>
          <p:nvPr/>
        </p:nvSpPr>
        <p:spPr>
          <a:xfrm>
            <a:off x="548640" y="309490"/>
            <a:ext cx="817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Joint </a:t>
            </a:r>
            <a:r>
              <a:rPr lang="pt-BR" sz="4000" b="1" dirty="0" err="1"/>
              <a:t>Committee</a:t>
            </a:r>
            <a:endParaRPr lang="pt-BR" sz="4000" b="1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0A4BCB4-650D-4719-B7CD-CCC9B6D20C65}"/>
              </a:ext>
            </a:extLst>
          </p:cNvPr>
          <p:cNvSpPr txBox="1"/>
          <p:nvPr/>
        </p:nvSpPr>
        <p:spPr>
          <a:xfrm>
            <a:off x="239151" y="1228391"/>
            <a:ext cx="8482818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Criticism: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The investor cannot make claims directly at this stage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The representatives  are able to attend the meeting, but the investor has no right to access the committee</a:t>
            </a:r>
            <a:endParaRPr lang="pt-BR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300" dirty="0"/>
              <a:t>CFIA with Colombia: adds the task of analyzing when Parties not backed by public interest or social interests, adopts a measure that has a serious economic impact on a foreign investment</a:t>
            </a:r>
            <a:endParaRPr lang="pt-BR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9053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426554D-7EB1-4E6A-BFEC-85697FF6D70D}"/>
              </a:ext>
            </a:extLst>
          </p:cNvPr>
          <p:cNvSpPr txBox="1"/>
          <p:nvPr/>
        </p:nvSpPr>
        <p:spPr>
          <a:xfrm>
            <a:off x="548640" y="478302"/>
            <a:ext cx="817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Final </a:t>
            </a:r>
            <a:r>
              <a:rPr lang="pt-BR" sz="4000" b="1" dirty="0" err="1"/>
              <a:t>Remarks</a:t>
            </a:r>
            <a:endParaRPr lang="pt-BR" sz="4000" b="1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0A4BCB4-650D-4719-B7CD-CCC9B6D20C65}"/>
              </a:ext>
            </a:extLst>
          </p:cNvPr>
          <p:cNvSpPr txBox="1"/>
          <p:nvPr/>
        </p:nvSpPr>
        <p:spPr>
          <a:xfrm>
            <a:off x="239151" y="1439407"/>
            <a:ext cx="8693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Both the Joint Committee and the Ombudsman were created with the purpose of providing greater support to Brazilian investors abroad and to foreign investors in Brazil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real motivation of these frameworks is to avoid the opening of frivolous disputes, which could be dissuaded at an early stage, more quickly and less costly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More support to the investors of each Party of the agreement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But, if this institutional framework fails to promote agreement between the legitimized parties, there remains the option for state-state arbitration.</a:t>
            </a: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54868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2D210C-BA48-4B17-87FF-03C2F85F6749}"/>
              </a:ext>
            </a:extLst>
          </p:cNvPr>
          <p:cNvSpPr txBox="1"/>
          <p:nvPr/>
        </p:nvSpPr>
        <p:spPr>
          <a:xfrm>
            <a:off x="506438" y="1814732"/>
            <a:ext cx="758248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err="1"/>
              <a:t>Thank</a:t>
            </a:r>
            <a:r>
              <a:rPr lang="pt-BR" sz="2600" b="1" dirty="0"/>
              <a:t> </a:t>
            </a:r>
            <a:r>
              <a:rPr lang="pt-BR" sz="2600" b="1" dirty="0" err="1"/>
              <a:t>you</a:t>
            </a:r>
            <a:r>
              <a:rPr lang="pt-BR" sz="2600" b="1" dirty="0"/>
              <a:t> </a:t>
            </a:r>
            <a:r>
              <a:rPr lang="pt-BR" sz="2600" b="1" dirty="0" err="1"/>
              <a:t>very</a:t>
            </a:r>
            <a:r>
              <a:rPr lang="pt-BR" sz="2600" b="1" dirty="0"/>
              <a:t> </a:t>
            </a:r>
            <a:r>
              <a:rPr lang="pt-BR" sz="2600" b="1" dirty="0" err="1"/>
              <a:t>much</a:t>
            </a:r>
            <a:r>
              <a:rPr lang="pt-BR" sz="2600" b="1" dirty="0"/>
              <a:t>!</a:t>
            </a:r>
          </a:p>
          <a:p>
            <a:endParaRPr lang="pt-BR" sz="2600" dirty="0"/>
          </a:p>
          <a:p>
            <a:endParaRPr lang="pt-BR" sz="2600" b="1" dirty="0"/>
          </a:p>
          <a:p>
            <a:r>
              <a:rPr lang="pt-BR" sz="2600" b="1" dirty="0" err="1"/>
              <a:t>Contact</a:t>
            </a:r>
            <a:r>
              <a:rPr lang="pt-BR" sz="2600" b="1" dirty="0"/>
              <a:t>:</a:t>
            </a:r>
            <a:r>
              <a:rPr lang="pt-BR" sz="2600" dirty="0"/>
              <a:t> vivian.d.rocha@usp.br</a:t>
            </a:r>
          </a:p>
        </p:txBody>
      </p:sp>
    </p:spTree>
    <p:extLst>
      <p:ext uri="{BB962C8B-B14F-4D97-AF65-F5344CB8AC3E}">
        <p14:creationId xmlns:p14="http://schemas.microsoft.com/office/powerpoint/2010/main" val="357393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en-AU" dirty="0"/>
          </a:p>
          <a:p>
            <a:pPr marL="457200" indent="-457200" algn="just"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BRAZIL AND THE INTERNATIONAL INVESTMENT REGIME</a:t>
            </a:r>
            <a:endParaRPr lang="en-AU" sz="36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3497" y="1591056"/>
            <a:ext cx="86355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The Cooperation and Facilitation Investment Agreement (CFIAs)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/>
              <a:t>Joint efforts of the Brazilian government and the private sector - represented by the National Industry Confederation (CNI) and State of São Paulo Industries Confederation (FIESP)</a:t>
            </a:r>
            <a:endParaRPr lang="pt-BR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The Presence of the Private Sector – To report the main difficulties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7058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en-AU" dirty="0"/>
          </a:p>
          <a:p>
            <a:pPr marL="457200" indent="-457200" algn="just"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DIFFICULTIES FACED BY THE BRAZILIAN INVESTORS ABROAD</a:t>
            </a:r>
            <a:endParaRPr lang="en-AU" sz="36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3497" y="1591056"/>
            <a:ext cx="86355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Difficulties: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(1) the mitigation of speciﬁc problems, </a:t>
            </a:r>
          </a:p>
          <a:p>
            <a:pPr algn="just"/>
            <a:r>
              <a:rPr lang="en-US" sz="2400" dirty="0"/>
              <a:t>(2) the diﬃculty of access to information about foreign countries, </a:t>
            </a:r>
          </a:p>
          <a:p>
            <a:pPr algn="just"/>
            <a:r>
              <a:rPr lang="en-US" sz="2400" dirty="0"/>
              <a:t>(3) the need for thematic agendas, and </a:t>
            </a:r>
          </a:p>
          <a:p>
            <a:pPr algn="just"/>
            <a:r>
              <a:rPr lang="en-US" sz="2400" dirty="0"/>
              <a:t>(4) the strengthening of institutional dialogue.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need of a focal point to centralize all the claims from investors and help them to solve the problems in a prior stage.</a:t>
            </a: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Change the gravitational center of investment protection, from litigation to dispute prevention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0449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en-AU" dirty="0"/>
          </a:p>
          <a:p>
            <a:pPr marL="457200" indent="-457200" algn="just"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Governance</a:t>
            </a:r>
            <a:endParaRPr lang="en-AU" sz="36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3497" y="1591056"/>
            <a:ext cx="863552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One of the Pillars of the CFIAs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It represents a desire </a:t>
            </a:r>
            <a:r>
              <a:rPr lang="en-US" sz="2400" u="sng" dirty="0"/>
              <a:t>to oversee the implementation of the agreement</a:t>
            </a:r>
            <a:r>
              <a:rPr lang="en-US" sz="2400" dirty="0"/>
              <a:t>, </a:t>
            </a:r>
            <a:r>
              <a:rPr lang="en-US" sz="2400" u="sng" dirty="0"/>
              <a:t>improve communication among the parties</a:t>
            </a:r>
            <a:r>
              <a:rPr lang="en-US" sz="2400" dirty="0"/>
              <a:t>, and </a:t>
            </a:r>
            <a:r>
              <a:rPr lang="en-US" sz="2400" u="sng" dirty="0"/>
              <a:t>resolve complaints peacefully</a:t>
            </a:r>
            <a:r>
              <a:rPr lang="en-US" sz="2400" dirty="0"/>
              <a:t> in order </a:t>
            </a:r>
            <a:r>
              <a:rPr lang="en-US" sz="2400" u="sng" dirty="0"/>
              <a:t>to avoid future disputes</a:t>
            </a:r>
            <a:r>
              <a:rPr lang="en-US" sz="2400" dirty="0"/>
              <a:t> and </a:t>
            </a:r>
            <a:r>
              <a:rPr lang="en-US" sz="2400" u="sng" dirty="0"/>
              <a:t>restrict frivolous disputes</a:t>
            </a:r>
            <a:r>
              <a:rPr lang="en-US" sz="2400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1" dirty="0"/>
              <a:t>Preventive proceedings are divided into two phases</a:t>
            </a: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Institutional governance =&gt; strengthen investment and prevent disputes through the creation of </a:t>
            </a:r>
            <a:r>
              <a:rPr lang="en-US" sz="2400" u="sng" dirty="0"/>
              <a:t>focal points</a:t>
            </a:r>
            <a:r>
              <a:rPr lang="en-US" sz="2400" dirty="0"/>
              <a:t> or </a:t>
            </a:r>
            <a:r>
              <a:rPr lang="en-US" sz="2400" u="sng" dirty="0"/>
              <a:t>ombudsmen </a:t>
            </a:r>
            <a:r>
              <a:rPr lang="en-US" sz="2400" dirty="0"/>
              <a:t>and </a:t>
            </a:r>
            <a:r>
              <a:rPr lang="en-US" sz="2400" u="sng" dirty="0"/>
              <a:t>a joint committee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1" dirty="0"/>
              <a:t>Preventive proceedings are divided into two phases.</a:t>
            </a:r>
            <a:r>
              <a:rPr lang="en-US" sz="2400" dirty="0"/>
              <a:t> </a:t>
            </a: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2635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8900" y="31276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2C8761A-CBC3-4253-94B0-FAA33B2EE3C3}"/>
              </a:ext>
            </a:extLst>
          </p:cNvPr>
          <p:cNvSpPr txBox="1"/>
          <p:nvPr/>
        </p:nvSpPr>
        <p:spPr>
          <a:xfrm>
            <a:off x="1041008" y="351692"/>
            <a:ext cx="7737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Focal Points </a:t>
            </a:r>
            <a:r>
              <a:rPr lang="pt-BR" sz="4000" b="1" dirty="0" err="1"/>
              <a:t>or</a:t>
            </a:r>
            <a:r>
              <a:rPr lang="pt-BR" sz="4000" b="1" dirty="0"/>
              <a:t> Ombudsman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2D45D4E-90C9-4C77-AE32-0D59A4C1E798}"/>
              </a:ext>
            </a:extLst>
          </p:cNvPr>
          <p:cNvSpPr txBox="1"/>
          <p:nvPr/>
        </p:nvSpPr>
        <p:spPr>
          <a:xfrm>
            <a:off x="422031" y="1267891"/>
            <a:ext cx="8356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ombudsman serves as a one-stop-shop system for complaints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Institutional interlocutor for investors and an oﬃcial channel to address issues and problems at an early stage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“this is not a provision typically seen in investment agreements”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ombudsman was inspired mainly by the South Korean Oﬃce of the Foreign Investment Ombudsman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In South Korea, the ombudsman is appointed by the president and has extensive knowledge of and experience in investment and international trade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0306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895E91B-9876-4D42-8E76-46517C50C92B}"/>
              </a:ext>
            </a:extLst>
          </p:cNvPr>
          <p:cNvSpPr txBox="1"/>
          <p:nvPr/>
        </p:nvSpPr>
        <p:spPr>
          <a:xfrm>
            <a:off x="154743" y="886406"/>
            <a:ext cx="876417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100" dirty="0"/>
              <a:t>The ombudsman has a rage of experts is various fields to collect and analyze investor´s concerns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100" dirty="0" err="1"/>
              <a:t>Recommendations</a:t>
            </a:r>
            <a:r>
              <a:rPr lang="pt-BR" sz="2100" dirty="0"/>
              <a:t> -&gt; policies </a:t>
            </a:r>
            <a:r>
              <a:rPr lang="pt-BR" sz="2100" dirty="0" err="1"/>
              <a:t>to</a:t>
            </a:r>
            <a:r>
              <a:rPr lang="pt-BR" sz="2100" dirty="0"/>
              <a:t> improve </a:t>
            </a:r>
            <a:r>
              <a:rPr lang="pt-BR" sz="2100" dirty="0" err="1"/>
              <a:t>the</a:t>
            </a:r>
            <a:r>
              <a:rPr lang="pt-BR" sz="2100" dirty="0"/>
              <a:t> </a:t>
            </a:r>
            <a:r>
              <a:rPr lang="pt-BR" sz="2100" dirty="0" err="1"/>
              <a:t>investment</a:t>
            </a:r>
            <a:r>
              <a:rPr lang="pt-BR" sz="2100" dirty="0"/>
              <a:t> </a:t>
            </a:r>
            <a:r>
              <a:rPr lang="pt-BR" sz="2100" dirty="0" err="1"/>
              <a:t>promotion</a:t>
            </a:r>
            <a:r>
              <a:rPr lang="pt-BR" sz="2100" dirty="0"/>
              <a:t> </a:t>
            </a:r>
            <a:r>
              <a:rPr lang="pt-BR" sz="2100" dirty="0" err="1"/>
              <a:t>and</a:t>
            </a:r>
            <a:r>
              <a:rPr lang="pt-BR" sz="2100" dirty="0"/>
              <a:t> solve </a:t>
            </a:r>
            <a:r>
              <a:rPr lang="pt-BR" sz="2100" dirty="0" err="1"/>
              <a:t>the</a:t>
            </a:r>
            <a:r>
              <a:rPr lang="pt-BR" sz="2100" dirty="0"/>
              <a:t> </a:t>
            </a:r>
            <a:r>
              <a:rPr lang="pt-BR" sz="2100" dirty="0" err="1"/>
              <a:t>concerns</a:t>
            </a:r>
            <a:r>
              <a:rPr lang="pt-BR" sz="2100" dirty="0"/>
              <a:t> </a:t>
            </a:r>
            <a:r>
              <a:rPr lang="pt-BR" sz="2100" dirty="0" err="1"/>
              <a:t>raised</a:t>
            </a:r>
            <a:endParaRPr lang="pt-BR" sz="21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100" dirty="0"/>
              <a:t>3,748 cases were submitted to the ombudsman from 2005 to 2014 and the  preventive system has achieved success in the 2,866.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9FDA3DF-44C1-47F9-A1C1-4A92C3A9F5F3}"/>
              </a:ext>
            </a:extLst>
          </p:cNvPr>
          <p:cNvSpPr txBox="1"/>
          <p:nvPr/>
        </p:nvSpPr>
        <p:spPr>
          <a:xfrm>
            <a:off x="154744" y="323557"/>
            <a:ext cx="8665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The Ombudsman </a:t>
            </a:r>
            <a:r>
              <a:rPr lang="pt-BR" sz="3200" b="1" dirty="0" err="1"/>
              <a:t>on</a:t>
            </a:r>
            <a:r>
              <a:rPr lang="pt-BR" sz="3200" b="1" dirty="0"/>
              <a:t> </a:t>
            </a:r>
            <a:r>
              <a:rPr lang="pt-BR" sz="3200" b="1" dirty="0" err="1"/>
              <a:t>Investments</a:t>
            </a:r>
            <a:r>
              <a:rPr lang="pt-BR" sz="3200" b="1" dirty="0"/>
              <a:t> in South Korea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E8B1C74-94D7-4C01-BDD5-DB43BEBDA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4" y="3045270"/>
            <a:ext cx="7638757" cy="332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5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3475A76-6EDF-40A0-A7D8-B2A143112CCB}"/>
              </a:ext>
            </a:extLst>
          </p:cNvPr>
          <p:cNvSpPr txBox="1"/>
          <p:nvPr/>
        </p:nvSpPr>
        <p:spPr>
          <a:xfrm>
            <a:off x="604909" y="309489"/>
            <a:ext cx="7835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Focal Points </a:t>
            </a:r>
            <a:r>
              <a:rPr lang="pt-BR" sz="4000" b="1" dirty="0" err="1"/>
              <a:t>or</a:t>
            </a:r>
            <a:r>
              <a:rPr lang="pt-BR" sz="4000" b="1" dirty="0"/>
              <a:t> Ombudsman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522E5C3-F7D0-4A1E-88BC-5A7C2D4B0D26}"/>
              </a:ext>
            </a:extLst>
          </p:cNvPr>
          <p:cNvSpPr txBox="1"/>
          <p:nvPr/>
        </p:nvSpPr>
        <p:spPr>
          <a:xfrm>
            <a:off x="351692" y="1017375"/>
            <a:ext cx="8553157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500" dirty="0"/>
              <a:t>Each party designate a focal point or ombudsman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500" dirty="0"/>
              <a:t>In Brazil -&gt; the Foreign Chamber of Commerce (CAMEX)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500" dirty="0"/>
              <a:t>The other ombudsman authority varies according to the contracting party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500" dirty="0"/>
              <a:t>They act within a mandate and pre-established obligations and may propose speciﬁc actions seeking to improve the way that investments are governed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66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3475A76-6EDF-40A0-A7D8-B2A143112CCB}"/>
              </a:ext>
            </a:extLst>
          </p:cNvPr>
          <p:cNvSpPr txBox="1"/>
          <p:nvPr/>
        </p:nvSpPr>
        <p:spPr>
          <a:xfrm>
            <a:off x="604909" y="309489"/>
            <a:ext cx="7835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Focal Points </a:t>
            </a:r>
            <a:r>
              <a:rPr lang="pt-BR" sz="4000" b="1" dirty="0" err="1"/>
              <a:t>or</a:t>
            </a:r>
            <a:r>
              <a:rPr lang="pt-BR" sz="4000" b="1" dirty="0"/>
              <a:t> Ombudsman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522E5C3-F7D0-4A1E-88BC-5A7C2D4B0D26}"/>
              </a:ext>
            </a:extLst>
          </p:cNvPr>
          <p:cNvSpPr txBox="1"/>
          <p:nvPr/>
        </p:nvSpPr>
        <p:spPr>
          <a:xfrm>
            <a:off x="351692" y="1017375"/>
            <a:ext cx="8342141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/>
              <a:t>“</a:t>
            </a:r>
            <a:r>
              <a:rPr lang="en-US" sz="2500" dirty="0"/>
              <a:t> managing inquiries and complaints and making suggestions in order to ﬁnd solutions to the issues raised, later informing stakeholders of the results of their suggestions;”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5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500" dirty="0"/>
              <a:t>“ preventing or mitigating disputes and facilitating their resolution in coordination with government authorities and in cooperation with private entities; </a:t>
            </a:r>
            <a:endParaRPr lang="pt-BR" sz="25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500" dirty="0"/>
              <a:t>“ providing timely and useful information to parties;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841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80FD7AB-5FC6-4C17-B0B8-6BD5BDEF5548}"/>
              </a:ext>
            </a:extLst>
          </p:cNvPr>
          <p:cNvSpPr txBox="1"/>
          <p:nvPr/>
        </p:nvSpPr>
        <p:spPr>
          <a:xfrm>
            <a:off x="731520" y="520505"/>
            <a:ext cx="7329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Focal Points </a:t>
            </a:r>
            <a:r>
              <a:rPr lang="pt-BR" sz="4000" b="1" dirty="0" err="1"/>
              <a:t>or</a:t>
            </a:r>
            <a:r>
              <a:rPr lang="pt-BR" sz="4000" b="1" dirty="0"/>
              <a:t> Ombudsman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5EBA35A-3531-4301-88E7-BA77F2BFB8B8}"/>
              </a:ext>
            </a:extLst>
          </p:cNvPr>
          <p:cNvSpPr txBox="1"/>
          <p:nvPr/>
        </p:nvSpPr>
        <p:spPr>
          <a:xfrm>
            <a:off x="253218" y="1575582"/>
            <a:ext cx="84406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The ombudsman promotes negotiations between the parties, taking the interests of both into account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It makes suggestions to resolve the problem and can contribute effectively to avoiding that complaints raised by foreign investors escalate into international arbitration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Criticisms: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u="sng" dirty="0"/>
              <a:t>The limitation that only governments</a:t>
            </a:r>
            <a:r>
              <a:rPr lang="en-US" sz="2400" dirty="0"/>
              <a:t> and </a:t>
            </a:r>
            <a:r>
              <a:rPr lang="en-US" sz="2400" u="sng" dirty="0"/>
              <a:t>investors can make complaints to the agency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Proposal: To expand the range of stakeholders to the local community and civil society, taking into account the social impacts of these investments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37765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2524</TotalTime>
  <Words>1038</Words>
  <Application>Microsoft Office PowerPoint</Application>
  <PresentationFormat>Apresentação na tela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Candara</vt:lpstr>
      <vt:lpstr>Symbol</vt:lpstr>
      <vt:lpstr>Forma de Onda</vt:lpstr>
      <vt:lpstr>Preventing Conflicts in the Brazilian Cooperation and Facilitation Investment Agreement (CFIAs) </vt:lpstr>
      <vt:lpstr>BRAZIL AND THE INTERNATIONAL INVESTMENT REGIME</vt:lpstr>
      <vt:lpstr>DIFFICULTIES FACED BY THE BRAZILIAN INVESTORS ABROAD</vt:lpstr>
      <vt:lpstr>Institutional Governance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DE ALTO NÍVEL BRASIL- URUGUAI (GAN): UM NOVO PARADIGMA PARA A INTEGRAÇÃO PRODUTIVA NO MERCOSUL</dc:title>
  <dc:creator>Alebe</dc:creator>
  <cp:lastModifiedBy>Vivian Rocha</cp:lastModifiedBy>
  <cp:revision>66</cp:revision>
  <cp:lastPrinted>2017-09-29T03:12:15Z</cp:lastPrinted>
  <dcterms:created xsi:type="dcterms:W3CDTF">2015-10-15T23:42:29Z</dcterms:created>
  <dcterms:modified xsi:type="dcterms:W3CDTF">2017-09-29T09:24:21Z</dcterms:modified>
</cp:coreProperties>
</file>