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63" r:id="rId3"/>
    <p:sldId id="365" r:id="rId4"/>
    <p:sldId id="366" r:id="rId5"/>
    <p:sldId id="367" r:id="rId6"/>
    <p:sldId id="375" r:id="rId7"/>
    <p:sldId id="369" r:id="rId8"/>
    <p:sldId id="364" r:id="rId9"/>
    <p:sldId id="368" r:id="rId10"/>
    <p:sldId id="370" r:id="rId11"/>
    <p:sldId id="349" r:id="rId12"/>
    <p:sldId id="275" r:id="rId13"/>
    <p:sldId id="276" r:id="rId14"/>
    <p:sldId id="277" r:id="rId15"/>
    <p:sldId id="278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5" r:id="rId52"/>
    <p:sldId id="316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272" r:id="rId67"/>
    <p:sldId id="350" r:id="rId68"/>
    <p:sldId id="376" r:id="rId69"/>
    <p:sldId id="335" r:id="rId70"/>
    <p:sldId id="330" r:id="rId71"/>
    <p:sldId id="331" r:id="rId72"/>
    <p:sldId id="332" r:id="rId73"/>
    <p:sldId id="333" r:id="rId74"/>
    <p:sldId id="334" r:id="rId75"/>
    <p:sldId id="339" r:id="rId76"/>
    <p:sldId id="268" r:id="rId77"/>
    <p:sldId id="371" r:id="rId78"/>
    <p:sldId id="356" r:id="rId79"/>
    <p:sldId id="377" r:id="rId80"/>
    <p:sldId id="359" r:id="rId81"/>
    <p:sldId id="358" r:id="rId82"/>
    <p:sldId id="360" r:id="rId83"/>
    <p:sldId id="372" r:id="rId84"/>
    <p:sldId id="373" r:id="rId85"/>
    <p:sldId id="374" r:id="rId86"/>
    <p:sldId id="361" r:id="rId87"/>
    <p:sldId id="362" r:id="rId8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BD0-A5B5-4458-A157-A185A05E187A}" type="datetimeFigureOut">
              <a:rPr lang="pt-BR" smtClean="0"/>
              <a:t>12/06/2023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5C454-217B-450C-8BE3-0B6F88D14C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7173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BD0-A5B5-4458-A157-A185A05E187A}" type="datetimeFigureOut">
              <a:rPr lang="pt-BR" smtClean="0"/>
              <a:t>12/06/2023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5C454-217B-450C-8BE3-0B6F88D14C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3952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BD0-A5B5-4458-A157-A185A05E187A}" type="datetimeFigureOut">
              <a:rPr lang="pt-BR" smtClean="0"/>
              <a:t>12/06/2023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5C454-217B-450C-8BE3-0B6F88D14C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3367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B13EF-EE4C-4D19-A644-9F436C29558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90263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BA752-0477-4FEA-8F2F-C97FAB561A9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61362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BD0-A5B5-4458-A157-A185A05E187A}" type="datetimeFigureOut">
              <a:rPr lang="pt-BR" smtClean="0"/>
              <a:t>12/06/2023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5C454-217B-450C-8BE3-0B6F88D14C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9690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BD0-A5B5-4458-A157-A185A05E187A}" type="datetimeFigureOut">
              <a:rPr lang="pt-BR" smtClean="0"/>
              <a:t>12/06/2023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5C454-217B-450C-8BE3-0B6F88D14C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7115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BD0-A5B5-4458-A157-A185A05E187A}" type="datetimeFigureOut">
              <a:rPr lang="pt-BR" smtClean="0"/>
              <a:t>12/06/2023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5C454-217B-450C-8BE3-0B6F88D14C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6718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BD0-A5B5-4458-A157-A185A05E187A}" type="datetimeFigureOut">
              <a:rPr lang="pt-BR" smtClean="0"/>
              <a:t>12/06/2023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5C454-217B-450C-8BE3-0B6F88D14C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9120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BD0-A5B5-4458-A157-A185A05E187A}" type="datetimeFigureOut">
              <a:rPr lang="pt-BR" smtClean="0"/>
              <a:t>12/06/2023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5C454-217B-450C-8BE3-0B6F88D14C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462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BD0-A5B5-4458-A157-A185A05E187A}" type="datetimeFigureOut">
              <a:rPr lang="pt-BR" smtClean="0"/>
              <a:t>12/06/2023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5C454-217B-450C-8BE3-0B6F88D14C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9082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BD0-A5B5-4458-A157-A185A05E187A}" type="datetimeFigureOut">
              <a:rPr lang="pt-BR" smtClean="0"/>
              <a:t>12/06/2023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5C454-217B-450C-8BE3-0B6F88D14C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540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BD0-A5B5-4458-A157-A185A05E187A}" type="datetimeFigureOut">
              <a:rPr lang="pt-BR" smtClean="0"/>
              <a:t>12/06/2023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5C454-217B-450C-8BE3-0B6F88D14C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6758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86BD0-A5B5-4458-A157-A185A05E187A}" type="datetimeFigureOut">
              <a:rPr lang="pt-BR" smtClean="0"/>
              <a:t>12/06/2023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5C454-217B-450C-8BE3-0B6F88D14C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9048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cervodalaje.com.br/o-acervo" TargetMode="Externa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hyperlink" Target="https://kgm.rw/" TargetMode="Externa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hyperlink" Target="https://edisciplinas.usp.br/mod/resource/view.php?id=4264987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ZwToNpQxxy4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u="sng" dirty="0" smtClean="0">
                <a:solidFill>
                  <a:srgbClr val="C00000"/>
                </a:solidFill>
              </a:rPr>
              <a:t/>
            </a:r>
            <a:br>
              <a:rPr lang="pt-BR" u="sng" dirty="0" smtClean="0">
                <a:solidFill>
                  <a:srgbClr val="C00000"/>
                </a:solidFill>
              </a:rPr>
            </a:br>
            <a:r>
              <a:rPr lang="pt-BR" u="sng" dirty="0">
                <a:solidFill>
                  <a:srgbClr val="C00000"/>
                </a:solidFill>
              </a:rPr>
              <a:t/>
            </a:r>
            <a:br>
              <a:rPr lang="pt-BR" u="sng" dirty="0">
                <a:solidFill>
                  <a:srgbClr val="C00000"/>
                </a:solidFill>
              </a:rPr>
            </a:br>
            <a:r>
              <a:rPr lang="pt-BR" u="sng" dirty="0" smtClean="0">
                <a:solidFill>
                  <a:srgbClr val="C00000"/>
                </a:solidFill>
              </a:rPr>
              <a:t/>
            </a:r>
            <a:br>
              <a:rPr lang="pt-BR" u="sng" dirty="0" smtClean="0">
                <a:solidFill>
                  <a:srgbClr val="C00000"/>
                </a:solidFill>
              </a:rPr>
            </a:br>
            <a:r>
              <a:rPr lang="pt-BR" u="sng" dirty="0">
                <a:solidFill>
                  <a:srgbClr val="C00000"/>
                </a:solidFill>
              </a:rPr>
              <a:t/>
            </a:r>
            <a:br>
              <a:rPr lang="pt-BR" u="sng" dirty="0">
                <a:solidFill>
                  <a:srgbClr val="C00000"/>
                </a:solidFill>
              </a:rPr>
            </a:br>
            <a:r>
              <a:rPr lang="pt-BR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Dispositivos de cultura e informação e mediação cultural</a:t>
            </a:r>
            <a:r>
              <a:rPr lang="pt-BR" sz="4400" u="sng" dirty="0" smtClean="0"/>
              <a:t/>
            </a:r>
            <a:br>
              <a:rPr lang="pt-BR" sz="4400" u="sng" dirty="0" smtClean="0"/>
            </a:br>
            <a:r>
              <a:rPr lang="pt-BR" sz="4400" u="sng" dirty="0"/>
              <a:t/>
            </a:r>
            <a:br>
              <a:rPr lang="pt-BR" sz="4400" u="sng" dirty="0"/>
            </a:br>
            <a:r>
              <a:rPr lang="pt-BR" sz="4400" u="sng" dirty="0" smtClean="0"/>
              <a:t/>
            </a:r>
            <a:br>
              <a:rPr lang="pt-BR" sz="4400" u="sng" dirty="0" smtClean="0"/>
            </a:br>
            <a:r>
              <a:rPr lang="pt-BR" sz="4400" u="sng" dirty="0"/>
              <a:t/>
            </a:r>
            <a:br>
              <a:rPr lang="pt-BR" sz="4400" u="sng" dirty="0"/>
            </a:br>
            <a:endParaRPr lang="pt-BR" sz="4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endParaRPr lang="pt-BR" dirty="0" smtClean="0"/>
          </a:p>
          <a:p>
            <a:pPr algn="r"/>
            <a:endParaRPr lang="pt-BR" dirty="0"/>
          </a:p>
          <a:p>
            <a:pPr algn="r"/>
            <a:r>
              <a:rPr lang="pt-BR" b="1" dirty="0" smtClean="0"/>
              <a:t>Aula 11</a:t>
            </a:r>
            <a:endParaRPr lang="pt-BR" b="1" dirty="0" smtClean="0"/>
          </a:p>
          <a:p>
            <a:pPr algn="r"/>
            <a:endParaRPr lang="pt-BR" dirty="0"/>
          </a:p>
          <a:p>
            <a:pPr algn="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1040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smtClean="0"/>
              <a:t/>
            </a:r>
            <a:br>
              <a:rPr lang="pt-BR" dirty="0" smtClean="0"/>
            </a:br>
            <a:r>
              <a:rPr lang="pt-BR" dirty="0"/>
              <a:t>Vaslav </a:t>
            </a:r>
            <a:r>
              <a:rPr lang="pt-BR" dirty="0" err="1"/>
              <a:t>Nijinsky_Scherazade</a:t>
            </a:r>
            <a:r>
              <a:rPr lang="pt-BR" dirty="0"/>
              <a:t> (1909)</a:t>
            </a:r>
            <a:br>
              <a:rPr lang="pt-BR" dirty="0"/>
            </a:br>
            <a:r>
              <a:rPr lang="pt-BR" dirty="0" smtClean="0"/>
              <a:t>Orson </a:t>
            </a:r>
            <a:r>
              <a:rPr lang="pt-BR" dirty="0" err="1" smtClean="0"/>
              <a:t>Welles_Othello</a:t>
            </a:r>
            <a:r>
              <a:rPr lang="pt-BR" dirty="0" smtClean="0"/>
              <a:t> (1952)</a:t>
            </a:r>
            <a:br>
              <a:rPr lang="pt-BR" dirty="0" smtClean="0"/>
            </a:br>
            <a:endParaRPr lang="pt-BR" dirty="0"/>
          </a:p>
        </p:txBody>
      </p:sp>
      <p:pic>
        <p:nvPicPr>
          <p:cNvPr id="4098" name="Picture 2" descr="Reprodução / YouTub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122" y="2182880"/>
            <a:ext cx="5429267" cy="38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 Horse Called Nijins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24" y="1638000"/>
            <a:ext cx="3479999" cy="52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226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000" dirty="0" smtClean="0"/>
              <a:t>Experiência em Medellín</a:t>
            </a:r>
            <a:endParaRPr lang="pt-BR" sz="4000" dirty="0"/>
          </a:p>
        </p:txBody>
      </p:sp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0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>
                <a:solidFill>
                  <a:srgbClr val="FF0000"/>
                </a:solidFill>
              </a:rPr>
              <a:t>MEDELLÍN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1"/>
            <a:ext cx="8229600" cy="4708525"/>
          </a:xfrm>
        </p:spPr>
        <p:txBody>
          <a:bodyPr/>
          <a:lstStyle/>
          <a:p>
            <a:pPr eaLnBrk="1" hangingPunct="1"/>
            <a:endParaRPr lang="pt-BR" altLang="pt-BR" smtClean="0"/>
          </a:p>
          <a:p>
            <a:pPr eaLnBrk="1" hangingPunct="1"/>
            <a:endParaRPr lang="pt-BR" altLang="pt-BR" smtClean="0"/>
          </a:p>
          <a:p>
            <a:pPr eaLnBrk="1" hangingPunct="1"/>
            <a:endParaRPr lang="pt-BR" altLang="pt-BR" smtClean="0"/>
          </a:p>
          <a:p>
            <a:pPr eaLnBrk="1" hangingPunct="1"/>
            <a:endParaRPr lang="pt-BR" altLang="pt-BR" smtClean="0"/>
          </a:p>
          <a:p>
            <a:pPr eaLnBrk="1" hangingPunct="1"/>
            <a:endParaRPr lang="pt-BR" altLang="pt-BR" smtClean="0"/>
          </a:p>
          <a:p>
            <a:pPr eaLnBrk="1" hangingPunct="1"/>
            <a:endParaRPr lang="pt-BR" altLang="pt-BR" smtClean="0"/>
          </a:p>
          <a:p>
            <a:pPr eaLnBrk="1" hangingPunct="1"/>
            <a:endParaRPr lang="pt-BR" altLang="pt-BR" smtClean="0"/>
          </a:p>
          <a:p>
            <a:pPr eaLnBrk="1" hangingPunct="1">
              <a:buFontTx/>
              <a:buNone/>
            </a:pPr>
            <a:r>
              <a:rPr lang="pt-BR" altLang="pt-BR"/>
              <a:t>                                      Plaza de las Esculturas</a:t>
            </a:r>
          </a:p>
        </p:txBody>
      </p:sp>
      <p:pic>
        <p:nvPicPr>
          <p:cNvPr id="84996" name="Picture 4" descr="15med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1484314"/>
            <a:ext cx="6191250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46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>
                <a:solidFill>
                  <a:srgbClr val="FF0000"/>
                </a:solidFill>
              </a:rPr>
              <a:t>MEDELLÍN, Colômbia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1628776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pt-BR" altLang="pt-BR" dirty="0"/>
          </a:p>
          <a:p>
            <a:pPr eaLnBrk="1" hangingPunct="1">
              <a:lnSpc>
                <a:spcPct val="80000"/>
              </a:lnSpc>
            </a:pPr>
            <a:r>
              <a:rPr lang="pt-BR" altLang="pt-BR" dirty="0"/>
              <a:t>Capital do Departamento de </a:t>
            </a:r>
            <a:r>
              <a:rPr lang="pt-BR" altLang="pt-BR" dirty="0" err="1"/>
              <a:t>Antioquia</a:t>
            </a:r>
            <a:endParaRPr lang="pt-BR" altLang="pt-BR" dirty="0"/>
          </a:p>
          <a:p>
            <a:pPr eaLnBrk="1" hangingPunct="1">
              <a:lnSpc>
                <a:spcPct val="80000"/>
              </a:lnSpc>
            </a:pPr>
            <a:r>
              <a:rPr lang="pt-BR" altLang="pt-BR" dirty="0"/>
              <a:t>Território: 71% área rural e 29% área urbana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dirty="0"/>
              <a:t>Segunda cidade mais populosa da Colômbia </a:t>
            </a:r>
            <a:r>
              <a:rPr lang="pt-BR" altLang="pt-BR" dirty="0">
                <a:cs typeface="Arial" panose="020B0604020202020204" pitchFamily="34" charset="0"/>
              </a:rPr>
              <a:t>→</a:t>
            </a:r>
            <a:r>
              <a:rPr lang="pt-BR" altLang="pt-BR" dirty="0"/>
              <a:t> </a:t>
            </a:r>
            <a:r>
              <a:rPr lang="pt-BR" altLang="pt-BR" dirty="0" smtClean="0"/>
              <a:t>98,4</a:t>
            </a:r>
            <a:r>
              <a:rPr lang="pt-BR" altLang="pt-BR" dirty="0"/>
              <a:t>% na zona urbana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dirty="0"/>
              <a:t>Topograficamente: cidade constituída de morros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dirty="0"/>
              <a:t>Taxa de alfabetização = maior que a de Bogotá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dirty="0" err="1"/>
              <a:t>Pólo</a:t>
            </a:r>
            <a:r>
              <a:rPr lang="pt-BR" altLang="pt-BR" dirty="0"/>
              <a:t> </a:t>
            </a:r>
            <a:r>
              <a:rPr lang="pt-BR" altLang="pt-BR" dirty="0" smtClean="0"/>
              <a:t>industrial</a:t>
            </a:r>
          </a:p>
          <a:p>
            <a:pPr eaLnBrk="1" hangingPunct="1">
              <a:lnSpc>
                <a:spcPct val="80000"/>
              </a:lnSpc>
            </a:pPr>
            <a:endParaRPr lang="pt-BR" altLang="pt-BR" dirty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pt-BR" altLang="pt-BR" dirty="0" smtClean="0"/>
              <a:t>(Pesquisa de campo que empreendi em 2009)</a:t>
            </a:r>
            <a:endParaRPr lang="pt-BR" altLang="pt-BR" dirty="0"/>
          </a:p>
          <a:p>
            <a:pPr eaLnBrk="1" hangingPunct="1">
              <a:lnSpc>
                <a:spcPct val="80000"/>
              </a:lnSpc>
            </a:pPr>
            <a:endParaRPr lang="pt-BR" altLang="pt-BR" dirty="0"/>
          </a:p>
          <a:p>
            <a:pPr algn="r" eaLnBrk="1" hangingPunct="1">
              <a:lnSpc>
                <a:spcPct val="80000"/>
              </a:lnSpc>
              <a:buFontTx/>
              <a:buNone/>
            </a:pPr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02612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>
                <a:solidFill>
                  <a:srgbClr val="FF0000"/>
                </a:solidFill>
              </a:rPr>
              <a:t>Medellín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pt-BR" sz="2400" dirty="0"/>
              <a:t>Movimento cívico apartidário com uma nova proposta de cidade: ‘</a:t>
            </a:r>
            <a:r>
              <a:rPr lang="pt-BR" altLang="pt-BR" sz="2400" b="1" dirty="0" err="1"/>
              <a:t>Compromiso</a:t>
            </a:r>
            <a:r>
              <a:rPr lang="pt-BR" altLang="pt-BR" sz="2400" b="1" dirty="0"/>
              <a:t> </a:t>
            </a:r>
            <a:r>
              <a:rPr lang="pt-BR" altLang="pt-BR" sz="2400" b="1" dirty="0" err="1"/>
              <a:t>Ciudadano</a:t>
            </a:r>
            <a:r>
              <a:rPr lang="pt-BR" altLang="pt-BR" sz="2400" dirty="0"/>
              <a:t>’ </a:t>
            </a:r>
            <a:r>
              <a:rPr lang="pt-BR" altLang="pt-BR" sz="2400" dirty="0">
                <a:cs typeface="Arial" panose="020B0604020202020204" pitchFamily="34" charset="0"/>
              </a:rPr>
              <a:t>→ </a:t>
            </a:r>
            <a:r>
              <a:rPr lang="pt-BR" altLang="pt-BR" sz="2400" dirty="0"/>
              <a:t>concertação de pessoas que não participavam da política: setor acadêmico, setor cultural, setor empresarial, setores sociais, </a:t>
            </a:r>
            <a:r>
              <a:rPr lang="pt-BR" altLang="pt-BR" sz="2400" dirty="0" err="1"/>
              <a:t>ongs</a:t>
            </a:r>
            <a:r>
              <a:rPr lang="pt-BR" altLang="pt-BR" sz="2400" dirty="0"/>
              <a:t> - abaixo assinado para coleta de assinaturas 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 dirty="0"/>
              <a:t>Maior votação da história da cidade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 dirty="0"/>
              <a:t>Eleição de Sergio Fajardo (matemático universidade)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 dirty="0"/>
              <a:t>Índice de aprovação da gestão ao final do mandato = 80%: gestão 2004/2007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 dirty="0"/>
              <a:t>Sucessor Afonso Salazar (que fazia parte do gabinete): gestão </a:t>
            </a:r>
            <a:r>
              <a:rPr lang="pt-BR" altLang="pt-BR" sz="2400" dirty="0" smtClean="0"/>
              <a:t>2008/2011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 dirty="0" smtClean="0"/>
              <a:t>Posteriormente, as gestões foram sendo alternadas com outros partidos, vitoriosos nas eleições.</a:t>
            </a:r>
            <a:endParaRPr lang="pt-BR" altLang="pt-BR" sz="2400" dirty="0"/>
          </a:p>
        </p:txBody>
      </p:sp>
    </p:spTree>
    <p:extLst>
      <p:ext uri="{BB962C8B-B14F-4D97-AF65-F5344CB8AC3E}">
        <p14:creationId xmlns:p14="http://schemas.microsoft.com/office/powerpoint/2010/main" val="314270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4000">
                <a:solidFill>
                  <a:srgbClr val="FF0000"/>
                </a:solidFill>
              </a:rPr>
              <a:t>Medellín</a:t>
            </a:r>
            <a:br>
              <a:rPr lang="pt-BR" altLang="pt-BR" sz="4000">
                <a:solidFill>
                  <a:srgbClr val="FF0000"/>
                </a:solidFill>
              </a:rPr>
            </a:br>
            <a:r>
              <a:rPr lang="pt-BR" altLang="pt-BR" sz="4000">
                <a:solidFill>
                  <a:srgbClr val="FF0000"/>
                </a:solidFill>
              </a:rPr>
              <a:t>Projeto de Cidade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pt-BR" sz="2400"/>
              <a:t>Medellín como cidade de alto nível cultural = setores econômico, político, social, tecnológico e acadêmico devem definir e considerar o </a:t>
            </a:r>
            <a:r>
              <a:rPr lang="pt-BR" altLang="pt-BR" sz="2400" b="1"/>
              <a:t>conhecimento</a:t>
            </a:r>
            <a:r>
              <a:rPr lang="pt-BR" altLang="pt-BR" sz="2400"/>
              <a:t> </a:t>
            </a:r>
            <a:r>
              <a:rPr lang="pt-BR" altLang="pt-BR" sz="2400" b="1"/>
              <a:t>como o principal capital para o desenvolvimento</a:t>
            </a:r>
            <a:r>
              <a:rPr lang="pt-BR" altLang="pt-BR" sz="2400"/>
              <a:t> = incrementar, aplicar e melhorar o uso da informação para que a sociedade tenha instrumentos para resolver e lidar com seus problemas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Gerar uma transformação cultural na maneira de ser, atuar e habitar a cidade – sentido de apropriação = espaços de participação cidadã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Estado deve fornecer livre e gratuito acesso à informação e ao conhecimento (Microbus Digital)</a:t>
            </a:r>
          </a:p>
        </p:txBody>
      </p:sp>
    </p:spTree>
    <p:extLst>
      <p:ext uri="{BB962C8B-B14F-4D97-AF65-F5344CB8AC3E}">
        <p14:creationId xmlns:p14="http://schemas.microsoft.com/office/powerpoint/2010/main" val="392245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>
                <a:solidFill>
                  <a:srgbClr val="FF0000"/>
                </a:solidFill>
              </a:rPr>
              <a:t>Medellín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80000"/>
              </a:lnSpc>
              <a:buFont typeface="Symbol" panose="05050102010706020507" pitchFamily="18" charset="2"/>
              <a:buChar char=""/>
            </a:pPr>
            <a:r>
              <a:rPr lang="pt-BR" altLang="pt-BR" sz="2000"/>
              <a:t>Projetos impactantes (urbanísticos e de transformação local)</a:t>
            </a:r>
          </a:p>
          <a:p>
            <a:pPr algn="just" eaLnBrk="1" hangingPunct="1">
              <a:lnSpc>
                <a:spcPct val="80000"/>
              </a:lnSpc>
              <a:buFont typeface="Symbol" panose="05050102010706020507" pitchFamily="18" charset="2"/>
              <a:buChar char=""/>
            </a:pPr>
            <a:r>
              <a:rPr lang="pt-BR" altLang="pt-BR" sz="2000" b="1" i="1"/>
              <a:t>Proyectos Urbanisticos Integrales</a:t>
            </a:r>
            <a:r>
              <a:rPr lang="pt-BR" altLang="pt-BR" sz="2000"/>
              <a:t> - PUI (projetos urbanísticos integrais): intervenção maciça em um bairro</a:t>
            </a:r>
          </a:p>
          <a:p>
            <a:pPr algn="just" eaLnBrk="1" hangingPunct="1">
              <a:lnSpc>
                <a:spcPct val="80000"/>
              </a:lnSpc>
              <a:buFont typeface="Symbol" panose="05050102010706020507" pitchFamily="18" charset="2"/>
              <a:buChar char=""/>
            </a:pPr>
            <a:r>
              <a:rPr lang="pt-BR" altLang="pt-BR" sz="2000"/>
              <a:t>Definição: projetos urbanos que incorporam todos os elementos do desenvolvimento de forma planejada e simultânea em um território definido. Feitos com a participação ativa da comunidade. Escolhas de bairros com problemas profundos </a:t>
            </a:r>
          </a:p>
          <a:p>
            <a:pPr algn="just" eaLnBrk="1" hangingPunct="1">
              <a:lnSpc>
                <a:spcPct val="80000"/>
              </a:lnSpc>
              <a:buFont typeface="Symbol" panose="05050102010706020507" pitchFamily="18" charset="2"/>
              <a:buChar char=""/>
            </a:pPr>
            <a:r>
              <a:rPr lang="pt-BR" altLang="pt-BR" sz="2000"/>
              <a:t>Projetos estratégicos articuladores: grande intervenção no espaço público e de integração à cidade, grandes obras de infraestrutura </a:t>
            </a:r>
          </a:p>
          <a:p>
            <a:pPr algn="just" eaLnBrk="1" hangingPunct="1">
              <a:lnSpc>
                <a:spcPct val="80000"/>
              </a:lnSpc>
              <a:buFont typeface="Symbol" panose="05050102010706020507" pitchFamily="18" charset="2"/>
              <a:buChar char=""/>
            </a:pPr>
            <a:r>
              <a:rPr lang="pt-BR" altLang="pt-BR" sz="2000"/>
              <a:t>Índice de Desenvolvimento Humano (IDH) = orçamento maior para as comunas com menor IDH</a:t>
            </a:r>
          </a:p>
        </p:txBody>
      </p:sp>
    </p:spTree>
    <p:extLst>
      <p:ext uri="{BB962C8B-B14F-4D97-AF65-F5344CB8AC3E}">
        <p14:creationId xmlns:p14="http://schemas.microsoft.com/office/powerpoint/2010/main" val="129496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r" eaLnBrk="1" hangingPunct="1">
              <a:lnSpc>
                <a:spcPct val="90000"/>
              </a:lnSpc>
              <a:buFontTx/>
              <a:buNone/>
            </a:pPr>
            <a:r>
              <a:rPr lang="pt-BR" altLang="pt-BR" smtClean="0"/>
              <a:t>Comuna 1</a:t>
            </a:r>
          </a:p>
          <a:p>
            <a:pPr algn="r" eaLnBrk="1" hangingPunct="1">
              <a:lnSpc>
                <a:spcPct val="90000"/>
              </a:lnSpc>
              <a:buFontTx/>
              <a:buNone/>
            </a:pPr>
            <a:endParaRPr lang="pt-BR" altLang="pt-BR" smtClean="0"/>
          </a:p>
          <a:p>
            <a:pPr algn="r" eaLnBrk="1" hangingPunct="1">
              <a:lnSpc>
                <a:spcPct val="90000"/>
              </a:lnSpc>
              <a:buFontTx/>
              <a:buNone/>
            </a:pPr>
            <a:endParaRPr lang="pt-BR" altLang="pt-BR" smtClean="0"/>
          </a:p>
          <a:p>
            <a:pPr algn="r" eaLnBrk="1" hangingPunct="1">
              <a:lnSpc>
                <a:spcPct val="90000"/>
              </a:lnSpc>
              <a:buFontTx/>
              <a:buNone/>
            </a:pPr>
            <a:endParaRPr lang="pt-BR" altLang="pt-BR" smtClean="0"/>
          </a:p>
          <a:p>
            <a:pPr algn="r" eaLnBrk="1" hangingPunct="1">
              <a:lnSpc>
                <a:spcPct val="90000"/>
              </a:lnSpc>
              <a:buFontTx/>
              <a:buNone/>
            </a:pPr>
            <a:endParaRPr lang="pt-BR" altLang="pt-BR" smtClean="0"/>
          </a:p>
          <a:p>
            <a:pPr algn="r" eaLnBrk="1" hangingPunct="1">
              <a:lnSpc>
                <a:spcPct val="90000"/>
              </a:lnSpc>
              <a:buFontTx/>
              <a:buNone/>
            </a:pPr>
            <a:endParaRPr lang="pt-BR" altLang="pt-BR" smtClean="0"/>
          </a:p>
          <a:p>
            <a:pPr algn="r" eaLnBrk="1" hangingPunct="1">
              <a:lnSpc>
                <a:spcPct val="90000"/>
              </a:lnSpc>
              <a:buFontTx/>
              <a:buNone/>
            </a:pPr>
            <a:endParaRPr lang="pt-BR" altLang="pt-BR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pt-BR" altLang="pt-BR"/>
              <a:t>Santo Domingo</a:t>
            </a:r>
          </a:p>
        </p:txBody>
      </p:sp>
      <p:pic>
        <p:nvPicPr>
          <p:cNvPr id="91140" name="Picture 4" descr="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1912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5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3657600"/>
            <a:ext cx="61912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122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r" eaLnBrk="1" hangingPunct="1">
              <a:buFontTx/>
              <a:buNone/>
            </a:pPr>
            <a:r>
              <a:rPr lang="pt-BR" altLang="pt-BR" smtClean="0"/>
              <a:t>Comuna 1</a:t>
            </a:r>
          </a:p>
          <a:p>
            <a:pPr algn="r" eaLnBrk="1" hangingPunct="1"/>
            <a:endParaRPr lang="pt-BR" altLang="pt-BR" smtClean="0"/>
          </a:p>
        </p:txBody>
      </p:sp>
      <p:pic>
        <p:nvPicPr>
          <p:cNvPr id="92164" name="Picture 4" descr="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715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5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4265614"/>
            <a:ext cx="619125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167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r" eaLnBrk="1" hangingPunct="1">
              <a:buFontTx/>
              <a:buNone/>
            </a:pPr>
            <a:r>
              <a:rPr lang="pt-BR" altLang="pt-BR" smtClean="0"/>
              <a:t>Comuna 1</a:t>
            </a:r>
          </a:p>
        </p:txBody>
      </p:sp>
      <p:pic>
        <p:nvPicPr>
          <p:cNvPr id="93188" name="Picture 4" descr="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19125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5" descr="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3402014"/>
            <a:ext cx="6191250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310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Pina_Acervo</a:t>
            </a:r>
            <a:r>
              <a:rPr lang="pt-BR" dirty="0" smtClean="0"/>
              <a:t> 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197" y="665571"/>
            <a:ext cx="4366809" cy="5904000"/>
          </a:xfrm>
        </p:spPr>
      </p:pic>
    </p:spTree>
    <p:extLst>
      <p:ext uri="{BB962C8B-B14F-4D97-AF65-F5344CB8AC3E}">
        <p14:creationId xmlns:p14="http://schemas.microsoft.com/office/powerpoint/2010/main" val="42315253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Comuna 1</a:t>
            </a:r>
          </a:p>
        </p:txBody>
      </p:sp>
      <p:pic>
        <p:nvPicPr>
          <p:cNvPr id="94211" name="Picture 3" descr="pq biblioteca españa4.jpg"/>
          <p:cNvPicPr>
            <a:picLocks noGrp="1" noChangeAspect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5151" y="1600201"/>
            <a:ext cx="5980113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152185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4000"/>
              <a:t>Comuna 1</a:t>
            </a:r>
            <a:br>
              <a:rPr lang="pt-BR" altLang="pt-BR" sz="4000"/>
            </a:br>
            <a:r>
              <a:rPr lang="pt-BR" altLang="pt-BR" sz="4000"/>
              <a:t>Parque Biblioteca España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pic>
        <p:nvPicPr>
          <p:cNvPr id="95236" name="Picture 4" descr="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1844675"/>
            <a:ext cx="61912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750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4000">
                <a:solidFill>
                  <a:srgbClr val="FF0000"/>
                </a:solidFill>
              </a:rPr>
              <a:t>Biblioteca Pública Piloto para a América Latina - Medellín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pt-BR" altLang="pt-BR" sz="2000"/>
              <a:t>Criada pela Unesco em </a:t>
            </a:r>
            <a:r>
              <a:rPr lang="pt-BR" altLang="pt-BR" sz="2000" b="1"/>
              <a:t>1954</a:t>
            </a:r>
            <a:r>
              <a:rPr lang="pt-BR" altLang="pt-BR" sz="2000"/>
              <a:t> (Índia)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000"/>
              <a:t>Modelo a ser implementado em outros países do continente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000"/>
              <a:t>‘</a:t>
            </a:r>
            <a:r>
              <a:rPr lang="pt-BR" altLang="pt-BR" sz="2000" b="1"/>
              <a:t>Biblioteca como força viva para a educação popular</a:t>
            </a:r>
            <a:r>
              <a:rPr lang="pt-BR" altLang="pt-BR" sz="2000"/>
              <a:t>’ = não como depósito de livros, mas como algo dinâmico que percebe e age sobre contextos sociais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000"/>
              <a:t>Critério de escolha = cidade industrial, cercada por área rural, com programa de educação fundamental e educação de adultos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000" b="1"/>
              <a:t>Atividades ampliadas</a:t>
            </a:r>
            <a:r>
              <a:rPr lang="pt-BR" altLang="pt-BR" sz="2000"/>
              <a:t>: exposições de arte, concertos, teatro experimental, rádio e TV, conversas sobre livros, hora do conto e contação de histórias para crianças, informação pública sobre o trabalho da biblioteca, biblioteca itinerante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000"/>
              <a:t>Passou à gestão municipal em 2004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pt-BR" altLang="pt-BR" sz="2000"/>
          </a:p>
          <a:p>
            <a:pPr algn="r" eaLnBrk="1" hangingPunct="1">
              <a:lnSpc>
                <a:spcPct val="80000"/>
              </a:lnSpc>
              <a:buFontTx/>
              <a:buNone/>
            </a:pPr>
            <a:r>
              <a:rPr lang="pt-BR" altLang="pt-BR" sz="2000"/>
              <a:t>Fonte: Unesco, 1954</a:t>
            </a:r>
          </a:p>
        </p:txBody>
      </p:sp>
    </p:spTree>
    <p:extLst>
      <p:ext uri="{BB962C8B-B14F-4D97-AF65-F5344CB8AC3E}">
        <p14:creationId xmlns:p14="http://schemas.microsoft.com/office/powerpoint/2010/main" val="128048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>
                <a:solidFill>
                  <a:srgbClr val="FF0000"/>
                </a:solidFill>
              </a:rPr>
              <a:t>Parques Biblioteca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pt-BR" smtClean="0"/>
              <a:t>Inseridos no Plano de Desenvolvimento do Município de Medellín – administração municipal de </a:t>
            </a:r>
            <a:r>
              <a:rPr lang="pt-BR" altLang="pt-BR" b="1" smtClean="0"/>
              <a:t>Sérgio Fajardo</a:t>
            </a:r>
            <a:r>
              <a:rPr lang="pt-BR" altLang="pt-BR" smtClean="0"/>
              <a:t> (2004-2007): 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mtClean="0"/>
              <a:t>melhorar a qualidade de vida por meio de lugares para o encontro, a educação, a recreação, a cultura 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mtClean="0"/>
              <a:t>construção de espaços públicos inclusivos e igualitários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mtClean="0"/>
              <a:t>refazer tecido social esgarçado </a:t>
            </a:r>
          </a:p>
        </p:txBody>
      </p:sp>
    </p:spTree>
    <p:extLst>
      <p:ext uri="{BB962C8B-B14F-4D97-AF65-F5344CB8AC3E}">
        <p14:creationId xmlns:p14="http://schemas.microsoft.com/office/powerpoint/2010/main" val="236256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4000">
                <a:solidFill>
                  <a:srgbClr val="FF0000"/>
                </a:solidFill>
              </a:rPr>
              <a:t>Diagnóstico para implantação dos</a:t>
            </a:r>
            <a:br>
              <a:rPr lang="pt-BR" altLang="pt-BR" sz="4000">
                <a:solidFill>
                  <a:srgbClr val="FF0000"/>
                </a:solidFill>
              </a:rPr>
            </a:br>
            <a:r>
              <a:rPr lang="pt-BR" altLang="pt-BR" sz="4000">
                <a:solidFill>
                  <a:srgbClr val="FF0000"/>
                </a:solidFill>
              </a:rPr>
              <a:t>Parques Biblioteca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Zonas com maior demanda por investimentos sociais (</a:t>
            </a:r>
            <a:r>
              <a:rPr lang="pt-BR" altLang="pt-BR" b="1" smtClean="0"/>
              <a:t>IDH</a:t>
            </a:r>
            <a:r>
              <a:rPr lang="pt-BR" altLang="pt-BR" smtClean="0"/>
              <a:t>)</a:t>
            </a:r>
          </a:p>
          <a:p>
            <a:pPr eaLnBrk="1" hangingPunct="1"/>
            <a:r>
              <a:rPr lang="pt-BR" altLang="pt-BR" smtClean="0"/>
              <a:t>Violência</a:t>
            </a:r>
          </a:p>
          <a:p>
            <a:pPr eaLnBrk="1" hangingPunct="1"/>
            <a:r>
              <a:rPr lang="pt-BR" altLang="pt-BR" smtClean="0"/>
              <a:t>Aspectos demográficos, urbanísticos, educativos, culturais, comunitários, recreativos, desportivos e de recursos bibliotecários</a:t>
            </a:r>
          </a:p>
          <a:p>
            <a:pPr eaLnBrk="1" hangingPunct="1">
              <a:buFontTx/>
              <a:buNone/>
            </a:pPr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1757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>
                <a:solidFill>
                  <a:srgbClr val="FF0000"/>
                </a:solidFill>
              </a:rPr>
              <a:t>Parques Biblioteca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pt-BR" sz="2400"/>
              <a:t>Mesas de trabalho com a participação da comunidade (identificação de lideranças) – desde o projeto: participação/comprometimento/legitimação 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PB: acesso à informação, à tecnologia e ao conhecimento = participação ativa da comunidade.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Solicitação para uso dos espaços (menos ações de cunho político e religioso)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Contratação de moradores da região para trabalhar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Investimento de construção da municipalidade (com parcerias) – manutenção das Cajas de Compensación Familiar (Comfenalco e Comfama) – US$ 1milhão/ano</a:t>
            </a:r>
          </a:p>
          <a:p>
            <a:pPr eaLnBrk="1" hangingPunct="1">
              <a:lnSpc>
                <a:spcPct val="90000"/>
              </a:lnSpc>
            </a:pPr>
            <a:endParaRPr lang="pt-BR" altLang="pt-BR" sz="2400"/>
          </a:p>
        </p:txBody>
      </p:sp>
    </p:spTree>
    <p:extLst>
      <p:ext uri="{BB962C8B-B14F-4D97-AF65-F5344CB8AC3E}">
        <p14:creationId xmlns:p14="http://schemas.microsoft.com/office/powerpoint/2010/main" val="415383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/>
          </p:cNvSpPr>
          <p:nvPr>
            <p:ph type="title" idx="4294967295"/>
          </p:nvPr>
        </p:nvSpPr>
        <p:spPr>
          <a:xfrm>
            <a:off x="1992314" y="333376"/>
            <a:ext cx="8351837" cy="792163"/>
          </a:xfrm>
        </p:spPr>
        <p:txBody>
          <a:bodyPr/>
          <a:lstStyle/>
          <a:p>
            <a:pPr eaLnBrk="1" hangingPunct="1"/>
            <a:r>
              <a:rPr lang="es-ES" altLang="pt-BR" sz="4000">
                <a:solidFill>
                  <a:srgbClr val="FF0000"/>
                </a:solidFill>
                <a:cs typeface="Arial" panose="020B0604020202020204" pitchFamily="34" charset="0"/>
              </a:rPr>
              <a:t>Parques Biblioteca</a:t>
            </a:r>
          </a:p>
        </p:txBody>
      </p:sp>
      <p:sp>
        <p:nvSpPr>
          <p:cNvPr id="100355" name="Rectangle 3"/>
          <p:cNvSpPr>
            <a:spLocks noGrp="1"/>
          </p:cNvSpPr>
          <p:nvPr>
            <p:ph type="body" idx="4294967295"/>
          </p:nvPr>
        </p:nvSpPr>
        <p:spPr>
          <a:xfrm>
            <a:off x="1981201" y="1196976"/>
            <a:ext cx="8291513" cy="46085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s-ES" altLang="pt-BR" sz="2400"/>
              <a:t>    Conceito integrador de serviços:  parque, biblioteca; centro de informação, cultural, de empreendimento. Linhas programáticas:</a:t>
            </a:r>
          </a:p>
          <a:p>
            <a:pPr lvl="1" eaLnBrk="1" hangingPunct="1">
              <a:lnSpc>
                <a:spcPct val="80000"/>
              </a:lnSpc>
            </a:pPr>
            <a:r>
              <a:rPr lang="es-ES" altLang="pt-BR"/>
              <a:t>Desenvolvimento humano sustentável</a:t>
            </a:r>
          </a:p>
          <a:p>
            <a:pPr lvl="1" eaLnBrk="1" hangingPunct="1">
              <a:lnSpc>
                <a:spcPct val="80000"/>
              </a:lnSpc>
            </a:pPr>
            <a:r>
              <a:rPr lang="es-ES" altLang="pt-BR"/>
              <a:t>Diversidade cultural</a:t>
            </a:r>
          </a:p>
          <a:p>
            <a:pPr lvl="1" eaLnBrk="1" hangingPunct="1">
              <a:lnSpc>
                <a:spcPct val="80000"/>
              </a:lnSpc>
            </a:pPr>
            <a:r>
              <a:rPr lang="es-ES" altLang="pt-BR"/>
              <a:t>Dimensão social do conhecimento, da informação e da leitura</a:t>
            </a:r>
          </a:p>
          <a:p>
            <a:pPr lvl="1" eaLnBrk="1" hangingPunct="1">
              <a:lnSpc>
                <a:spcPct val="80000"/>
              </a:lnSpc>
            </a:pPr>
            <a:r>
              <a:rPr lang="es-ES" altLang="pt-BR"/>
              <a:t>Plataforma tecnológica e conectividade</a:t>
            </a:r>
          </a:p>
          <a:p>
            <a:pPr lvl="1" eaLnBrk="1" hangingPunct="1">
              <a:lnSpc>
                <a:spcPct val="80000"/>
              </a:lnSpc>
            </a:pPr>
            <a:r>
              <a:rPr lang="es-ES" altLang="pt-BR"/>
              <a:t>Participação cidadã e comunitária</a:t>
            </a:r>
          </a:p>
          <a:p>
            <a:pPr lvl="1" eaLnBrk="1" hangingPunct="1">
              <a:lnSpc>
                <a:spcPct val="80000"/>
              </a:lnSpc>
            </a:pPr>
            <a:r>
              <a:rPr lang="es-ES" altLang="pt-BR"/>
              <a:t>Comunicação para o desenvolvimento e trabalho em rede</a:t>
            </a:r>
          </a:p>
          <a:p>
            <a:pPr lvl="1" eaLnBrk="1" hangingPunct="1">
              <a:lnSpc>
                <a:spcPct val="80000"/>
              </a:lnSpc>
            </a:pPr>
            <a:r>
              <a:rPr lang="es-CO" altLang="pt-BR"/>
              <a:t>Empreendimento das comunidades (CEDEZO) + Banco de Microcrédito</a:t>
            </a:r>
            <a:endParaRPr lang="es-ES" altLang="pt-BR"/>
          </a:p>
        </p:txBody>
      </p:sp>
    </p:spTree>
    <p:extLst>
      <p:ext uri="{BB962C8B-B14F-4D97-AF65-F5344CB8AC3E}">
        <p14:creationId xmlns:p14="http://schemas.microsoft.com/office/powerpoint/2010/main" val="281992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4000">
                <a:solidFill>
                  <a:srgbClr val="FF0000"/>
                </a:solidFill>
              </a:rPr>
              <a:t>Parques Biblioteca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pt-BR" altLang="pt-BR" sz="2400"/>
              <a:t>Espaços para a comunidade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Salas de leitura para crianças e para adultos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Ludotecas (madres comunitárias)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Centros de navegação na Internet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Centros de desenvolvimento zonal: Cedezos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Salas mi Barrio: informações locais, legislação, memória da região - atividades da comunidade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Teatros, salão de exposições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Cafeteria *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Escola de Música (PB Belén)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Zona verde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pt-BR" altLang="pt-BR" sz="2400"/>
          </a:p>
        </p:txBody>
      </p:sp>
    </p:spTree>
    <p:extLst>
      <p:ext uri="{BB962C8B-B14F-4D97-AF65-F5344CB8AC3E}">
        <p14:creationId xmlns:p14="http://schemas.microsoft.com/office/powerpoint/2010/main" val="324531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aérea_ESPAÑA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8"/>
          <a:stretch>
            <a:fillRect/>
          </a:stretch>
        </p:blipFill>
        <p:spPr>
          <a:xfrm>
            <a:off x="1524000" y="-171450"/>
            <a:ext cx="9144000" cy="7029450"/>
          </a:xfrm>
        </p:spPr>
      </p:pic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8490451" y="6142039"/>
            <a:ext cx="1650000" cy="30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1600" tIns="57600" rIns="111600" bIns="576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O" altLang="pt-BR" sz="1200">
                <a:solidFill>
                  <a:schemeClr val="bg1"/>
                </a:solidFill>
              </a:rPr>
              <a:t>Foto: Aicardo Higuita</a:t>
            </a:r>
            <a:endParaRPr lang="es-ES" altLang="pt-BR" sz="1200">
              <a:solidFill>
                <a:schemeClr val="bg1"/>
              </a:solidFill>
            </a:endParaRP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3216276" y="620713"/>
            <a:ext cx="29511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2800" b="1">
                <a:solidFill>
                  <a:schemeClr val="bg1"/>
                </a:solidFill>
              </a:rPr>
              <a:t>ESPAÑA</a:t>
            </a:r>
          </a:p>
        </p:txBody>
      </p:sp>
    </p:spTree>
    <p:extLst>
      <p:ext uri="{BB962C8B-B14F-4D97-AF65-F5344CB8AC3E}">
        <p14:creationId xmlns:p14="http://schemas.microsoft.com/office/powerpoint/2010/main" val="173025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/>
          <a:stretch>
            <a:fillRect/>
          </a:stretch>
        </p:blipFill>
        <p:spPr bwMode="auto">
          <a:xfrm>
            <a:off x="1670050" y="1855788"/>
            <a:ext cx="8997950" cy="500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Rectangle 3"/>
          <p:cNvSpPr>
            <a:spLocks noGrp="1" noChangeArrowheads="1"/>
          </p:cNvSpPr>
          <p:nvPr>
            <p:ph type="title"/>
          </p:nvPr>
        </p:nvSpPr>
        <p:spPr>
          <a:xfrm>
            <a:off x="1981200" y="773113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CO" altLang="pt-BR" smtClean="0">
                <a:latin typeface="Franklin Gothic Medium" panose="020B0603020102020204" pitchFamily="34" charset="0"/>
              </a:rPr>
              <a:t>Parque Biblioteca</a:t>
            </a:r>
            <a:br>
              <a:rPr lang="es-CO" altLang="pt-BR" smtClean="0">
                <a:latin typeface="Franklin Gothic Medium" panose="020B0603020102020204" pitchFamily="34" charset="0"/>
              </a:rPr>
            </a:br>
            <a:r>
              <a:rPr lang="es-CO" altLang="pt-BR" smtClean="0">
                <a:latin typeface="Franklin Gothic Medium" panose="020B0603020102020204" pitchFamily="34" charset="0"/>
              </a:rPr>
              <a:t>Santo Domingo - España</a:t>
            </a:r>
            <a:endParaRPr lang="es-ES" altLang="pt-BR" smtClean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93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err="1" smtClean="0"/>
              <a:t>Stephan</a:t>
            </a:r>
            <a:r>
              <a:rPr lang="pt-BR" dirty="0" smtClean="0"/>
              <a:t> </a:t>
            </a:r>
            <a:r>
              <a:rPr lang="pt-BR" dirty="0" err="1" smtClean="0"/>
              <a:t>Kessler</a:t>
            </a:r>
            <a:r>
              <a:rPr lang="pt-BR" dirty="0" smtClean="0"/>
              <a:t>, América, </a:t>
            </a:r>
            <a:r>
              <a:rPr lang="pt-BR" sz="2400" dirty="0" smtClean="0"/>
              <a:t>segunda metade XVII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>
                <a:solidFill>
                  <a:srgbClr val="C00000"/>
                </a:solidFill>
              </a:rPr>
              <a:t>Pina</a:t>
            </a:r>
            <a:endParaRPr lang="pt-BR" dirty="0">
              <a:solidFill>
                <a:srgbClr val="C00000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412" y="1825625"/>
            <a:ext cx="7805040" cy="4644000"/>
          </a:xfrm>
        </p:spPr>
      </p:pic>
    </p:spTree>
    <p:extLst>
      <p:ext uri="{BB962C8B-B14F-4D97-AF65-F5344CB8AC3E}">
        <p14:creationId xmlns:p14="http://schemas.microsoft.com/office/powerpoint/2010/main" val="21030527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SANTODOMINGO E (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71450"/>
            <a:ext cx="9144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939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2000"/>
              <a:t>480.770 habitantes = 25,22% população Medellín</a:t>
            </a:r>
            <a:br>
              <a:rPr lang="pt-BR" altLang="pt-BR" sz="2000"/>
            </a:br>
            <a:r>
              <a:rPr lang="pt-BR" altLang="pt-BR" sz="2000"/>
              <a:t>Estrato baixo</a:t>
            </a:r>
            <a:br>
              <a:rPr lang="pt-BR" altLang="pt-BR" sz="2000"/>
            </a:br>
            <a:r>
              <a:rPr lang="pt-BR" altLang="pt-BR" sz="2000"/>
              <a:t>Carência de equipamentos</a:t>
            </a:r>
            <a:br>
              <a:rPr lang="pt-BR" altLang="pt-BR" sz="2000"/>
            </a:br>
            <a:r>
              <a:rPr lang="pt-BR" altLang="pt-BR" sz="2000"/>
              <a:t>Alto índice de violência</a:t>
            </a:r>
          </a:p>
        </p:txBody>
      </p:sp>
      <p:pic>
        <p:nvPicPr>
          <p:cNvPr id="105475" name="Picture 1" descr="Biblioteca España.jpg"/>
          <p:cNvPicPr>
            <a:picLocks noGrp="1" noChangeAspect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8"/>
          <a:stretch>
            <a:fillRect/>
          </a:stretch>
        </p:blipFill>
        <p:spPr>
          <a:xfrm>
            <a:off x="1981200" y="2055814"/>
            <a:ext cx="8229600" cy="3614737"/>
          </a:xfrm>
          <a:noFill/>
        </p:spPr>
      </p:pic>
    </p:spTree>
    <p:extLst>
      <p:ext uri="{BB962C8B-B14F-4D97-AF65-F5344CB8AC3E}">
        <p14:creationId xmlns:p14="http://schemas.microsoft.com/office/powerpoint/2010/main" val="222001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España</a:t>
            </a:r>
          </a:p>
        </p:txBody>
      </p:sp>
      <p:pic>
        <p:nvPicPr>
          <p:cNvPr id="106499" name="Picture 3" descr="CIMG30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8164" y="1600201"/>
            <a:ext cx="6034087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186264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España</a:t>
            </a:r>
          </a:p>
        </p:txBody>
      </p:sp>
      <p:pic>
        <p:nvPicPr>
          <p:cNvPr id="107523" name="Picture 3" descr="CIMG300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8164" y="1600201"/>
            <a:ext cx="6034087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340118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España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pic>
        <p:nvPicPr>
          <p:cNvPr id="108548" name="Picture 4" descr="12next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1700213"/>
            <a:ext cx="5715000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15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España</a:t>
            </a:r>
          </a:p>
        </p:txBody>
      </p:sp>
      <p:pic>
        <p:nvPicPr>
          <p:cNvPr id="109571" name="Picture 3" descr="pq biblioteca españa2.jpg"/>
          <p:cNvPicPr>
            <a:picLocks noGrp="1" noChangeAspect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" r="1118" b="22173"/>
          <a:stretch>
            <a:fillRect/>
          </a:stretch>
        </p:blipFill>
        <p:spPr>
          <a:xfrm>
            <a:off x="3448050" y="1600201"/>
            <a:ext cx="5295900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85825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pq biblio león de greiff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42"/>
          <a:stretch>
            <a:fillRect/>
          </a:stretch>
        </p:blipFill>
        <p:spPr bwMode="auto">
          <a:xfrm>
            <a:off x="1447800" y="3541714"/>
            <a:ext cx="4935538" cy="331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5" name="Picture 4" descr="pq biblio león de greiff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" r="19560" b="22221"/>
          <a:stretch>
            <a:fillRect/>
          </a:stretch>
        </p:blipFill>
        <p:spPr bwMode="auto">
          <a:xfrm>
            <a:off x="6248400" y="3424238"/>
            <a:ext cx="4419600" cy="381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6" name="Picture 1" descr="parque bibliotec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7"/>
          <a:stretch>
            <a:fillRect/>
          </a:stretch>
        </p:blipFill>
        <p:spPr bwMode="auto">
          <a:xfrm>
            <a:off x="1447800" y="-496888"/>
            <a:ext cx="9372600" cy="407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7" name="Text Box 5"/>
          <p:cNvSpPr txBox="1">
            <a:spLocks noChangeArrowheads="1"/>
          </p:cNvSpPr>
          <p:nvPr/>
        </p:nvSpPr>
        <p:spPr bwMode="auto">
          <a:xfrm>
            <a:off x="3000375" y="188913"/>
            <a:ext cx="6840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2400" b="1"/>
              <a:t>LA LADERA</a:t>
            </a:r>
          </a:p>
        </p:txBody>
      </p:sp>
    </p:spTree>
    <p:extLst>
      <p:ext uri="{BB962C8B-B14F-4D97-AF65-F5344CB8AC3E}">
        <p14:creationId xmlns:p14="http://schemas.microsoft.com/office/powerpoint/2010/main" val="9115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549275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CO" altLang="pt-BR" sz="4000" b="1"/>
              <a:t>Parque Biblioteca </a:t>
            </a:r>
            <a:br>
              <a:rPr lang="es-CO" altLang="pt-BR" sz="4000" b="1"/>
            </a:br>
            <a:r>
              <a:rPr lang="es-CO" altLang="pt-BR" sz="4000" b="1"/>
              <a:t>León de Greiff – La Ladera</a:t>
            </a:r>
            <a:endParaRPr lang="es-ES" altLang="pt-BR" sz="4000" b="1"/>
          </a:p>
        </p:txBody>
      </p:sp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19288"/>
            <a:ext cx="9144000" cy="493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346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aérea_LADERA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6" r="1820"/>
          <a:stretch>
            <a:fillRect/>
          </a:stretch>
        </p:blipFill>
        <p:spPr>
          <a:xfrm>
            <a:off x="1524000" y="-85725"/>
            <a:ext cx="9144000" cy="6943725"/>
          </a:xfrm>
        </p:spPr>
      </p:pic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8490451" y="6142039"/>
            <a:ext cx="1650000" cy="30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1600" tIns="57600" rIns="111600" bIns="576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O" altLang="pt-BR" sz="1200">
                <a:solidFill>
                  <a:schemeClr val="bg1"/>
                </a:solidFill>
              </a:rPr>
              <a:t>Foto: Aicardo Higuita</a:t>
            </a:r>
            <a:endParaRPr lang="es-ES" altLang="pt-BR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83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pq biblio león de greiff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42"/>
          <a:stretch>
            <a:fillRect/>
          </a:stretch>
        </p:blipFill>
        <p:spPr bwMode="auto">
          <a:xfrm>
            <a:off x="1447800" y="3541714"/>
            <a:ext cx="4935538" cy="331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7" name="Picture 4" descr="pq biblio león de greiff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" r="19560" b="22221"/>
          <a:stretch>
            <a:fillRect/>
          </a:stretch>
        </p:blipFill>
        <p:spPr bwMode="auto">
          <a:xfrm>
            <a:off x="6248400" y="3424238"/>
            <a:ext cx="4419600" cy="381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8" name="Picture 1" descr="parque bibliotec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7"/>
          <a:stretch>
            <a:fillRect/>
          </a:stretch>
        </p:blipFill>
        <p:spPr bwMode="auto">
          <a:xfrm>
            <a:off x="1447800" y="-496888"/>
            <a:ext cx="9372600" cy="407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59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err="1" smtClean="0"/>
              <a:t>Stephan</a:t>
            </a:r>
            <a:r>
              <a:rPr lang="pt-BR" dirty="0" smtClean="0"/>
              <a:t> </a:t>
            </a:r>
            <a:r>
              <a:rPr lang="pt-BR" dirty="0" err="1"/>
              <a:t>Kessler</a:t>
            </a:r>
            <a:r>
              <a:rPr lang="pt-BR" dirty="0"/>
              <a:t>, </a:t>
            </a:r>
            <a:r>
              <a:rPr lang="pt-BR" dirty="0" smtClean="0"/>
              <a:t>África</a:t>
            </a:r>
            <a:r>
              <a:rPr lang="pt-BR" dirty="0"/>
              <a:t>, </a:t>
            </a:r>
            <a:r>
              <a:rPr lang="pt-BR" sz="2400" dirty="0"/>
              <a:t>segunda metade XVII</a:t>
            </a:r>
            <a:r>
              <a:rPr lang="pt-BR" dirty="0"/>
              <a:t/>
            </a:r>
            <a:br>
              <a:rPr lang="pt-BR" dirty="0"/>
            </a:br>
            <a:r>
              <a:rPr lang="pt-BR" dirty="0">
                <a:solidFill>
                  <a:srgbClr val="C00000"/>
                </a:solidFill>
              </a:rPr>
              <a:t>Pina</a:t>
            </a:r>
            <a:endParaRPr lang="pt-BR" dirty="0"/>
          </a:p>
        </p:txBody>
      </p:sp>
      <p:pic>
        <p:nvPicPr>
          <p:cNvPr id="1026" name="Picture 2" descr="https://lh3.googleusercontent.com/ci/AJFM8rwbXu7iHAjvBU20x2j2CCN5as0xyBnK7H22FaWqdfww0ocG5aCmVQPiApOEQV_0uK__jETeRg=s12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23" y="1690688"/>
            <a:ext cx="8300700" cy="49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2550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La Ladera</a:t>
            </a:r>
          </a:p>
        </p:txBody>
      </p:sp>
      <p:pic>
        <p:nvPicPr>
          <p:cNvPr id="114691" name="Picture 3" descr="CIMG308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7913"/>
            <a:ext cx="4038600" cy="3028950"/>
          </a:xfrm>
          <a:noFill/>
        </p:spPr>
      </p:pic>
      <p:pic>
        <p:nvPicPr>
          <p:cNvPr id="114692" name="Picture 4" descr="CIMG307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47913"/>
            <a:ext cx="4038600" cy="3028950"/>
          </a:xfrm>
          <a:noFill/>
        </p:spPr>
      </p:pic>
    </p:spTree>
    <p:extLst>
      <p:ext uri="{BB962C8B-B14F-4D97-AF65-F5344CB8AC3E}">
        <p14:creationId xmlns:p14="http://schemas.microsoft.com/office/powerpoint/2010/main" val="131669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Parque Biblioteca La Ladera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pt-BR" smtClean="0"/>
              <a:t>300.628 habitantes = 15,77% população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mtClean="0"/>
              <a:t>Maioria estrato médio baixo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mtClean="0"/>
              <a:t>Necessidades básicas satisfeitas, mas déficit de infraestrutura e equipamento urbano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mtClean="0"/>
              <a:t>Concentração de estabelecimentos educativos (atendem pessoas de outros bairros)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mtClean="0"/>
              <a:t>Ocupa espaço de antigo presídio feminino</a:t>
            </a:r>
          </a:p>
        </p:txBody>
      </p:sp>
    </p:spTree>
    <p:extLst>
      <p:ext uri="{BB962C8B-B14F-4D97-AF65-F5344CB8AC3E}">
        <p14:creationId xmlns:p14="http://schemas.microsoft.com/office/powerpoint/2010/main" val="82090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aérea_SANJA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8"/>
          <a:stretch>
            <a:fillRect/>
          </a:stretch>
        </p:blipFill>
        <p:spPr>
          <a:xfrm>
            <a:off x="1524000" y="-95250"/>
            <a:ext cx="9144000" cy="6953250"/>
          </a:xfrm>
        </p:spPr>
      </p:pic>
      <p:sp>
        <p:nvSpPr>
          <p:cNvPr id="116739" name="Text Box 3"/>
          <p:cNvSpPr txBox="1">
            <a:spLocks noChangeArrowheads="1"/>
          </p:cNvSpPr>
          <p:nvPr/>
        </p:nvSpPr>
        <p:spPr bwMode="auto">
          <a:xfrm>
            <a:off x="8490451" y="6142039"/>
            <a:ext cx="1650000" cy="30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1600" tIns="57600" rIns="111600" bIns="576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O" altLang="pt-BR" sz="1200">
                <a:solidFill>
                  <a:schemeClr val="bg1"/>
                </a:solidFill>
              </a:rPr>
              <a:t>Foto: Aicardo Higuita</a:t>
            </a:r>
            <a:endParaRPr lang="es-ES" altLang="pt-BR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16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San Javier</a:t>
            </a:r>
          </a:p>
        </p:txBody>
      </p:sp>
      <p:pic>
        <p:nvPicPr>
          <p:cNvPr id="117763" name="Picture 1" descr="untitled.bmp"/>
          <p:cNvPicPr>
            <a:picLocks noGrp="1" noChangeAspect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1926" y="1600201"/>
            <a:ext cx="6786563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85825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1" descr="parque biblioteca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46"/>
          <a:stretch>
            <a:fillRect/>
          </a:stretch>
        </p:blipFill>
        <p:spPr bwMode="auto">
          <a:xfrm>
            <a:off x="1219201" y="-76200"/>
            <a:ext cx="10533063" cy="704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238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1847850" y="549275"/>
            <a:ext cx="8229600" cy="1143000"/>
          </a:xfrm>
        </p:spPr>
        <p:txBody>
          <a:bodyPr/>
          <a:lstStyle/>
          <a:p>
            <a:pPr eaLnBrk="1" hangingPunct="1"/>
            <a:r>
              <a:rPr lang="es-CO" altLang="pt-BR" smtClean="0">
                <a:latin typeface="Franklin Gothic Medium" panose="020B0603020102020204" pitchFamily="34" charset="0"/>
              </a:rPr>
              <a:t>Construção Parque Biblioteca</a:t>
            </a:r>
            <a:endParaRPr lang="es-ES" altLang="pt-BR" smtClean="0">
              <a:latin typeface="Franklin Gothic Medium" panose="020B0603020102020204" pitchFamily="34" charset="0"/>
            </a:endParaRPr>
          </a:p>
        </p:txBody>
      </p:sp>
      <p:sp>
        <p:nvSpPr>
          <p:cNvPr id="119811" name="Rectangle 3"/>
          <p:cNvSpPr>
            <a:spLocks noChangeArrowheads="1"/>
          </p:cNvSpPr>
          <p:nvPr/>
        </p:nvSpPr>
        <p:spPr bwMode="auto">
          <a:xfrm>
            <a:off x="1774825" y="1341438"/>
            <a:ext cx="8229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O" altLang="pt-BR" sz="2800" b="1">
                <a:solidFill>
                  <a:schemeClr val="tx2"/>
                </a:solidFill>
              </a:rPr>
              <a:t>Presbítero José Luis Arroyave – San Javier</a:t>
            </a:r>
            <a:endParaRPr lang="es-ES" altLang="pt-BR" sz="2800" b="1">
              <a:solidFill>
                <a:schemeClr val="tx2"/>
              </a:solidFill>
            </a:endParaRPr>
          </a:p>
        </p:txBody>
      </p:sp>
      <p:pic>
        <p:nvPicPr>
          <p:cNvPr id="1198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"/>
          <a:stretch>
            <a:fillRect/>
          </a:stretch>
        </p:blipFill>
        <p:spPr bwMode="auto">
          <a:xfrm>
            <a:off x="1670050" y="1843088"/>
            <a:ext cx="8997950" cy="501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548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San Javier</a:t>
            </a:r>
          </a:p>
        </p:txBody>
      </p:sp>
      <p:pic>
        <p:nvPicPr>
          <p:cNvPr id="120835" name="Picture 3" descr="CIMG294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7913"/>
            <a:ext cx="4038600" cy="3028950"/>
          </a:xfrm>
          <a:noFill/>
        </p:spPr>
      </p:pic>
      <p:pic>
        <p:nvPicPr>
          <p:cNvPr id="120836" name="Picture 4" descr="CIMG299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47913"/>
            <a:ext cx="4038600" cy="3028950"/>
          </a:xfrm>
          <a:noFill/>
        </p:spPr>
      </p:pic>
    </p:spTree>
    <p:extLst>
      <p:ext uri="{BB962C8B-B14F-4D97-AF65-F5344CB8AC3E}">
        <p14:creationId xmlns:p14="http://schemas.microsoft.com/office/powerpoint/2010/main" val="301775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San Javier</a:t>
            </a:r>
          </a:p>
        </p:txBody>
      </p:sp>
      <p:pic>
        <p:nvPicPr>
          <p:cNvPr id="121859" name="Picture 3" descr="CIMG294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8164" y="1600201"/>
            <a:ext cx="6034087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2549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1" descr="parque biblioteca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46"/>
          <a:stretch>
            <a:fillRect/>
          </a:stretch>
        </p:blipFill>
        <p:spPr bwMode="auto">
          <a:xfrm>
            <a:off x="1219201" y="-76200"/>
            <a:ext cx="10533063" cy="704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47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San Javier</a:t>
            </a:r>
          </a:p>
        </p:txBody>
      </p:sp>
      <p:pic>
        <p:nvPicPr>
          <p:cNvPr id="123907" name="Picture 3" descr="CIMG293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7913"/>
            <a:ext cx="4038600" cy="3028950"/>
          </a:xfrm>
          <a:noFill/>
        </p:spPr>
      </p:pic>
      <p:pic>
        <p:nvPicPr>
          <p:cNvPr id="123908" name="Picture 4" descr="CIMG295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47913"/>
            <a:ext cx="4038600" cy="3028950"/>
          </a:xfrm>
          <a:noFill/>
        </p:spPr>
      </p:pic>
    </p:spTree>
    <p:extLst>
      <p:ext uri="{BB962C8B-B14F-4D97-AF65-F5344CB8AC3E}">
        <p14:creationId xmlns:p14="http://schemas.microsoft.com/office/powerpoint/2010/main" val="63041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err="1" smtClean="0"/>
              <a:t>Denilson</a:t>
            </a:r>
            <a:r>
              <a:rPr lang="pt-BR" dirty="0" smtClean="0"/>
              <a:t> </a:t>
            </a:r>
            <a:r>
              <a:rPr lang="pt-BR" dirty="0" err="1" smtClean="0"/>
              <a:t>Baniwa</a:t>
            </a:r>
            <a:r>
              <a:rPr lang="pt-BR" dirty="0" smtClean="0"/>
              <a:t> – </a:t>
            </a:r>
            <a:r>
              <a:rPr lang="pt-BR" b="1" dirty="0" err="1" smtClean="0"/>
              <a:t>ReAntropofagia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>
                <a:solidFill>
                  <a:srgbClr val="C00000"/>
                </a:solidFill>
              </a:rPr>
              <a:t>Pina</a:t>
            </a:r>
            <a:endParaRPr lang="pt-BR" dirty="0">
              <a:solidFill>
                <a:srgbClr val="C00000"/>
              </a:solidFill>
            </a:endParaRPr>
          </a:p>
        </p:txBody>
      </p:sp>
      <p:pic>
        <p:nvPicPr>
          <p:cNvPr id="2050" name="Picture 2" descr="Cem Anos Modernos | Cidade de São Paul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1881981"/>
            <a:ext cx="9029700" cy="42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2872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Parque Biblioteca San Javier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340.352 habitantes = 17,87% população</a:t>
            </a:r>
          </a:p>
          <a:p>
            <a:pPr eaLnBrk="1" hangingPunct="1"/>
            <a:r>
              <a:rPr lang="pt-BR" altLang="pt-BR" smtClean="0"/>
              <a:t>2ª zona mais densamente povoada</a:t>
            </a:r>
          </a:p>
          <a:p>
            <a:pPr eaLnBrk="1" hangingPunct="1"/>
            <a:r>
              <a:rPr lang="pt-BR" altLang="pt-BR" smtClean="0"/>
              <a:t>Convivem pessoas de estrato mais alto com pessoas de estrato baixo que vivem em assentamentos informais</a:t>
            </a:r>
          </a:p>
          <a:p>
            <a:pPr eaLnBrk="1" hangingPunct="1"/>
            <a:r>
              <a:rPr lang="pt-BR" altLang="pt-BR" smtClean="0"/>
              <a:t>Déficit de espaços culturais e comunitários</a:t>
            </a:r>
          </a:p>
        </p:txBody>
      </p:sp>
    </p:spTree>
    <p:extLst>
      <p:ext uri="{BB962C8B-B14F-4D97-AF65-F5344CB8AC3E}">
        <p14:creationId xmlns:p14="http://schemas.microsoft.com/office/powerpoint/2010/main" val="394347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aérea_QUINTANA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10"/>
          <a:stretch>
            <a:fillRect/>
          </a:stretch>
        </p:blipFill>
        <p:spPr>
          <a:xfrm>
            <a:off x="1524000" y="-133350"/>
            <a:ext cx="9144000" cy="6991350"/>
          </a:xfrm>
        </p:spPr>
      </p:pic>
      <p:sp>
        <p:nvSpPr>
          <p:cNvPr id="125955" name="Text Box 3"/>
          <p:cNvSpPr txBox="1">
            <a:spLocks noChangeArrowheads="1"/>
          </p:cNvSpPr>
          <p:nvPr/>
        </p:nvSpPr>
        <p:spPr bwMode="auto">
          <a:xfrm>
            <a:off x="8490451" y="6142039"/>
            <a:ext cx="1650000" cy="30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1600" tIns="57600" rIns="111600" bIns="576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O" altLang="pt-BR" sz="1200">
                <a:solidFill>
                  <a:schemeClr val="bg1"/>
                </a:solidFill>
              </a:rPr>
              <a:t>Foto: Aicardo Higuita</a:t>
            </a:r>
            <a:endParaRPr lang="es-ES" altLang="pt-BR" sz="1200">
              <a:solidFill>
                <a:schemeClr val="bg1"/>
              </a:solidFill>
            </a:endParaRPr>
          </a:p>
        </p:txBody>
      </p:sp>
      <p:sp>
        <p:nvSpPr>
          <p:cNvPr id="125956" name="Text Box 4"/>
          <p:cNvSpPr txBox="1">
            <a:spLocks noChangeArrowheads="1"/>
          </p:cNvSpPr>
          <p:nvPr/>
        </p:nvSpPr>
        <p:spPr bwMode="auto">
          <a:xfrm>
            <a:off x="3359151" y="549275"/>
            <a:ext cx="4321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</a:rPr>
              <a:t>LA QUINTANA</a:t>
            </a:r>
          </a:p>
        </p:txBody>
      </p:sp>
    </p:spTree>
    <p:extLst>
      <p:ext uri="{BB962C8B-B14F-4D97-AF65-F5344CB8AC3E}">
        <p14:creationId xmlns:p14="http://schemas.microsoft.com/office/powerpoint/2010/main" val="425361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908050"/>
            <a:ext cx="8229600" cy="8509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CO" altLang="pt-BR" sz="3600" b="1"/>
              <a:t>Parque Biblioteca </a:t>
            </a:r>
            <a:br>
              <a:rPr lang="es-CO" altLang="pt-BR" sz="3600" b="1"/>
            </a:br>
            <a:r>
              <a:rPr lang="es-CO" altLang="pt-BR" sz="3600" b="1"/>
              <a:t>Tomás Carrasquilla – La Quintana</a:t>
            </a:r>
            <a:endParaRPr lang="es-ES" altLang="pt-BR" sz="3600" b="1"/>
          </a:p>
        </p:txBody>
      </p:sp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60600"/>
            <a:ext cx="914400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596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Parque Biblioteca La Quintana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pt-BR" smtClean="0"/>
              <a:t>467.553 habitantes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mtClean="0"/>
              <a:t>Zona de maior densidade populacional da cidade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mtClean="0"/>
              <a:t>Alto índice de pobreza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mtClean="0"/>
              <a:t>Déficit crítico de infraestrutura, espaços públicos, equipamento urbano e espaços culturais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mtClean="0"/>
              <a:t>Havia 19 projetos bibliotecários comunais e privados</a:t>
            </a:r>
          </a:p>
        </p:txBody>
      </p:sp>
    </p:spTree>
    <p:extLst>
      <p:ext uri="{BB962C8B-B14F-4D97-AF65-F5344CB8AC3E}">
        <p14:creationId xmlns:p14="http://schemas.microsoft.com/office/powerpoint/2010/main" val="339556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La Quintana</a:t>
            </a:r>
          </a:p>
        </p:txBody>
      </p:sp>
      <p:pic>
        <p:nvPicPr>
          <p:cNvPr id="129027" name="Picture 3" descr="CIMG301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7913"/>
            <a:ext cx="4038600" cy="3028950"/>
          </a:xfrm>
          <a:noFill/>
        </p:spPr>
      </p:pic>
      <p:pic>
        <p:nvPicPr>
          <p:cNvPr id="129028" name="Picture 4" descr="CIMG301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4175" y="1600200"/>
            <a:ext cx="2914650" cy="2185988"/>
          </a:xfrm>
          <a:noFill/>
        </p:spPr>
      </p:pic>
      <p:pic>
        <p:nvPicPr>
          <p:cNvPr id="129029" name="Picture 5" descr="CIMG303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2589" y="3938589"/>
            <a:ext cx="2916237" cy="2187575"/>
          </a:xfrm>
          <a:noFill/>
        </p:spPr>
      </p:pic>
    </p:spTree>
    <p:extLst>
      <p:ext uri="{BB962C8B-B14F-4D97-AF65-F5344CB8AC3E}">
        <p14:creationId xmlns:p14="http://schemas.microsoft.com/office/powerpoint/2010/main" val="311127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La Quintana</a:t>
            </a:r>
          </a:p>
        </p:txBody>
      </p:sp>
      <p:pic>
        <p:nvPicPr>
          <p:cNvPr id="130051" name="Picture 3" descr="CIMG301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8164" y="1600201"/>
            <a:ext cx="6034087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103078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La Quintana</a:t>
            </a:r>
          </a:p>
        </p:txBody>
      </p:sp>
      <p:pic>
        <p:nvPicPr>
          <p:cNvPr id="131075" name="Picture 3" descr="CIMG302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7913"/>
            <a:ext cx="4038600" cy="3028950"/>
          </a:xfrm>
          <a:noFill/>
        </p:spPr>
      </p:pic>
      <p:pic>
        <p:nvPicPr>
          <p:cNvPr id="131076" name="Picture 4" descr="CIMG303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47913"/>
            <a:ext cx="4038600" cy="3028950"/>
          </a:xfrm>
          <a:noFill/>
        </p:spPr>
      </p:pic>
    </p:spTree>
    <p:extLst>
      <p:ext uri="{BB962C8B-B14F-4D97-AF65-F5344CB8AC3E}">
        <p14:creationId xmlns:p14="http://schemas.microsoft.com/office/powerpoint/2010/main" val="310143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La Quintana</a:t>
            </a:r>
          </a:p>
        </p:txBody>
      </p:sp>
      <p:pic>
        <p:nvPicPr>
          <p:cNvPr id="132099" name="Picture 3" descr="CIMG303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7913"/>
            <a:ext cx="4038600" cy="3028950"/>
          </a:xfrm>
          <a:noFill/>
        </p:spPr>
      </p:pic>
      <p:pic>
        <p:nvPicPr>
          <p:cNvPr id="132100" name="Picture 4" descr="CIMG304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47913"/>
            <a:ext cx="4038600" cy="3028950"/>
          </a:xfrm>
          <a:noFill/>
        </p:spPr>
      </p:pic>
    </p:spTree>
    <p:extLst>
      <p:ext uri="{BB962C8B-B14F-4D97-AF65-F5344CB8AC3E}">
        <p14:creationId xmlns:p14="http://schemas.microsoft.com/office/powerpoint/2010/main" val="9429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Parque Biblioteca Belén</a:t>
            </a:r>
          </a:p>
        </p:txBody>
      </p:sp>
      <p:pic>
        <p:nvPicPr>
          <p:cNvPr id="133123" name="Picture 3" descr="CIMG293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8164" y="1600201"/>
            <a:ext cx="6034087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123375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Belén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134148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pic>
        <p:nvPicPr>
          <p:cNvPr id="134149" name="Picture 5" descr="3205812259_0b4f28d7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989139"/>
            <a:ext cx="417512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0" name="Picture 6" descr="2744111491_5638330f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1989139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711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C00000"/>
                </a:solidFill>
              </a:rPr>
              <a:t>Macunaíma</a:t>
            </a:r>
            <a:r>
              <a:rPr lang="pt-BR" dirty="0" smtClean="0"/>
              <a:t>, Mário de Andrade, 1928</a:t>
            </a:r>
            <a:endParaRPr lang="pt-BR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838200" y="2222930"/>
            <a:ext cx="11846111" cy="355672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53920" tIns="31740" rIns="0" bIns="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914400" marR="0" lvl="2" indent="-914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400" b="0" i="1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No fundo do mato-virgem nasceu Macunaíma, herói de nossa gente. </a:t>
            </a:r>
          </a:p>
          <a:p>
            <a:pPr marL="914400" marR="0" lvl="2" indent="-914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400" b="0" i="1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Era preto retinto e filho do medo da noite. </a:t>
            </a:r>
          </a:p>
          <a:p>
            <a:pPr marL="914400" marR="0" lvl="2" indent="-914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400" b="0" i="1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Houve um momento em que o silêncio foi tão grande escutando</a:t>
            </a:r>
          </a:p>
          <a:p>
            <a:pPr marL="914400" marR="0" lvl="2" indent="-914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400" b="0" i="1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 murmurejo do </a:t>
            </a:r>
            <a:r>
              <a:rPr kumimoji="0" lang="pt-BR" altLang="pt-BR" sz="2400" b="0" i="1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Uraricoera</a:t>
            </a:r>
            <a:r>
              <a:rPr kumimoji="0" lang="pt-BR" altLang="pt-BR" sz="2400" b="0" i="1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que a índia </a:t>
            </a:r>
            <a:r>
              <a:rPr kumimoji="0" lang="pt-BR" altLang="pt-BR" sz="2400" b="0" i="1" u="none" strike="noStrike" cap="none" normalizeH="0" baseline="0" dirty="0" err="1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tapanhumas</a:t>
            </a:r>
            <a:r>
              <a:rPr kumimoji="0" lang="pt-BR" altLang="pt-BR" sz="2400" b="0" i="1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pariu uma criança feia. </a:t>
            </a:r>
          </a:p>
          <a:p>
            <a:pPr marL="914400" marR="0" lvl="2" indent="-914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400" b="0" i="1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Essa criança é que chamaram de Macunaíma</a:t>
            </a:r>
            <a:r>
              <a:rPr kumimoji="0" lang="pt-BR" altLang="pt-BR" sz="24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914400" marR="0" lvl="2" indent="-914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400" b="0" i="1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Já na meninice fez coisas de sarapantar. </a:t>
            </a:r>
          </a:p>
          <a:p>
            <a:pPr marL="914400" marR="0" lvl="2" indent="-914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400" b="0" i="1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 primeiro passou mais de seis anos não falando. Se o incitavam a falar exclamava:</a:t>
            </a:r>
            <a:endParaRPr kumimoji="0" lang="pt-BR" altLang="pt-BR" sz="2400" b="0" i="0" u="none" strike="noStrike" cap="none" normalizeH="0" baseline="0" dirty="0" smtClean="0">
              <a:ln>
                <a:noFill/>
              </a:ln>
              <a:solidFill>
                <a:srgbClr val="2021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2" indent="-914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400" b="0" i="1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— Ai! que preguiça! ...</a:t>
            </a:r>
            <a:endParaRPr kumimoji="0" lang="pt-BR" altLang="pt-BR" sz="2400" b="0" i="0" u="none" strike="noStrike" cap="none" normalizeH="0" baseline="0" dirty="0" smtClean="0">
              <a:ln>
                <a:noFill/>
              </a:ln>
              <a:solidFill>
                <a:srgbClr val="2021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4069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Parque Biblioteca Belén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pt-BR"/>
              <a:t>229.460 habitantes</a:t>
            </a:r>
          </a:p>
          <a:p>
            <a:pPr eaLnBrk="1" hangingPunct="1"/>
            <a:r>
              <a:rPr lang="pt-BR" altLang="pt-BR"/>
              <a:t>Não é muito densamente povoado</a:t>
            </a:r>
          </a:p>
          <a:p>
            <a:pPr eaLnBrk="1" hangingPunct="1"/>
            <a:r>
              <a:rPr lang="pt-BR" altLang="pt-BR"/>
              <a:t>Boas condições sócio-econômicas</a:t>
            </a:r>
          </a:p>
          <a:p>
            <a:pPr eaLnBrk="1" hangingPunct="1"/>
            <a:r>
              <a:rPr lang="pt-BR" altLang="pt-BR"/>
              <a:t>Comunidade articulada e com forte presença</a:t>
            </a:r>
          </a:p>
          <a:p>
            <a:pPr eaLnBrk="1" hangingPunct="1"/>
            <a:r>
              <a:rPr lang="pt-BR" altLang="pt-BR"/>
              <a:t>Comunidade se manifesta a favor de equipamentos culturais onde possam desenvolver atividades</a:t>
            </a:r>
          </a:p>
          <a:p>
            <a:pPr eaLnBrk="1" hangingPunct="1"/>
            <a:r>
              <a:rPr lang="pt-BR" altLang="pt-BR"/>
              <a:t>Ocupa espaço de antigo batalhão da polícia</a:t>
            </a:r>
          </a:p>
        </p:txBody>
      </p:sp>
    </p:spTree>
    <p:extLst>
      <p:ext uri="{BB962C8B-B14F-4D97-AF65-F5344CB8AC3E}">
        <p14:creationId xmlns:p14="http://schemas.microsoft.com/office/powerpoint/2010/main" val="306458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Belén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pic>
        <p:nvPicPr>
          <p:cNvPr id="136196" name="Picture 4" descr="104322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1484314"/>
            <a:ext cx="7877175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855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Belén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pic>
        <p:nvPicPr>
          <p:cNvPr id="137220" name="Picture 4" descr="ParqueBibliotecaBeln.jpg image by PeterPai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1412876"/>
            <a:ext cx="762000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550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Belén</a:t>
            </a:r>
          </a:p>
        </p:txBody>
      </p:sp>
      <p:pic>
        <p:nvPicPr>
          <p:cNvPr id="138243" name="Picture 3" descr="CIMG290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3464" y="1600201"/>
            <a:ext cx="3394075" cy="4525963"/>
          </a:xfrm>
          <a:noFill/>
        </p:spPr>
      </p:pic>
      <p:pic>
        <p:nvPicPr>
          <p:cNvPr id="138244" name="Picture 4" descr="CIMG291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94464" y="1600201"/>
            <a:ext cx="3394075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245787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Belén</a:t>
            </a:r>
          </a:p>
        </p:txBody>
      </p:sp>
      <p:pic>
        <p:nvPicPr>
          <p:cNvPr id="139267" name="Picture 3" descr="CIMG291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7913"/>
            <a:ext cx="4038600" cy="3028950"/>
          </a:xfrm>
          <a:noFill/>
        </p:spPr>
      </p:pic>
      <p:pic>
        <p:nvPicPr>
          <p:cNvPr id="139268" name="Picture 4" descr="CIMG292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4175" y="1600200"/>
            <a:ext cx="2914650" cy="2185988"/>
          </a:xfrm>
          <a:noFill/>
        </p:spPr>
      </p:pic>
      <p:pic>
        <p:nvPicPr>
          <p:cNvPr id="139269" name="Picture 5" descr="CIMG292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2589" y="3938589"/>
            <a:ext cx="2916237" cy="2187575"/>
          </a:xfrm>
          <a:noFill/>
        </p:spPr>
      </p:pic>
    </p:spTree>
    <p:extLst>
      <p:ext uri="{BB962C8B-B14F-4D97-AF65-F5344CB8AC3E}">
        <p14:creationId xmlns:p14="http://schemas.microsoft.com/office/powerpoint/2010/main" val="423801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1800"/>
              <a:t>http://www.reddebibliotecas.org.co/sistemabibliotecas/Paginas/default.aspx</a:t>
            </a:r>
          </a:p>
        </p:txBody>
      </p:sp>
      <p:sp>
        <p:nvSpPr>
          <p:cNvPr id="140291" name="Espaço Reservado para Conteúd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smtClean="0"/>
              <a:t>Parque Biblioteca Fernando Botero - San Cristóbal: territorio semi-rural: final 2010</a:t>
            </a:r>
          </a:p>
          <a:p>
            <a:r>
              <a:rPr lang="pt-BR" altLang="pt-BR" smtClean="0"/>
              <a:t>Parque Biblioteca José Horacio Betancur - San Antonio de Prado: </a:t>
            </a:r>
            <a:r>
              <a:rPr lang="es-ES" altLang="pt-BR" smtClean="0"/>
              <a:t>2011</a:t>
            </a:r>
          </a:p>
          <a:p>
            <a:r>
              <a:rPr lang="pt-BR" altLang="pt-BR" smtClean="0"/>
              <a:t>Parque Biblioteca Manuel Mejía Vallejo – Guayabal</a:t>
            </a:r>
          </a:p>
          <a:p>
            <a:r>
              <a:rPr lang="pt-BR" altLang="pt-BR" smtClean="0"/>
              <a:t>Parque Biblioteca Doce de Octubre:2014 (cidade)</a:t>
            </a:r>
            <a:r>
              <a:rPr lang="es-ES" altLang="pt-BR" smtClean="0"/>
              <a:t/>
            </a:r>
            <a:br>
              <a:rPr lang="es-ES" altLang="pt-BR" smtClean="0"/>
            </a:br>
            <a:r>
              <a:rPr lang="es-ES" altLang="pt-BR" smtClean="0"/>
              <a:t/>
            </a:r>
            <a:br>
              <a:rPr lang="es-ES" altLang="pt-BR" smtClean="0"/>
            </a:br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84209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200" dirty="0" smtClean="0"/>
              <a:t>Política cultural e unidades culturais de </a:t>
            </a:r>
            <a:r>
              <a:rPr lang="pt-BR" sz="3200" dirty="0" err="1" smtClean="0"/>
              <a:t>infocomunicação</a:t>
            </a: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 smtClean="0">
                <a:solidFill>
                  <a:srgbClr val="C00000"/>
                </a:solidFill>
              </a:rPr>
              <a:t>Marco Antônio de Almeida</a:t>
            </a:r>
            <a:endParaRPr lang="pt-BR" sz="3200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Construção </a:t>
            </a:r>
            <a:r>
              <a:rPr lang="pt-BR" dirty="0"/>
              <a:t>de processos de mediação cultural voltados para o </a:t>
            </a:r>
            <a:r>
              <a:rPr lang="pt-BR" dirty="0" err="1">
                <a:solidFill>
                  <a:srgbClr val="FF0000"/>
                </a:solidFill>
              </a:rPr>
              <a:t>empoderamento</a:t>
            </a:r>
            <a:r>
              <a:rPr lang="pt-BR" dirty="0"/>
              <a:t> dos atores enfrenta dificuldades de distintas naturezas para tentar se enraizar </a:t>
            </a:r>
            <a:r>
              <a:rPr lang="pt-BR" dirty="0" smtClean="0"/>
              <a:t>socialmente.</a:t>
            </a:r>
          </a:p>
          <a:p>
            <a:r>
              <a:rPr lang="pt-BR" dirty="0" smtClean="0"/>
              <a:t>Políticas </a:t>
            </a:r>
            <a:r>
              <a:rPr lang="pt-BR" dirty="0"/>
              <a:t>culturais fundadas numa perspectiva esquemática e </a:t>
            </a:r>
            <a:r>
              <a:rPr lang="pt-BR" dirty="0">
                <a:solidFill>
                  <a:srgbClr val="FF0000"/>
                </a:solidFill>
              </a:rPr>
              <a:t>instrumental de “acesso”, “transmissão” ou “disseminação</a:t>
            </a:r>
            <a:r>
              <a:rPr lang="pt-BR" dirty="0"/>
              <a:t>” de conhecimentos e valores institucionalmente legitimados não são a melhor opção para se pensar </a:t>
            </a:r>
            <a:r>
              <a:rPr lang="pt-BR" dirty="0" smtClean="0"/>
              <a:t>situações de diversidade </a:t>
            </a:r>
            <a:r>
              <a:rPr lang="pt-BR" dirty="0" smtClean="0"/>
              <a:t>cultural.</a:t>
            </a:r>
          </a:p>
          <a:p>
            <a:r>
              <a:rPr lang="pt-BR" dirty="0" smtClean="0"/>
              <a:t>Atuação </a:t>
            </a:r>
            <a:r>
              <a:rPr lang="pt-BR" dirty="0"/>
              <a:t>em rede, e não a estritamente tecnológica, mas especialmente a semântica e humana, é ao mesmo tempo uma possibilidade e um </a:t>
            </a:r>
            <a:r>
              <a:rPr lang="pt-BR" dirty="0" smtClean="0"/>
              <a:t>desafio.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222570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t-BR" sz="3600" b="1" dirty="0"/>
              <a:t>Mediação, formação, educação</a:t>
            </a:r>
            <a:r>
              <a:rPr lang="pt-BR" sz="3600" b="1" dirty="0" smtClean="0"/>
              <a:t>: </a:t>
            </a:r>
          </a:p>
          <a:p>
            <a:pPr marL="0" indent="0" algn="ctr">
              <a:buNone/>
            </a:pPr>
            <a:r>
              <a:rPr lang="pt-BR" sz="2400" b="1" dirty="0" smtClean="0"/>
              <a:t>duas </a:t>
            </a:r>
            <a:r>
              <a:rPr lang="pt-BR" sz="2400" b="1" dirty="0"/>
              <a:t>aproximações e algumas proposições</a:t>
            </a:r>
            <a:r>
              <a:rPr lang="pt-BR" dirty="0"/>
              <a:t/>
            </a:r>
            <a:br>
              <a:rPr lang="pt-BR" dirty="0"/>
            </a:br>
            <a:endParaRPr lang="pt-BR" dirty="0" smtClean="0"/>
          </a:p>
          <a:p>
            <a:pPr marL="0" indent="0" algn="ctr">
              <a:buNone/>
            </a:pPr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José 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Márcio </a:t>
            </a:r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Barros</a:t>
            </a:r>
          </a:p>
          <a:p>
            <a:pPr marL="0" indent="0" algn="ctr">
              <a:buNone/>
            </a:pPr>
            <a:r>
              <a:rPr lang="pt-BR" dirty="0" smtClean="0"/>
              <a:t>2013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794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146" name="Picture 2" descr="José Márcio Barros | Seminário Políticas para Diversidade Cultura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08" y="1459865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3039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4000" b="1" dirty="0"/>
              <a:t>Mediação, formação, educação</a:t>
            </a:r>
            <a:r>
              <a:rPr lang="pt-BR" sz="4000" dirty="0"/>
              <a:t>: </a:t>
            </a:r>
            <a:r>
              <a:rPr lang="pt-BR" sz="2200" dirty="0"/>
              <a:t>duas aproximações e algumas proposições</a:t>
            </a:r>
            <a:r>
              <a:rPr lang="pt-BR" sz="3200" dirty="0"/>
              <a:t/>
            </a:r>
            <a:br>
              <a:rPr lang="pt-BR" sz="3200" dirty="0"/>
            </a:br>
            <a:r>
              <a:rPr lang="pt-BR" dirty="0">
                <a:solidFill>
                  <a:srgbClr val="FF0000"/>
                </a:solidFill>
              </a:rPr>
              <a:t>José Márcio </a:t>
            </a:r>
            <a:r>
              <a:rPr lang="pt-BR" dirty="0" smtClean="0">
                <a:solidFill>
                  <a:srgbClr val="FF0000"/>
                </a:solidFill>
              </a:rPr>
              <a:t>Barros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 smtClean="0"/>
              <a:t>“Em </a:t>
            </a:r>
            <a:r>
              <a:rPr lang="pt-BR" dirty="0"/>
              <a:t>síntese, o desafio parece ser o de desenvolver processos de </a:t>
            </a:r>
            <a:r>
              <a:rPr lang="pt-BR" dirty="0" smtClean="0"/>
              <a:t>mediação</a:t>
            </a:r>
            <a:r>
              <a:rPr lang="pt-BR" dirty="0"/>
              <a:t>, formação e educação que preparem os sujeitos para o </a:t>
            </a:r>
            <a:r>
              <a:rPr lang="pt-BR" dirty="0">
                <a:solidFill>
                  <a:srgbClr val="FF0000"/>
                </a:solidFill>
              </a:rPr>
              <a:t>diálogo e a diversidade cultural</a:t>
            </a:r>
            <a:r>
              <a:rPr lang="pt-BR" dirty="0"/>
              <a:t>. Trata-se aqui de preparar sujeitos e instituições não só para a interpretação de uma cultura pela outra, mas também para que se perceba o processo de </a:t>
            </a:r>
            <a:r>
              <a:rPr lang="pt-BR" dirty="0">
                <a:solidFill>
                  <a:srgbClr val="FF0000"/>
                </a:solidFill>
              </a:rPr>
              <a:t>fertilização </a:t>
            </a:r>
            <a:r>
              <a:rPr lang="pt-BR" dirty="0"/>
              <a:t>de uma pela outra. Tais processos são </a:t>
            </a:r>
            <a:r>
              <a:rPr lang="pt-BR" dirty="0" smtClean="0"/>
              <a:t>condições </a:t>
            </a:r>
            <a:r>
              <a:rPr lang="pt-BR" dirty="0"/>
              <a:t>para uma </a:t>
            </a:r>
            <a:r>
              <a:rPr lang="pt-BR" dirty="0">
                <a:solidFill>
                  <a:srgbClr val="FF0000"/>
                </a:solidFill>
              </a:rPr>
              <a:t>efetiva experiência transcultural</a:t>
            </a:r>
            <a:r>
              <a:rPr lang="pt-BR" dirty="0"/>
              <a:t>, em que a descoberta da tradução de uma cultura para várias outras ajude a decifrar o significado do que une a todos, na medida em que também as </a:t>
            </a:r>
            <a:r>
              <a:rPr lang="pt-BR" dirty="0" smtClean="0"/>
              <a:t>ultrapassa” (p.15).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75984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t-BR" dirty="0" smtClean="0">
                <a:solidFill>
                  <a:srgbClr val="C00000"/>
                </a:solidFill>
              </a:rPr>
              <a:t>MEDIAÇÕES</a:t>
            </a:r>
          </a:p>
          <a:p>
            <a:pPr marL="0" indent="0" algn="ctr">
              <a:buNone/>
            </a:pPr>
            <a:r>
              <a:rPr lang="pt-BR" dirty="0" smtClean="0"/>
              <a:t>Programa Extra Muros</a:t>
            </a:r>
          </a:p>
          <a:p>
            <a:pPr marL="0" indent="0" algn="ctr">
              <a:buNone/>
            </a:pPr>
            <a:r>
              <a:rPr lang="pt-BR" dirty="0" smtClean="0"/>
              <a:t>Materiais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869149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200" b="1" dirty="0"/>
              <a:t>Mediação, formação, educação</a:t>
            </a:r>
            <a:r>
              <a:rPr lang="pt-BR" sz="3200" dirty="0"/>
              <a:t>: </a:t>
            </a:r>
            <a:r>
              <a:rPr lang="pt-BR" sz="2000" dirty="0"/>
              <a:t>duas aproximações e algumas </a:t>
            </a:r>
            <a:r>
              <a:rPr lang="pt-BR" sz="2000" dirty="0" smtClean="0"/>
              <a:t>proposições</a:t>
            </a:r>
            <a:br>
              <a:rPr lang="pt-BR" sz="2000" dirty="0" smtClean="0"/>
            </a:br>
            <a:r>
              <a:rPr lang="pt-BR" sz="3200" dirty="0" smtClean="0">
                <a:solidFill>
                  <a:srgbClr val="FF0000"/>
                </a:solidFill>
              </a:rPr>
              <a:t>José Márcio Barros</a:t>
            </a:r>
            <a:endParaRPr lang="pt-BR" sz="2000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 smtClean="0"/>
              <a:t>Mediação</a:t>
            </a:r>
            <a:r>
              <a:rPr lang="pt-BR" dirty="0"/>
              <a:t>, formação e educação são processos culturais que possuem uma mesma natureza sintática, mas uma diferença semântica significativa. </a:t>
            </a:r>
          </a:p>
          <a:p>
            <a:r>
              <a:rPr lang="pt-BR" dirty="0" smtClean="0"/>
              <a:t>Por </a:t>
            </a:r>
            <a:r>
              <a:rPr lang="pt-BR" b="1" dirty="0">
                <a:solidFill>
                  <a:srgbClr val="FF0000"/>
                </a:solidFill>
              </a:rPr>
              <a:t>mediação</a:t>
            </a:r>
            <a:r>
              <a:rPr lang="pt-BR" dirty="0"/>
              <a:t> entende-se aqui o processo de circulação de sentidos nos diferentes sistemas culturais, operando um percurso entre a esfera </a:t>
            </a:r>
            <a:r>
              <a:rPr lang="pt-BR" dirty="0" smtClean="0"/>
              <a:t>pública </a:t>
            </a:r>
            <a:r>
              <a:rPr lang="pt-BR" dirty="0"/>
              <a:t>e o espaço singular e individual dos sujeitos. Trata-se, portanto, de uma operação cognitiva, simbólica e informacional que se faz presente em processos tanto de formação quanto de educação. </a:t>
            </a:r>
            <a:endParaRPr lang="pt-BR" dirty="0" smtClean="0"/>
          </a:p>
          <a:p>
            <a:r>
              <a:rPr lang="pt-BR" dirty="0" smtClean="0"/>
              <a:t>Por </a:t>
            </a:r>
            <a:r>
              <a:rPr lang="pt-BR" b="1" dirty="0">
                <a:solidFill>
                  <a:srgbClr val="FF0000"/>
                </a:solidFill>
              </a:rPr>
              <a:t>formação</a:t>
            </a:r>
            <a:r>
              <a:rPr lang="pt-BR" dirty="0"/>
              <a:t>, propõe-se a compreensão dos processos continuados que realizam nos sujeitos, pensados de forma individual ou coletiva, a produção de conhecimentos e o desenvolvimento de competências e habilidades. </a:t>
            </a:r>
            <a:endParaRPr lang="pt-BR" dirty="0" smtClean="0"/>
          </a:p>
          <a:p>
            <a:r>
              <a:rPr lang="pt-BR" dirty="0" smtClean="0"/>
              <a:t>Já </a:t>
            </a:r>
            <a:r>
              <a:rPr lang="pt-BR" dirty="0"/>
              <a:t>o termo </a:t>
            </a:r>
            <a:r>
              <a:rPr lang="pt-BR" b="1" dirty="0">
                <a:solidFill>
                  <a:srgbClr val="FF0000"/>
                </a:solidFill>
              </a:rPr>
              <a:t>educação</a:t>
            </a:r>
            <a:r>
              <a:rPr lang="pt-BR" dirty="0"/>
              <a:t> remete ao processo pelo qual os sujeitos são preparados para uma existência social. Educação, seja formal, seja informal, é todo aquele processo que instrui o sujeito para o desempenho de papéis socialmente valorizados e reconhecidos.</a:t>
            </a:r>
          </a:p>
        </p:txBody>
      </p:sp>
    </p:spTree>
    <p:extLst>
      <p:ext uri="{BB962C8B-B14F-4D97-AF65-F5344CB8AC3E}">
        <p14:creationId xmlns:p14="http://schemas.microsoft.com/office/powerpoint/2010/main" val="20362317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4000" b="1" dirty="0"/>
              <a:t>Mediação, formação, educação</a:t>
            </a:r>
            <a:r>
              <a:rPr lang="pt-BR" sz="4000" dirty="0"/>
              <a:t>: </a:t>
            </a:r>
            <a:r>
              <a:rPr lang="pt-BR" sz="2200" dirty="0"/>
              <a:t>duas aproximações e algumas proposições</a:t>
            </a:r>
            <a:r>
              <a:rPr lang="pt-BR" sz="3200" dirty="0"/>
              <a:t/>
            </a:r>
            <a:br>
              <a:rPr lang="pt-BR" sz="3200" dirty="0"/>
            </a:br>
            <a:r>
              <a:rPr lang="pt-BR" dirty="0">
                <a:solidFill>
                  <a:srgbClr val="FF0000"/>
                </a:solidFill>
              </a:rPr>
              <a:t>José Márcio Barros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Todos </a:t>
            </a:r>
            <a:r>
              <a:rPr lang="pt-BR" dirty="0">
                <a:solidFill>
                  <a:srgbClr val="FF0000"/>
                </a:solidFill>
              </a:rPr>
              <a:t>os processos formativos e educativos </a:t>
            </a:r>
            <a:r>
              <a:rPr lang="pt-BR" dirty="0"/>
              <a:t>demandam e se processam por meio de </a:t>
            </a:r>
            <a:r>
              <a:rPr lang="pt-BR" dirty="0">
                <a:solidFill>
                  <a:srgbClr val="FF0000"/>
                </a:solidFill>
              </a:rPr>
              <a:t>práticas de mediação</a:t>
            </a:r>
            <a:r>
              <a:rPr lang="pt-BR" dirty="0"/>
              <a:t>. Mas nem toda mediação se dá no contexto da formação e da educação. </a:t>
            </a:r>
            <a:endParaRPr lang="pt-BR" dirty="0" smtClean="0"/>
          </a:p>
          <a:p>
            <a:r>
              <a:rPr lang="pt-BR" dirty="0" smtClean="0"/>
              <a:t>A </a:t>
            </a:r>
            <a:r>
              <a:rPr lang="pt-BR" dirty="0"/>
              <a:t>questão que se configura aqui é complexa. E é essa complexidade que torna o tema importante, atual e oportuno. Por um lado, trata-se de buscar saber como </a:t>
            </a:r>
            <a:r>
              <a:rPr lang="pt-BR" dirty="0">
                <a:solidFill>
                  <a:srgbClr val="FF0000"/>
                </a:solidFill>
              </a:rPr>
              <a:t>a arte e a cultura </a:t>
            </a:r>
            <a:r>
              <a:rPr lang="pt-BR" dirty="0"/>
              <a:t>realizam um processo de mediação nos processos de formação e educação e, por outro, que práticas mediadoras asseguram efetiva formação e educação artística e cultural</a:t>
            </a:r>
            <a:r>
              <a:rPr lang="pt-BR" dirty="0" smtClean="0"/>
              <a:t>.</a:t>
            </a:r>
          </a:p>
          <a:p>
            <a:r>
              <a:rPr lang="pt-BR" dirty="0"/>
              <a:t>P</a:t>
            </a:r>
            <a:r>
              <a:rPr lang="pt-BR" dirty="0" smtClean="0">
                <a:solidFill>
                  <a:srgbClr val="FF0000"/>
                </a:solidFill>
              </a:rPr>
              <a:t>rocessos </a:t>
            </a:r>
            <a:r>
              <a:rPr lang="pt-BR" dirty="0">
                <a:solidFill>
                  <a:srgbClr val="FF0000"/>
                </a:solidFill>
              </a:rPr>
              <a:t>de mediação</a:t>
            </a:r>
            <a:r>
              <a:rPr lang="pt-BR" dirty="0"/>
              <a:t>, sejam eles ativados por </a:t>
            </a:r>
            <a:r>
              <a:rPr lang="pt-BR" dirty="0" smtClean="0"/>
              <a:t>práticas </a:t>
            </a:r>
            <a:r>
              <a:rPr lang="pt-BR" dirty="0"/>
              <a:t>mais amplas de formação ou de educação, estarão sempre delineados pelas concepções e pelas forças políticas que configuram seu </a:t>
            </a:r>
            <a:r>
              <a:rPr lang="pt-BR" dirty="0">
                <a:solidFill>
                  <a:srgbClr val="FF0000"/>
                </a:solidFill>
              </a:rPr>
              <a:t>espaço institucional</a:t>
            </a:r>
            <a:r>
              <a:rPr lang="pt-BR" dirty="0"/>
              <a:t>. </a:t>
            </a:r>
            <a:endParaRPr lang="pt-BR" dirty="0" smtClean="0"/>
          </a:p>
          <a:p>
            <a:r>
              <a:rPr lang="pt-BR" dirty="0"/>
              <a:t>D</a:t>
            </a:r>
            <a:r>
              <a:rPr lang="pt-BR" dirty="0" smtClean="0"/>
              <a:t>esvelamento </a:t>
            </a:r>
            <a:r>
              <a:rPr lang="pt-BR" dirty="0"/>
              <a:t>do espaço institucional que configura as práticas de mediação, formação e educação em arte e cultura, tanto em instituições formais quanto em espaços informais, representa outra operação possível e necessária. </a:t>
            </a:r>
            <a:endParaRPr lang="pt-BR" dirty="0" smtClean="0"/>
          </a:p>
          <a:p>
            <a:r>
              <a:rPr lang="pt-BR" dirty="0" smtClean="0"/>
              <a:t>Enquadramento </a:t>
            </a:r>
            <a:r>
              <a:rPr lang="pt-BR" dirty="0"/>
              <a:t>institucional determina </a:t>
            </a:r>
            <a:r>
              <a:rPr lang="pt-BR" dirty="0">
                <a:solidFill>
                  <a:srgbClr val="FF0000"/>
                </a:solidFill>
              </a:rPr>
              <a:t>o que se faz com e por meio da cultura</a:t>
            </a:r>
            <a:r>
              <a:rPr lang="pt-BR" dirty="0"/>
              <a:t>, e o lugar que as práticas de mediação ali ocupam. </a:t>
            </a:r>
          </a:p>
        </p:txBody>
      </p:sp>
    </p:spTree>
    <p:extLst>
      <p:ext uri="{BB962C8B-B14F-4D97-AF65-F5344CB8AC3E}">
        <p14:creationId xmlns:p14="http://schemas.microsoft.com/office/powerpoint/2010/main" val="9261936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4000" b="1" dirty="0"/>
              <a:t>Mediação, formação, educação</a:t>
            </a:r>
            <a:r>
              <a:rPr lang="pt-BR" sz="4000" dirty="0"/>
              <a:t>: </a:t>
            </a:r>
            <a:r>
              <a:rPr lang="pt-BR" sz="2200" dirty="0"/>
              <a:t>duas aproximações e algumas proposições</a:t>
            </a:r>
            <a:r>
              <a:rPr lang="pt-BR" sz="3200" dirty="0"/>
              <a:t/>
            </a:r>
            <a:br>
              <a:rPr lang="pt-BR" sz="3200" dirty="0"/>
            </a:br>
            <a:r>
              <a:rPr lang="pt-BR" dirty="0">
                <a:solidFill>
                  <a:srgbClr val="FF0000"/>
                </a:solidFill>
              </a:rPr>
              <a:t>José Márcio Barros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t-BR" dirty="0" smtClean="0"/>
              <a:t>“O </a:t>
            </a:r>
            <a:r>
              <a:rPr lang="pt-BR" dirty="0"/>
              <a:t>que, então, pode ser definido como </a:t>
            </a:r>
            <a:r>
              <a:rPr lang="pt-BR" dirty="0">
                <a:solidFill>
                  <a:srgbClr val="FF0000"/>
                </a:solidFill>
              </a:rPr>
              <a:t>mediação no contexto da arte e da cultura</a:t>
            </a:r>
            <a:r>
              <a:rPr lang="pt-BR" dirty="0"/>
              <a:t>? Ao explorar a etimologia do termo mediação, encontramos um tríplice sentido que apresenta um convite à reflexão. A mediação é tomada ora como </a:t>
            </a:r>
            <a:r>
              <a:rPr lang="pt-BR" dirty="0">
                <a:solidFill>
                  <a:srgbClr val="FF0000"/>
                </a:solidFill>
              </a:rPr>
              <a:t>intercessão</a:t>
            </a:r>
            <a:r>
              <a:rPr lang="pt-BR" dirty="0"/>
              <a:t>, ou seja, um agir por; ora como </a:t>
            </a:r>
            <a:r>
              <a:rPr lang="pt-BR" dirty="0">
                <a:solidFill>
                  <a:srgbClr val="FF0000"/>
                </a:solidFill>
              </a:rPr>
              <a:t>interposição</a:t>
            </a:r>
            <a:r>
              <a:rPr lang="pt-BR" dirty="0"/>
              <a:t>, constituindo-se como um colocar-se entre; ora como </a:t>
            </a:r>
            <a:r>
              <a:rPr lang="pt-BR" dirty="0">
                <a:solidFill>
                  <a:srgbClr val="FF0000"/>
                </a:solidFill>
              </a:rPr>
              <a:t>intervenção</a:t>
            </a:r>
            <a:r>
              <a:rPr lang="pt-BR" dirty="0"/>
              <a:t>, o agir sobre e entre. Entretanto, no campo das ações educativas e formativas, por meio </a:t>
            </a:r>
            <a:r>
              <a:rPr lang="pt-BR" dirty="0" smtClean="0"/>
              <a:t>da </a:t>
            </a:r>
            <a:r>
              <a:rPr lang="pt-BR" dirty="0"/>
              <a:t>arte e da cultura, a mediação representa sempre, nos espaços onde a cultura é tratada como um substantivo, </a:t>
            </a:r>
            <a:r>
              <a:rPr lang="pt-BR" dirty="0">
                <a:solidFill>
                  <a:srgbClr val="FF0000"/>
                </a:solidFill>
              </a:rPr>
              <a:t>um agir com e por meio de</a:t>
            </a:r>
            <a:r>
              <a:rPr lang="pt-BR" dirty="0"/>
              <a:t>. </a:t>
            </a:r>
            <a:r>
              <a:rPr lang="pt-BR" dirty="0">
                <a:solidFill>
                  <a:srgbClr val="FF0000"/>
                </a:solidFill>
              </a:rPr>
              <a:t>Caracteriza-se como um conjunto de ações que se realiza na esfera pública e se configura como conexões entre ações sociais e representações</a:t>
            </a:r>
            <a:r>
              <a:rPr lang="pt-BR" dirty="0"/>
              <a:t>. Nesse sentido, a mediação refere-se ao espaço simbólico ou representativo que articula a relação entre os sujeitos em situação de </a:t>
            </a:r>
            <a:r>
              <a:rPr lang="pt-BR" dirty="0" smtClean="0"/>
              <a:t>interação</a:t>
            </a:r>
            <a:r>
              <a:rPr lang="pt-BR" dirty="0"/>
              <a:t>, em que cada polo se apresenta, simultaneamente, como emissor e receptor. Tomada como uma atividade de produção de sentidos que, tal e qual a linguagem, produz a tão necessária transição do sensível ao inteligível, </a:t>
            </a:r>
            <a:r>
              <a:rPr lang="pt-BR" dirty="0">
                <a:solidFill>
                  <a:srgbClr val="FF0000"/>
                </a:solidFill>
              </a:rPr>
              <a:t>a mediação oportuniza o trânsito, tão fundamental para a constituição do espaço social, entre o eu e o outro</a:t>
            </a:r>
            <a:r>
              <a:rPr lang="pt-BR" dirty="0"/>
              <a:t>. Entre o conhecido e o desconhecido. Entre as semelhanças e as diferenças. A mediação refere-se, portanto, </a:t>
            </a:r>
            <a:r>
              <a:rPr lang="pt-BR" dirty="0">
                <a:solidFill>
                  <a:srgbClr val="FF0000"/>
                </a:solidFill>
              </a:rPr>
              <a:t>à circulação de sentidos nos sistemas culturais</a:t>
            </a:r>
            <a:r>
              <a:rPr lang="pt-BR" dirty="0"/>
              <a:t>. Aqui está sua potência, ela é simultaneamente significação individualmente codificada e sentido socialmente produzido. Sua tarefa central é reduzir a distância entre sujeitos e objetos de sentido, tornando, assim, a vida coletiva inteligível e </a:t>
            </a:r>
            <a:r>
              <a:rPr lang="pt-BR" dirty="0" smtClean="0"/>
              <a:t>possível” (p.11).</a:t>
            </a:r>
          </a:p>
        </p:txBody>
      </p:sp>
    </p:spTree>
    <p:extLst>
      <p:ext uri="{BB962C8B-B14F-4D97-AF65-F5344CB8AC3E}">
        <p14:creationId xmlns:p14="http://schemas.microsoft.com/office/powerpoint/2010/main" val="131635766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4000" b="1" dirty="0"/>
              <a:t>Mediação, formação, educação</a:t>
            </a:r>
            <a:r>
              <a:rPr lang="pt-BR" sz="4000" dirty="0"/>
              <a:t>: </a:t>
            </a:r>
            <a:r>
              <a:rPr lang="pt-BR" sz="2200" dirty="0"/>
              <a:t>duas aproximações e algumas proposições</a:t>
            </a:r>
            <a:r>
              <a:rPr lang="pt-BR" sz="3200" dirty="0"/>
              <a:t/>
            </a:r>
            <a:br>
              <a:rPr lang="pt-BR" sz="3200" dirty="0"/>
            </a:br>
            <a:r>
              <a:rPr lang="pt-BR" dirty="0">
                <a:solidFill>
                  <a:srgbClr val="FF0000"/>
                </a:solidFill>
              </a:rPr>
              <a:t>José Márcio Barros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t-BR" dirty="0" smtClean="0"/>
              <a:t>Questão ética e política.</a:t>
            </a:r>
          </a:p>
          <a:p>
            <a:r>
              <a:rPr lang="pt-BR" dirty="0" smtClean="0"/>
              <a:t>Deve ser reconhecida na arquitetura dos encontros.</a:t>
            </a:r>
          </a:p>
          <a:p>
            <a:r>
              <a:rPr lang="pt-BR" dirty="0"/>
              <a:t>Os mediadores </a:t>
            </a:r>
            <a:r>
              <a:rPr lang="pt-BR" dirty="0" smtClean="0"/>
              <a:t>são os </a:t>
            </a:r>
            <a:r>
              <a:rPr lang="pt-BR" dirty="0">
                <a:solidFill>
                  <a:srgbClr val="FF0000"/>
                </a:solidFill>
              </a:rPr>
              <a:t>operadores pelos quais os sentidos se tornam reconhecíveis</a:t>
            </a:r>
            <a:r>
              <a:rPr lang="pt-BR" dirty="0"/>
              <a:t>, compreendidos e reconstruídos, abarcando tanto os estrategistas quanto os operadores das ações e das interações. </a:t>
            </a:r>
            <a:endParaRPr lang="pt-BR" dirty="0" smtClean="0"/>
          </a:p>
          <a:p>
            <a:r>
              <a:rPr lang="pt-BR" dirty="0" smtClean="0"/>
              <a:t>Pode-se </a:t>
            </a:r>
            <a:r>
              <a:rPr lang="pt-BR" dirty="0"/>
              <a:t>também falar de </a:t>
            </a:r>
            <a:r>
              <a:rPr lang="pt-BR" dirty="0">
                <a:solidFill>
                  <a:srgbClr val="FF0000"/>
                </a:solidFill>
              </a:rPr>
              <a:t>mediações </a:t>
            </a:r>
            <a:r>
              <a:rPr lang="pt-BR" dirty="0" smtClean="0">
                <a:solidFill>
                  <a:srgbClr val="FF0000"/>
                </a:solidFill>
              </a:rPr>
              <a:t>tanto </a:t>
            </a:r>
            <a:r>
              <a:rPr lang="pt-BR" dirty="0">
                <a:solidFill>
                  <a:srgbClr val="FF0000"/>
                </a:solidFill>
              </a:rPr>
              <a:t>diretas quanto indiretas</a:t>
            </a:r>
            <a:r>
              <a:rPr lang="pt-BR" dirty="0"/>
              <a:t>, definidas conforme as intencionalidades que alimentam as interações, sejam elas presenciais ou virtuais, induzidas ou espontâneas</a:t>
            </a:r>
            <a:r>
              <a:rPr lang="pt-BR" dirty="0" smtClean="0"/>
              <a:t>.</a:t>
            </a:r>
          </a:p>
          <a:p>
            <a:r>
              <a:rPr lang="pt-BR" dirty="0" smtClean="0"/>
              <a:t>Pensar </a:t>
            </a:r>
            <a:r>
              <a:rPr lang="pt-BR" dirty="0"/>
              <a:t>a mediação como </a:t>
            </a:r>
            <a:r>
              <a:rPr lang="pt-BR" dirty="0">
                <a:solidFill>
                  <a:srgbClr val="FF0000"/>
                </a:solidFill>
              </a:rPr>
              <a:t>espaço de diálogos</a:t>
            </a:r>
            <a:r>
              <a:rPr lang="pt-BR" dirty="0"/>
              <a:t>, </a:t>
            </a:r>
            <a:r>
              <a:rPr lang="pt-BR" dirty="0" smtClean="0"/>
              <a:t>espaço </a:t>
            </a:r>
            <a:r>
              <a:rPr lang="pt-BR" dirty="0"/>
              <a:t>de trânsitos e trocas informacionais, simbólicas e </a:t>
            </a:r>
            <a:r>
              <a:rPr lang="pt-BR" dirty="0" smtClean="0"/>
              <a:t>subjetivas.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393946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4000" b="1" dirty="0"/>
              <a:t>Mediação, formação, educação</a:t>
            </a:r>
            <a:r>
              <a:rPr lang="pt-BR" sz="4000" dirty="0"/>
              <a:t>: </a:t>
            </a:r>
            <a:r>
              <a:rPr lang="pt-BR" sz="2200" dirty="0"/>
              <a:t>duas aproximações e algumas proposições</a:t>
            </a:r>
            <a:r>
              <a:rPr lang="pt-BR" sz="3200" dirty="0"/>
              <a:t/>
            </a:r>
            <a:br>
              <a:rPr lang="pt-BR" sz="3200" dirty="0"/>
            </a:br>
            <a:r>
              <a:rPr lang="pt-BR" dirty="0">
                <a:solidFill>
                  <a:srgbClr val="FF0000"/>
                </a:solidFill>
              </a:rPr>
              <a:t>José Márcio Barros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t-BR" dirty="0" smtClean="0"/>
              <a:t>Assim </a:t>
            </a:r>
            <a:r>
              <a:rPr lang="pt-BR" dirty="0"/>
              <a:t>pensada, a mediação instaura um tríplice diálogo, segundo a </a:t>
            </a:r>
            <a:r>
              <a:rPr lang="pt-BR" dirty="0" smtClean="0"/>
              <a:t>professora Rosângela Côrrea:</a:t>
            </a:r>
          </a:p>
          <a:p>
            <a:pPr marL="0" indent="0">
              <a:buNone/>
            </a:pPr>
            <a:r>
              <a:rPr lang="pt-BR" dirty="0" smtClean="0"/>
              <a:t>1. diálogo </a:t>
            </a:r>
            <a:r>
              <a:rPr lang="pt-BR" dirty="0"/>
              <a:t>definido como </a:t>
            </a:r>
            <a:r>
              <a:rPr lang="pt-BR" dirty="0">
                <a:solidFill>
                  <a:srgbClr val="FF0000"/>
                </a:solidFill>
              </a:rPr>
              <a:t>multicultural</a:t>
            </a:r>
            <a:r>
              <a:rPr lang="pt-BR" dirty="0"/>
              <a:t>, de afirmação </a:t>
            </a:r>
            <a:r>
              <a:rPr lang="pt-BR" dirty="0" err="1" smtClean="0"/>
              <a:t>identitária</a:t>
            </a:r>
            <a:r>
              <a:rPr lang="pt-BR" dirty="0"/>
              <a:t>, que ajuda a descobrir a face de nossa própria cultura espelhada em outra cultura. </a:t>
            </a: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2. outra </a:t>
            </a:r>
            <a:r>
              <a:rPr lang="pt-BR" dirty="0"/>
              <a:t>dimensão dialogal chamada de </a:t>
            </a:r>
            <a:r>
              <a:rPr lang="pt-BR" dirty="0">
                <a:solidFill>
                  <a:srgbClr val="FF0000"/>
                </a:solidFill>
              </a:rPr>
              <a:t>intercultural</a:t>
            </a:r>
            <a:r>
              <a:rPr lang="pt-BR" dirty="0"/>
              <a:t>, </a:t>
            </a:r>
            <a:r>
              <a:rPr lang="pt-BR" dirty="0" smtClean="0"/>
              <a:t>claramente </a:t>
            </a:r>
            <a:r>
              <a:rPr lang="pt-BR" dirty="0"/>
              <a:t>favorecida pelo desenvolvimento dos transportes e da </a:t>
            </a:r>
            <a:r>
              <a:rPr lang="pt-BR" dirty="0" smtClean="0"/>
              <a:t>comunicação </a:t>
            </a:r>
            <a:r>
              <a:rPr lang="pt-BR" dirty="0"/>
              <a:t>e pela globalização econômica, em que os diferentes se hibridizam. </a:t>
            </a: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3. um </a:t>
            </a:r>
            <a:r>
              <a:rPr lang="pt-BR" dirty="0"/>
              <a:t>terceiro nível, chamado de </a:t>
            </a:r>
            <a:r>
              <a:rPr lang="pt-BR" dirty="0">
                <a:solidFill>
                  <a:srgbClr val="FF0000"/>
                </a:solidFill>
              </a:rPr>
              <a:t>diálogo transcultural</a:t>
            </a:r>
            <a:r>
              <a:rPr lang="pt-BR" dirty="0"/>
              <a:t>, que designa a abertura de todas as culturas para aquilo que as atravessa e as ultrapassa. Aqui, por meio das diferenças, reconhece-se a universalidade.</a:t>
            </a:r>
          </a:p>
        </p:txBody>
      </p:sp>
    </p:spTree>
    <p:extLst>
      <p:ext uri="{BB962C8B-B14F-4D97-AF65-F5344CB8AC3E}">
        <p14:creationId xmlns:p14="http://schemas.microsoft.com/office/powerpoint/2010/main" val="35153890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800" b="1" dirty="0"/>
              <a:t>A prática da gestão participativa em espaços de acesso à informação</a:t>
            </a:r>
            <a:r>
              <a:rPr lang="pt-BR" sz="2800" dirty="0"/>
              <a:t>: </a:t>
            </a:r>
            <a:r>
              <a:rPr lang="pt-BR" sz="2800" dirty="0" smtClean="0"/>
              <a:t/>
            </a:r>
            <a:br>
              <a:rPr lang="pt-BR" sz="2800" dirty="0" smtClean="0"/>
            </a:br>
            <a:r>
              <a:rPr lang="pt-BR" sz="2800" dirty="0" smtClean="0"/>
              <a:t>o </a:t>
            </a:r>
            <a:r>
              <a:rPr lang="pt-BR" sz="2800" dirty="0"/>
              <a:t>caso das bibliotecas públicas e das bibliotecas </a:t>
            </a:r>
            <a:r>
              <a:rPr lang="pt-BR" sz="2800" dirty="0" smtClean="0"/>
              <a:t>comunitárias</a:t>
            </a:r>
            <a:br>
              <a:rPr lang="pt-BR" sz="2800" dirty="0" smtClean="0"/>
            </a:br>
            <a:r>
              <a:rPr lang="pt-BR" sz="2800" dirty="0" smtClean="0">
                <a:solidFill>
                  <a:srgbClr val="C00000"/>
                </a:solidFill>
              </a:rPr>
              <a:t>Elisa Machado e </a:t>
            </a:r>
            <a:r>
              <a:rPr lang="pt-BR" sz="2800" dirty="0">
                <a:solidFill>
                  <a:srgbClr val="C00000"/>
                </a:solidFill>
              </a:rPr>
              <a:t>W</a:t>
            </a:r>
            <a:r>
              <a:rPr lang="pt-BR" sz="2800" dirty="0" smtClean="0">
                <a:solidFill>
                  <a:srgbClr val="C00000"/>
                </a:solidFill>
              </a:rPr>
              <a:t>aldomiro Vergueiro</a:t>
            </a:r>
            <a:endParaRPr lang="pt-BR" sz="2800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pt-BR" dirty="0" smtClean="0">
                <a:solidFill>
                  <a:srgbClr val="C00000"/>
                </a:solidFill>
              </a:rPr>
              <a:t>Danilo </a:t>
            </a:r>
            <a:r>
              <a:rPr lang="pt-BR" dirty="0" err="1" smtClean="0">
                <a:solidFill>
                  <a:srgbClr val="C00000"/>
                </a:solidFill>
              </a:rPr>
              <a:t>Gandin</a:t>
            </a:r>
            <a:r>
              <a:rPr lang="pt-BR" dirty="0" smtClean="0"/>
              <a:t>: problemas de </a:t>
            </a:r>
            <a:r>
              <a:rPr lang="pt-BR" dirty="0" smtClean="0">
                <a:solidFill>
                  <a:srgbClr val="C00000"/>
                </a:solidFill>
              </a:rPr>
              <a:t>manipulação no processo participativo </a:t>
            </a:r>
            <a:r>
              <a:rPr lang="pt-BR" dirty="0" smtClean="0"/>
              <a:t>(educação): </a:t>
            </a:r>
            <a:r>
              <a:rPr lang="pt-BR" dirty="0"/>
              <a:t>a manipulação das pessoas pelas ‘autoridades’, através de um simulacro de participação; a utilização de metodologias inadequadas, com o </a:t>
            </a:r>
            <a:r>
              <a:rPr lang="pt-BR" dirty="0" err="1"/>
              <a:t>conseqüente</a:t>
            </a:r>
            <a:r>
              <a:rPr lang="pt-BR" dirty="0"/>
              <a:t> desgaste da </a:t>
            </a:r>
            <a:r>
              <a:rPr lang="pt-BR" dirty="0" err="1"/>
              <a:t>idéia</a:t>
            </a:r>
            <a:r>
              <a:rPr lang="pt-BR" dirty="0"/>
              <a:t>; a falta de compreensão abrangente da </a:t>
            </a:r>
            <a:r>
              <a:rPr lang="pt-BR" dirty="0" err="1"/>
              <a:t>idéia</a:t>
            </a:r>
            <a:r>
              <a:rPr lang="pt-BR" dirty="0"/>
              <a:t> de </a:t>
            </a:r>
            <a:r>
              <a:rPr lang="pt-BR" dirty="0" smtClean="0"/>
              <a:t>participação.</a:t>
            </a:r>
          </a:p>
          <a:p>
            <a:pPr algn="just"/>
            <a:r>
              <a:rPr lang="pt-BR" dirty="0" smtClean="0">
                <a:solidFill>
                  <a:srgbClr val="C00000"/>
                </a:solidFill>
              </a:rPr>
              <a:t>Marcos </a:t>
            </a:r>
            <a:r>
              <a:rPr lang="pt-BR" dirty="0" err="1" smtClean="0">
                <a:solidFill>
                  <a:srgbClr val="C00000"/>
                </a:solidFill>
              </a:rPr>
              <a:t>Kisil</a:t>
            </a:r>
            <a:r>
              <a:rPr lang="pt-BR" dirty="0" smtClean="0"/>
              <a:t>: participação como um </a:t>
            </a:r>
            <a:r>
              <a:rPr lang="pt-BR" dirty="0" smtClean="0">
                <a:solidFill>
                  <a:srgbClr val="C00000"/>
                </a:solidFill>
              </a:rPr>
              <a:t>meio</a:t>
            </a:r>
            <a:r>
              <a:rPr lang="pt-BR" dirty="0" smtClean="0"/>
              <a:t> ou como um </a:t>
            </a:r>
            <a:r>
              <a:rPr lang="pt-BR" dirty="0" smtClean="0">
                <a:solidFill>
                  <a:srgbClr val="C00000"/>
                </a:solidFill>
              </a:rPr>
              <a:t>fim</a:t>
            </a:r>
            <a:r>
              <a:rPr lang="pt-BR" dirty="0" smtClean="0"/>
              <a:t>. </a:t>
            </a:r>
            <a:r>
              <a:rPr lang="pt-BR" dirty="0" smtClean="0">
                <a:solidFill>
                  <a:srgbClr val="C00000"/>
                </a:solidFill>
              </a:rPr>
              <a:t>Processo</a:t>
            </a:r>
            <a:r>
              <a:rPr lang="pt-BR" dirty="0" smtClean="0"/>
              <a:t> (formação de pessoas, confiança e solidariedade, diálogo e negociação) ou </a:t>
            </a:r>
            <a:r>
              <a:rPr lang="pt-BR" dirty="0" smtClean="0">
                <a:solidFill>
                  <a:srgbClr val="C00000"/>
                </a:solidFill>
              </a:rPr>
              <a:t>resultado</a:t>
            </a:r>
            <a:r>
              <a:rPr lang="pt-BR" dirty="0" smtClean="0"/>
              <a:t> (atingir um objetivo)? </a:t>
            </a:r>
          </a:p>
          <a:p>
            <a:pPr algn="just"/>
            <a:r>
              <a:rPr lang="pt-BR" dirty="0" smtClean="0">
                <a:solidFill>
                  <a:srgbClr val="C00000"/>
                </a:solidFill>
              </a:rPr>
              <a:t>Amartya </a:t>
            </a:r>
            <a:r>
              <a:rPr lang="pt-BR" dirty="0" err="1" smtClean="0">
                <a:solidFill>
                  <a:srgbClr val="C00000"/>
                </a:solidFill>
              </a:rPr>
              <a:t>Sen</a:t>
            </a:r>
            <a:r>
              <a:rPr lang="pt-BR" dirty="0" smtClean="0"/>
              <a:t>: “a questão não é a de saber se um dado país está preparado para a democracia, mas, antes, de partir da ideia de que qualquer país se prepara através da democracia”.</a:t>
            </a:r>
          </a:p>
          <a:p>
            <a:pPr algn="just"/>
            <a:r>
              <a:rPr lang="pt-BR" dirty="0" smtClean="0">
                <a:solidFill>
                  <a:srgbClr val="C00000"/>
                </a:solidFill>
              </a:rPr>
              <a:t>Qualquer grupo ou comunidade se prepara através da participação</a:t>
            </a:r>
            <a:r>
              <a:rPr lang="pt-BR" dirty="0" smtClean="0"/>
              <a:t>.</a:t>
            </a:r>
          </a:p>
          <a:p>
            <a:pPr algn="just"/>
            <a:r>
              <a:rPr lang="pt-BR" dirty="0" smtClean="0">
                <a:solidFill>
                  <a:srgbClr val="C00000"/>
                </a:solidFill>
              </a:rPr>
              <a:t>Marilena Chauí</a:t>
            </a:r>
            <a:r>
              <a:rPr lang="pt-BR" dirty="0" smtClean="0"/>
              <a:t>: cidadania cultural: “só há democracia com a ampliação contínua da cidadania”.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9972693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C00000"/>
                </a:solidFill>
              </a:rPr>
              <a:t>Desenvolvimento como Liberdade</a:t>
            </a:r>
            <a:br>
              <a:rPr lang="pt-BR" dirty="0" smtClean="0">
                <a:solidFill>
                  <a:srgbClr val="C00000"/>
                </a:solidFill>
              </a:rPr>
            </a:br>
            <a:r>
              <a:rPr lang="pt-BR" dirty="0" smtClean="0">
                <a:solidFill>
                  <a:srgbClr val="C00000"/>
                </a:solidFill>
              </a:rPr>
              <a:t> Amartya </a:t>
            </a:r>
            <a:r>
              <a:rPr lang="pt-BR" dirty="0" err="1" smtClean="0">
                <a:solidFill>
                  <a:srgbClr val="C00000"/>
                </a:solidFill>
              </a:rPr>
              <a:t>Sen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pt-BR" dirty="0"/>
              <a:t>O desenvolvimento humano é o </a:t>
            </a:r>
            <a:r>
              <a:rPr lang="pt-BR" dirty="0">
                <a:solidFill>
                  <a:srgbClr val="C00000"/>
                </a:solidFill>
              </a:rPr>
              <a:t>processo de alargamento das escolhas </a:t>
            </a:r>
            <a:r>
              <a:rPr lang="pt-BR" dirty="0"/>
              <a:t>à disposição das pessoas, para elas fazerem e serem o que valorizam na vida</a:t>
            </a:r>
            <a:r>
              <a:rPr lang="pt-BR" dirty="0" smtClean="0"/>
              <a:t>.</a:t>
            </a:r>
          </a:p>
          <a:p>
            <a:pPr algn="just"/>
            <a:r>
              <a:rPr lang="pt-BR" dirty="0" smtClean="0"/>
              <a:t>Expansão das </a:t>
            </a:r>
            <a:r>
              <a:rPr lang="pt-BR" dirty="0"/>
              <a:t>liberdades reais que as pessoas desfrutam para escolher o tipo de vida que desejam levar</a:t>
            </a:r>
            <a:r>
              <a:rPr lang="pt-BR" dirty="0" smtClean="0"/>
              <a:t>.</a:t>
            </a:r>
          </a:p>
          <a:p>
            <a:pPr algn="just"/>
            <a:r>
              <a:rPr lang="pt-BR" dirty="0" smtClean="0">
                <a:solidFill>
                  <a:srgbClr val="C00000"/>
                </a:solidFill>
              </a:rPr>
              <a:t>O processo de participação é fundamental para o desenvolvimento humano em uma perspectiva democrática, a condição de agente livre é motor fundamental do desenvolvimento</a:t>
            </a:r>
            <a:r>
              <a:rPr lang="pt-BR" dirty="0" smtClean="0"/>
              <a:t>: “O que as pessoas conseguem positivamente realizar é influenciado por oportunidades econômicas, liberdades políticas, poderes sociais e por condições habilitadoras como boa saúde, educação básica e incentivo e aperfeiçoamento de iniciativas. As disposições institucionais que proporcionam essas oportunidades são ainda influenciadas pelo exercício das liberdades das pessoas, mediante a liberdade para participar da escolha social e da tomada de decisões públicas que impelem o progresso dessas oportunidades” (p.19).</a:t>
            </a:r>
            <a:endParaRPr lang="pt-BR" dirty="0"/>
          </a:p>
          <a:p>
            <a:pPr algn="just">
              <a:buNone/>
            </a:pPr>
            <a:r>
              <a:rPr lang="pt-BR" dirty="0" smtClean="0"/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2446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ACERVO DA LAJE</a:t>
            </a:r>
            <a:br>
              <a:rPr lang="pt-BR" dirty="0" smtClean="0"/>
            </a:br>
            <a:r>
              <a:rPr lang="pt-BR" dirty="0" smtClean="0"/>
              <a:t>Salvador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>
                <a:hlinkClick r:id="rId2"/>
              </a:rPr>
              <a:t>https://</a:t>
            </a:r>
            <a:r>
              <a:rPr lang="pt-BR" dirty="0" smtClean="0">
                <a:hlinkClick r:id="rId2"/>
              </a:rPr>
              <a:t>www.acervodalaje.com.br/o-acervo</a:t>
            </a:r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978135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600" b="1" dirty="0" smtClean="0"/>
              <a:t>O futuro dos museus pós-pandemia: </a:t>
            </a:r>
          </a:p>
          <a:p>
            <a:pPr marL="0" indent="0" algn="ctr">
              <a:buNone/>
            </a:pPr>
            <a:r>
              <a:rPr lang="pt-BR" sz="3600" b="1" dirty="0" smtClean="0"/>
              <a:t>sobrevivência ou reinvenção?</a:t>
            </a:r>
          </a:p>
          <a:p>
            <a:pPr marL="0" indent="0" algn="ctr">
              <a:buNone/>
            </a:pPr>
            <a:endParaRPr lang="pt-BR" sz="3600" b="1" dirty="0"/>
          </a:p>
          <a:p>
            <a:pPr marL="0" indent="0" algn="ctr">
              <a:buNone/>
            </a:pPr>
            <a:r>
              <a:rPr lang="pt-B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</a:t>
            </a:r>
            <a:r>
              <a:rPr lang="pt-B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ucimara Anselmo Santos </a:t>
            </a:r>
            <a:r>
              <a:rPr lang="pt-BR" sz="3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Letelier</a:t>
            </a:r>
            <a:endParaRPr lang="pt-BR" sz="3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r>
              <a:rPr lang="pt-BR" sz="3600" dirty="0" smtClean="0"/>
              <a:t>2021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133946724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170" name="Picture 2" descr="Lucimara Letelier - Diretora (Director) RegeneraMuseu - RegeneraMuseu |  LinkedI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331" y="1446802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382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/>
              <a:t>Theatro Municipal</a:t>
            </a:r>
            <a:endParaRPr lang="pt-BR" b="1" dirty="0"/>
          </a:p>
        </p:txBody>
      </p:sp>
      <p:pic>
        <p:nvPicPr>
          <p:cNvPr id="3074" name="Picture 2" descr="Fot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0" y="1690688"/>
            <a:ext cx="6432000" cy="48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8886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 algn="ctr"/>
            <a:r>
              <a:rPr lang="pt-BR" sz="3600" dirty="0" smtClean="0"/>
              <a:t/>
            </a:r>
            <a:br>
              <a:rPr lang="pt-BR" sz="3600" dirty="0" smtClean="0"/>
            </a:br>
            <a:r>
              <a:rPr lang="pt-BR" sz="3600" dirty="0" smtClean="0"/>
              <a:t>O </a:t>
            </a:r>
            <a:r>
              <a:rPr lang="pt-BR" sz="3600" dirty="0"/>
              <a:t>futuro dos museus pós-pandemia: </a:t>
            </a:r>
            <a:br>
              <a:rPr lang="pt-BR" sz="3600" dirty="0"/>
            </a:br>
            <a:r>
              <a:rPr lang="pt-BR" sz="3600" dirty="0"/>
              <a:t>sobrevivência ou reinvenção</a:t>
            </a:r>
            <a:r>
              <a:rPr lang="pt-BR" sz="3600" dirty="0" smtClean="0"/>
              <a:t>?</a:t>
            </a:r>
            <a:r>
              <a:rPr lang="pt-BR" sz="3600" b="1" dirty="0"/>
              <a:t/>
            </a:r>
            <a:br>
              <a:rPr lang="pt-BR" sz="3600" b="1" dirty="0"/>
            </a:br>
            <a:r>
              <a:rPr lang="pt-BR" sz="3100" dirty="0">
                <a:solidFill>
                  <a:srgbClr val="C00000"/>
                </a:solidFill>
              </a:rPr>
              <a:t>Lucimara Anselmo Santos </a:t>
            </a:r>
            <a:r>
              <a:rPr lang="pt-BR" sz="3100" dirty="0" err="1">
                <a:solidFill>
                  <a:srgbClr val="C00000"/>
                </a:solidFill>
              </a:rPr>
              <a:t>Letelier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t-BR" dirty="0" smtClean="0"/>
              <a:t>“Com o fechamento dos museus por causa da pandemia, são inúmeros os impactos sobre sua sustentabilidade econômica e sua capacidade de presença para além dos espaços físicos e da articulação pública. Profissionais e instituições voltaram-se, em um primeiro momento, para a urgência da presença digital e das medidas de contenção. E, depois, para os protocolos de reabertura. Concentrando-se em sobreviver e na “volta à normalidade”, mantiveram seus esforços entre estes dois polos: o começo e o fim da crise. E, talvez, não se permitiram aprofundar o que existe durante a crise: </a:t>
            </a:r>
            <a:r>
              <a:rPr lang="pt-BR" dirty="0" smtClean="0">
                <a:solidFill>
                  <a:srgbClr val="C00000"/>
                </a:solidFill>
              </a:rPr>
              <a:t>um convite à reinvenção</a:t>
            </a:r>
            <a:r>
              <a:rPr lang="pt-BR" dirty="0" smtClean="0"/>
              <a:t>. A construção de uma nova relevância dos museus, que reconhece e decide agir em um mundo em </a:t>
            </a:r>
            <a:r>
              <a:rPr lang="pt-BR" dirty="0" smtClean="0"/>
              <a:t>transformação”.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7452177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 algn="ctr"/>
            <a:r>
              <a:rPr lang="pt-BR" sz="3600" dirty="0" smtClean="0"/>
              <a:t/>
            </a:r>
            <a:br>
              <a:rPr lang="pt-BR" sz="3600" dirty="0" smtClean="0"/>
            </a:br>
            <a:r>
              <a:rPr lang="pt-BR" sz="3600" dirty="0" smtClean="0"/>
              <a:t>O </a:t>
            </a:r>
            <a:r>
              <a:rPr lang="pt-BR" sz="3600" dirty="0"/>
              <a:t>futuro dos museus pós-pandemia: </a:t>
            </a:r>
            <a:br>
              <a:rPr lang="pt-BR" sz="3600" dirty="0"/>
            </a:br>
            <a:r>
              <a:rPr lang="pt-BR" sz="3600" dirty="0"/>
              <a:t>sobrevivência ou reinvenção</a:t>
            </a:r>
            <a:r>
              <a:rPr lang="pt-BR" sz="3600" dirty="0" smtClean="0"/>
              <a:t>?</a:t>
            </a:r>
            <a:r>
              <a:rPr lang="pt-BR" sz="3600" b="1" dirty="0"/>
              <a:t/>
            </a:r>
            <a:br>
              <a:rPr lang="pt-BR" sz="3600" b="1" dirty="0"/>
            </a:br>
            <a:r>
              <a:rPr lang="pt-BR" sz="3100" dirty="0">
                <a:solidFill>
                  <a:srgbClr val="C00000"/>
                </a:solidFill>
              </a:rPr>
              <a:t>Lucimara Anselmo Santos </a:t>
            </a:r>
            <a:r>
              <a:rPr lang="pt-BR" sz="3100" dirty="0" err="1">
                <a:solidFill>
                  <a:srgbClr val="C00000"/>
                </a:solidFill>
              </a:rPr>
              <a:t>Letelier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 smtClean="0"/>
              <a:t>O impacto da pandemia sobre os museus é mensurável. E o impacto dos museus sobre a pandemia?</a:t>
            </a:r>
          </a:p>
          <a:p>
            <a:r>
              <a:rPr lang="pt-BR" dirty="0" smtClean="0"/>
              <a:t>O que os museus fizeram, ou farão, a partir dos aprendizados da pandemia? O que realizaram diante do caos social e da saúde nos territórios e nas comunidades com as quais atuam?</a:t>
            </a:r>
          </a:p>
          <a:p>
            <a:r>
              <a:rPr lang="pt-BR" dirty="0" smtClean="0"/>
              <a:t>Possibilidade de recriar a relação entre museus e pessoas.</a:t>
            </a:r>
          </a:p>
          <a:p>
            <a:r>
              <a:rPr lang="pt-BR" dirty="0" smtClean="0"/>
              <a:t>Além do álcool em gel e de outras medidas, o que muda na vida dos museus quando reabrirem e quando as pessoas encontrarem lá fora um mundo que não é o mesmo? Como essas alterações impactam a experiência de visitação? Como refletem a mudança de toda uma cultura de convivência, contemplação e interação social? O que muda? O que permanece? O que não é previsível?</a:t>
            </a:r>
          </a:p>
        </p:txBody>
      </p:sp>
    </p:spTree>
    <p:extLst>
      <p:ext uri="{BB962C8B-B14F-4D97-AF65-F5344CB8AC3E}">
        <p14:creationId xmlns:p14="http://schemas.microsoft.com/office/powerpoint/2010/main" val="261354200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 algn="ctr"/>
            <a:r>
              <a:rPr lang="pt-BR" sz="3600" dirty="0" smtClean="0"/>
              <a:t/>
            </a:r>
            <a:br>
              <a:rPr lang="pt-BR" sz="3600" dirty="0" smtClean="0"/>
            </a:br>
            <a:r>
              <a:rPr lang="pt-BR" sz="3600" dirty="0" smtClean="0"/>
              <a:t>O </a:t>
            </a:r>
            <a:r>
              <a:rPr lang="pt-BR" sz="3600" dirty="0"/>
              <a:t>futuro dos museus pós-pandemia: </a:t>
            </a:r>
            <a:br>
              <a:rPr lang="pt-BR" sz="3600" dirty="0"/>
            </a:br>
            <a:r>
              <a:rPr lang="pt-BR" sz="3600" dirty="0"/>
              <a:t>sobrevivência ou reinvenção</a:t>
            </a:r>
            <a:r>
              <a:rPr lang="pt-BR" sz="3600" dirty="0" smtClean="0"/>
              <a:t>?</a:t>
            </a:r>
            <a:r>
              <a:rPr lang="pt-BR" sz="3600" b="1" dirty="0"/>
              <a:t/>
            </a:r>
            <a:br>
              <a:rPr lang="pt-BR" sz="3600" b="1" dirty="0"/>
            </a:br>
            <a:r>
              <a:rPr lang="pt-BR" sz="3100" dirty="0">
                <a:solidFill>
                  <a:srgbClr val="C00000"/>
                </a:solidFill>
              </a:rPr>
              <a:t>Lucimara Anselmo Santos </a:t>
            </a:r>
            <a:r>
              <a:rPr lang="pt-BR" sz="3100" dirty="0" err="1">
                <a:solidFill>
                  <a:srgbClr val="C00000"/>
                </a:solidFill>
              </a:rPr>
              <a:t>Letelier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 smtClean="0"/>
              <a:t>Observar, reconhecer e atuar sobre novos valores que emergem na pós-pandemia deve ser um compromisso social para os museus que querem ser relevantes.</a:t>
            </a:r>
          </a:p>
          <a:p>
            <a:r>
              <a:rPr lang="pt-BR" dirty="0" smtClean="0"/>
              <a:t>Nas últimas décadas, cresceu ainda mais a provocação para que museus se reconfigurassem por uma nova relevância, mais contemporânea, útil à sociedade. Uma nova função, que nasce do repactuar de valores e do reconhecimento dos limites planetários e das rupturas sociais, e que ganha força com a pandemia.</a:t>
            </a:r>
          </a:p>
          <a:p>
            <a:r>
              <a:rPr lang="pt-BR" dirty="0" smtClean="0"/>
              <a:t>O digital não tem volta. É hora de saber o que fazer com o legado positivo da cultura digital que chegou aos museus pela pandemia. E conduzi-lo a uma relevância digital museológica, em que o papel do agente social junto com as ferramentas digitais reconfigura o impacto e a função dos museus no futuro.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7649098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Brooklyn </a:t>
            </a:r>
            <a:r>
              <a:rPr lang="pt-BR" dirty="0" err="1" smtClean="0"/>
              <a:t>Museum</a:t>
            </a:r>
            <a:r>
              <a:rPr lang="pt-BR" dirty="0" smtClean="0"/>
              <a:t>, NYC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881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Brooklyn </a:t>
            </a:r>
            <a:r>
              <a:rPr lang="pt-BR" dirty="0" err="1" smtClean="0"/>
              <a:t>Museum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6176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Kigali </a:t>
            </a:r>
            <a:r>
              <a:rPr lang="pt-BR" dirty="0" err="1" smtClean="0"/>
              <a:t>Genocide</a:t>
            </a:r>
            <a:r>
              <a:rPr lang="pt-BR" dirty="0" smtClean="0"/>
              <a:t> Memorial, Ruanda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>
                <a:hlinkClick r:id="rId2"/>
              </a:rPr>
              <a:t>https://kgm.rw</a:t>
            </a:r>
            <a:r>
              <a:rPr lang="pt-BR" dirty="0" smtClean="0">
                <a:hlinkClick r:id="rId2"/>
              </a:rPr>
              <a:t>/</a:t>
            </a:r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2515625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 algn="ctr"/>
            <a:r>
              <a:rPr lang="pt-BR" sz="3600" dirty="0" smtClean="0"/>
              <a:t/>
            </a:r>
            <a:br>
              <a:rPr lang="pt-BR" sz="3600" dirty="0" smtClean="0"/>
            </a:br>
            <a:r>
              <a:rPr lang="pt-BR" sz="3600" dirty="0" smtClean="0"/>
              <a:t>O </a:t>
            </a:r>
            <a:r>
              <a:rPr lang="pt-BR" sz="3600" dirty="0"/>
              <a:t>futuro dos museus pós-pandemia: </a:t>
            </a:r>
            <a:br>
              <a:rPr lang="pt-BR" sz="3600" dirty="0"/>
            </a:br>
            <a:r>
              <a:rPr lang="pt-BR" sz="3600" dirty="0"/>
              <a:t>sobrevivência ou reinvenção</a:t>
            </a:r>
            <a:r>
              <a:rPr lang="pt-BR" sz="3600" dirty="0" smtClean="0"/>
              <a:t>?</a:t>
            </a:r>
            <a:r>
              <a:rPr lang="pt-BR" sz="3600" b="1" dirty="0"/>
              <a:t/>
            </a:r>
            <a:br>
              <a:rPr lang="pt-BR" sz="3600" b="1" dirty="0"/>
            </a:br>
            <a:r>
              <a:rPr lang="pt-BR" sz="3100" dirty="0">
                <a:solidFill>
                  <a:srgbClr val="C00000"/>
                </a:solidFill>
              </a:rPr>
              <a:t>Lucimara Anselmo Santos </a:t>
            </a:r>
            <a:r>
              <a:rPr lang="pt-BR" sz="3100" dirty="0" err="1">
                <a:solidFill>
                  <a:srgbClr val="C00000"/>
                </a:solidFill>
              </a:rPr>
              <a:t>Letelier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Reabertos no pós-pandemia, museus têm uma escolha a fazer: morto ou vivo? Muitos museus podem estar mortos com ou sem pandemia, pela não integração à urgência contemporânea.</a:t>
            </a:r>
          </a:p>
          <a:p>
            <a:r>
              <a:rPr lang="pt-BR" dirty="0" smtClean="0"/>
              <a:t>Os museus que optarem por estar vivos serão museus regenerativos, restauradores, curadores dos territórios geográficos, temáticos, afetivos e tipológicos aos quais estão integrados. E que não mais ignoram que tudo o que acontece fora do museu é parte da vida dele. Grande parte do que vive fora do museu não pode mais ser sustentado, precisa ser regenerado para garantir a própria vida, humana e planetária.</a:t>
            </a:r>
          </a:p>
          <a:p>
            <a:r>
              <a:rPr lang="pt-BR" dirty="0" smtClean="0">
                <a:solidFill>
                  <a:srgbClr val="C00000"/>
                </a:solidFill>
              </a:rPr>
              <a:t>Museus curadores</a:t>
            </a:r>
            <a:r>
              <a:rPr lang="pt-BR" dirty="0" smtClean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3063585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rgbClr val="C00000"/>
                </a:solidFill>
              </a:rPr>
              <a:t>Marina </a:t>
            </a:r>
            <a:r>
              <a:rPr lang="pt-BR" b="1" dirty="0" err="1" smtClean="0">
                <a:solidFill>
                  <a:srgbClr val="C00000"/>
                </a:solidFill>
              </a:rPr>
              <a:t>Baffini</a:t>
            </a:r>
            <a:endParaRPr lang="pt-BR" b="1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>
                <a:hlinkClick r:id="rId2"/>
              </a:rPr>
              <a:t>https://</a:t>
            </a:r>
            <a:r>
              <a:rPr lang="pt-BR" dirty="0" smtClean="0">
                <a:hlinkClick r:id="rId2"/>
              </a:rPr>
              <a:t>edisciplinas.usp.br/mod/resource/view.php?id=4264987</a:t>
            </a: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 smtClean="0"/>
              <a:t>80’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48826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Theatro Municipal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 smtClean="0">
                <a:hlinkClick r:id="rId2"/>
              </a:rPr>
              <a:t>Inacabada</a:t>
            </a:r>
          </a:p>
          <a:p>
            <a:pPr marL="0" indent="0">
              <a:buNone/>
            </a:pPr>
            <a:r>
              <a:rPr lang="pt-BR" dirty="0">
                <a:hlinkClick r:id="rId2"/>
              </a:rPr>
              <a:t>https://</a:t>
            </a:r>
            <a:r>
              <a:rPr lang="pt-BR" dirty="0" smtClean="0">
                <a:hlinkClick r:id="rId2"/>
              </a:rPr>
              <a:t>www.youtube.com/watch?v=dGM_lIRm2Q0</a:t>
            </a:r>
          </a:p>
          <a:p>
            <a:pPr marL="0" indent="0">
              <a:buNone/>
            </a:pPr>
            <a:endParaRPr lang="pt-BR" dirty="0">
              <a:hlinkClick r:id="rId2"/>
            </a:endParaRPr>
          </a:p>
          <a:p>
            <a:pPr marL="0" indent="0">
              <a:buNone/>
            </a:pPr>
            <a:r>
              <a:rPr lang="pt-BR" dirty="0" smtClean="0">
                <a:hlinkClick r:id="rId2"/>
              </a:rPr>
              <a:t>Balcão de amor</a:t>
            </a:r>
          </a:p>
          <a:p>
            <a:pPr marL="0" indent="0">
              <a:buNone/>
            </a:pPr>
            <a:r>
              <a:rPr lang="pt-BR" dirty="0" smtClean="0">
                <a:hlinkClick r:id="rId2"/>
              </a:rPr>
              <a:t>https</a:t>
            </a:r>
            <a:r>
              <a:rPr lang="pt-BR" dirty="0">
                <a:hlinkClick r:id="rId2"/>
              </a:rPr>
              <a:t>://</a:t>
            </a:r>
            <a:r>
              <a:rPr lang="pt-BR" dirty="0" smtClean="0">
                <a:hlinkClick r:id="rId2"/>
              </a:rPr>
              <a:t>www.youtube.com/watch?v=ZwToNpQxxy4</a:t>
            </a:r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008919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2375</TotalTime>
  <Words>3186</Words>
  <Application>Microsoft Office PowerPoint</Application>
  <PresentationFormat>Widescreen</PresentationFormat>
  <Paragraphs>258</Paragraphs>
  <Slides>87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87</vt:i4>
      </vt:variant>
    </vt:vector>
  </HeadingPairs>
  <TitlesOfParts>
    <vt:vector size="93" baseType="lpstr">
      <vt:lpstr>Arial</vt:lpstr>
      <vt:lpstr>Calibri</vt:lpstr>
      <vt:lpstr>Calibri Light</vt:lpstr>
      <vt:lpstr>Franklin Gothic Medium</vt:lpstr>
      <vt:lpstr>Symbol</vt:lpstr>
      <vt:lpstr>Tema do Office</vt:lpstr>
      <vt:lpstr>    Dispositivos de cultura e informação e mediação cultural    </vt:lpstr>
      <vt:lpstr>Pina_Acervo </vt:lpstr>
      <vt:lpstr>Stephan Kessler, América, segunda metade XVII Pina</vt:lpstr>
      <vt:lpstr>Stephan Kessler, África, segunda metade XVII Pina</vt:lpstr>
      <vt:lpstr>Denilson Baniwa – ReAntropofagia Pina</vt:lpstr>
      <vt:lpstr>Macunaíma, Mário de Andrade, 1928</vt:lpstr>
      <vt:lpstr>Apresentação do PowerPoint</vt:lpstr>
      <vt:lpstr>Theatro Municipal</vt:lpstr>
      <vt:lpstr>Theatro Municipal</vt:lpstr>
      <vt:lpstr> Vaslav Nijinsky_Scherazade (1909) Orson Welles_Othello (1952) </vt:lpstr>
      <vt:lpstr>Apresentação do PowerPoint</vt:lpstr>
      <vt:lpstr>MEDELLÍN</vt:lpstr>
      <vt:lpstr>MEDELLÍN, Colômbia</vt:lpstr>
      <vt:lpstr>Medellín</vt:lpstr>
      <vt:lpstr>Medellín Projeto de Cidade</vt:lpstr>
      <vt:lpstr>Medellín</vt:lpstr>
      <vt:lpstr>Apresentação do PowerPoint</vt:lpstr>
      <vt:lpstr>Apresentação do PowerPoint</vt:lpstr>
      <vt:lpstr>Apresentação do PowerPoint</vt:lpstr>
      <vt:lpstr>Comuna 1</vt:lpstr>
      <vt:lpstr>Comuna 1 Parque Biblioteca España</vt:lpstr>
      <vt:lpstr>Biblioteca Pública Piloto para a América Latina - Medellín</vt:lpstr>
      <vt:lpstr>Parques Biblioteca</vt:lpstr>
      <vt:lpstr>Diagnóstico para implantação dos Parques Biblioteca</vt:lpstr>
      <vt:lpstr>Parques Biblioteca</vt:lpstr>
      <vt:lpstr>Parques Biblioteca</vt:lpstr>
      <vt:lpstr>Parques Biblioteca</vt:lpstr>
      <vt:lpstr>Apresentação do PowerPoint</vt:lpstr>
      <vt:lpstr>Parque Biblioteca Santo Domingo - España</vt:lpstr>
      <vt:lpstr>Apresentação do PowerPoint</vt:lpstr>
      <vt:lpstr>480.770 habitantes = 25,22% população Medellín Estrato baixo Carência de equipamentos Alto índice de violência</vt:lpstr>
      <vt:lpstr>España</vt:lpstr>
      <vt:lpstr>España</vt:lpstr>
      <vt:lpstr>España</vt:lpstr>
      <vt:lpstr>España</vt:lpstr>
      <vt:lpstr>Apresentação do PowerPoint</vt:lpstr>
      <vt:lpstr>Parque Biblioteca  León de Greiff – La Ladera</vt:lpstr>
      <vt:lpstr>Apresentação do PowerPoint</vt:lpstr>
      <vt:lpstr>Apresentação do PowerPoint</vt:lpstr>
      <vt:lpstr>La Ladera</vt:lpstr>
      <vt:lpstr>Parque Biblioteca La Ladera</vt:lpstr>
      <vt:lpstr>Apresentação do PowerPoint</vt:lpstr>
      <vt:lpstr>San Javier</vt:lpstr>
      <vt:lpstr>Apresentação do PowerPoint</vt:lpstr>
      <vt:lpstr>Construção Parque Biblioteca</vt:lpstr>
      <vt:lpstr>San Javier</vt:lpstr>
      <vt:lpstr>San Javier</vt:lpstr>
      <vt:lpstr>Apresentação do PowerPoint</vt:lpstr>
      <vt:lpstr>San Javier</vt:lpstr>
      <vt:lpstr>Parque Biblioteca San Javier</vt:lpstr>
      <vt:lpstr>Apresentação do PowerPoint</vt:lpstr>
      <vt:lpstr>Parque Biblioteca  Tomás Carrasquilla – La Quintana</vt:lpstr>
      <vt:lpstr>Parque Biblioteca La Quintana</vt:lpstr>
      <vt:lpstr>La Quintana</vt:lpstr>
      <vt:lpstr>La Quintana</vt:lpstr>
      <vt:lpstr>La Quintana</vt:lpstr>
      <vt:lpstr>La Quintana</vt:lpstr>
      <vt:lpstr>Parque Biblioteca Belén</vt:lpstr>
      <vt:lpstr>Belén</vt:lpstr>
      <vt:lpstr>Parque Biblioteca Belén</vt:lpstr>
      <vt:lpstr>Belén</vt:lpstr>
      <vt:lpstr>Belén</vt:lpstr>
      <vt:lpstr>Belén</vt:lpstr>
      <vt:lpstr>Belén</vt:lpstr>
      <vt:lpstr>http://www.reddebibliotecas.org.co/sistemabibliotecas/Paginas/default.aspx</vt:lpstr>
      <vt:lpstr>Política cultural e unidades culturais de infocomunicação Marco Antônio de Almeida</vt:lpstr>
      <vt:lpstr>Apresentação do PowerPoint</vt:lpstr>
      <vt:lpstr>Apresentação do PowerPoint</vt:lpstr>
      <vt:lpstr>Mediação, formação, educação: duas aproximações e algumas proposições José Márcio Barros </vt:lpstr>
      <vt:lpstr>Mediação, formação, educação: duas aproximações e algumas proposições José Márcio Barros</vt:lpstr>
      <vt:lpstr>Mediação, formação, educação: duas aproximações e algumas proposições José Márcio Barros</vt:lpstr>
      <vt:lpstr>Mediação, formação, educação: duas aproximações e algumas proposições José Márcio Barros</vt:lpstr>
      <vt:lpstr>Mediação, formação, educação: duas aproximações e algumas proposições José Márcio Barros</vt:lpstr>
      <vt:lpstr>Mediação, formação, educação: duas aproximações e algumas proposições José Márcio Barros</vt:lpstr>
      <vt:lpstr>A prática da gestão participativa em espaços de acesso à informação:  o caso das bibliotecas públicas e das bibliotecas comunitárias Elisa Machado e Waldomiro Vergueiro</vt:lpstr>
      <vt:lpstr>Desenvolvimento como Liberdade  Amartya Sen</vt:lpstr>
      <vt:lpstr>ACERVO DA LAJE Salvador</vt:lpstr>
      <vt:lpstr>Apresentação do PowerPoint</vt:lpstr>
      <vt:lpstr>Apresentação do PowerPoint</vt:lpstr>
      <vt:lpstr> O futuro dos museus pós-pandemia:  sobrevivência ou reinvenção? Lucimara Anselmo Santos Letelier </vt:lpstr>
      <vt:lpstr> O futuro dos museus pós-pandemia:  sobrevivência ou reinvenção? Lucimara Anselmo Santos Letelier </vt:lpstr>
      <vt:lpstr> O futuro dos museus pós-pandemia:  sobrevivência ou reinvenção? Lucimara Anselmo Santos Letelier </vt:lpstr>
      <vt:lpstr>Brooklyn Museum, NYC</vt:lpstr>
      <vt:lpstr>Brooklyn Museum</vt:lpstr>
      <vt:lpstr>Kigali Genocide Memorial, Ruanda</vt:lpstr>
      <vt:lpstr> O futuro dos museus pós-pandemia:  sobrevivência ou reinvenção? Lucimara Anselmo Santos Letelier </vt:lpstr>
      <vt:lpstr>Marina Baffini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Dispositivos de cultura e informação e mediação cultural</dc:title>
  <dc:creator>Ceumadir</dc:creator>
  <cp:lastModifiedBy>Conta da Microsoft</cp:lastModifiedBy>
  <cp:revision>86</cp:revision>
  <dcterms:created xsi:type="dcterms:W3CDTF">2018-05-29T15:00:33Z</dcterms:created>
  <dcterms:modified xsi:type="dcterms:W3CDTF">2023-06-13T13:53:21Z</dcterms:modified>
</cp:coreProperties>
</file>