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C8C32E4-24BC-49EC-9C76-F65F0F60767C}" type="datetimeFigureOut">
              <a:rPr lang="pt-BR" smtClean="0"/>
              <a:t>03/07/2017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9979606-D945-44C1-88D1-E9974F1BC36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C32E4-24BC-49EC-9C76-F65F0F60767C}" type="datetimeFigureOut">
              <a:rPr lang="pt-BR" smtClean="0"/>
              <a:t>03/07/2017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79606-D945-44C1-88D1-E9974F1BC36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C32E4-24BC-49EC-9C76-F65F0F60767C}" type="datetimeFigureOut">
              <a:rPr lang="pt-BR" smtClean="0"/>
              <a:t>03/07/2017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79606-D945-44C1-88D1-E9974F1BC36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C32E4-24BC-49EC-9C76-F65F0F60767C}" type="datetimeFigureOut">
              <a:rPr lang="pt-BR" smtClean="0"/>
              <a:t>03/07/2017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79606-D945-44C1-88D1-E9974F1BC360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C32E4-24BC-49EC-9C76-F65F0F60767C}" type="datetimeFigureOut">
              <a:rPr lang="pt-BR" smtClean="0"/>
              <a:t>03/07/2017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79606-D945-44C1-88D1-E9974F1BC360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C32E4-24BC-49EC-9C76-F65F0F60767C}" type="datetimeFigureOut">
              <a:rPr lang="pt-BR" smtClean="0"/>
              <a:t>03/07/2017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79606-D945-44C1-88D1-E9974F1BC360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C32E4-24BC-49EC-9C76-F65F0F60767C}" type="datetimeFigureOut">
              <a:rPr lang="pt-BR" smtClean="0"/>
              <a:t>03/07/2017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79606-D945-44C1-88D1-E9974F1BC360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C32E4-24BC-49EC-9C76-F65F0F60767C}" type="datetimeFigureOut">
              <a:rPr lang="pt-BR" smtClean="0"/>
              <a:t>03/07/2017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79606-D945-44C1-88D1-E9974F1BC360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C32E4-24BC-49EC-9C76-F65F0F60767C}" type="datetimeFigureOut">
              <a:rPr lang="pt-BR" smtClean="0"/>
              <a:t>03/07/2017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79606-D945-44C1-88D1-E9974F1BC36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8C8C32E4-24BC-49EC-9C76-F65F0F60767C}" type="datetimeFigureOut">
              <a:rPr lang="pt-BR" smtClean="0"/>
              <a:t>03/07/2017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79606-D945-44C1-88D1-E9974F1BC360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C8C32E4-24BC-49EC-9C76-F65F0F60767C}" type="datetimeFigureOut">
              <a:rPr lang="pt-BR" smtClean="0"/>
              <a:t>03/07/2017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9979606-D945-44C1-88D1-E9974F1BC360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C8C32E4-24BC-49EC-9C76-F65F0F60767C}" type="datetimeFigureOut">
              <a:rPr lang="pt-BR" smtClean="0"/>
              <a:t>03/07/2017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9979606-D945-44C1-88D1-E9974F1BC360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/>
              <a:t>As relações e determinações do trabalho na vida cotidiana.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pt-BR" dirty="0" smtClean="0"/>
              <a:t>Os sentidos e significados do trabalho para os trabalhadores</a:t>
            </a:r>
          </a:p>
          <a:p>
            <a:pPr algn="ctr"/>
            <a:r>
              <a:rPr lang="pt-BR" dirty="0" smtClean="0"/>
              <a:t>REGINA C. FIORATI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Êxito e realização pessoal</a:t>
            </a:r>
          </a:p>
          <a:p>
            <a:r>
              <a:rPr lang="pt-BR" dirty="0" smtClean="0"/>
              <a:t>Atualizar competências e habilidades</a:t>
            </a:r>
          </a:p>
          <a:p>
            <a:r>
              <a:rPr lang="pt-BR" dirty="0" smtClean="0"/>
              <a:t>Adquirir segurança e autonomia</a:t>
            </a:r>
          </a:p>
          <a:p>
            <a:r>
              <a:rPr lang="pt-BR" dirty="0" smtClean="0"/>
              <a:t>Relacionar-se com outros</a:t>
            </a:r>
          </a:p>
          <a:p>
            <a:r>
              <a:rPr lang="pt-BR" dirty="0" smtClean="0"/>
              <a:t>Contribuir para  a sociedade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Ter sentido na vida </a:t>
            </a:r>
            <a:r>
              <a:rPr lang="pt-BR" dirty="0" err="1" smtClean="0">
                <a:solidFill>
                  <a:srgbClr val="FF0000"/>
                </a:solidFill>
                <a:sym typeface="Wingdings" pitchFamily="2" charset="2"/>
              </a:rPr>
              <a:t></a:t>
            </a:r>
            <a:r>
              <a:rPr lang="pt-BR" dirty="0" smtClean="0">
                <a:solidFill>
                  <a:srgbClr val="FF0000"/>
                </a:solidFill>
              </a:rPr>
              <a:t>Manter-se ocupado</a:t>
            </a:r>
          </a:p>
          <a:p>
            <a:pPr>
              <a:buNone/>
            </a:pPr>
            <a:r>
              <a:rPr lang="pt-BR" dirty="0" smtClean="0">
                <a:solidFill>
                  <a:srgbClr val="FF0000"/>
                </a:solidFill>
              </a:rPr>
              <a:t>__________________________________________</a:t>
            </a:r>
          </a:p>
          <a:p>
            <a:r>
              <a:rPr lang="pt-BR" dirty="0" smtClean="0"/>
              <a:t>Fatores organizacionais que fazem um trabalho ter sentido: boas condições de trabalho, salários bons, corresponda a competência, oportunidade de aprendizagem, estimulante e autonomia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que o trabalho representa</a:t>
            </a: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Sentido de vida das pessoas</a:t>
            </a:r>
          </a:p>
          <a:p>
            <a:r>
              <a:rPr lang="pt-BR" dirty="0" smtClean="0"/>
              <a:t>Ocupa o tempo da vida</a:t>
            </a:r>
          </a:p>
          <a:p>
            <a:r>
              <a:rPr lang="pt-BR" dirty="0" smtClean="0"/>
              <a:t>Evita vazio e ansiedade</a:t>
            </a:r>
          </a:p>
          <a:p>
            <a:r>
              <a:rPr lang="pt-BR" dirty="0" smtClean="0"/>
              <a:t>Autonomia</a:t>
            </a:r>
          </a:p>
          <a:p>
            <a:r>
              <a:rPr lang="pt-BR" dirty="0" smtClean="0"/>
              <a:t>Permite o desenvolvimento de competências e habilidades</a:t>
            </a:r>
          </a:p>
          <a:p>
            <a:r>
              <a:rPr lang="pt-BR" dirty="0" smtClean="0"/>
              <a:t>Avalia desempenho e permite o crescimento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Manter-se </a:t>
            </a:r>
            <a:r>
              <a:rPr lang="pt-BR" b="0" dirty="0" smtClean="0"/>
              <a:t>OCUPADO</a:t>
            </a:r>
            <a:endParaRPr lang="pt-BR" b="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115616" y="1196752"/>
            <a:ext cx="2225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Crise do cotidiano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4139952" y="1196752"/>
            <a:ext cx="2002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Crise de sentido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3923928" y="3284984"/>
            <a:ext cx="26452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TRABALHO  continua </a:t>
            </a:r>
          </a:p>
          <a:p>
            <a:r>
              <a:rPr lang="pt-BR" dirty="0" smtClean="0"/>
              <a:t>Como centralidade da</a:t>
            </a:r>
          </a:p>
          <a:p>
            <a:r>
              <a:rPr lang="pt-BR" dirty="0" smtClean="0"/>
              <a:t>Vida cotidiana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683568" y="4941168"/>
            <a:ext cx="22445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Sentido de vida</a:t>
            </a:r>
          </a:p>
          <a:p>
            <a:r>
              <a:rPr lang="pt-BR" b="1" dirty="0" smtClean="0">
                <a:solidFill>
                  <a:srgbClr val="FF0000"/>
                </a:solidFill>
              </a:rPr>
              <a:t>Ocupação da  vida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3275856" y="5157192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autonomia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5220072" y="5013176"/>
            <a:ext cx="1540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socialização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7092280" y="5013176"/>
            <a:ext cx="1319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realização</a:t>
            </a:r>
            <a:endParaRPr lang="pt-BR" dirty="0"/>
          </a:p>
        </p:txBody>
      </p:sp>
      <p:cxnSp>
        <p:nvCxnSpPr>
          <p:cNvPr id="13" name="Conector de seta reta 12"/>
          <p:cNvCxnSpPr/>
          <p:nvPr/>
        </p:nvCxnSpPr>
        <p:spPr>
          <a:xfrm>
            <a:off x="2483768" y="1628800"/>
            <a:ext cx="1656184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/>
          <p:nvPr/>
        </p:nvCxnSpPr>
        <p:spPr>
          <a:xfrm flipH="1">
            <a:off x="4716016" y="1628800"/>
            <a:ext cx="864096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e seta reta 17"/>
          <p:cNvCxnSpPr/>
          <p:nvPr/>
        </p:nvCxnSpPr>
        <p:spPr>
          <a:xfrm flipH="1">
            <a:off x="2555776" y="4005064"/>
            <a:ext cx="1296144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/>
          <p:nvPr/>
        </p:nvCxnSpPr>
        <p:spPr>
          <a:xfrm flipH="1">
            <a:off x="4427984" y="4293096"/>
            <a:ext cx="144016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/>
          <p:cNvCxnSpPr>
            <a:stCxn id="7" idx="2"/>
          </p:cNvCxnSpPr>
          <p:nvPr/>
        </p:nvCxnSpPr>
        <p:spPr>
          <a:xfrm>
            <a:off x="5246566" y="4208314"/>
            <a:ext cx="549570" cy="7328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de seta reta 23"/>
          <p:cNvCxnSpPr/>
          <p:nvPr/>
        </p:nvCxnSpPr>
        <p:spPr>
          <a:xfrm>
            <a:off x="6156176" y="4005064"/>
            <a:ext cx="1368152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Suzana da Rosa </a:t>
            </a:r>
            <a:r>
              <a:rPr lang="pt-BR" dirty="0" err="1" smtClean="0"/>
              <a:t>Tolfo</a:t>
            </a:r>
            <a:r>
              <a:rPr lang="pt-BR" dirty="0" smtClean="0"/>
              <a:t>; </a:t>
            </a:r>
            <a:r>
              <a:rPr lang="pt-BR" dirty="0" err="1" smtClean="0"/>
              <a:t>Walmiria</a:t>
            </a:r>
            <a:r>
              <a:rPr lang="pt-BR" dirty="0" smtClean="0"/>
              <a:t> </a:t>
            </a:r>
            <a:r>
              <a:rPr lang="pt-BR" dirty="0" err="1" smtClean="0"/>
              <a:t>Piccinni</a:t>
            </a:r>
            <a:r>
              <a:rPr lang="pt-BR" dirty="0" smtClean="0"/>
              <a:t>. (2007). Sentidos e significados do trabalho: explorando conceitos, variáveis e estudos empíricos brasileiros. Psicologia &amp; Sociedade, </a:t>
            </a:r>
            <a:r>
              <a:rPr lang="pt-BR" smtClean="0"/>
              <a:t>19(1): 38-46. 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Referência 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Em uma sociedade ocidental – há uma centralidade do trabalho em nível do sujeito e no seio social</a:t>
            </a:r>
          </a:p>
          <a:p>
            <a:r>
              <a:rPr lang="pt-BR" dirty="0" smtClean="0"/>
              <a:t>A importância do trabalho como fator de inclusão socioeconômica e cultural.</a:t>
            </a:r>
          </a:p>
          <a:p>
            <a:r>
              <a:rPr lang="pt-BR" dirty="0" smtClean="0"/>
              <a:t>Mas como o trabalhador entende o trabalho?</a:t>
            </a:r>
          </a:p>
          <a:p>
            <a:r>
              <a:rPr lang="pt-BR" dirty="0" smtClean="0"/>
              <a:t>Qual sentido e significado o trabalhador dá ao trabalho?</a:t>
            </a:r>
          </a:p>
          <a:p>
            <a:r>
              <a:rPr lang="pt-BR" dirty="0" smtClean="0"/>
              <a:t>Um trabalho que significativo para quem realiza o trabalho proporciona prazer e realização</a:t>
            </a:r>
          </a:p>
          <a:p>
            <a:r>
              <a:rPr lang="pt-BR" dirty="0" smtClean="0"/>
              <a:t>O contrario causa sofrimento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As relações e determinações do trabalho na vida cotidiana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Para um trabalho ter sentido para quem trabalha – ser importante, útil e legítimo </a:t>
            </a:r>
            <a:r>
              <a:rPr lang="pt-BR" dirty="0" smtClean="0">
                <a:sym typeface="Wingdings" pitchFamily="2" charset="2"/>
              </a:rPr>
              <a:t> valor social</a:t>
            </a:r>
          </a:p>
          <a:p>
            <a:r>
              <a:rPr lang="pt-BR" dirty="0" smtClean="0">
                <a:sym typeface="Wingdings" pitchFamily="2" charset="2"/>
              </a:rPr>
              <a:t>Preencher 3 requisitos:</a:t>
            </a:r>
          </a:p>
          <a:p>
            <a:pPr marL="624078" indent="-514350" algn="ctr">
              <a:buNone/>
            </a:pPr>
            <a:r>
              <a:rPr lang="pt-BR" dirty="0" smtClean="0"/>
              <a:t>1-Variedade de tarefas que permita utilização de varias competências e habilidades</a:t>
            </a:r>
          </a:p>
          <a:p>
            <a:pPr marL="624078" indent="-514350" algn="ctr">
              <a:buNone/>
            </a:pPr>
            <a:r>
              <a:rPr lang="pt-BR" dirty="0" smtClean="0"/>
              <a:t>______________________________________________</a:t>
            </a:r>
          </a:p>
          <a:p>
            <a:pPr marL="624078" indent="-514350" algn="ctr">
              <a:buNone/>
            </a:pPr>
            <a:r>
              <a:rPr lang="pt-BR" dirty="0" smtClean="0"/>
              <a:t>2-Não alienante – que o trabalhador faça todas as etapas, perceba sua utilidade e  valor para a sociedade – sentimento de responsabilidade</a:t>
            </a:r>
          </a:p>
          <a:p>
            <a:pPr marL="624078" indent="-514350" algn="ctr">
              <a:buNone/>
            </a:pPr>
            <a:r>
              <a:rPr lang="pt-BR" dirty="0" smtClean="0"/>
              <a:t>____________________________________________</a:t>
            </a:r>
          </a:p>
          <a:p>
            <a:pPr marL="624078" indent="-514350" algn="ctr">
              <a:buNone/>
            </a:pPr>
            <a:r>
              <a:rPr lang="pt-BR" dirty="0" smtClean="0"/>
              <a:t>3-Feedback – que permite seu aprimoramento</a:t>
            </a:r>
          </a:p>
          <a:p>
            <a:pPr marL="624078" indent="-514350">
              <a:buNone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Os sentidos do trabalho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Significado, orientação e coerência</a:t>
            </a:r>
          </a:p>
          <a:p>
            <a:r>
              <a:rPr lang="pt-BR" dirty="0" smtClean="0"/>
              <a:t>Significado - valor que lhe atribui (representações)</a:t>
            </a:r>
          </a:p>
          <a:p>
            <a:r>
              <a:rPr lang="pt-BR" dirty="0" smtClean="0"/>
              <a:t>Orientação – guia suas ações, o que ele busca</a:t>
            </a:r>
          </a:p>
          <a:p>
            <a:r>
              <a:rPr lang="pt-BR" dirty="0" smtClean="0"/>
              <a:t> coerência -  equilíbrio que busca com o trabalho</a:t>
            </a:r>
          </a:p>
          <a:p>
            <a:r>
              <a:rPr lang="pt-BR" u="sng" dirty="0" err="1" smtClean="0"/>
              <a:t>Meaning</a:t>
            </a:r>
            <a:r>
              <a:rPr lang="pt-BR" u="sng" dirty="0" smtClean="0"/>
              <a:t> </a:t>
            </a:r>
            <a:r>
              <a:rPr lang="pt-BR" u="sng" dirty="0" err="1" smtClean="0"/>
              <a:t>of</a:t>
            </a:r>
            <a:r>
              <a:rPr lang="pt-BR" u="sng" dirty="0" smtClean="0"/>
              <a:t> work </a:t>
            </a:r>
            <a:r>
              <a:rPr lang="pt-BR" u="sng" dirty="0" err="1" smtClean="0"/>
              <a:t>International</a:t>
            </a:r>
            <a:r>
              <a:rPr lang="pt-BR" u="sng" dirty="0" smtClean="0"/>
              <a:t> Research </a:t>
            </a:r>
            <a:r>
              <a:rPr lang="pt-BR" u="sng" dirty="0" err="1" smtClean="0"/>
              <a:t>Team</a:t>
            </a:r>
            <a:r>
              <a:rPr lang="pt-BR" u="sng" dirty="0" smtClean="0"/>
              <a:t>: </a:t>
            </a:r>
            <a:r>
              <a:rPr lang="pt-BR" dirty="0" smtClean="0">
                <a:solidFill>
                  <a:srgbClr val="FF0000"/>
                </a:solidFill>
              </a:rPr>
              <a:t>construto psicológico multidimensional e dinâmico formado pela interação entre aspectos pessoais, ambientais e influenciado pelas mudanças que causam em si mesmo e no entorno social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MORIN – o sentido do trabalho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54555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Estão relacionados com 3 dimensões:</a:t>
            </a:r>
          </a:p>
          <a:p>
            <a:r>
              <a:rPr lang="pt-BR" dirty="0" smtClean="0"/>
              <a:t>1-Centralidade do trabalho – mede o grau de importância que o trabalho tem na vida de um sujeito</a:t>
            </a:r>
          </a:p>
          <a:p>
            <a:pPr>
              <a:buNone/>
            </a:pPr>
            <a:r>
              <a:rPr lang="pt-BR" dirty="0" smtClean="0"/>
              <a:t>________________________________________________</a:t>
            </a:r>
          </a:p>
          <a:p>
            <a:r>
              <a:rPr lang="pt-BR" dirty="0" smtClean="0"/>
              <a:t>2-Normas sociais do trabalho – deveres, direitos, seguridade – percepção das contribuições do seu trabalho e recompensas obtidas pelo seu trabalho</a:t>
            </a:r>
          </a:p>
          <a:p>
            <a:r>
              <a:rPr lang="pt-BR" dirty="0" smtClean="0"/>
              <a:t>Deveres – sentimento de que seu trabalho deve contribuir para o bem social</a:t>
            </a:r>
          </a:p>
          <a:p>
            <a:r>
              <a:rPr lang="pt-BR" dirty="0" smtClean="0"/>
              <a:t>Direitos – direito ao trabalho</a:t>
            </a:r>
          </a:p>
          <a:p>
            <a:pPr>
              <a:buNone/>
            </a:pPr>
            <a:r>
              <a:rPr lang="pt-BR" dirty="0" smtClean="0"/>
              <a:t>_________________________________________________</a:t>
            </a:r>
          </a:p>
          <a:p>
            <a:r>
              <a:rPr lang="pt-BR" dirty="0" smtClean="0"/>
              <a:t>3- Resultados valorizados do trabalho – finalidade e aquilo que o mantém naquela atividade (prestigio, retorno financeiro, relações interpessoais, manter-se ocupado, utilidade)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Os sentidos do trabalho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Construto social, reproduzido social, cultural e historicamente</a:t>
            </a:r>
          </a:p>
          <a:p>
            <a:r>
              <a:rPr lang="pt-BR" dirty="0" smtClean="0"/>
              <a:t>Faz parte de uma realidade social de um determinado momento histórico – determina as ações das pessoas e a natureza da sociedade naquele momento histórico</a:t>
            </a:r>
          </a:p>
          <a:p>
            <a:r>
              <a:rPr lang="pt-BR" dirty="0" smtClean="0"/>
              <a:t>Reproduzido culturalmente – educação das crianças e adolescentes – perpetua na vida adulta, mas adaptando-se as etapas da vida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A satisfação no trabalho </a:t>
            </a:r>
            <a:r>
              <a:rPr lang="pt-BR" dirty="0" smtClean="0">
                <a:solidFill>
                  <a:srgbClr val="FF0000"/>
                </a:solidFill>
                <a:sym typeface="Wingdings" pitchFamily="2" charset="2"/>
              </a:rPr>
              <a:t> satisfação fora do trabalho na vida em geral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O sentido do trabalho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Trabalho é meio de reprodução material e simbólica da vida – provê subsistência, dá sentido existencial e constrói uma identidade</a:t>
            </a:r>
          </a:p>
          <a:p>
            <a:endParaRPr lang="pt-BR" dirty="0" smtClean="0"/>
          </a:p>
          <a:p>
            <a:r>
              <a:rPr lang="pt-BR" dirty="0" smtClean="0"/>
              <a:t>O trabalho tem uma centralidade tanto para os capitalistas quanto para os socialistas, embora de perspectivas contrárias</a:t>
            </a:r>
          </a:p>
          <a:p>
            <a:pPr>
              <a:buNone/>
            </a:pPr>
            <a:r>
              <a:rPr lang="pt-BR" dirty="0" smtClean="0"/>
              <a:t>                                    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>
                <a:solidFill>
                  <a:srgbClr val="00B050"/>
                </a:solidFill>
              </a:rPr>
              <a:t>Capital – a importância do trabalho está no lucro recebido através do trabalho alheio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Social – o trabalho alienado capitalista não tem sentido X o trabalho inteiro, criativo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Sentido existencial e social</a:t>
            </a:r>
            <a:endParaRPr lang="pt-BR" dirty="0"/>
          </a:p>
        </p:txBody>
      </p:sp>
      <p:sp>
        <p:nvSpPr>
          <p:cNvPr id="4" name="Seta para baixo 3"/>
          <p:cNvSpPr/>
          <p:nvPr/>
        </p:nvSpPr>
        <p:spPr>
          <a:xfrm>
            <a:off x="4499992" y="3573016"/>
            <a:ext cx="48463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Pesquisas </a:t>
            </a:r>
            <a:r>
              <a:rPr lang="pt-BR" dirty="0" err="1" smtClean="0"/>
              <a:t>Morin</a:t>
            </a:r>
            <a:endParaRPr lang="pt-BR" dirty="0" smtClean="0"/>
          </a:p>
          <a:p>
            <a:r>
              <a:rPr lang="pt-BR" dirty="0" smtClean="0"/>
              <a:t>Ainda que pessoas não precisem do trabalho economicamente elas continuam a trabalhar. Porque?</a:t>
            </a:r>
          </a:p>
          <a:p>
            <a:r>
              <a:rPr lang="pt-BR" dirty="0" smtClean="0"/>
              <a:t>Meio de se relacionar com outros</a:t>
            </a:r>
          </a:p>
          <a:p>
            <a:r>
              <a:rPr lang="pt-BR" dirty="0" smtClean="0"/>
              <a:t>Sentir-se parte integrante de um grupo, sociedade</a:t>
            </a:r>
          </a:p>
          <a:p>
            <a:r>
              <a:rPr lang="pt-BR" dirty="0" smtClean="0"/>
              <a:t>Ocupar-se</a:t>
            </a:r>
          </a:p>
          <a:p>
            <a:r>
              <a:rPr lang="pt-BR" dirty="0" smtClean="0"/>
              <a:t>Ter objetivo de vida</a:t>
            </a:r>
          </a:p>
          <a:p>
            <a:r>
              <a:rPr lang="pt-BR" dirty="0" smtClean="0"/>
              <a:t>No Brasil – segurança econômica, utilidade para a vida e sociedade, reconhecimento. Destacam que autonomia, segurança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O sentido do trabalho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Exigências sociais – representa responsabilidade social</a:t>
            </a:r>
          </a:p>
          <a:p>
            <a:r>
              <a:rPr lang="pt-BR" dirty="0" smtClean="0"/>
              <a:t>Justiça no trabalho – direitos, proteção, segurança, ambiente saudável, relacionamentos saudáveis com colegas, igualdade de esforços, </a:t>
            </a:r>
            <a:r>
              <a:rPr lang="pt-BR" dirty="0" err="1" smtClean="0"/>
              <a:t>etc</a:t>
            </a:r>
            <a:endParaRPr lang="pt-BR" dirty="0" smtClean="0"/>
          </a:p>
          <a:p>
            <a:r>
              <a:rPr lang="pt-BR" dirty="0" smtClean="0"/>
              <a:t>Esforço corporal e desumanização – trabalhos que fazem sofrer</a:t>
            </a:r>
          </a:p>
          <a:p>
            <a:r>
              <a:rPr lang="pt-BR" dirty="0" smtClean="0"/>
              <a:t>Realização pessoal</a:t>
            </a:r>
          </a:p>
          <a:p>
            <a:r>
              <a:rPr lang="pt-BR" dirty="0" smtClean="0"/>
              <a:t>Sobrevivência pessoal e familiar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Atributos valorativos do trabalho</a:t>
            </a: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</TotalTime>
  <Words>735</Words>
  <Application>Microsoft Office PowerPoint</Application>
  <PresentationFormat>Apresentação na tela (4:3)</PresentationFormat>
  <Paragraphs>88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9" baseType="lpstr">
      <vt:lpstr>Lucida Sans Unicode</vt:lpstr>
      <vt:lpstr>Verdana</vt:lpstr>
      <vt:lpstr>Wingdings</vt:lpstr>
      <vt:lpstr>Wingdings 2</vt:lpstr>
      <vt:lpstr>Wingdings 3</vt:lpstr>
      <vt:lpstr>Concurso</vt:lpstr>
      <vt:lpstr>As relações e determinações do trabalho na vida cotidiana.</vt:lpstr>
      <vt:lpstr>As relações e determinações do trabalho na vida cotidiana</vt:lpstr>
      <vt:lpstr>Os sentidos do trabalho</vt:lpstr>
      <vt:lpstr>MORIN – o sentido do trabalho</vt:lpstr>
      <vt:lpstr>Os sentidos do trabalho</vt:lpstr>
      <vt:lpstr>O sentido do trabalho</vt:lpstr>
      <vt:lpstr>Sentido existencial e social</vt:lpstr>
      <vt:lpstr>O sentido do trabalho</vt:lpstr>
      <vt:lpstr>Atributos valorativos do trabalho</vt:lpstr>
      <vt:lpstr>O que o trabalho representa</vt:lpstr>
      <vt:lpstr>Manter-se OCUPADO</vt:lpstr>
      <vt:lpstr>Apresentação do PowerPoint</vt:lpstr>
      <vt:lpstr>Referência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 relações e determinações do trabalho na vida cotidiana.</dc:title>
  <dc:creator>Regina</dc:creator>
  <cp:lastModifiedBy>Regina Fiorati</cp:lastModifiedBy>
  <cp:revision>24</cp:revision>
  <dcterms:created xsi:type="dcterms:W3CDTF">2016-08-14T23:33:58Z</dcterms:created>
  <dcterms:modified xsi:type="dcterms:W3CDTF">2017-07-03T14:21:32Z</dcterms:modified>
</cp:coreProperties>
</file>