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11/9/2023</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‹nº›</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64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11/9/2023</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36677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11/9/2023</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158066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11/9/2023</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149849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11/9/2023</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‹nº›</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21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11/9/2023</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‹nº›</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3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11/9/2023</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‹nº›</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74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11/9/2023</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426194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11/9/2023</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415143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11/9/2023</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297222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11/9/2023</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‹nº›</a:t>
            </a:fld>
            <a:endParaRPr lang="en-US"/>
          </a:p>
        </p:txBody>
      </p:sp>
    </p:spTree>
    <p:extLst>
      <p:ext uri="{BB962C8B-B14F-4D97-AF65-F5344CB8AC3E}">
        <p14:creationId xmlns:p14="http://schemas.microsoft.com/office/powerpoint/2010/main" val="2913253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11/9/2023</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‹nº›</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76989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planalto.gov.br/ccivil_03/Decreto-Lei/Del5452.htm#art392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artamaior.com.br/?/Editoria/Principios-Fundamentais/Souto-Maior--os-25-anos-da-Constituicao-Social/40/2918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Black">
            <a:extLst>
              <a:ext uri="{FF2B5EF4-FFF2-40B4-BE49-F238E27FC236}">
                <a16:creationId xmlns:a16="http://schemas.microsoft.com/office/drawing/2014/main" id="{BFD30BD5-4EB8-467B-99B9-BC3D83CEE5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3" descr="Cores pastéis gradientes vistas de cima">
            <a:extLst>
              <a:ext uri="{FF2B5EF4-FFF2-40B4-BE49-F238E27FC236}">
                <a16:creationId xmlns:a16="http://schemas.microsoft.com/office/drawing/2014/main" id="{6C5F61E8-6FED-8802-ABD5-691DFD43181D}"/>
              </a:ext>
            </a:extLst>
          </p:cNvPr>
          <p:cNvPicPr>
            <a:picLocks noChangeAspect="1"/>
          </p:cNvPicPr>
          <p:nvPr/>
        </p:nvPicPr>
        <p:blipFill rotWithShape="1">
          <a:blip r:embed="rId2">
            <a:alphaModFix amt="40000"/>
          </a:blip>
          <a:srcRect t="12334" r="-1" b="3374"/>
          <a:stretch/>
        </p:blipFill>
        <p:spPr>
          <a:xfrm>
            <a:off x="20" y="10"/>
            <a:ext cx="12188932" cy="6857990"/>
          </a:xfrm>
          <a:prstGeom prst="rect">
            <a:avLst/>
          </a:prstGeom>
        </p:spPr>
      </p:pic>
      <p:sp>
        <p:nvSpPr>
          <p:cNvPr id="24" name="Main Frame">
            <a:extLst>
              <a:ext uri="{FF2B5EF4-FFF2-40B4-BE49-F238E27FC236}">
                <a16:creationId xmlns:a16="http://schemas.microsoft.com/office/drawing/2014/main" id="{9502469D-C562-48E3-ABA2-3CFA55C526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71F63EF-B9B1-38D9-65C4-E657D8832B74}"/>
              </a:ext>
            </a:extLst>
          </p:cNvPr>
          <p:cNvSpPr>
            <a:spLocks noGrp="1"/>
          </p:cNvSpPr>
          <p:nvPr>
            <p:ph type="ctrTitle"/>
          </p:nvPr>
        </p:nvSpPr>
        <p:spPr>
          <a:xfrm>
            <a:off x="4208499" y="663959"/>
            <a:ext cx="6088798" cy="5048548"/>
          </a:xfrm>
        </p:spPr>
        <p:txBody>
          <a:bodyPr anchor="t">
            <a:normAutofit/>
          </a:bodyPr>
          <a:lstStyle/>
          <a:p>
            <a:pPr algn="r"/>
            <a:r>
              <a:rPr lang="pt-BR" dirty="0">
                <a:solidFill>
                  <a:srgbClr val="FFFFFF"/>
                </a:solidFill>
              </a:rPr>
              <a:t>A Desconstrução da Constituição de 1988</a:t>
            </a:r>
          </a:p>
        </p:txBody>
      </p:sp>
      <p:sp>
        <p:nvSpPr>
          <p:cNvPr id="3" name="Subtítulo 2">
            <a:extLst>
              <a:ext uri="{FF2B5EF4-FFF2-40B4-BE49-F238E27FC236}">
                <a16:creationId xmlns:a16="http://schemas.microsoft.com/office/drawing/2014/main" id="{A2A0F9AD-DA53-2DEF-9E10-BB87DDF1DACA}"/>
              </a:ext>
            </a:extLst>
          </p:cNvPr>
          <p:cNvSpPr>
            <a:spLocks noGrp="1"/>
          </p:cNvSpPr>
          <p:nvPr>
            <p:ph type="subTitle" idx="1"/>
          </p:nvPr>
        </p:nvSpPr>
        <p:spPr>
          <a:xfrm>
            <a:off x="841249" y="663959"/>
            <a:ext cx="2656820" cy="5048549"/>
          </a:xfrm>
        </p:spPr>
        <p:txBody>
          <a:bodyPr anchor="b">
            <a:normAutofit/>
          </a:bodyPr>
          <a:lstStyle/>
          <a:p>
            <a:r>
              <a:rPr lang="pt-BR" dirty="0">
                <a:solidFill>
                  <a:srgbClr val="FFFFFF"/>
                </a:solidFill>
              </a:rPr>
              <a:t>Disciplina: História do Direito do Trabalho no Brasil</a:t>
            </a:r>
          </a:p>
          <a:p>
            <a:r>
              <a:rPr lang="pt-BR" dirty="0">
                <a:solidFill>
                  <a:srgbClr val="FFFFFF"/>
                </a:solidFill>
              </a:rPr>
              <a:t>Professor Jorge Luiz Souto Maior</a:t>
            </a:r>
          </a:p>
          <a:p>
            <a:r>
              <a:rPr lang="pt-BR" dirty="0">
                <a:solidFill>
                  <a:srgbClr val="FFFFFF"/>
                </a:solidFill>
              </a:rPr>
              <a:t>Faculdade de Direito da USP</a:t>
            </a:r>
          </a:p>
        </p:txBody>
      </p:sp>
      <p:cxnSp>
        <p:nvCxnSpPr>
          <p:cNvPr id="25" name="Main Horizontal Connector">
            <a:extLst>
              <a:ext uri="{FF2B5EF4-FFF2-40B4-BE49-F238E27FC236}">
                <a16:creationId xmlns:a16="http://schemas.microsoft.com/office/drawing/2014/main" id="{4D594499-F983-4364-8ABC-5BCDC2E906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6" name="Straight Connector 16">
            <a:extLst>
              <a:ext uri="{FF2B5EF4-FFF2-40B4-BE49-F238E27FC236}">
                <a16:creationId xmlns:a16="http://schemas.microsoft.com/office/drawing/2014/main" id="{962EC698-CCE0-4BBF-9C26-491E48547A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848100" y="334928"/>
            <a:ext cx="0" cy="571250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Main Vertical Connector">
            <a:extLst>
              <a:ext uri="{FF2B5EF4-FFF2-40B4-BE49-F238E27FC236}">
                <a16:creationId xmlns:a16="http://schemas.microsoft.com/office/drawing/2014/main" id="{6D4C177C-581F-4CC8-A686-0B6D25DC6A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6311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639136F-162A-B77D-BFF2-E9823EF81E69}"/>
              </a:ext>
            </a:extLst>
          </p:cNvPr>
          <p:cNvSpPr>
            <a:spLocks noGrp="1"/>
          </p:cNvSpPr>
          <p:nvPr>
            <p:ph idx="1"/>
          </p:nvPr>
        </p:nvSpPr>
        <p:spPr>
          <a:xfrm>
            <a:off x="841248" y="581025"/>
            <a:ext cx="9489000" cy="5262558"/>
          </a:xfrm>
        </p:spPr>
        <p:txBody>
          <a:bodyPr>
            <a:normAutofit/>
          </a:bodyPr>
          <a:lstStyle/>
          <a:p>
            <a:r>
              <a:rPr lang="pt-BR" dirty="0"/>
              <a:t>Greve dos Petroleiros – 1995</a:t>
            </a:r>
          </a:p>
          <a:p>
            <a:pPr indent="304800" algn="just">
              <a:lnSpc>
                <a:spcPct val="120000"/>
              </a:lnSpc>
              <a:spcAft>
                <a:spcPts val="75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Reivindicação: cumprimento dos acordos de 1994</a:t>
            </a:r>
          </a:p>
          <a:p>
            <a:pPr indent="304800" algn="just">
              <a:lnSpc>
                <a:spcPct val="120000"/>
              </a:lnSpc>
              <a:spcAft>
                <a:spcPts val="75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Tribunal Superior do Trabalho julga a greve abusiva quando estava em seu sétimo dia. </a:t>
            </a:r>
          </a:p>
          <a:p>
            <a:pPr indent="304800" algn="just">
              <a:lnSpc>
                <a:spcPct val="120000"/>
              </a:lnSpc>
              <a:spcAft>
                <a:spcPts val="750"/>
              </a:spcAft>
            </a:pPr>
            <a:r>
              <a:rPr lang="pt-BR" sz="1800" dirty="0">
                <a:solidFill>
                  <a:srgbClr val="000000"/>
                </a:solidFill>
                <a:latin typeface="Times New Roman" panose="02020603050405020304" pitchFamily="18" charset="0"/>
                <a:ea typeface="Calibri" panose="020F0502020204030204" pitchFamily="34" charset="0"/>
                <a:cs typeface="MinionPro-Regular"/>
              </a:rPr>
              <a:t>A greve continua e </a:t>
            </a:r>
            <a:r>
              <a:rPr lang="pt-BR" sz="1800" dirty="0">
                <a:solidFill>
                  <a:srgbClr val="000000"/>
                </a:solidFill>
                <a:effectLst/>
                <a:latin typeface="Times New Roman" panose="02020603050405020304" pitchFamily="18" charset="0"/>
                <a:ea typeface="Calibri" panose="020F0502020204030204" pitchFamily="34" charset="0"/>
                <a:cs typeface="MinionPro-Regular"/>
              </a:rPr>
              <a:t>a direção da Petrobras anuncia, em 11 de maio, a primeira lista de demitidos: </a:t>
            </a:r>
          </a:p>
          <a:p>
            <a:pPr indent="304800" algn="just">
              <a:lnSpc>
                <a:spcPct val="120000"/>
              </a:lnSpc>
              <a:spcAft>
                <a:spcPts val="75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Antônio Carlos Spis, coordenador da FUP, lidera a relação de 25 nomes divulgados pela empresa na mídia. A repressão do governo FHC estava apenas começando. </a:t>
            </a:r>
          </a:p>
          <a:p>
            <a:pPr indent="304800" algn="just">
              <a:lnSpc>
                <a:spcPct val="120000"/>
              </a:lnSpc>
              <a:spcAft>
                <a:spcPts val="75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No dia 24, o Exército ocupa as refinarias de Paraná (REPAR), Paulínia (REPLAN), Mauá (RECAP) e São José dos Campos (REVAP). No dia seguinte, os petroleiros recebem seus contracheques zerados. </a:t>
            </a:r>
            <a:endParaRPr lang="pt-BR"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411081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37D2715-3E6B-D37F-775B-D0E7A51B4942}"/>
              </a:ext>
            </a:extLst>
          </p:cNvPr>
          <p:cNvSpPr>
            <a:spLocks noGrp="1"/>
          </p:cNvSpPr>
          <p:nvPr>
            <p:ph idx="1"/>
          </p:nvPr>
        </p:nvSpPr>
        <p:spPr>
          <a:xfrm>
            <a:off x="841248" y="552450"/>
            <a:ext cx="9489000" cy="5291133"/>
          </a:xfrm>
        </p:spPr>
        <p:txBody>
          <a:bodyPr>
            <a:normAutofit fontScale="85000" lnSpcReduction="20000"/>
          </a:bodyPr>
          <a:lstStyle/>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O movimento ganha o apoio de centenas de sindicatos, estudantes, parlamentares, organizações civis nacionais e estrangeiras. </a:t>
            </a: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O TST julga mais uma vez a greve abusiva, no dia 26 de maio, e impõe multas milionárias à FUP e aos sindicatos: R$ 100 mil por dia não trabalhado!</a:t>
            </a:r>
            <a:endParaRPr lang="pt-BR" sz="20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No dia 31 de maio, a CUT promove o Dia Nacional de Solidariedade: </a:t>
            </a:r>
            <a:r>
              <a:rPr lang="pt-BR" sz="2000" b="1" dirty="0">
                <a:solidFill>
                  <a:srgbClr val="000000"/>
                </a:solidFill>
                <a:effectLst/>
                <a:latin typeface="Times New Roman" panose="02020603050405020304" pitchFamily="18" charset="0"/>
                <a:ea typeface="Calibri" panose="020F0502020204030204" pitchFamily="34" charset="0"/>
                <a:cs typeface="MinionPro-Regular"/>
              </a:rPr>
              <a:t>Somos todos petroleiros</a:t>
            </a: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No dia seguinte, uma frente parlamentar é formada por representantes de vários partidos, com o compromisso de intermediar a reabertura das negociações com a Petrobras, em nome do Congresso Nacional. </a:t>
            </a: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A direção da empresa aceita e compromete-se a cancelar as punições e a parcelar os dias parados. </a:t>
            </a: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No dia 2 de junho, a FUP indica a suspensão da greve, o que é aprovado pela categoria em todo o país, com exceção da RPBC, em Cubatão, onde 300 trabalhadores ocupavam a refinaria desde o dia 5 de maio. </a:t>
            </a:r>
          </a:p>
          <a:p>
            <a:pPr indent="304800" algn="just">
              <a:lnSpc>
                <a:spcPct val="120000"/>
              </a:lnSpc>
              <a:spcAft>
                <a:spcPts val="75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No dia 3 de junho, cobertos por uma imensa bandeira nacional, os petroleiros de Cubatão deixam a refinaria e são saudados pela categoria em todo o país.</a:t>
            </a:r>
            <a:endParaRPr lang="pt-BR" sz="2000" dirty="0">
              <a:solidFill>
                <a:srgbClr val="000000"/>
              </a:solidFill>
              <a:effectLst/>
              <a:latin typeface="MinionPro-Regular"/>
              <a:ea typeface="Calibri" panose="020F0502020204030204" pitchFamily="34" charset="0"/>
              <a:cs typeface="MinionPro-Regular"/>
            </a:endParaRPr>
          </a:p>
          <a:p>
            <a:endParaRPr lang="pt-BR" dirty="0"/>
          </a:p>
          <a:p>
            <a:endParaRPr lang="pt-BR" dirty="0"/>
          </a:p>
        </p:txBody>
      </p:sp>
    </p:spTree>
    <p:extLst>
      <p:ext uri="{BB962C8B-B14F-4D97-AF65-F5344CB8AC3E}">
        <p14:creationId xmlns:p14="http://schemas.microsoft.com/office/powerpoint/2010/main" val="2093991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AF070F2-193E-8045-D884-2BF17F242870}"/>
              </a:ext>
            </a:extLst>
          </p:cNvPr>
          <p:cNvSpPr>
            <a:spLocks noGrp="1"/>
          </p:cNvSpPr>
          <p:nvPr>
            <p:ph idx="1"/>
          </p:nvPr>
        </p:nvSpPr>
        <p:spPr>
          <a:xfrm>
            <a:off x="841248" y="571500"/>
            <a:ext cx="9489000" cy="5272083"/>
          </a:xfrm>
        </p:spPr>
        <p:txBody>
          <a:bodyPr/>
          <a:lstStyle/>
          <a:p>
            <a:r>
              <a:rPr lang="pt-BR" dirty="0">
                <a:solidFill>
                  <a:srgbClr val="000000"/>
                </a:solidFill>
                <a:effectLst/>
                <a:latin typeface="Times New Roman" panose="02020603050405020304" pitchFamily="18" charset="0"/>
                <a:ea typeface="Calibri" panose="020F0502020204030204" pitchFamily="34" charset="0"/>
                <a:cs typeface="MinionPro-Regular"/>
              </a:rPr>
              <a:t>Mesmo com o fim da greve, os sindicatos e a FUP tiveram suas contas bloqueadas, o repasse das mensalidades dos associados retido e os bens penhorados. </a:t>
            </a:r>
          </a:p>
          <a:p>
            <a:r>
              <a:rPr lang="pt-BR" dirty="0">
                <a:solidFill>
                  <a:srgbClr val="000000"/>
                </a:solidFill>
                <a:effectLst/>
                <a:latin typeface="Times New Roman" panose="02020603050405020304" pitchFamily="18" charset="0"/>
                <a:ea typeface="Calibri" panose="020F0502020204030204" pitchFamily="34" charset="0"/>
                <a:cs typeface="MinionPro-Regular"/>
              </a:rPr>
              <a:t>Cada um dos 20 sindicatos que participaram do movimento recebeu multas de R$ 2,1 milhões. </a:t>
            </a:r>
          </a:p>
          <a:p>
            <a:r>
              <a:rPr lang="pt-BR" dirty="0">
                <a:solidFill>
                  <a:srgbClr val="000000"/>
                </a:solidFill>
                <a:effectLst/>
                <a:latin typeface="Times New Roman" panose="02020603050405020304" pitchFamily="18" charset="0"/>
                <a:ea typeface="Calibri" panose="020F0502020204030204" pitchFamily="34" charset="0"/>
                <a:cs typeface="MinionPro-Regular"/>
              </a:rPr>
              <a:t>Ao todo, 73 trabalhadores foram demitidos, entre eles, vários dirigentes sindicais. </a:t>
            </a:r>
          </a:p>
          <a:p>
            <a:r>
              <a:rPr lang="pt-BR" dirty="0">
                <a:solidFill>
                  <a:srgbClr val="000000"/>
                </a:solidFill>
                <a:effectLst/>
                <a:latin typeface="Times New Roman" panose="02020603050405020304" pitchFamily="18" charset="0"/>
                <a:ea typeface="Calibri" panose="020F0502020204030204" pitchFamily="34" charset="0"/>
                <a:cs typeface="MinionPro-Regular"/>
              </a:rPr>
              <a:t>Mais de mil petroleiros são punidos, a maioria com suspensões de até 29 dias. </a:t>
            </a:r>
          </a:p>
          <a:p>
            <a:r>
              <a:rPr lang="pt-BR" dirty="0">
                <a:solidFill>
                  <a:srgbClr val="000000"/>
                </a:solidFill>
                <a:effectLst/>
                <a:latin typeface="Times New Roman" panose="02020603050405020304" pitchFamily="18" charset="0"/>
                <a:ea typeface="Calibri" panose="020F0502020204030204" pitchFamily="34" charset="0"/>
                <a:cs typeface="MinionPro-Regular"/>
              </a:rPr>
              <a:t>Para manter-se em funcionamento, alguns sindicatos são obrigados a atuar quase que em clandestinidade. </a:t>
            </a:r>
          </a:p>
          <a:p>
            <a:r>
              <a:rPr lang="pt-BR" sz="2000" dirty="0">
                <a:solidFill>
                  <a:srgbClr val="000000"/>
                </a:solidFill>
                <a:effectLst/>
                <a:latin typeface="Times New Roman" panose="02020603050405020304" pitchFamily="18" charset="0"/>
                <a:ea typeface="Calibri" panose="020F0502020204030204" pitchFamily="34" charset="0"/>
                <a:cs typeface="MinionPro-Regular"/>
              </a:rPr>
              <a:t>A OIT, posteriormente, criticou expressamente o </a:t>
            </a:r>
            <a:r>
              <a:rPr lang="pt-BR" sz="2000" dirty="0">
                <a:solidFill>
                  <a:srgbClr val="000000"/>
                </a:solidFill>
                <a:latin typeface="Times New Roman" panose="02020603050405020304" pitchFamily="18" charset="0"/>
                <a:ea typeface="Calibri" panose="020F0502020204030204" pitchFamily="34" charset="0"/>
                <a:cs typeface="MinionPro-Regular"/>
              </a:rPr>
              <a:t>governo brasileiro </a:t>
            </a:r>
            <a:r>
              <a:rPr lang="pt-BR" sz="2000" dirty="0">
                <a:solidFill>
                  <a:srgbClr val="000000"/>
                </a:solidFill>
                <a:effectLst/>
                <a:latin typeface="Times New Roman" panose="02020603050405020304" pitchFamily="18" charset="0"/>
                <a:ea typeface="Calibri" panose="020F0502020204030204" pitchFamily="34" charset="0"/>
                <a:cs typeface="MinionPro-Regular"/>
              </a:rPr>
              <a:t>pelas dispensas de 59 trabalhadores grevistas (que, posteriormente, acabaram sendo reintegrados) e pelas multas que o Tribunal Superior do Trabalho impôs ao sindicato.</a:t>
            </a:r>
          </a:p>
          <a:p>
            <a:endParaRPr lang="pt-BR" dirty="0"/>
          </a:p>
        </p:txBody>
      </p:sp>
    </p:spTree>
    <p:extLst>
      <p:ext uri="{BB962C8B-B14F-4D97-AF65-F5344CB8AC3E}">
        <p14:creationId xmlns:p14="http://schemas.microsoft.com/office/powerpoint/2010/main" val="1876650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892300-070C-4E7A-2ACE-FD3885797F62}"/>
              </a:ext>
            </a:extLst>
          </p:cNvPr>
          <p:cNvSpPr>
            <a:spLocks noGrp="1"/>
          </p:cNvSpPr>
          <p:nvPr>
            <p:ph idx="1"/>
          </p:nvPr>
        </p:nvSpPr>
        <p:spPr>
          <a:xfrm>
            <a:off x="841248" y="619125"/>
            <a:ext cx="9489000" cy="5224458"/>
          </a:xfrm>
        </p:spPr>
        <p:txBody>
          <a:bodyPr/>
          <a:lstStyle/>
          <a:p>
            <a:r>
              <a:rPr lang="pt-BR" dirty="0"/>
              <a:t>As Medidas Provisórias</a:t>
            </a:r>
          </a:p>
          <a:p>
            <a:pPr marL="0" indent="0">
              <a:buNone/>
            </a:pPr>
            <a:r>
              <a:rPr lang="pt-BR" sz="1800" dirty="0">
                <a:effectLst/>
                <a:latin typeface="Times New Roman" panose="02020603050405020304" pitchFamily="18" charset="0"/>
                <a:ea typeface="Calibri" panose="020F0502020204030204" pitchFamily="34" charset="0"/>
              </a:rPr>
              <a:t>O governo Fernando Henrique Cardoso editou 5.395 Medidas Provisórias. </a:t>
            </a:r>
          </a:p>
          <a:p>
            <a:pPr marL="0" indent="0">
              <a:buNone/>
            </a:pPr>
            <a:endParaRPr lang="pt-BR" sz="1800" dirty="0">
              <a:latin typeface="Times New Roman" panose="02020603050405020304" pitchFamily="18" charset="0"/>
            </a:endParaRPr>
          </a:p>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A Medida Provisória devia ser aprovada pelo Congresso em 120 dias, depois dos quais deixava de vigorar. Para que a perda de vigência das MPs não ocorresse, o governo vislumbrou a fórmula da reedição das medidas provisórias não aprovadas reapresentando-as sob outro número, mantendo assim sua vigência.</a:t>
            </a:r>
            <a:endParaRPr lang="pt-BR" sz="24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Isso se fez de forma tão intensa que o Congresso Nacional, em 2001, pela Emenda Constitucional n. 32, proibiu a reedição das MPs.</a:t>
            </a:r>
            <a:endParaRPr lang="pt-BR" sz="2400" dirty="0">
              <a:solidFill>
                <a:srgbClr val="000000"/>
              </a:solidFill>
              <a:effectLst/>
              <a:latin typeface="MinionPro-Regular"/>
              <a:ea typeface="Calibri" panose="020F0502020204030204" pitchFamily="34" charset="0"/>
              <a:cs typeface="MinionPro-Regular"/>
            </a:endParaRPr>
          </a:p>
          <a:p>
            <a:pPr marL="0" indent="0">
              <a:buNone/>
            </a:pPr>
            <a:endParaRPr lang="pt-BR" dirty="0"/>
          </a:p>
        </p:txBody>
      </p:sp>
    </p:spTree>
    <p:extLst>
      <p:ext uri="{BB962C8B-B14F-4D97-AF65-F5344CB8AC3E}">
        <p14:creationId xmlns:p14="http://schemas.microsoft.com/office/powerpoint/2010/main" val="121657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D84CB2C-67E6-D459-A41F-BA7CF1F2825F}"/>
              </a:ext>
            </a:extLst>
          </p:cNvPr>
          <p:cNvSpPr>
            <a:spLocks noGrp="1"/>
          </p:cNvSpPr>
          <p:nvPr>
            <p:ph idx="1"/>
          </p:nvPr>
        </p:nvSpPr>
        <p:spPr>
          <a:xfrm>
            <a:off x="841248" y="514350"/>
            <a:ext cx="9489000" cy="5329233"/>
          </a:xfrm>
        </p:spPr>
        <p:txBody>
          <a:bodyPr/>
          <a:lstStyle/>
          <a:p>
            <a:r>
              <a:rPr lang="pt-BR" sz="2400" dirty="0">
                <a:effectLst/>
                <a:latin typeface="Times New Roman" panose="02020603050405020304" pitchFamily="18" charset="0"/>
                <a:ea typeface="Calibri" panose="020F0502020204030204" pitchFamily="34" charset="0"/>
              </a:rPr>
              <a:t>Em termos trabalhistas, a primeira iniciativa do governo FHC se deu com a Medida Provisória n. 860, de 27 de janeiro de 1995, que foi, em verdade, uma reedição da Medida Provisória n. 794, de 29 de dezembro de 1994, publicada ainda no governo Itamar Franco. </a:t>
            </a:r>
          </a:p>
          <a:p>
            <a:r>
              <a:rPr lang="pt-BR" sz="2400" dirty="0">
                <a:effectLst/>
                <a:latin typeface="Times New Roman" panose="02020603050405020304" pitchFamily="18" charset="0"/>
                <a:ea typeface="Calibri" panose="020F0502020204030204" pitchFamily="34" charset="0"/>
              </a:rPr>
              <a:t>A Medida destinava-se a definir a natureza não salarial da participação nos lucros e resultados, além de prever a utilização de mediação e arbitragem para a solução dos conflitos decorrentes da aplicação de tal direito. </a:t>
            </a:r>
          </a:p>
          <a:p>
            <a:r>
              <a:rPr lang="pt-BR" sz="2400" dirty="0">
                <a:effectLst/>
                <a:latin typeface="Times New Roman" panose="02020603050405020304" pitchFamily="18" charset="0"/>
                <a:ea typeface="Calibri" panose="020F0502020204030204" pitchFamily="34" charset="0"/>
              </a:rPr>
              <a:t>Essa Medida foi reeditada 76 vezes, até ser convertida na Lei n. 10.101, de 19 de dezembro de 2000.</a:t>
            </a:r>
          </a:p>
          <a:p>
            <a:endParaRPr lang="pt-BR" dirty="0"/>
          </a:p>
        </p:txBody>
      </p:sp>
    </p:spTree>
    <p:extLst>
      <p:ext uri="{BB962C8B-B14F-4D97-AF65-F5344CB8AC3E}">
        <p14:creationId xmlns:p14="http://schemas.microsoft.com/office/powerpoint/2010/main" val="280834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F50450-3A56-0B62-7790-A4CC3356A1C2}"/>
              </a:ext>
            </a:extLst>
          </p:cNvPr>
          <p:cNvSpPr>
            <a:spLocks noGrp="1"/>
          </p:cNvSpPr>
          <p:nvPr>
            <p:ph idx="1"/>
          </p:nvPr>
        </p:nvSpPr>
        <p:spPr>
          <a:xfrm>
            <a:off x="841248" y="666750"/>
            <a:ext cx="9489000" cy="5176833"/>
          </a:xfrm>
        </p:spPr>
        <p:txBody>
          <a:bodyPr/>
          <a:lstStyle/>
          <a:p>
            <a:pPr indent="304800" algn="just">
              <a:lnSpc>
                <a:spcPct val="120000"/>
              </a:lnSpc>
              <a:spcAft>
                <a:spcPts val="660"/>
              </a:spcAft>
            </a:pPr>
            <a:r>
              <a:rPr lang="pt-BR" sz="2400" dirty="0">
                <a:solidFill>
                  <a:srgbClr val="000000"/>
                </a:solidFill>
                <a:effectLst/>
                <a:latin typeface="Times New Roman" panose="02020603050405020304" pitchFamily="18" charset="0"/>
                <a:ea typeface="Calibri" panose="020F0502020204030204" pitchFamily="34" charset="0"/>
                <a:cs typeface="MinionPro-Regular"/>
              </a:rPr>
              <a:t>Em 30 de junho de 1995, pela Medida Provisória n. 1.053 (Plano Real), foi instaurado maior controle sobre a atividade sindical, proibindo-se a fixação de reajustes salariais automáticos, tomando como base o índice inflacionário ou quaisquer índices de preços e revogando-se os §§ 1</a:t>
            </a:r>
            <a:r>
              <a:rPr lang="pt-BR" sz="24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400" dirty="0">
                <a:solidFill>
                  <a:srgbClr val="000000"/>
                </a:solidFill>
                <a:effectLst/>
                <a:latin typeface="Times New Roman" panose="02020603050405020304" pitchFamily="18" charset="0"/>
                <a:ea typeface="Calibri" panose="020F0502020204030204" pitchFamily="34" charset="0"/>
                <a:cs typeface="MinionPro-Regular"/>
              </a:rPr>
              <a:t> e 2</a:t>
            </a:r>
            <a:r>
              <a:rPr lang="pt-BR" sz="24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400" dirty="0">
                <a:solidFill>
                  <a:srgbClr val="000000"/>
                </a:solidFill>
                <a:effectLst/>
                <a:latin typeface="Times New Roman" panose="02020603050405020304" pitchFamily="18" charset="0"/>
                <a:ea typeface="Calibri" panose="020F0502020204030204" pitchFamily="34" charset="0"/>
                <a:cs typeface="MinionPro-Regular"/>
              </a:rPr>
              <a:t> da Lei n. 8.542/1992, que acatava, expressamente, os princípios da ultratividade e da parametrização da negociação coletiva, do laudo arbitral e da sentença normativa a partir da produtividade e da lucratividade do setor ou da empresa.</a:t>
            </a:r>
            <a:endParaRPr lang="pt-BR" sz="24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60"/>
              </a:spcAft>
            </a:pPr>
            <a:r>
              <a:rPr lang="pt-BR" sz="2400" spc="15" dirty="0">
                <a:solidFill>
                  <a:srgbClr val="000000"/>
                </a:solidFill>
                <a:effectLst/>
                <a:latin typeface="Times New Roman" panose="02020603050405020304" pitchFamily="18" charset="0"/>
                <a:ea typeface="Calibri" panose="020F0502020204030204" pitchFamily="34" charset="0"/>
                <a:cs typeface="MinionPro-Regular"/>
              </a:rPr>
              <a:t>Essa Medida Provisória foi reeditada 72 vezes, até ser convertida na Lei n. 10.192, de 14 de fevereiro de 2001.</a:t>
            </a:r>
            <a:endParaRPr lang="pt-BR" sz="24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276053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B64842B-A90F-1C78-D570-2973ABEB5E22}"/>
              </a:ext>
            </a:extLst>
          </p:cNvPr>
          <p:cNvSpPr>
            <a:spLocks noGrp="1"/>
          </p:cNvSpPr>
          <p:nvPr>
            <p:ph idx="1"/>
          </p:nvPr>
        </p:nvSpPr>
        <p:spPr>
          <a:xfrm>
            <a:off x="841248" y="647700"/>
            <a:ext cx="9489000" cy="5195883"/>
          </a:xfrm>
        </p:spPr>
        <p:txBody>
          <a:bodyPr>
            <a:normAutofit fontScale="92500" lnSpcReduction="10000"/>
          </a:bodyPr>
          <a:lstStyle/>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Medida Provisória n. 1.709, de 6 de agosto de 1998: instituiu o trabalho a tempo parcial. </a:t>
            </a:r>
          </a:p>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Essa Medida Provisória foi sendo reeditada e a cada nova edição com a inclusão de nova fórmula </a:t>
            </a:r>
            <a:r>
              <a:rPr lang="pt-BR" sz="2000" dirty="0" err="1">
                <a:solidFill>
                  <a:srgbClr val="000000"/>
                </a:solidFill>
                <a:effectLst/>
                <a:latin typeface="Times New Roman" panose="02020603050405020304" pitchFamily="18" charset="0"/>
                <a:ea typeface="Calibri" panose="020F0502020204030204" pitchFamily="34" charset="0"/>
                <a:cs typeface="MinionPro-Regular"/>
              </a:rPr>
              <a:t>flexibilizadora</a:t>
            </a:r>
            <a:r>
              <a:rPr lang="pt-BR" sz="2000" dirty="0">
                <a:solidFill>
                  <a:srgbClr val="000000"/>
                </a:solidFill>
                <a:effectLst/>
                <a:latin typeface="Times New Roman" panose="02020603050405020304" pitchFamily="18" charset="0"/>
                <a:ea typeface="Calibri" panose="020F0502020204030204" pitchFamily="34" charset="0"/>
                <a:cs typeface="MinionPro-Regular"/>
              </a:rPr>
              <a:t>.</a:t>
            </a:r>
          </a:p>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Medida Provisória n. 1.709-1, de 3 de setembro de 1998: ampliou para um ano o prazo de compensação do banco de horas, alterando o § 2</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do art. 59 da CLT, que já havia sido ampliado de uma semana para 120 (dento e vinte) dias pela Lei n. 9.601, de 21 de janeiro de 1998 (que instituiu o contrato provisório, com redução do FGTS) </a:t>
            </a:r>
          </a:p>
          <a:p>
            <a:pPr indent="304800" algn="just">
              <a:lnSpc>
                <a:spcPct val="120000"/>
              </a:lnSpc>
              <a:spcAft>
                <a:spcPts val="66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Medida Provisória n. 1,709-4, de 27 de novembro de 1998: criou a suspensão temporária do contrato de trabalho, introduzindo o art. 476-A na CLT. </a:t>
            </a:r>
            <a:endParaRPr lang="pt-BR" sz="24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60"/>
              </a:spcAft>
            </a:pPr>
            <a:r>
              <a:rPr lang="pt-BR" sz="2000" spc="5" dirty="0">
                <a:solidFill>
                  <a:srgbClr val="000000"/>
                </a:solidFill>
                <a:effectLst/>
                <a:latin typeface="Times New Roman" panose="02020603050405020304" pitchFamily="18" charset="0"/>
                <a:ea typeface="Calibri" panose="020F0502020204030204" pitchFamily="34" charset="0"/>
                <a:cs typeface="MinionPro-Regular"/>
              </a:rPr>
              <a:t>Essa última Medida Provisória foi sendo reeditada sucessivamente, até chegar na Medida Provisória n. 2.164-41, de 27.8.2001, cuja vigência foi tornada definitiva pela Emenda Constitucional n. 32, de 11 de setembro de 2001.</a:t>
            </a:r>
            <a:endParaRPr lang="pt-BR" sz="24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107335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6D00061-CBE2-0437-D074-A95CA460F8CD}"/>
              </a:ext>
            </a:extLst>
          </p:cNvPr>
          <p:cNvSpPr>
            <a:spLocks noGrp="1"/>
          </p:cNvSpPr>
          <p:nvPr>
            <p:ph idx="1"/>
          </p:nvPr>
        </p:nvSpPr>
        <p:spPr>
          <a:xfrm>
            <a:off x="841248" y="533400"/>
            <a:ext cx="9489000" cy="5310183"/>
          </a:xfrm>
        </p:spPr>
        <p:txBody>
          <a:bodyPr>
            <a:normAutofit/>
          </a:bodyPr>
          <a:lstStyle/>
          <a:p>
            <a:r>
              <a:rPr lang="pt-BR" dirty="0">
                <a:solidFill>
                  <a:srgbClr val="000000"/>
                </a:solidFill>
                <a:effectLst/>
                <a:latin typeface="Times New Roman" panose="02020603050405020304" pitchFamily="18" charset="0"/>
                <a:ea typeface="Calibri" panose="020F0502020204030204" pitchFamily="34" charset="0"/>
                <a:cs typeface="MinionPro-Regular"/>
              </a:rPr>
              <a:t>O Decreto n. 2.100, de 23 de dezembro de 1996, do Poder Executivo: promoveu a denúncia da Convenção, que </a:t>
            </a:r>
            <a:r>
              <a:rPr lang="pt-BR" dirty="0">
                <a:solidFill>
                  <a:srgbClr val="000000"/>
                </a:solidFill>
                <a:latin typeface="Times New Roman" panose="02020603050405020304" pitchFamily="18" charset="0"/>
                <a:ea typeface="Calibri" panose="020F0502020204030204" pitchFamily="34" charset="0"/>
                <a:cs typeface="MinionPro-Regular"/>
              </a:rPr>
              <a:t>havia sido aprovada pelo Congresso Nacional, em 10 de abril de 1996 (Decreto Executivo n° 1.855)</a:t>
            </a:r>
          </a:p>
          <a:p>
            <a:r>
              <a:rPr lang="pt-BR" dirty="0">
                <a:solidFill>
                  <a:srgbClr val="000000"/>
                </a:solidFill>
                <a:latin typeface="Times New Roman" panose="02020603050405020304" pitchFamily="18" charset="0"/>
                <a:ea typeface="Calibri" panose="020F0502020204030204" pitchFamily="34" charset="0"/>
                <a:cs typeface="MinionPro-Regular"/>
              </a:rPr>
              <a:t>Com este Decreto </a:t>
            </a:r>
            <a:r>
              <a:rPr lang="pt-BR" dirty="0">
                <a:solidFill>
                  <a:srgbClr val="000000"/>
                </a:solidFill>
                <a:effectLst/>
                <a:latin typeface="Times New Roman" panose="02020603050405020304" pitchFamily="18" charset="0"/>
                <a:ea typeface="Calibri" panose="020F0502020204030204" pitchFamily="34" charset="0"/>
                <a:cs typeface="MinionPro-Regular"/>
              </a:rPr>
              <a:t>a Convenção n. 158 deixou de ter vigência em nosso ordenamento, a partir de 20 de novembro de 1997 – mas durante sua vigência pouco foi aplicada.</a:t>
            </a:r>
            <a:endParaRPr lang="pt-BR"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600"/>
              </a:spcAft>
            </a:pPr>
            <a:r>
              <a:rPr lang="pt-BR" dirty="0">
                <a:solidFill>
                  <a:srgbClr val="000000"/>
                </a:solidFill>
                <a:effectLst/>
                <a:latin typeface="Times New Roman" panose="02020603050405020304" pitchFamily="18" charset="0"/>
                <a:ea typeface="Calibri" panose="020F0502020204030204" pitchFamily="34" charset="0"/>
                <a:cs typeface="MinionPro-Regular"/>
              </a:rPr>
              <a:t>Lei n. 9.300/1996, que excluiu do cálculo da rescisão do empregado rural, a parcela do salário paga em </a:t>
            </a:r>
            <a:r>
              <a:rPr lang="pt-BR" i="1" dirty="0">
                <a:solidFill>
                  <a:srgbClr val="000000"/>
                </a:solidFill>
                <a:effectLst/>
                <a:latin typeface="Times New Roman" panose="02020603050405020304" pitchFamily="18" charset="0"/>
                <a:ea typeface="Calibri" panose="020F0502020204030204" pitchFamily="34" charset="0"/>
                <a:cs typeface="MinionPro-Regular"/>
              </a:rPr>
              <a:t>in natura</a:t>
            </a:r>
            <a:r>
              <a:rPr lang="pt-BR" dirty="0">
                <a:solidFill>
                  <a:srgbClr val="000000"/>
                </a:solidFill>
                <a:effectLst/>
                <a:latin typeface="Times New Roman" panose="02020603050405020304" pitchFamily="18" charset="0"/>
                <a:ea typeface="Calibri" panose="020F0502020204030204" pitchFamily="34" charset="0"/>
                <a:cs typeface="MinionPro-Regular"/>
              </a:rPr>
              <a:t>; </a:t>
            </a:r>
            <a:endParaRPr lang="pt-BR"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600"/>
              </a:spcAft>
            </a:pPr>
            <a:r>
              <a:rPr lang="pt-BR" dirty="0">
                <a:solidFill>
                  <a:srgbClr val="000000"/>
                </a:solidFill>
                <a:effectLst/>
                <a:latin typeface="Times New Roman" panose="02020603050405020304" pitchFamily="18" charset="0"/>
                <a:ea typeface="Calibri" panose="020F0502020204030204" pitchFamily="34" charset="0"/>
                <a:cs typeface="MinionPro-Regular"/>
              </a:rPr>
              <a:t>Lei n. 9.504/1997, que estabeleceu que a contratação de pessoal para prestação de serviços em campanhas eleitorais não gera vínculo empregatício com o candidato ou partido (art. 100); </a:t>
            </a:r>
            <a:endParaRPr lang="pt-BR" dirty="0">
              <a:solidFill>
                <a:srgbClr val="000000"/>
              </a:solidFill>
              <a:effectLst/>
              <a:latin typeface="MinionPro-Regular"/>
              <a:ea typeface="Calibri" panose="020F0502020204030204" pitchFamily="34" charset="0"/>
              <a:cs typeface="MinionPro-Regular"/>
            </a:endParaRPr>
          </a:p>
          <a:p>
            <a:pPr marL="0" indent="0" algn="just">
              <a:lnSpc>
                <a:spcPct val="120000"/>
              </a:lnSpc>
              <a:buNone/>
            </a:pPr>
            <a:r>
              <a:rPr lang="pt-BR" dirty="0">
                <a:solidFill>
                  <a:srgbClr val="000000"/>
                </a:solidFill>
                <a:effectLst/>
                <a:latin typeface="Times New Roman" panose="02020603050405020304" pitchFamily="18" charset="0"/>
                <a:ea typeface="Calibri" panose="020F0502020204030204" pitchFamily="34" charset="0"/>
              </a:rPr>
              <a:t> </a:t>
            </a:r>
          </a:p>
          <a:p>
            <a:endParaRPr lang="pt-BR" dirty="0"/>
          </a:p>
        </p:txBody>
      </p:sp>
    </p:spTree>
    <p:extLst>
      <p:ext uri="{BB962C8B-B14F-4D97-AF65-F5344CB8AC3E}">
        <p14:creationId xmlns:p14="http://schemas.microsoft.com/office/powerpoint/2010/main" val="2136246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D8F7ADC-2EA0-5B7D-17C3-9BDC64FA4F6C}"/>
              </a:ext>
            </a:extLst>
          </p:cNvPr>
          <p:cNvSpPr>
            <a:spLocks noGrp="1"/>
          </p:cNvSpPr>
          <p:nvPr>
            <p:ph idx="1"/>
          </p:nvPr>
        </p:nvSpPr>
        <p:spPr>
          <a:xfrm>
            <a:off x="841248" y="590550"/>
            <a:ext cx="9489000" cy="5253033"/>
          </a:xfrm>
        </p:spPr>
        <p:txBody>
          <a:bodyPr>
            <a:normAutofit fontScale="77500" lnSpcReduction="20000"/>
          </a:bodyPr>
          <a:lstStyle/>
          <a:p>
            <a:pPr marL="304800" algn="just">
              <a:lnSpc>
                <a:spcPct val="120000"/>
              </a:lnSpc>
              <a:spcAft>
                <a:spcPts val="6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Lei n. 9.601/1998, que criou novo tipo de contrato, denominado “contrato provisório”. </a:t>
            </a:r>
          </a:p>
          <a:p>
            <a:pPr marL="76200" indent="0" algn="just">
              <a:lnSpc>
                <a:spcPct val="120000"/>
              </a:lnSpc>
              <a:spcAft>
                <a:spcPts val="600"/>
              </a:spcAft>
              <a:buNone/>
            </a:pPr>
            <a:r>
              <a:rPr lang="pt-BR" dirty="0">
                <a:solidFill>
                  <a:srgbClr val="000000"/>
                </a:solidFill>
                <a:latin typeface="Times New Roman" panose="02020603050405020304" pitchFamily="18" charset="0"/>
                <a:ea typeface="Calibri" panose="020F0502020204030204" pitchFamily="34" charset="0"/>
                <a:cs typeface="MinionPro-Regular"/>
              </a:rPr>
              <a:t>- </a:t>
            </a:r>
            <a:r>
              <a:rPr lang="pt-BR" sz="2000" dirty="0">
                <a:solidFill>
                  <a:srgbClr val="000000"/>
                </a:solidFill>
                <a:effectLst/>
                <a:latin typeface="Times New Roman" panose="02020603050405020304" pitchFamily="18" charset="0"/>
                <a:ea typeface="Calibri" panose="020F0502020204030204" pitchFamily="34" charset="0"/>
                <a:cs typeface="MinionPro-Regular"/>
              </a:rPr>
              <a:t>De acordo com a previsão legal, passou a ser possível a formação de um vínculo por prazo determinado sem vinculação a qualquer motivo específico, a não ser o fato de estar previsto em um instrumento coletivo e ser destinado ao aumento do número de empregados da empresa. Previu, ainda, a redução do FGTS de 8 para 2%. Criou, também, o chamado “banco de horas”, com alteração do art. 59 da CLT, que passou a ter, à época, a seguinte redação: “§ 2</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Poderá ser dispensado o acréscimo de salário se, por força de acordo ou convenção coletiva de trabalho, o excesso de horas em um dia for compensado pela correspondente diminuição em outro dia, de maneira que não exceda, no período máximo de </a:t>
            </a:r>
            <a:r>
              <a:rPr lang="pt-BR" sz="2000" b="1" dirty="0">
                <a:solidFill>
                  <a:srgbClr val="000000"/>
                </a:solidFill>
                <a:effectLst/>
                <a:latin typeface="Times New Roman" panose="02020603050405020304" pitchFamily="18" charset="0"/>
                <a:ea typeface="Calibri" panose="020F0502020204030204" pitchFamily="34" charset="0"/>
                <a:cs typeface="MinionPro-Regular"/>
              </a:rPr>
              <a:t>cento e vinte dias</a:t>
            </a:r>
            <a:r>
              <a:rPr lang="pt-BR" sz="2000" dirty="0">
                <a:solidFill>
                  <a:srgbClr val="000000"/>
                </a:solidFill>
                <a:effectLst/>
                <a:latin typeface="Times New Roman" panose="02020603050405020304" pitchFamily="18" charset="0"/>
                <a:ea typeface="Calibri" panose="020F0502020204030204" pitchFamily="34" charset="0"/>
                <a:cs typeface="MinionPro-Regular"/>
              </a:rPr>
              <a:t>, à soma das jornadas semanais de trabalho previstas, nem seja ultrapassado o limite máximo de dez horas diárias.” </a:t>
            </a:r>
            <a:endParaRPr lang="pt-BR" sz="20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2000" dirty="0">
                <a:effectLst/>
                <a:latin typeface="Times New Roman" panose="02020603050405020304" pitchFamily="18" charset="0"/>
                <a:ea typeface="Calibri" panose="020F0502020204030204" pitchFamily="34" charset="0"/>
              </a:rPr>
              <a:t>Lei n. 9.608/1998, que autorizou o trabalho voluntário ou gratuito, sem vínculo empregatício nem obrigações de natureza trabalhista e previdenciária, nas instituições públicas ou privadas sem fins lucrativos, que atuem com objetivos cívicos, educacionais, científicos, recreativos ou de assistência social</a:t>
            </a:r>
            <a:r>
              <a:rPr lang="pt-BR" dirty="0">
                <a:effectLst/>
              </a:rPr>
              <a:t> </a:t>
            </a:r>
            <a:r>
              <a:rPr lang="pt-BR" sz="2000" dirty="0">
                <a:solidFill>
                  <a:srgbClr val="000000"/>
                </a:solidFill>
                <a:effectLst/>
                <a:latin typeface="Times New Roman" panose="02020603050405020304" pitchFamily="18" charset="0"/>
                <a:ea typeface="Calibri" panose="020F0502020204030204" pitchFamily="34" charset="0"/>
              </a:rPr>
              <a:t>“Art. 100. A contratação de pessoal para prestação de serviços nas campanhas eleitorais não gera vínculo empregatício com o candidato ou partido contratantes.” </a:t>
            </a:r>
          </a:p>
          <a:p>
            <a:pPr marL="0" indent="0" algn="just">
              <a:lnSpc>
                <a:spcPct val="120000"/>
              </a:lnSpc>
              <a:buNone/>
            </a:pPr>
            <a:r>
              <a:rPr lang="pt-BR" sz="2000" dirty="0">
                <a:solidFill>
                  <a:srgbClr val="000000"/>
                </a:solidFill>
                <a:effectLst/>
                <a:latin typeface="Times New Roman" panose="02020603050405020304" pitchFamily="18" charset="0"/>
                <a:ea typeface="Calibri" panose="020F0502020204030204" pitchFamily="34" charset="0"/>
              </a:rPr>
              <a:t>- Posteriormente, alterada para: “§ 2</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rPr>
              <a:t> Poderá ser dispensado o acréscimo de salário se, por força de acordo ou convenção coletiva de trabalho, o excesso de horas em um dia for compensado pela correspondente diminuição em outro dia, de maneira que não exceda, no período máximo de </a:t>
            </a:r>
            <a:r>
              <a:rPr lang="pt-BR" sz="2000" b="1" dirty="0">
                <a:solidFill>
                  <a:srgbClr val="000000"/>
                </a:solidFill>
                <a:effectLst/>
                <a:latin typeface="Times New Roman" panose="02020603050405020304" pitchFamily="18" charset="0"/>
                <a:ea typeface="Calibri" panose="020F0502020204030204" pitchFamily="34" charset="0"/>
              </a:rPr>
              <a:t>um ano</a:t>
            </a:r>
            <a:r>
              <a:rPr lang="pt-BR" sz="2000" dirty="0">
                <a:solidFill>
                  <a:srgbClr val="000000"/>
                </a:solidFill>
                <a:effectLst/>
                <a:latin typeface="Times New Roman" panose="02020603050405020304" pitchFamily="18" charset="0"/>
                <a:ea typeface="Calibri" panose="020F0502020204030204" pitchFamily="34" charset="0"/>
              </a:rPr>
              <a:t>, à soma das jornadas semanais de trabalho previstas, nem seja ultrapassado o limite máximo de dez horas diárias.”</a:t>
            </a:r>
          </a:p>
          <a:p>
            <a:endParaRPr lang="pt-BR" dirty="0"/>
          </a:p>
        </p:txBody>
      </p:sp>
    </p:spTree>
    <p:extLst>
      <p:ext uri="{BB962C8B-B14F-4D97-AF65-F5344CB8AC3E}">
        <p14:creationId xmlns:p14="http://schemas.microsoft.com/office/powerpoint/2010/main" val="3977708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492CC2B-18D4-7598-849D-5833CE76D15C}"/>
              </a:ext>
            </a:extLst>
          </p:cNvPr>
          <p:cNvSpPr>
            <a:spLocks noGrp="1"/>
          </p:cNvSpPr>
          <p:nvPr>
            <p:ph idx="1"/>
          </p:nvPr>
        </p:nvSpPr>
        <p:spPr>
          <a:xfrm>
            <a:off x="841248" y="600075"/>
            <a:ext cx="9489000" cy="5243508"/>
          </a:xfrm>
        </p:spPr>
        <p:txBody>
          <a:bodyPr>
            <a:normAutofit fontScale="92500" lnSpcReduction="20000"/>
          </a:bodyPr>
          <a:lstStyle/>
          <a:p>
            <a:pPr marL="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9.957/2000: instituiu o rito sumaríssimo na Justiça do Trabalho para causas com valor igual ou inferior a 40 salários mínimos; </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9.957/2000: criou as Comissões de Conciliação Prévia no âmbito da empresa, com poderes para conciliar e dar quitação aos direitos trabalhistas, além de condicionar o acesso à Justiça ao fornecimento de certidão de tentativa frustrada de negociação;</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10.101/2000: participação nos lucros, incorporando a interpretação equivocada da Constituição Federal de que o instituto em questão não teria natureza salarial e tentando atrair para a esfera trabalhista os mecanismos privados de solução de conflitos, mediação e arbitragem;</a:t>
            </a:r>
          </a:p>
          <a:p>
            <a:pPr marL="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10.243/2001: acrescentou o §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ao art. 58 da CLT, a fim de não considerar como hora extra as variações de horário que não excederem cinco minutos, sendo respeitado o limite de dez minutos diários, bem como estabelecer que as horas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in </a:t>
            </a:r>
            <a:r>
              <a:rPr lang="pt-BR" sz="1800" i="1" dirty="0" err="1">
                <a:solidFill>
                  <a:srgbClr val="000000"/>
                </a:solidFill>
                <a:effectLst/>
                <a:latin typeface="Times New Roman" panose="02020603050405020304" pitchFamily="18" charset="0"/>
                <a:ea typeface="Calibri" panose="020F0502020204030204" pitchFamily="34" charset="0"/>
                <a:cs typeface="MinionPro-Regular"/>
              </a:rPr>
              <a:t>itinere</a:t>
            </a:r>
            <a:r>
              <a:rPr lang="pt-BR" sz="1800" dirty="0">
                <a:solidFill>
                  <a:srgbClr val="000000"/>
                </a:solidFill>
                <a:effectLst/>
                <a:latin typeface="Times New Roman" panose="02020603050405020304" pitchFamily="18" charset="0"/>
                <a:ea typeface="Calibri" panose="020F0502020204030204" pitchFamily="34" charset="0"/>
                <a:cs typeface="MinionPro-Regular"/>
              </a:rPr>
              <a:t> só sejam computadas como jornada de trabalho quando tratar-se de local de difícil acesso ou não servido por transporte público e o empregador fornecer a condução;</a:t>
            </a:r>
            <a:endParaRPr lang="pt-BR" sz="1800" dirty="0">
              <a:solidFill>
                <a:srgbClr val="000000"/>
              </a:solidFill>
              <a:effectLst/>
              <a:latin typeface="MinionPro-Regular"/>
              <a:ea typeface="Calibri" panose="020F0502020204030204" pitchFamily="34" charset="0"/>
              <a:cs typeface="MinionPro-Regular"/>
            </a:endParaRPr>
          </a:p>
          <a:p>
            <a:pPr marL="0" indent="0">
              <a:buNone/>
            </a:pPr>
            <a:r>
              <a:rPr lang="pt-BR" sz="1800" dirty="0">
                <a:effectLst/>
                <a:latin typeface="Times New Roman" panose="02020603050405020304" pitchFamily="18" charset="0"/>
                <a:ea typeface="Calibri" panose="020F0502020204030204" pitchFamily="34" charset="0"/>
              </a:rPr>
              <a:t>- A mesma lei, ainda, ampliou o conceito de parcelas não remuneratórias, para efeito de liberação de custos da produção, introduzindo no art. 458, da CLT, o § 2</a:t>
            </a:r>
            <a:r>
              <a:rPr lang="pt-BR" sz="1800" dirty="0">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latin typeface="Times New Roman" panose="02020603050405020304" pitchFamily="18" charset="0"/>
                <a:ea typeface="Calibri" panose="020F0502020204030204" pitchFamily="34" charset="0"/>
                <a:cs typeface="Palatino Linotype" panose="02040502050505030304" pitchFamily="18" charset="0"/>
              </a:rPr>
              <a:t>.</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26264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CF447D7-075C-5DDA-EF3E-AAD781DBF5BF}"/>
              </a:ext>
            </a:extLst>
          </p:cNvPr>
          <p:cNvSpPr>
            <a:spLocks noGrp="1"/>
          </p:cNvSpPr>
          <p:nvPr>
            <p:ph idx="1"/>
          </p:nvPr>
        </p:nvSpPr>
        <p:spPr>
          <a:xfrm>
            <a:off x="841248" y="542926"/>
            <a:ext cx="9489000" cy="5300658"/>
          </a:xfrm>
        </p:spPr>
        <p:txBody>
          <a:bodyPr>
            <a:normAutofit lnSpcReduction="10000"/>
          </a:bodyPr>
          <a:lstStyle/>
          <a:p>
            <a:r>
              <a:rPr lang="pt-BR" dirty="0"/>
              <a:t>A Constituição espremida</a:t>
            </a:r>
          </a:p>
          <a:p>
            <a:pPr marL="0" indent="0">
              <a:buNone/>
            </a:pPr>
            <a:endParaRPr lang="pt-BR" dirty="0"/>
          </a:p>
          <a:p>
            <a:pPr algn="just">
              <a:lnSpc>
                <a:spcPct val="120000"/>
              </a:lnSpc>
            </a:pPr>
            <a:r>
              <a:rPr lang="pt-BR" sz="2000" spc="-15" dirty="0">
                <a:effectLst/>
                <a:latin typeface="Times New Roman" panose="02020603050405020304" pitchFamily="18" charset="0"/>
                <a:ea typeface="Calibri" panose="020F0502020204030204" pitchFamily="34" charset="0"/>
              </a:rPr>
              <a:t>O ano de 1988 foi também marcado por forte repressão aos movimentos sociais.</a:t>
            </a:r>
          </a:p>
          <a:p>
            <a:pPr algn="just">
              <a:lnSpc>
                <a:spcPct val="120000"/>
              </a:lnSpc>
            </a:pPr>
            <a:r>
              <a:rPr lang="pt-BR" spc="-15" dirty="0">
                <a:latin typeface="Times New Roman" panose="02020603050405020304" pitchFamily="18" charset="0"/>
                <a:ea typeface="Calibri" panose="020F0502020204030204" pitchFamily="34" charset="0"/>
              </a:rPr>
              <a:t>M</a:t>
            </a:r>
            <a:r>
              <a:rPr lang="pt-BR" sz="2000" spc="-15" dirty="0">
                <a:effectLst/>
                <a:latin typeface="Times New Roman" panose="02020603050405020304" pitchFamily="18" charset="0"/>
                <a:ea typeface="Calibri" panose="020F0502020204030204" pitchFamily="34" charset="0"/>
              </a:rPr>
              <a:t>ais de 50 pessoas ligadas às causas trabalhistas assassinadas</a:t>
            </a:r>
          </a:p>
          <a:p>
            <a:pPr algn="just">
              <a:lnSpc>
                <a:spcPct val="120000"/>
              </a:lnSpc>
            </a:pPr>
            <a:r>
              <a:rPr lang="pt-BR" sz="2000" spc="-15" dirty="0">
                <a:effectLst/>
                <a:latin typeface="Times New Roman" panose="02020603050405020304" pitchFamily="18" charset="0"/>
                <a:ea typeface="Calibri" panose="020F0502020204030204" pitchFamily="34" charset="0"/>
              </a:rPr>
              <a:t>Assassinato do </a:t>
            </a:r>
            <a:r>
              <a:rPr lang="pt-BR" sz="2000" spc="-15" dirty="0" err="1">
                <a:effectLst/>
                <a:latin typeface="Times New Roman" panose="02020603050405020304" pitchFamily="18" charset="0"/>
                <a:ea typeface="Calibri" panose="020F0502020204030204" pitchFamily="34" charset="0"/>
              </a:rPr>
              <a:t>do</a:t>
            </a:r>
            <a:r>
              <a:rPr lang="pt-BR" sz="2000" spc="-15" dirty="0">
                <a:effectLst/>
                <a:latin typeface="Times New Roman" panose="02020603050405020304" pitchFamily="18" charset="0"/>
                <a:ea typeface="Calibri" panose="020F0502020204030204" pitchFamily="34" charset="0"/>
              </a:rPr>
              <a:t> líder sindical e ecologista, Chico Mendes, em dezembro de 1988</a:t>
            </a:r>
          </a:p>
          <a:p>
            <a:pPr algn="just">
              <a:lnSpc>
                <a:spcPct val="120000"/>
              </a:lnSpc>
            </a:pPr>
            <a:endParaRPr lang="pt-BR" sz="2000" spc="-15" dirty="0">
              <a:effectLst/>
              <a:latin typeface="Times New Roman" panose="02020603050405020304" pitchFamily="18" charset="0"/>
              <a:ea typeface="Calibri" panose="020F0502020204030204" pitchFamily="34" charset="0"/>
            </a:endParaRPr>
          </a:p>
          <a:p>
            <a:pPr marL="0" indent="0" algn="just">
              <a:lnSpc>
                <a:spcPct val="120000"/>
              </a:lnSpc>
              <a:buNone/>
            </a:pPr>
            <a:r>
              <a:rPr lang="pt-BR" spc="-15" dirty="0">
                <a:solidFill>
                  <a:srgbClr val="000000"/>
                </a:solidFill>
                <a:latin typeface="Times New Roman" panose="02020603050405020304" pitchFamily="18" charset="0"/>
                <a:ea typeface="Calibri" panose="020F0502020204030204" pitchFamily="34" charset="0"/>
              </a:rPr>
              <a:t>Greve n</a:t>
            </a:r>
            <a:r>
              <a:rPr lang="pt-BR" dirty="0">
                <a:latin typeface="Times New Roman" panose="02020603050405020304" pitchFamily="18" charset="0"/>
                <a:ea typeface="Calibri" panose="020F0502020204030204" pitchFamily="34" charset="0"/>
              </a:rPr>
              <a:t>a CSN – Companhia Siderúrgica Nacional — e na FEM — Fábrica de Estruturas Metálicas – Volta Redonda - RJ</a:t>
            </a:r>
            <a:endParaRPr lang="pt-BR" spc="-15" dirty="0">
              <a:solidFill>
                <a:srgbClr val="000000"/>
              </a:solidFill>
              <a:latin typeface="Times New Roman" panose="02020603050405020304" pitchFamily="18" charset="0"/>
              <a:ea typeface="Calibri" panose="020F0502020204030204" pitchFamily="34" charset="0"/>
            </a:endParaRPr>
          </a:p>
          <a:p>
            <a:pPr marL="0" indent="0" algn="just">
              <a:lnSpc>
                <a:spcPct val="120000"/>
              </a:lnSpc>
              <a:buNone/>
            </a:pPr>
            <a:r>
              <a:rPr lang="pt-BR" spc="-15" dirty="0">
                <a:solidFill>
                  <a:srgbClr val="000000"/>
                </a:solidFill>
                <a:latin typeface="Times New Roman" panose="02020603050405020304" pitchFamily="18" charset="0"/>
                <a:ea typeface="Calibri" panose="020F0502020204030204" pitchFamily="34" charset="0"/>
              </a:rPr>
              <a:t>- Início: 7 de novembro de 1988 </a:t>
            </a:r>
          </a:p>
          <a:p>
            <a:pPr marL="0" indent="0" algn="just">
              <a:lnSpc>
                <a:spcPct val="120000"/>
              </a:lnSpc>
              <a:buNone/>
            </a:pPr>
            <a:r>
              <a:rPr lang="pt-BR" spc="-15" dirty="0">
                <a:solidFill>
                  <a:srgbClr val="000000"/>
                </a:solidFill>
                <a:latin typeface="Times New Roman" panose="02020603050405020304" pitchFamily="18" charset="0"/>
                <a:ea typeface="Calibri" panose="020F0502020204030204" pitchFamily="34" charset="0"/>
              </a:rPr>
              <a:t>- C</a:t>
            </a:r>
            <a:r>
              <a:rPr lang="pt-BR" dirty="0">
                <a:latin typeface="Times New Roman" panose="02020603050405020304" pitchFamily="18" charset="0"/>
                <a:ea typeface="Calibri" panose="020F0502020204030204" pitchFamily="34" charset="0"/>
              </a:rPr>
              <a:t>erca de 18 mil operários</a:t>
            </a:r>
          </a:p>
          <a:p>
            <a:pPr marL="0" indent="0" algn="just">
              <a:lnSpc>
                <a:spcPct val="120000"/>
              </a:lnSpc>
              <a:buNone/>
            </a:pPr>
            <a:r>
              <a:rPr lang="pt-BR" dirty="0">
                <a:solidFill>
                  <a:srgbClr val="000000"/>
                </a:solidFill>
                <a:latin typeface="Times New Roman" panose="02020603050405020304" pitchFamily="18" charset="0"/>
                <a:ea typeface="Calibri" panose="020F0502020204030204" pitchFamily="34" charset="0"/>
              </a:rPr>
              <a:t>- Ocupação da Usina Presidente Vargas</a:t>
            </a:r>
          </a:p>
          <a:p>
            <a:pPr algn="just">
              <a:lnSpc>
                <a:spcPct val="120000"/>
              </a:lnSpc>
            </a:pPr>
            <a:endParaRPr lang="pt-BR" spc="-15" dirty="0">
              <a:solidFill>
                <a:srgbClr val="000000"/>
              </a:solidFill>
              <a:latin typeface="Times New Roman" panose="02020603050405020304" pitchFamily="18" charset="0"/>
              <a:ea typeface="Calibri" panose="020F0502020204030204" pitchFamily="34" charset="0"/>
            </a:endParaRPr>
          </a:p>
          <a:p>
            <a:endParaRPr lang="pt-BR" dirty="0"/>
          </a:p>
        </p:txBody>
      </p:sp>
    </p:spTree>
    <p:extLst>
      <p:ext uri="{BB962C8B-B14F-4D97-AF65-F5344CB8AC3E}">
        <p14:creationId xmlns:p14="http://schemas.microsoft.com/office/powerpoint/2010/main" val="3472170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900BF2D-5204-6053-46F3-5EEF7047F6D2}"/>
              </a:ext>
            </a:extLst>
          </p:cNvPr>
          <p:cNvSpPr>
            <a:spLocks noGrp="1"/>
          </p:cNvSpPr>
          <p:nvPr>
            <p:ph idx="1"/>
          </p:nvPr>
        </p:nvSpPr>
        <p:spPr>
          <a:xfrm>
            <a:off x="841248" y="514350"/>
            <a:ext cx="9489000" cy="5329233"/>
          </a:xfrm>
        </p:spPr>
        <p:txBody>
          <a:bodyPr>
            <a:normAutofit fontScale="92500" lnSpcReduction="10000"/>
          </a:bodyPr>
          <a:lstStyle/>
          <a:p>
            <a:pPr indent="304800" algn="just">
              <a:lnSpc>
                <a:spcPct val="120000"/>
              </a:lnSpc>
              <a:spcAft>
                <a:spcPts val="74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Claro que nem tudo são perdas. Positivamente, destacam-se:</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em 1995, a Lei n. 9.013, de 30 de março, que alterou a redação do art. 322 da CLT e acrescentou o §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assegurando aos professores o pagamento no período de exames e de férias escolares, bem como no caso de dispensa sem justa causa, ao término do ano letivo ou ainda no curso das férias escolares;</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b) a Lei n. 9.016/1995, também de 30 de março, que acrescentou o §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ao art. 133 da CLT, estabelecendo que a empresa deverá comunicar ao órgão local do Ministério do Trabalho, com antecedência mínima de quinze dias, as datas de início e fim da paralisação total ou parcial dos serviços da empresa, e, em igual prazo, o sindicato representativo da categoria profissional, bem como afixará aviso nos respectivos locais de trabalho;</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c) a Lei n. 9.471, de 14 de julho de 1997, que acrescentou o inciso VII ao art. 473 da CLT, a fim de garantir ao empregado que não comparecer ao serviço em razão de realização de provas de vestibular para ingresso em ensino superior o recebimento de salário;</a:t>
            </a:r>
            <a:endParaRPr lang="pt-BR"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d) a Lei n. 9.658, de 5 de junho de 1998, que alterou o teor do art. 11 da CLT, fixando a prescrição para o empregado urbano e rural em conformidade com a Constituição;</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95814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FE0397F-E385-3E65-DF63-6BC36A5CF081}"/>
              </a:ext>
            </a:extLst>
          </p:cNvPr>
          <p:cNvSpPr>
            <a:spLocks noGrp="1"/>
          </p:cNvSpPr>
          <p:nvPr>
            <p:ph idx="1"/>
          </p:nvPr>
        </p:nvSpPr>
        <p:spPr>
          <a:xfrm>
            <a:off x="841248" y="428625"/>
            <a:ext cx="9489000" cy="5414958"/>
          </a:xfrm>
        </p:spPr>
        <p:txBody>
          <a:bodyPr>
            <a:normAutofit/>
          </a:bodyPr>
          <a:lstStyle/>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e) a Lei n. 9.799, de 26 de maio de 1999, que inseriu na CLT regras sobre o acesso da mulher ao mercado de trabalho (</a:t>
            </a:r>
            <a:r>
              <a:rPr lang="pt-BR" sz="20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2000" dirty="0">
                <a:solidFill>
                  <a:srgbClr val="000000"/>
                </a:solidFill>
                <a:effectLst/>
                <a:latin typeface="Times New Roman" panose="02020603050405020304" pitchFamily="18" charset="0"/>
                <a:ea typeface="Calibri" panose="020F0502020204030204" pitchFamily="34" charset="0"/>
                <a:cs typeface="MinionPro-Regular"/>
              </a:rPr>
              <a:t>. 373-A, 390-B, 390-C, 390-E, § 4</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e art. 392);</a:t>
            </a:r>
            <a:endParaRPr lang="pt-BR"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f) a Lei n. 9.853, de 27 de outubro de 1999, que acrescentou o inciso VIII ao art. 473 da Consolidação das Leis do Trabalho, a fim de permitir ao empregado faltar ao serviço quando tiver que comparecer a juízo;</a:t>
            </a:r>
            <a:endParaRPr lang="pt-BR"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g) a Lei n. 10.097, de 19 de dezembro de 2000, que alterou a redação dos </a:t>
            </a:r>
            <a:r>
              <a:rPr lang="pt-BR" sz="20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2000" dirty="0">
                <a:solidFill>
                  <a:srgbClr val="000000"/>
                </a:solidFill>
                <a:effectLst/>
                <a:latin typeface="Times New Roman" panose="02020603050405020304" pitchFamily="18" charset="0"/>
                <a:ea typeface="Calibri" panose="020F0502020204030204" pitchFamily="34" charset="0"/>
                <a:cs typeface="MinionPro-Regular"/>
              </a:rPr>
              <a:t>. 402, 403, 428, 429, 430, 431, 432 e 433 da CLT, referentes à proteção do trabalho do adolescente, sendo que dentre as disposições tratou do contrato de aprendizagem;</a:t>
            </a:r>
            <a:endParaRPr lang="pt-BR"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h) a Lei n. 10.224, de 27 de junho de 2001, que revogou o art. 376 da CLT;</a:t>
            </a:r>
            <a:endParaRPr lang="pt-BR" sz="20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314078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6AE3FB4-C9F7-3439-CB77-C04CE40DC7A4}"/>
              </a:ext>
            </a:extLst>
          </p:cNvPr>
          <p:cNvSpPr>
            <a:spLocks noGrp="1"/>
          </p:cNvSpPr>
          <p:nvPr>
            <p:ph idx="1"/>
          </p:nvPr>
        </p:nvSpPr>
        <p:spPr>
          <a:xfrm>
            <a:off x="841248" y="476250"/>
            <a:ext cx="9489000" cy="5367333"/>
          </a:xfrm>
        </p:spPr>
        <p:txBody>
          <a:bodyPr/>
          <a:lstStyle/>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i) em 2001, a Lei n. 10.270, de 29 de agosto, que acrescentou os §§ 4</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e 5</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ao art. 29 da CLT, para proibir anotações desabonadoras na Carteira de Trabalho e Previdência Social;</a:t>
            </a:r>
            <a:endParaRPr lang="pt-BR"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j) a Lei n. 10.272, de 5 de setembro de 2001, que alterou a redação original do art. 467 da CLT e passou a considerar a controvérsia no caso de rescisão de contrato de trabalho sobre o montante das verbas rescisórias e não mais quanto ao salário, no entanto, o valor da condenação em caso de descumprimento desta regra era o dobro e agora representa 50% sobre a parte incontroversa;</a:t>
            </a:r>
            <a:endParaRPr lang="pt-BR"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4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k) a Lei n. 10.421, de 15 de abril de 2002, que alterou o art. 392 da CLT, acrescentou o</a:t>
            </a:r>
            <a:r>
              <a:rPr lang="pt-BR" sz="20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 art. 392-A à</a:t>
            </a:r>
            <a:r>
              <a:rPr lang="pt-BR" sz="2000" dirty="0">
                <a:solidFill>
                  <a:srgbClr val="000000"/>
                </a:solidFill>
                <a:effectLst/>
                <a:latin typeface="Times New Roman" panose="02020603050405020304" pitchFamily="18" charset="0"/>
                <a:ea typeface="Calibri" panose="020F0502020204030204" pitchFamily="34" charset="0"/>
                <a:cs typeface="MinionPro-Regular"/>
              </a:rPr>
              <a:t> CLT e incluiu o art. 71-A à Lei n. 8.213/1991, estendendo à mãe adotiva o direito à licença-maternidade e ao salário-maternidade. </a:t>
            </a:r>
            <a:endParaRPr lang="pt-BR" sz="20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631403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D2A5EF9-AFB8-6F80-2651-2485768C9232}"/>
              </a:ext>
            </a:extLst>
          </p:cNvPr>
          <p:cNvSpPr>
            <a:spLocks noGrp="1"/>
          </p:cNvSpPr>
          <p:nvPr>
            <p:ph idx="1"/>
          </p:nvPr>
        </p:nvSpPr>
        <p:spPr>
          <a:xfrm>
            <a:off x="841248" y="590550"/>
            <a:ext cx="9489000" cy="5253033"/>
          </a:xfrm>
        </p:spPr>
        <p:txBody>
          <a:bodyPr>
            <a:normAutofit fontScale="85000" lnSpcReduction="10000"/>
          </a:bodyPr>
          <a:lstStyle/>
          <a:p>
            <a:pPr indent="304800" algn="just">
              <a:lnSpc>
                <a:spcPct val="120000"/>
              </a:lnSpc>
              <a:spcAft>
                <a:spcPts val="740"/>
              </a:spcAft>
            </a:pPr>
            <a:r>
              <a:rPr lang="pt-BR" sz="1900" dirty="0">
                <a:solidFill>
                  <a:srgbClr val="000000"/>
                </a:solidFill>
                <a:effectLst/>
                <a:latin typeface="Times New Roman" panose="02020603050405020304" pitchFamily="18" charset="0"/>
                <a:ea typeface="Calibri" panose="020F0502020204030204" pitchFamily="34" charset="0"/>
                <a:cs typeface="MinionPro-Regular"/>
              </a:rPr>
              <a:t>No aspecto específico da CLT, verifica-se nesse período a adoção da técnica de integração de novos dispositivos por meio da adição de letras aos artigos existentes, mas para tratar de direitos completamente distintos. </a:t>
            </a:r>
            <a:endParaRPr lang="pt-BR" sz="19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740"/>
              </a:spcAft>
            </a:pPr>
            <a:r>
              <a:rPr lang="pt-BR" sz="1900" dirty="0">
                <a:solidFill>
                  <a:srgbClr val="000000"/>
                </a:solidFill>
                <a:effectLst/>
                <a:latin typeface="Times New Roman" panose="02020603050405020304" pitchFamily="18" charset="0"/>
                <a:ea typeface="Calibri" panose="020F0502020204030204" pitchFamily="34" charset="0"/>
                <a:cs typeface="MinionPro-Regular"/>
              </a:rPr>
              <a:t>Foi assim que se integraram à CLT os </a:t>
            </a:r>
            <a:r>
              <a:rPr lang="pt-BR" sz="19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900" dirty="0">
                <a:solidFill>
                  <a:srgbClr val="000000"/>
                </a:solidFill>
                <a:effectLst/>
                <a:latin typeface="Times New Roman" panose="02020603050405020304" pitchFamily="18" charset="0"/>
                <a:ea typeface="Calibri" panose="020F0502020204030204" pitchFamily="34" charset="0"/>
                <a:cs typeface="MinionPro-Regular"/>
              </a:rPr>
              <a:t>.:</a:t>
            </a:r>
          </a:p>
          <a:p>
            <a:pPr indent="0" algn="just">
              <a:lnSpc>
                <a:spcPct val="120000"/>
              </a:lnSpc>
              <a:spcAft>
                <a:spcPts val="740"/>
              </a:spcAft>
              <a:buNone/>
            </a:pPr>
            <a:r>
              <a:rPr lang="pt-BR" sz="1900" dirty="0">
                <a:solidFill>
                  <a:srgbClr val="000000"/>
                </a:solidFill>
                <a:latin typeface="Times New Roman" panose="02020603050405020304" pitchFamily="18" charset="0"/>
                <a:ea typeface="Calibri" panose="020F0502020204030204" pitchFamily="34" charset="0"/>
                <a:cs typeface="MinionPro-Regular"/>
              </a:rPr>
              <a:t>- </a:t>
            </a:r>
            <a:r>
              <a:rPr lang="pt-BR" sz="1900" dirty="0">
                <a:solidFill>
                  <a:srgbClr val="000000"/>
                </a:solidFill>
                <a:effectLst/>
                <a:latin typeface="Times New Roman" panose="02020603050405020304" pitchFamily="18" charset="0"/>
                <a:ea typeface="Calibri" panose="020F0502020204030204" pitchFamily="34" charset="0"/>
                <a:cs typeface="MinionPro-Regular"/>
              </a:rPr>
              <a:t>373-A, 390-B, 390-C, 390-D e 390-E (Lei n. 9.799/1999, discriminação contra o trabalho da mulher), </a:t>
            </a:r>
          </a:p>
          <a:p>
            <a:pPr indent="0" algn="just">
              <a:lnSpc>
                <a:spcPct val="120000"/>
              </a:lnSpc>
              <a:spcAft>
                <a:spcPts val="740"/>
              </a:spcAft>
              <a:buNone/>
            </a:pPr>
            <a:r>
              <a:rPr lang="pt-BR" sz="1900" dirty="0">
                <a:solidFill>
                  <a:srgbClr val="000000"/>
                </a:solidFill>
                <a:latin typeface="Times New Roman" panose="02020603050405020304" pitchFamily="18" charset="0"/>
                <a:ea typeface="Calibri" panose="020F0502020204030204" pitchFamily="34" charset="0"/>
                <a:cs typeface="MinionPro-Regular"/>
              </a:rPr>
              <a:t>- </a:t>
            </a:r>
            <a:r>
              <a:rPr lang="pt-BR" sz="1900" dirty="0">
                <a:solidFill>
                  <a:srgbClr val="000000"/>
                </a:solidFill>
                <a:effectLst/>
                <a:latin typeface="Times New Roman" panose="02020603050405020304" pitchFamily="18" charset="0"/>
                <a:ea typeface="Calibri" panose="020F0502020204030204" pitchFamily="34" charset="0"/>
                <a:cs typeface="MinionPro-Regular"/>
              </a:rPr>
              <a:t>392-A (Lei n. 10.421/2002, licença-maternidade por adoção), </a:t>
            </a:r>
          </a:p>
          <a:p>
            <a:pPr indent="0" algn="just">
              <a:lnSpc>
                <a:spcPct val="120000"/>
              </a:lnSpc>
              <a:spcAft>
                <a:spcPts val="740"/>
              </a:spcAft>
              <a:buNone/>
            </a:pPr>
            <a:r>
              <a:rPr lang="pt-BR" sz="1900" dirty="0">
                <a:solidFill>
                  <a:srgbClr val="000000"/>
                </a:solidFill>
                <a:latin typeface="Times New Roman" panose="02020603050405020304" pitchFamily="18" charset="0"/>
                <a:ea typeface="Calibri" panose="020F0502020204030204" pitchFamily="34" charset="0"/>
                <a:cs typeface="MinionPro-Regular"/>
              </a:rPr>
              <a:t>- </a:t>
            </a:r>
            <a:r>
              <a:rPr lang="pt-BR" sz="1900" dirty="0">
                <a:solidFill>
                  <a:srgbClr val="000000"/>
                </a:solidFill>
                <a:effectLst/>
                <a:latin typeface="Times New Roman" panose="02020603050405020304" pitchFamily="18" charset="0"/>
                <a:ea typeface="Calibri" panose="020F0502020204030204" pitchFamily="34" charset="0"/>
                <a:cs typeface="MinionPro-Regular"/>
              </a:rPr>
              <a:t>58-A (Medida Provisória n. 2.164-41/2001, trabalho a tempo parcial), </a:t>
            </a:r>
          </a:p>
          <a:p>
            <a:pPr indent="0" algn="just">
              <a:lnSpc>
                <a:spcPct val="120000"/>
              </a:lnSpc>
              <a:spcAft>
                <a:spcPts val="740"/>
              </a:spcAft>
              <a:buNone/>
            </a:pPr>
            <a:r>
              <a:rPr lang="pt-BR" sz="1900" dirty="0">
                <a:solidFill>
                  <a:srgbClr val="000000"/>
                </a:solidFill>
                <a:latin typeface="Times New Roman" panose="02020603050405020304" pitchFamily="18" charset="0"/>
                <a:ea typeface="Calibri" panose="020F0502020204030204" pitchFamily="34" charset="0"/>
                <a:cs typeface="MinionPro-Regular"/>
              </a:rPr>
              <a:t>- </a:t>
            </a:r>
            <a:r>
              <a:rPr lang="pt-BR" sz="1900" dirty="0">
                <a:solidFill>
                  <a:srgbClr val="000000"/>
                </a:solidFill>
                <a:effectLst/>
                <a:latin typeface="Times New Roman" panose="02020603050405020304" pitchFamily="18" charset="0"/>
                <a:ea typeface="Calibri" panose="020F0502020204030204" pitchFamily="34" charset="0"/>
                <a:cs typeface="MinionPro-Regular"/>
              </a:rPr>
              <a:t>130-A (Medida Provisória n. 2.164-41/2001, férias no contrato a tempo parcial), </a:t>
            </a:r>
          </a:p>
          <a:p>
            <a:pPr indent="0" algn="just">
              <a:lnSpc>
                <a:spcPct val="120000"/>
              </a:lnSpc>
              <a:spcAft>
                <a:spcPts val="740"/>
              </a:spcAft>
              <a:buNone/>
            </a:pPr>
            <a:r>
              <a:rPr lang="pt-BR" sz="1900" dirty="0">
                <a:solidFill>
                  <a:srgbClr val="000000"/>
                </a:solidFill>
                <a:effectLst/>
                <a:latin typeface="Times New Roman" panose="02020603050405020304" pitchFamily="18" charset="0"/>
                <a:ea typeface="Calibri" panose="020F0502020204030204" pitchFamily="34" charset="0"/>
                <a:cs typeface="MinionPro-Regular"/>
              </a:rPr>
              <a:t>- 476-A (Medida Provisória n. 2.164-41/2001, suspensão provisória do contrato de trabalho), </a:t>
            </a:r>
          </a:p>
          <a:p>
            <a:pPr indent="0" algn="just">
              <a:lnSpc>
                <a:spcPct val="120000"/>
              </a:lnSpc>
              <a:spcAft>
                <a:spcPts val="740"/>
              </a:spcAft>
              <a:buNone/>
            </a:pPr>
            <a:r>
              <a:rPr lang="pt-BR" sz="1900" dirty="0">
                <a:solidFill>
                  <a:srgbClr val="000000"/>
                </a:solidFill>
                <a:effectLst/>
                <a:latin typeface="Times New Roman" panose="02020603050405020304" pitchFamily="18" charset="0"/>
                <a:ea typeface="Calibri" panose="020F0502020204030204" pitchFamily="34" charset="0"/>
                <a:cs typeface="MinionPro-Regular"/>
              </a:rPr>
              <a:t>- 442-A (Lei n. 11.644/2008, proibição de exigência de experiência superior a 6 meses para contratação) e</a:t>
            </a:r>
          </a:p>
          <a:p>
            <a:pPr indent="0" algn="just">
              <a:lnSpc>
                <a:spcPct val="120000"/>
              </a:lnSpc>
              <a:spcAft>
                <a:spcPts val="740"/>
              </a:spcAft>
              <a:buNone/>
            </a:pPr>
            <a:r>
              <a:rPr lang="pt-BR" sz="1900" dirty="0">
                <a:solidFill>
                  <a:srgbClr val="000000"/>
                </a:solidFill>
                <a:effectLst/>
                <a:latin typeface="Times New Roman" panose="02020603050405020304" pitchFamily="18" charset="0"/>
                <a:ea typeface="Calibri" panose="020F0502020204030204" pitchFamily="34" charset="0"/>
                <a:cs typeface="MinionPro-Regular"/>
              </a:rPr>
              <a:t>- 235-A, 235-B, 235-C, 235-D, 235-E, 235-F, 235-G e 235-H (Lei n. 12.619/2012, motorista profissional).</a:t>
            </a:r>
            <a:endParaRPr lang="pt-BR" sz="19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209667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CDA722-B7FF-C92F-98BF-881E49FE3E3E}"/>
              </a:ext>
            </a:extLst>
          </p:cNvPr>
          <p:cNvSpPr>
            <a:spLocks noGrp="1"/>
          </p:cNvSpPr>
          <p:nvPr>
            <p:ph idx="1"/>
          </p:nvPr>
        </p:nvSpPr>
        <p:spPr>
          <a:xfrm>
            <a:off x="841248" y="476250"/>
            <a:ext cx="9489000" cy="5367333"/>
          </a:xfrm>
        </p:spPr>
        <p:txBody>
          <a:bodyPr>
            <a:normAutofit fontScale="70000" lnSpcReduction="20000"/>
          </a:bodyPr>
          <a:lstStyle/>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Resumidamente, no período iniciado em 1990, com a ascensão de Collor e depois, de 1995 a 2001, com a consolidação da política do PSDB, o ataque neoliberal à consciência social foi tão grande que sequer foi possível </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extrair resultados positivos do fato de a Constituição de 1988, por circunstâncias momentâneas, ter alçado os direitos trabalhistas ao campo dos direitos fundamentais. </a:t>
            </a:r>
          </a:p>
          <a:p>
            <a:pPr indent="304800" algn="just">
              <a:lnSpc>
                <a:spcPct val="120000"/>
              </a:lnSpc>
              <a:spcAft>
                <a:spcPts val="600"/>
              </a:spcAft>
            </a:pPr>
            <a:r>
              <a:rPr lang="pt-BR" sz="1800" spc="-5" dirty="0">
                <a:solidFill>
                  <a:srgbClr val="000000"/>
                </a:solidFill>
                <a:effectLst/>
                <a:latin typeface="Times New Roman" panose="02020603050405020304" pitchFamily="18" charset="0"/>
                <a:ea typeface="Calibri" panose="020F0502020204030204" pitchFamily="34" charset="0"/>
                <a:cs typeface="MinionPro-Regular"/>
              </a:rPr>
              <a:t>Do ponto de vista legislativo, as perdas de garantias jurídicas para os trabalhadores foram enormes: Lei n. 8.949, de 9.12.1994, que desvirtuou o instituto da cooperativa para o fim de permitir a criação de cooperativas de trabalho, que, na prática, funcionaram para inserir trabalhadores no modo de produção capitalista sem o retorno mínimo dos direitos constitucionalmente assegurados aos trabalhadores; Medida Provisória n. 1.053, de 30.06.1995, que criou o Plano Real, pelo qual se proibiram os reajustes salariais com base em índice inflacionário e a realização de negociação coletiva, como forma de reajustar salários com base e índices de preços; Lei n. 9.504, de 30.09.1997, que afastou o vínculo de emprego na prestação de serviços em campanhas eleitorais; Lei n. 9.601, de 21.01.1998, que criou o “contrato provisório”, pelo qual passou a ser possível a formação de um vínculo por prazo determinado sem vinculação a qualquer motivo específico, a não ser o fato de estar previsto em um instrumento coletivo desde que destinado ao aumento do número de empregados da empresa, com a contrapartida econômica da redução do FGTS de 8 para 2%; regulou o “banco de horas”, permitindo, em síntese, o trabalho em horas extras sem o pagamento correspondente, mediante compensação de horas dentro do período de cento e vinte dias, que logo depois passou a ser de 12 (doze) meses; Lei n. 9.608, de 18.02.1998, que rechaçou o vínculo de emprego para o trabalho voluntário, entendido como tal “a atividade não remunerada, prestada por pessoa física à entidade pública de qualquer natureza, ou à instituição privada de fins não lucrativos, que tenha objetivos cívicos, culturais, educacionais, científicos, recreativos ou de assistência social, inclusive mutualidade”; e Medida Provisória n. 1.952-18, de 9.12.1999, que instituiu o contrato a tempo parcial, até vinte e cinco horas semanais, com salário por hora proporcional à jornada.</a:t>
            </a:r>
            <a:endParaRPr lang="pt-BR"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rPr>
              <a:t>. Cf. explicado em outro texto. Disponível em: &lt;</a:t>
            </a:r>
            <a:r>
              <a:rPr lang="pt-BR" sz="1800" u="none" strike="noStrike" dirty="0">
                <a:solidFill>
                  <a:srgbClr val="000000"/>
                </a:solidFill>
                <a:effectLst/>
                <a:latin typeface="Times New Roman" panose="02020603050405020304" pitchFamily="18" charset="0"/>
                <a:ea typeface="Calibri" panose="020F0502020204030204" pitchFamily="34" charset="0"/>
                <a:hlinkClick r:id="rId2"/>
              </a:rPr>
              <a:t>http://www.cartamaior.com.br/?/Editoria/</a:t>
            </a:r>
            <a:r>
              <a:rPr lang="pt-BR" sz="1800" u="none" strike="noStrike" dirty="0" err="1">
                <a:solidFill>
                  <a:srgbClr val="000000"/>
                </a:solidFill>
                <a:effectLst/>
                <a:latin typeface="Times New Roman" panose="02020603050405020304" pitchFamily="18" charset="0"/>
                <a:ea typeface="Calibri" panose="020F0502020204030204" pitchFamily="34" charset="0"/>
                <a:hlinkClick r:id="rId2"/>
              </a:rPr>
              <a:t>Principios</a:t>
            </a:r>
            <a:r>
              <a:rPr lang="pt-BR" sz="1800" u="none" strike="noStrike" dirty="0">
                <a:solidFill>
                  <a:srgbClr val="000000"/>
                </a:solidFill>
                <a:effectLst/>
                <a:latin typeface="Times New Roman" panose="02020603050405020304" pitchFamily="18" charset="0"/>
                <a:ea typeface="Calibri" panose="020F0502020204030204" pitchFamily="34" charset="0"/>
                <a:hlinkClick r:id="rId2"/>
              </a:rPr>
              <a:t>-Fundamentais/Souto-Maior--os-25-anos-da-Constituicao-Social/40/29180</a:t>
            </a:r>
            <a:r>
              <a:rPr lang="pt-BR" sz="1800" dirty="0">
                <a:solidFill>
                  <a:srgbClr val="000000"/>
                </a:solidFill>
                <a:effectLst/>
                <a:latin typeface="Times New Roman" panose="02020603050405020304" pitchFamily="18" charset="0"/>
                <a:ea typeface="Calibri" panose="020F0502020204030204" pitchFamily="34" charset="0"/>
              </a:rPr>
              <a:t>&gt;. Acesso em: 28 dez. 2015.</a:t>
            </a: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rPr>
              <a:t> </a:t>
            </a:r>
          </a:p>
          <a:p>
            <a:r>
              <a:rPr lang="pt-BR" dirty="0"/>
              <a:t>Tudo isto regado pela Súmula 331 do TST – de 1993 – Autorização para a terceirização.</a:t>
            </a:r>
          </a:p>
        </p:txBody>
      </p:sp>
    </p:spTree>
    <p:extLst>
      <p:ext uri="{BB962C8B-B14F-4D97-AF65-F5344CB8AC3E}">
        <p14:creationId xmlns:p14="http://schemas.microsoft.com/office/powerpoint/2010/main" val="204094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578B952-4A81-8F8A-3F34-0CE67DAF6A5E}"/>
              </a:ext>
            </a:extLst>
          </p:cNvPr>
          <p:cNvSpPr>
            <a:spLocks noGrp="1"/>
          </p:cNvSpPr>
          <p:nvPr>
            <p:ph idx="1"/>
          </p:nvPr>
        </p:nvSpPr>
        <p:spPr>
          <a:xfrm>
            <a:off x="841248" y="542925"/>
            <a:ext cx="9489000" cy="5300658"/>
          </a:xfrm>
        </p:spPr>
        <p:txBody>
          <a:bodyPr>
            <a:normAutofit/>
          </a:bodyPr>
          <a:lstStyle/>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Já no apagar das luzes do governo FHC, mais precisamente no dia 5.10.2001, foi enviado, pelo próprio Executivo, ao Congresso Nacional o Projeto de Lei n. 5.483, que alterava o art. 618 da CLT (“As empresas e instituições que não estiverem incluídas no enquadramento sindical a que se refere o art. 577 desta Consolidação poderão celebrar Acordos Coletivos de Trabalho com os Sindicatos representativos dos empregados, nos termos deste Título”), que passou a ter o seguinte teor: “As condições de trabalho ajustadas mediante convenção ou acordo coletivo prevalecem sobre o disposto em lei, desde que não contrariem a Constituição Federal e as normas de segurança e saúde do trabalho.” </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O projeto entrou com regime de urgência e tramitou a passos largos, tendo sido levado a plenária no dia 26.11.2001 e posto em discussão nos dias 27 e 28.11.2001, até que, em 4.12.2001, foi aprovado e enviado, no dia 6 de dezembro, ao Senado Federal. Em março de 2002, ele deveria ter sido votado, mas negociações para a aprovação da CPMF fizeram com que o regime de urgência fosse cancelado e depois novos ajustes e a proximidade com a eleição mantiveram o projeto sem tramitação.</a:t>
            </a:r>
            <a:endParaRPr lang="pt-BR" sz="1800" dirty="0">
              <a:solidFill>
                <a:srgbClr val="000000"/>
              </a:solidFill>
              <a:effectLst/>
              <a:latin typeface="MinionPro-Regular"/>
              <a:ea typeface="Calibri" panose="020F0502020204030204" pitchFamily="34" charset="0"/>
              <a:cs typeface="MinionPro-Regular"/>
            </a:endParaRPr>
          </a:p>
          <a:p>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914546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88C25-7F91-5C5C-0D5E-93EAA80357F5}"/>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D6DAE249-C115-D9E1-6F06-8C9583338B54}"/>
              </a:ext>
            </a:extLst>
          </p:cNvPr>
          <p:cNvSpPr>
            <a:spLocks noGrp="1"/>
          </p:cNvSpPr>
          <p:nvPr>
            <p:ph idx="1"/>
          </p:nvPr>
        </p:nvSpPr>
        <p:spPr/>
        <p:txBody>
          <a:bodyPr/>
          <a:lstStyle/>
          <a:p>
            <a:r>
              <a:rPr lang="pt-BR" dirty="0"/>
              <a:t>Quanto a este projeto houve, no entanto, uma enorme resistência...</a:t>
            </a:r>
          </a:p>
          <a:p>
            <a:endParaRPr lang="pt-BR" dirty="0"/>
          </a:p>
          <a:p>
            <a:r>
              <a:rPr lang="pt-BR" dirty="0"/>
              <a:t>Como se deu esse processo de resistência e reconstrução do Direito do Trabalho?</a:t>
            </a:r>
          </a:p>
          <a:p>
            <a:endParaRPr lang="pt-BR" dirty="0"/>
          </a:p>
          <a:p>
            <a:r>
              <a:rPr lang="pt-BR" dirty="0"/>
              <a:t>É o que veremos na próxima aula...</a:t>
            </a:r>
          </a:p>
          <a:p>
            <a:endParaRPr lang="pt-BR" dirty="0"/>
          </a:p>
          <a:p>
            <a:r>
              <a:rPr lang="pt-BR" dirty="0"/>
              <a:t>OBS: O Direito do Trabalho está em fase terminal em 2001, com reflexos na Faculdade</a:t>
            </a:r>
          </a:p>
        </p:txBody>
      </p:sp>
    </p:spTree>
    <p:extLst>
      <p:ext uri="{BB962C8B-B14F-4D97-AF65-F5344CB8AC3E}">
        <p14:creationId xmlns:p14="http://schemas.microsoft.com/office/powerpoint/2010/main" val="271155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37649E-1F5E-5D8F-DA32-E200AFCB31A5}"/>
              </a:ext>
            </a:extLst>
          </p:cNvPr>
          <p:cNvSpPr>
            <a:spLocks noGrp="1"/>
          </p:cNvSpPr>
          <p:nvPr>
            <p:ph idx="1"/>
          </p:nvPr>
        </p:nvSpPr>
        <p:spPr>
          <a:xfrm>
            <a:off x="841248" y="676275"/>
            <a:ext cx="9489000" cy="5167308"/>
          </a:xfrm>
        </p:spPr>
        <p:txBody>
          <a:bodyPr/>
          <a:lstStyle/>
          <a:p>
            <a:pPr indent="304800" algn="just">
              <a:lnSpc>
                <a:spcPct val="120000"/>
              </a:lnSpc>
              <a:spcAft>
                <a:spcPts val="7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No dia 9 de novembro, tropas do Exército, com apoio da Polícia Militar, invadiram a empresa com violência e três trabalhadores foram mortos a tiros (Carlos Augusto Barroso, 19 anos; Valmir Freitas Monteiro, 22 anos; e William Fernandes Leite, 23 anos), e outros 31 ficaram feridos, sendo 9, gravemente.</a:t>
            </a:r>
            <a:endParaRPr lang="pt-BR" sz="2400" dirty="0">
              <a:solidFill>
                <a:srgbClr val="000000"/>
              </a:solidFill>
              <a:effectLst/>
              <a:latin typeface="MinionPro-Regular"/>
              <a:ea typeface="Calibri" panose="020F0502020204030204" pitchFamily="34" charset="0"/>
              <a:cs typeface="MinionPro-Regular"/>
            </a:endParaRPr>
          </a:p>
          <a:p>
            <a:r>
              <a:rPr lang="pt-BR" sz="2000" dirty="0">
                <a:effectLst/>
                <a:latin typeface="Times New Roman" panose="02020603050405020304" pitchFamily="18" charset="0"/>
                <a:ea typeface="Calibri" panose="020F0502020204030204" pitchFamily="34" charset="0"/>
              </a:rPr>
              <a:t>A tragédia ficou conhecida como “massacre de Volta Redonda</a:t>
            </a:r>
          </a:p>
          <a:p>
            <a:endParaRPr lang="pt-BR" dirty="0">
              <a:latin typeface="Times New Roman" panose="02020603050405020304" pitchFamily="18" charset="0"/>
            </a:endParaRPr>
          </a:p>
          <a:p>
            <a:r>
              <a:rPr lang="pt-BR" dirty="0">
                <a:latin typeface="Times New Roman" panose="02020603050405020304" pitchFamily="18" charset="0"/>
              </a:rPr>
              <a:t>Instrumento jurídico utilizado: A Lei de Segurança Nacional de 1967 – passando por cima da Constituição Federal</a:t>
            </a:r>
          </a:p>
          <a:p>
            <a:endParaRPr lang="pt-BR"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67120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593FD7E-419F-A267-3527-72C247F5791B}"/>
              </a:ext>
            </a:extLst>
          </p:cNvPr>
          <p:cNvSpPr>
            <a:spLocks noGrp="1"/>
          </p:cNvSpPr>
          <p:nvPr>
            <p:ph idx="1"/>
          </p:nvPr>
        </p:nvSpPr>
        <p:spPr>
          <a:xfrm>
            <a:off x="841248" y="476250"/>
            <a:ext cx="9489000" cy="5367333"/>
          </a:xfrm>
        </p:spPr>
        <p:txBody>
          <a:bodyPr>
            <a:normAutofit fontScale="77500" lnSpcReduction="20000"/>
          </a:bodyPr>
          <a:lstStyle/>
          <a:p>
            <a:pPr indent="304800" algn="just">
              <a:lnSpc>
                <a:spcPct val="120000"/>
              </a:lnSpc>
              <a:spcAft>
                <a:spcPts val="600"/>
              </a:spcAft>
            </a:pPr>
            <a:r>
              <a:rPr lang="pt-BR" sz="2400" dirty="0">
                <a:solidFill>
                  <a:srgbClr val="000000"/>
                </a:solidFill>
                <a:effectLst/>
                <a:latin typeface="Times New Roman" panose="02020603050405020304" pitchFamily="18" charset="0"/>
                <a:ea typeface="Calibri" panose="020F0502020204030204" pitchFamily="34" charset="0"/>
                <a:cs typeface="MinionPro-Regular"/>
              </a:rPr>
              <a:t>Medida Provisória n. 59, de 26 de maio de 1989: regula e limita o direito constitucional de greve</a:t>
            </a:r>
          </a:p>
          <a:p>
            <a:pPr indent="304800" algn="just">
              <a:lnSpc>
                <a:spcPct val="120000"/>
              </a:lnSpc>
              <a:spcAft>
                <a:spcPts val="600"/>
              </a:spcAft>
            </a:pPr>
            <a:endParaRPr lang="pt-BR" dirty="0">
              <a:solidFill>
                <a:srgbClr val="000000"/>
              </a:solidFill>
              <a:latin typeface="Times New Roman" panose="02020603050405020304" pitchFamily="18" charset="0"/>
              <a:ea typeface="Calibri" panose="020F0502020204030204" pitchFamily="34" charset="0"/>
              <a:cs typeface="MinionPro-Regular"/>
            </a:endParaRPr>
          </a:p>
          <a:p>
            <a:pPr indent="304800" algn="just">
              <a:lnSpc>
                <a:spcPct val="120000"/>
              </a:lnSpc>
              <a:spcAft>
                <a:spcPts val="600"/>
              </a:spcAft>
            </a:pPr>
            <a:r>
              <a:rPr lang="pt-BR" sz="2400" dirty="0">
                <a:solidFill>
                  <a:srgbClr val="000000"/>
                </a:solidFill>
                <a:effectLst/>
                <a:latin typeface="Times New Roman" panose="02020603050405020304" pitchFamily="18" charset="0"/>
                <a:ea typeface="Calibri" panose="020F0502020204030204" pitchFamily="34" charset="0"/>
                <a:cs typeface="MinionPro-Regular"/>
              </a:rPr>
              <a:t>Lei n. 7.783, de 28 de junho de 1989: regula e limita o direito constitucional de greve</a:t>
            </a:r>
          </a:p>
          <a:p>
            <a:pPr indent="304800" algn="just">
              <a:lnSpc>
                <a:spcPct val="120000"/>
              </a:lnSpc>
              <a:spcAft>
                <a:spcPts val="600"/>
              </a:spcAft>
            </a:pPr>
            <a:endParaRPr lang="pt-BR" sz="2400" dirty="0">
              <a:solidFill>
                <a:srgbClr val="000000"/>
              </a:solidFill>
              <a:latin typeface="Times New Roman" panose="02020603050405020304" pitchFamily="18" charset="0"/>
              <a:ea typeface="Calibri" panose="020F0502020204030204" pitchFamily="34" charset="0"/>
              <a:cs typeface="MinionPro-Regular"/>
            </a:endParaRPr>
          </a:p>
          <a:p>
            <a:pPr indent="304800" algn="just">
              <a:lnSpc>
                <a:spcPct val="120000"/>
              </a:lnSpc>
              <a:spcAft>
                <a:spcPts val="500"/>
              </a:spcAft>
            </a:pPr>
            <a:r>
              <a:rPr lang="pt-BR" sz="2400" dirty="0">
                <a:solidFill>
                  <a:srgbClr val="000000"/>
                </a:solidFill>
                <a:effectLst/>
                <a:latin typeface="Times New Roman" panose="02020603050405020304" pitchFamily="18" charset="0"/>
                <a:ea typeface="Calibri" panose="020F0502020204030204" pitchFamily="34" charset="0"/>
                <a:cs typeface="MinionPro-Regular"/>
              </a:rPr>
              <a:t>Com suposto apoio na Lei n. 7.783/1989, foi dito pela doutrina trabalhista que: a) restou proibida a greve política; b) se mantiveram os sentidos de greve ilegal, quando não respeitados os padrões formais de sua deflagração, e de greve abusiva; c) se autorizou o corte de salários durante a greve; d) se estabeleceu a possibilidade de intervenção judicial e policial na greve; e) houve proibição da greve em atividades essenciais.</a:t>
            </a:r>
            <a:endParaRPr lang="pt-BR" sz="2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500"/>
              </a:spcAft>
            </a:pPr>
            <a:r>
              <a:rPr lang="pt-BR" sz="2400" spc="-15" dirty="0">
                <a:solidFill>
                  <a:srgbClr val="000000"/>
                </a:solidFill>
                <a:effectLst/>
                <a:latin typeface="Times New Roman" panose="02020603050405020304" pitchFamily="18" charset="0"/>
                <a:ea typeface="Calibri" panose="020F0502020204030204" pitchFamily="34" charset="0"/>
                <a:cs typeface="MinionPro-Regular"/>
              </a:rPr>
              <a:t>Em suma, praticamente, continuou-se pensando a greve dentro dos parâmetros fixados pela Lei n. 4.330/1964, do período ditatorial, sem se ter a consideração mínima de que foram as greves dos trabalhadores o fato social e político mais relevante para a retomada da democracia, e sem se ater aos dizeres expressos do art. 9</a:t>
            </a:r>
            <a:r>
              <a:rPr lang="pt-BR" sz="2400" spc="-1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400" spc="-15" dirty="0">
                <a:solidFill>
                  <a:srgbClr val="000000"/>
                </a:solidFill>
                <a:effectLst/>
                <a:latin typeface="Times New Roman" panose="02020603050405020304" pitchFamily="18" charset="0"/>
                <a:ea typeface="Calibri" panose="020F0502020204030204" pitchFamily="34" charset="0"/>
                <a:cs typeface="MinionPro-Regular"/>
              </a:rPr>
              <a:t> da Constituição e da própria Lei n. 7.783/1989.</a:t>
            </a:r>
            <a:endParaRPr lang="pt-BR" sz="2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endParaRPr lang="pt-BR" sz="2400" dirty="0">
              <a:solidFill>
                <a:srgbClr val="000000"/>
              </a:solidFill>
              <a:latin typeface="Times New Roman" panose="02020603050405020304" pitchFamily="18" charset="0"/>
              <a:ea typeface="Calibri" panose="020F0502020204030204" pitchFamily="34" charset="0"/>
              <a:cs typeface="MinionPro-Regular"/>
            </a:endParaRPr>
          </a:p>
          <a:p>
            <a:pPr indent="304800" algn="just">
              <a:lnSpc>
                <a:spcPct val="120000"/>
              </a:lnSpc>
              <a:spcAft>
                <a:spcPts val="600"/>
              </a:spcAft>
            </a:pPr>
            <a:endParaRPr lang="pt-BR" sz="24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41748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D80BFA-07A7-9A43-20ED-E92A217CC345}"/>
              </a:ext>
            </a:extLst>
          </p:cNvPr>
          <p:cNvSpPr>
            <a:spLocks noGrp="1"/>
          </p:cNvSpPr>
          <p:nvPr>
            <p:ph idx="1"/>
          </p:nvPr>
        </p:nvSpPr>
        <p:spPr>
          <a:xfrm>
            <a:off x="841248" y="523875"/>
            <a:ext cx="9489000" cy="5319708"/>
          </a:xfrm>
        </p:spPr>
        <p:txBody>
          <a:bodyPr>
            <a:normAutofit fontScale="92500" lnSpcReduction="10000"/>
          </a:bodyPr>
          <a:lstStyle/>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Na sequência, a Lei n. 7.855, de 24 de outubro de 1989, modificou vários dispositivos da CLT, alterando a redação do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dirty="0">
                <a:solidFill>
                  <a:srgbClr val="000000"/>
                </a:solidFill>
                <a:effectLst/>
                <a:latin typeface="Times New Roman" panose="02020603050405020304" pitchFamily="18" charset="0"/>
                <a:ea typeface="Calibri" panose="020F0502020204030204" pitchFamily="34" charset="0"/>
                <a:cs typeface="MinionPro-Regular"/>
              </a:rPr>
              <a:t> e incisos do art. 16,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dirty="0">
                <a:solidFill>
                  <a:srgbClr val="000000"/>
                </a:solidFill>
                <a:effectLst/>
                <a:latin typeface="Times New Roman" panose="02020603050405020304" pitchFamily="18" charset="0"/>
                <a:ea typeface="Calibri" panose="020F0502020204030204" pitchFamily="34" charset="0"/>
                <a:cs typeface="MinionPro-Regular"/>
              </a:rPr>
              <a:t> e §§ 2</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e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29,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dirty="0">
                <a:solidFill>
                  <a:srgbClr val="000000"/>
                </a:solidFill>
                <a:effectLst/>
                <a:latin typeface="Times New Roman" panose="02020603050405020304" pitchFamily="18" charset="0"/>
                <a:ea typeface="Calibri" panose="020F0502020204030204" pitchFamily="34" charset="0"/>
                <a:cs typeface="MinionPro-Regular"/>
              </a:rPr>
              <a:t> e parágrafo único dos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800" dirty="0">
                <a:solidFill>
                  <a:srgbClr val="000000"/>
                </a:solidFill>
                <a:effectLst/>
                <a:latin typeface="Times New Roman" panose="02020603050405020304" pitchFamily="18" charset="0"/>
                <a:ea typeface="Calibri" panose="020F0502020204030204" pitchFamily="34" charset="0"/>
                <a:cs typeface="MinionPro-Regular"/>
              </a:rPr>
              <a:t>. 41, 42, § 2</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74, parágrafo único e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153,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dirty="0">
                <a:solidFill>
                  <a:srgbClr val="000000"/>
                </a:solidFill>
                <a:effectLst/>
                <a:latin typeface="Times New Roman" panose="02020603050405020304" pitchFamily="18" charset="0"/>
                <a:ea typeface="Calibri" panose="020F0502020204030204" pitchFamily="34" charset="0"/>
                <a:cs typeface="MinionPro-Regular"/>
              </a:rPr>
              <a:t>, incisos e §§ 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2</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4</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e 5</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168, art. 317, § 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459, §§ 6</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7</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8</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do art. 477 e revogou o parágrafo único do art. 16 e 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800" dirty="0">
                <a:solidFill>
                  <a:srgbClr val="000000"/>
                </a:solidFill>
                <a:effectLst/>
                <a:latin typeface="Times New Roman" panose="02020603050405020304" pitchFamily="18" charset="0"/>
                <a:ea typeface="Calibri" panose="020F0502020204030204" pitchFamily="34" charset="0"/>
                <a:cs typeface="MinionPro-Regular"/>
              </a:rPr>
              <a:t>. 18, 19, 27, 28, 43, 44, 324, 374, 375, 378, 379, 380, 387, 418 e 446</a:t>
            </a:r>
            <a:r>
              <a:rPr lang="pt-BR" sz="1800" b="1" dirty="0">
                <a:solidFill>
                  <a:srgbClr val="000000"/>
                </a:solidFill>
                <a:effectLst/>
                <a:latin typeface="Times New Roman" panose="02020603050405020304" pitchFamily="18" charset="0"/>
                <a:ea typeface="Calibri" panose="020F0502020204030204" pitchFamily="34" charset="0"/>
                <a:cs typeface="MinionPro-Regular"/>
              </a:rPr>
              <a:t> </a:t>
            </a:r>
            <a:r>
              <a:rPr lang="pt-BR" sz="1800" dirty="0">
                <a:solidFill>
                  <a:srgbClr val="000000"/>
                </a:solidFill>
                <a:effectLst/>
                <a:latin typeface="Times New Roman" panose="02020603050405020304" pitchFamily="18" charset="0"/>
                <a:ea typeface="Calibri" panose="020F0502020204030204" pitchFamily="34" charset="0"/>
                <a:cs typeface="MinionPro-Regular"/>
              </a:rPr>
              <a:t>da CLT.</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O parágrafo único do art. 16 e 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800" dirty="0">
                <a:solidFill>
                  <a:srgbClr val="000000"/>
                </a:solidFill>
                <a:effectLst/>
                <a:latin typeface="Times New Roman" panose="02020603050405020304" pitchFamily="18" charset="0"/>
                <a:ea typeface="Calibri" panose="020F0502020204030204" pitchFamily="34" charset="0"/>
                <a:cs typeface="MinionPro-Regular"/>
              </a:rPr>
              <a:t>. 18, 19, 27, 28, 43, 44, revogados pela Lei n. 7.855/1989, traziam formalidades relacionadas à CTPS e ao livro de registro de empregados. </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revogação dos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800" dirty="0">
                <a:solidFill>
                  <a:srgbClr val="000000"/>
                </a:solidFill>
                <a:effectLst/>
                <a:latin typeface="Times New Roman" panose="02020603050405020304" pitchFamily="18" charset="0"/>
                <a:ea typeface="Calibri" panose="020F0502020204030204" pitchFamily="34" charset="0"/>
                <a:cs typeface="MinionPro-Regular"/>
              </a:rPr>
              <a:t>. 374, 375, 378, 379, 380, 387, inseridos no Capítulo Da Proteção do Trabalho da Mulher, bem como do art. 446, teve por objetivo estabelecer a igualdade entre homens e mulheres no trabalho.</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nova redação do art. 168 trouxe normas de medicina e segurança do trabalho, adotando a obrigatoriedade de exame médico para o trabalhador, exames admissional,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demissional</a:t>
            </a:r>
            <a:r>
              <a:rPr lang="pt-BR" sz="1800" dirty="0">
                <a:solidFill>
                  <a:srgbClr val="000000"/>
                </a:solidFill>
                <a:effectLst/>
                <a:latin typeface="Times New Roman" panose="02020603050405020304" pitchFamily="18" charset="0"/>
                <a:ea typeface="Calibri" panose="020F0502020204030204" pitchFamily="34" charset="0"/>
                <a:cs typeface="MinionPro-Regular"/>
              </a:rPr>
              <a:t>, periódico e ainda exames complementares em caso de necessidade.</a:t>
            </a:r>
            <a:r>
              <a:rPr lang="pt-BR" sz="1800" b="1" dirty="0">
                <a:solidFill>
                  <a:srgbClr val="000000"/>
                </a:solidFill>
                <a:effectLst/>
                <a:latin typeface="Times New Roman" panose="02020603050405020304" pitchFamily="18" charset="0"/>
                <a:ea typeface="Calibri" panose="020F0502020204030204" pitchFamily="34" charset="0"/>
                <a:cs typeface="MinionPro-Regular"/>
              </a:rPr>
              <a:t>  </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alteração do art. 477 da CLT estabeleceu prazo para o pagamento das verbas rescisórias e multa na hipótese de inadimplemento.</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89806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F026D3B-10E3-554B-2A2B-B8FBD8265397}"/>
              </a:ext>
            </a:extLst>
          </p:cNvPr>
          <p:cNvSpPr>
            <a:spLocks noGrp="1"/>
          </p:cNvSpPr>
          <p:nvPr>
            <p:ph idx="1"/>
          </p:nvPr>
        </p:nvSpPr>
        <p:spPr>
          <a:xfrm>
            <a:off x="841248" y="600075"/>
            <a:ext cx="9489000" cy="5243508"/>
          </a:xfrm>
        </p:spPr>
        <p:txBody>
          <a:bodyPr/>
          <a:lstStyle/>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8.260, de 12 de dezembro de 1991: alterou o art. 16 estabelecendo informações de identificação do trabalhador que devem constar na CTPS. </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7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8.432, de 11 de junho de 1992: dispôs sobre a criação de Juntas de Conciliação e Julgamento nas Regiões da Justiça do Trabalho e definiu jurisdições, além de outras providências.</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28918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0B6779-CE0C-29C4-6EEE-02810E14CDC0}"/>
              </a:ext>
            </a:extLst>
          </p:cNvPr>
          <p:cNvSpPr>
            <a:spLocks noGrp="1"/>
          </p:cNvSpPr>
          <p:nvPr>
            <p:ph idx="1"/>
          </p:nvPr>
        </p:nvSpPr>
        <p:spPr>
          <a:xfrm>
            <a:off x="841248" y="495300"/>
            <a:ext cx="9489000" cy="5348283"/>
          </a:xfrm>
        </p:spPr>
        <p:txBody>
          <a:bodyPr>
            <a:normAutofit/>
          </a:bodyPr>
          <a:lstStyle/>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8.630, de 25 de fevereiro de 1993: revogou 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arts</a:t>
            </a:r>
            <a:r>
              <a:rPr lang="pt-BR" sz="1800" dirty="0">
                <a:solidFill>
                  <a:srgbClr val="000000"/>
                </a:solidFill>
                <a:effectLst/>
                <a:latin typeface="Times New Roman" panose="02020603050405020304" pitchFamily="18" charset="0"/>
                <a:ea typeface="Calibri" panose="020F0502020204030204" pitchFamily="34" charset="0"/>
                <a:cs typeface="MinionPro-Regular"/>
              </a:rPr>
              <a:t>. 254 a 292 (Dos Serviços de Estiva) e o inciso VII do art. 544 da CLT, referentes ao regime jurídico de exploração dos portos.</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8.726 de 5 de novembro de 1993: alterou a redação do art. 131 da CLT. A Lei n. 8.860, de 24 de março de 1994, acrescentou o § 6</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ao art. 458</a:t>
            </a:r>
            <a:r>
              <a:rPr lang="pt-BR" sz="1800" b="1" dirty="0">
                <a:solidFill>
                  <a:srgbClr val="000000"/>
                </a:solidFill>
                <a:effectLst/>
                <a:latin typeface="Times New Roman" panose="02020603050405020304" pitchFamily="18" charset="0"/>
                <a:ea typeface="Calibri" panose="020F0502020204030204" pitchFamily="34" charset="0"/>
                <a:cs typeface="MinionPro-Regular"/>
              </a:rPr>
              <a:t> </a:t>
            </a:r>
            <a:r>
              <a:rPr lang="pt-BR" sz="1800" dirty="0">
                <a:solidFill>
                  <a:srgbClr val="000000"/>
                </a:solidFill>
                <a:effectLst/>
                <a:latin typeface="Times New Roman" panose="02020603050405020304" pitchFamily="18" charset="0"/>
                <a:ea typeface="Calibri" panose="020F0502020204030204" pitchFamily="34" charset="0"/>
                <a:cs typeface="MinionPro-Regular"/>
              </a:rPr>
              <a:t>da CLT, limitando a percentagem do salário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in natura.</a:t>
            </a:r>
            <a:endParaRPr lang="pt-BR"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8.865, de 29 de março de 1994: revogou os incisos VI e VIII do art. 530 da CLT. </a:t>
            </a:r>
          </a:p>
          <a:p>
            <a:pPr indent="0" algn="just">
              <a:lnSpc>
                <a:spcPct val="120000"/>
              </a:lnSpc>
              <a:spcAft>
                <a:spcPts val="600"/>
              </a:spcAft>
              <a:buNone/>
            </a:pPr>
            <a:r>
              <a:rPr lang="pt-BR" sz="1800" dirty="0">
                <a:solidFill>
                  <a:srgbClr val="000000"/>
                </a:solidFill>
                <a:effectLst/>
                <a:latin typeface="Times New Roman" panose="02020603050405020304" pitchFamily="18" charset="0"/>
                <a:ea typeface="Calibri" panose="020F0502020204030204" pitchFamily="34" charset="0"/>
                <a:cs typeface="MinionPro-Regular"/>
              </a:rPr>
              <a:t>Até esse momento, a redação do art. 530 dada no período da ditadura, estabelecia que: “Art. 530. Não podem ser eleitos para cargos administrativos ou de representação econômica ou profissional, nem permanecer no exercício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dêsses</a:t>
            </a:r>
            <a:r>
              <a:rPr lang="pt-BR" sz="1800" dirty="0">
                <a:solidFill>
                  <a:srgbClr val="000000"/>
                </a:solidFill>
                <a:effectLst/>
                <a:latin typeface="Times New Roman" panose="02020603050405020304" pitchFamily="18" charset="0"/>
                <a:ea typeface="Calibri" panose="020F0502020204030204" pitchFamily="34" charset="0"/>
                <a:cs typeface="MinionPro-Regular"/>
              </a:rPr>
              <a:t> cargos: VI — os que, pública e ostensivamente, por atos ou palavras, defendam os princípios ideológicos de partido político cujo registro tenha sido cassado, ou de associação ou entidade de qualquer natureza cujas atividades tenham sido consideradas contrárias ao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interêsse</a:t>
            </a:r>
            <a:r>
              <a:rPr lang="pt-BR" sz="1800" dirty="0">
                <a:solidFill>
                  <a:srgbClr val="000000"/>
                </a:solidFill>
                <a:effectLst/>
                <a:latin typeface="Times New Roman" panose="02020603050405020304" pitchFamily="18" charset="0"/>
                <a:ea typeface="Calibri" panose="020F0502020204030204" pitchFamily="34" charset="0"/>
                <a:cs typeface="MinionPro-Regular"/>
              </a:rPr>
              <a:t> nacional e cujo registro haja sido cancelado ou que tenha tido seu funcionamento suspenso por autoridade competente; VIII — os que tenham sido destituídos de cargo administrativo ou de representação sindical.”</a:t>
            </a:r>
            <a:endParaRPr lang="pt-BR"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417260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13E27BD-1958-DE40-1A2C-E964409F80B6}"/>
              </a:ext>
            </a:extLst>
          </p:cNvPr>
          <p:cNvSpPr>
            <a:spLocks noGrp="1"/>
          </p:cNvSpPr>
          <p:nvPr>
            <p:ph idx="1"/>
          </p:nvPr>
        </p:nvSpPr>
        <p:spPr>
          <a:xfrm>
            <a:off x="841248" y="628650"/>
            <a:ext cx="9489000" cy="5214933"/>
          </a:xfrm>
        </p:spPr>
        <p:txBody>
          <a:bodyPr>
            <a:normAutofit fontScale="92500" lnSpcReduction="10000"/>
          </a:bodyPr>
          <a:lstStyle/>
          <a:p>
            <a:pPr indent="304800" algn="just">
              <a:lnSpc>
                <a:spcPct val="120000"/>
              </a:lnSpc>
              <a:spcAft>
                <a:spcPts val="6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Lei n. 8.921, de 25 de julho de 1994:</a:t>
            </a:r>
            <a:r>
              <a:rPr lang="pt-BR" sz="2000" b="1" dirty="0">
                <a:solidFill>
                  <a:srgbClr val="000000"/>
                </a:solidFill>
                <a:effectLst/>
                <a:latin typeface="Times New Roman" panose="02020603050405020304" pitchFamily="18" charset="0"/>
                <a:ea typeface="Calibri" panose="020F0502020204030204" pitchFamily="34" charset="0"/>
                <a:cs typeface="MinionPro-Regular"/>
              </a:rPr>
              <a:t> </a:t>
            </a:r>
            <a:r>
              <a:rPr lang="pt-BR" sz="2000" dirty="0">
                <a:solidFill>
                  <a:srgbClr val="000000"/>
                </a:solidFill>
                <a:effectLst/>
                <a:latin typeface="Times New Roman" panose="02020603050405020304" pitchFamily="18" charset="0"/>
                <a:ea typeface="Calibri" panose="020F0502020204030204" pitchFamily="34" charset="0"/>
                <a:cs typeface="MinionPro-Regular"/>
              </a:rPr>
              <a:t>deu nova redação ao inciso II do art. 131 da CLT, para estender o licenciamento compulsório à empregada em caso de aborto, de forma ampla, e não apenas em caso de aborto não criminoso como previa a redação anterior. </a:t>
            </a:r>
            <a:endParaRPr lang="pt-BR" sz="20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Lei n. 8.923, de 27 de julho de 1994: acrescentou o</a:t>
            </a:r>
            <a:r>
              <a:rPr lang="pt-BR" sz="2000" b="1" dirty="0">
                <a:solidFill>
                  <a:srgbClr val="000000"/>
                </a:solidFill>
                <a:effectLst/>
                <a:latin typeface="Times New Roman" panose="02020603050405020304" pitchFamily="18" charset="0"/>
                <a:ea typeface="Calibri" panose="020F0502020204030204" pitchFamily="34" charset="0"/>
                <a:cs typeface="MinionPro-Regular"/>
              </a:rPr>
              <a:t> </a:t>
            </a:r>
            <a:r>
              <a:rPr lang="pt-BR" sz="2000" dirty="0">
                <a:solidFill>
                  <a:srgbClr val="000000"/>
                </a:solidFill>
                <a:effectLst/>
                <a:latin typeface="Times New Roman" panose="02020603050405020304" pitchFamily="18" charset="0"/>
                <a:ea typeface="Calibri" panose="020F0502020204030204" pitchFamily="34" charset="0"/>
                <a:cs typeface="MinionPro-Regular"/>
              </a:rPr>
              <a:t>§ 4</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no art. 71 da CLT, para estabelecer que a remuneração do período de intervalo para refeição e descanso suprimido devia ser paga com adicional de 50%.</a:t>
            </a:r>
            <a:endParaRPr lang="pt-BR" sz="20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6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Lei n. 8.949, de 12 de setembro de 1994:</a:t>
            </a:r>
            <a:r>
              <a:rPr lang="pt-BR" sz="2000" b="1" dirty="0">
                <a:solidFill>
                  <a:srgbClr val="000000"/>
                </a:solidFill>
                <a:effectLst/>
                <a:latin typeface="Times New Roman" panose="02020603050405020304" pitchFamily="18" charset="0"/>
                <a:ea typeface="Calibri" panose="020F0502020204030204" pitchFamily="34" charset="0"/>
                <a:cs typeface="MinionPro-Regular"/>
              </a:rPr>
              <a:t> </a:t>
            </a:r>
            <a:r>
              <a:rPr lang="pt-BR" sz="2000" dirty="0">
                <a:solidFill>
                  <a:srgbClr val="000000"/>
                </a:solidFill>
                <a:effectLst/>
                <a:latin typeface="Times New Roman" panose="02020603050405020304" pitchFamily="18" charset="0"/>
                <a:ea typeface="Calibri" panose="020F0502020204030204" pitchFamily="34" charset="0"/>
                <a:cs typeface="MinionPro-Regular"/>
              </a:rPr>
              <a:t>acrescentou o parágrafo único art. 442 da CLT para declarar a inexistência de vínculo empregatício entre as cooperativas de trabalho e seus associados “nem entre estes e os tomadores de serviços daquela”, o que representou o oferecimento de um grande instrumento de burla aos direitos dos trabalhadores.</a:t>
            </a:r>
          </a:p>
          <a:p>
            <a:pPr indent="304800" algn="just">
              <a:lnSpc>
                <a:spcPct val="120000"/>
              </a:lnSpc>
              <a:spcAft>
                <a:spcPts val="600"/>
              </a:spcAft>
            </a:pPr>
            <a:r>
              <a:rPr lang="pt-BR" sz="2000" dirty="0">
                <a:effectLst/>
                <a:latin typeface="Times New Roman" panose="02020603050405020304" pitchFamily="18" charset="0"/>
                <a:ea typeface="Calibri" panose="020F0502020204030204" pitchFamily="34" charset="0"/>
              </a:rPr>
              <a:t>Lei n. 8.966, de 27 de dezembro de 1994:</a:t>
            </a:r>
            <a:r>
              <a:rPr lang="pt-BR" sz="2000" b="1" dirty="0">
                <a:effectLst/>
                <a:latin typeface="Times New Roman" panose="02020603050405020304" pitchFamily="18" charset="0"/>
                <a:ea typeface="Calibri" panose="020F0502020204030204" pitchFamily="34" charset="0"/>
              </a:rPr>
              <a:t> </a:t>
            </a:r>
            <a:r>
              <a:rPr lang="pt-BR" sz="2000" dirty="0">
                <a:effectLst/>
                <a:latin typeface="Times New Roman" panose="02020603050405020304" pitchFamily="18" charset="0"/>
                <a:ea typeface="Calibri" panose="020F0502020204030204" pitchFamily="34" charset="0"/>
              </a:rPr>
              <a:t>alterou a redação do art. 62 da CLT, ampliando a compreensão dos empregados que estariam fora da limitação da jornada de trabalho, contrariando, inclusive, os termos expressos da Constituição Federal de 1988</a:t>
            </a:r>
            <a:r>
              <a:rPr lang="pt-BR" dirty="0"/>
              <a:t>.</a:t>
            </a:r>
            <a:endParaRPr lang="pt-BR" sz="2000" dirty="0">
              <a:solidFill>
                <a:srgbClr val="000000"/>
              </a:solidFill>
              <a:effectLst/>
              <a:latin typeface="Times New Roman" panose="02020603050405020304" pitchFamily="18" charset="0"/>
              <a:ea typeface="Calibri" panose="020F0502020204030204" pitchFamily="34" charset="0"/>
              <a:cs typeface="MinionPro-Regular"/>
            </a:endParaRPr>
          </a:p>
          <a:p>
            <a:pPr indent="304800" algn="just">
              <a:lnSpc>
                <a:spcPct val="120000"/>
              </a:lnSpc>
              <a:spcAft>
                <a:spcPts val="600"/>
              </a:spcAft>
            </a:pPr>
            <a:endParaRPr lang="pt-BR" sz="20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12385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7C8CD3C-9404-F6E1-027D-A433BCAF69A8}"/>
              </a:ext>
            </a:extLst>
          </p:cNvPr>
          <p:cNvSpPr>
            <a:spLocks noGrp="1"/>
          </p:cNvSpPr>
          <p:nvPr>
            <p:ph idx="1"/>
          </p:nvPr>
        </p:nvSpPr>
        <p:spPr>
          <a:xfrm>
            <a:off x="841248" y="581025"/>
            <a:ext cx="9489000" cy="5262558"/>
          </a:xfrm>
        </p:spPr>
        <p:txBody>
          <a:bodyPr/>
          <a:lstStyle/>
          <a:p>
            <a:r>
              <a:rPr lang="pt-BR" dirty="0"/>
              <a:t>O governo  FHC (1º./01/1995 a 31/12/2002: o auge da destruição neoliberal</a:t>
            </a:r>
          </a:p>
          <a:p>
            <a:endParaRPr lang="pt-BR" dirty="0"/>
          </a:p>
          <a:p>
            <a:pPr indent="304800" algn="just">
              <a:lnSpc>
                <a:spcPct val="120000"/>
              </a:lnSpc>
              <a:spcAft>
                <a:spcPts val="5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Assume o compromisso de pôr fim ao “entulho autoritário” do legado de Vargas</a:t>
            </a:r>
          </a:p>
          <a:p>
            <a:pPr indent="304800" algn="just">
              <a:lnSpc>
                <a:spcPct val="120000"/>
              </a:lnSpc>
              <a:spcAft>
                <a:spcPts val="500"/>
              </a:spcAft>
            </a:pPr>
            <a:r>
              <a:rPr lang="pt-BR" dirty="0">
                <a:solidFill>
                  <a:srgbClr val="000000"/>
                </a:solidFill>
                <a:latin typeface="Times New Roman" panose="02020603050405020304" pitchFamily="18" charset="0"/>
                <a:ea typeface="Calibri" panose="020F0502020204030204" pitchFamily="34" charset="0"/>
                <a:cs typeface="MinionPro-Regular"/>
              </a:rPr>
              <a:t>Vai </a:t>
            </a:r>
            <a:r>
              <a:rPr lang="pt-BR" sz="2000" dirty="0">
                <a:solidFill>
                  <a:srgbClr val="000000"/>
                </a:solidFill>
                <a:effectLst/>
                <a:latin typeface="Times New Roman" panose="02020603050405020304" pitchFamily="18" charset="0"/>
                <a:ea typeface="Calibri" panose="020F0502020204030204" pitchFamily="34" charset="0"/>
                <a:cs typeface="MinionPro-Regular"/>
              </a:rPr>
              <a:t>promover um ataque frontal à legislação trabalhista mediante a utilização de sucessivas Medidas Provisórias</a:t>
            </a:r>
            <a:endParaRPr lang="pt-BR" sz="2400" dirty="0">
              <a:solidFill>
                <a:srgbClr val="000000"/>
              </a:solidFill>
              <a:effectLst/>
              <a:latin typeface="MinionPro-Regular"/>
              <a:ea typeface="Calibri" panose="020F0502020204030204" pitchFamily="34" charset="0"/>
              <a:cs typeface="MinionPro-Regular"/>
            </a:endParaRPr>
          </a:p>
          <a:p>
            <a:endParaRPr lang="pt-BR" dirty="0"/>
          </a:p>
          <a:p>
            <a:pPr marL="0" indent="0">
              <a:buNone/>
            </a:pPr>
            <a:endParaRPr lang="pt-BR" dirty="0"/>
          </a:p>
          <a:p>
            <a:endParaRPr lang="pt-BR" dirty="0"/>
          </a:p>
          <a:p>
            <a:endParaRPr lang="pt-BR" dirty="0"/>
          </a:p>
        </p:txBody>
      </p:sp>
    </p:spTree>
    <p:extLst>
      <p:ext uri="{BB962C8B-B14F-4D97-AF65-F5344CB8AC3E}">
        <p14:creationId xmlns:p14="http://schemas.microsoft.com/office/powerpoint/2010/main" val="133899728"/>
      </p:ext>
    </p:extLst>
  </p:cSld>
  <p:clrMapOvr>
    <a:masterClrMapping/>
  </p:clrMapOvr>
</p:sld>
</file>

<file path=ppt/theme/theme1.xml><?xml version="1.0" encoding="utf-8"?>
<a:theme xmlns:a="http://schemas.openxmlformats.org/drawingml/2006/main" name="MimeoVTI">
  <a:themeElements>
    <a:clrScheme name="AnalogousFromLightSeedLeftStep">
      <a:dk1>
        <a:srgbClr val="000000"/>
      </a:dk1>
      <a:lt1>
        <a:srgbClr val="FFFFFF"/>
      </a:lt1>
      <a:dk2>
        <a:srgbClr val="41243E"/>
      </a:dk2>
      <a:lt2>
        <a:srgbClr val="E2E6E8"/>
      </a:lt2>
      <a:accent1>
        <a:srgbClr val="C39983"/>
      </a:accent1>
      <a:accent2>
        <a:srgbClr val="BF7A7F"/>
      </a:accent2>
      <a:accent3>
        <a:srgbClr val="CB92AE"/>
      </a:accent3>
      <a:accent4>
        <a:srgbClr val="BF7AB9"/>
      </a:accent4>
      <a:accent5>
        <a:srgbClr val="B892CB"/>
      </a:accent5>
      <a:accent6>
        <a:srgbClr val="8B7ABF"/>
      </a:accent6>
      <a:hlink>
        <a:srgbClr val="5B879D"/>
      </a:hlink>
      <a:folHlink>
        <a:srgbClr val="7F7F7F"/>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docProps/app.xml><?xml version="1.0" encoding="utf-8"?>
<Properties xmlns="http://schemas.openxmlformats.org/officeDocument/2006/extended-properties" xmlns:vt="http://schemas.openxmlformats.org/officeDocument/2006/docPropsVTypes">
  <TotalTime>102</TotalTime>
  <Words>4482</Words>
  <Application>Microsoft Office PowerPoint</Application>
  <PresentationFormat>Widescreen</PresentationFormat>
  <Paragraphs>129</Paragraphs>
  <Slides>26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26</vt:i4>
      </vt:variant>
    </vt:vector>
  </HeadingPairs>
  <TitlesOfParts>
    <vt:vector size="33" baseType="lpstr">
      <vt:lpstr>Arial</vt:lpstr>
      <vt:lpstr>Elephant</vt:lpstr>
      <vt:lpstr>MinionPro-Regular</vt:lpstr>
      <vt:lpstr>Palatino Linotype</vt:lpstr>
      <vt:lpstr>Times New Roman</vt:lpstr>
      <vt:lpstr>Univers Condensed</vt:lpstr>
      <vt:lpstr>MimeoVTI</vt:lpstr>
      <vt:lpstr>A Desconstrução da Constituição de 1988</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Desconstrução da Constituição de 1988</dc:title>
  <dc:creator>Jorge Luiz Souto Maior</dc:creator>
  <cp:lastModifiedBy>Jorge Luiz Souto Maior</cp:lastModifiedBy>
  <cp:revision>1</cp:revision>
  <dcterms:created xsi:type="dcterms:W3CDTF">2023-11-09T08:49:27Z</dcterms:created>
  <dcterms:modified xsi:type="dcterms:W3CDTF">2023-11-09T10:32:13Z</dcterms:modified>
</cp:coreProperties>
</file>