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9" r:id="rId2"/>
    <p:sldId id="299" r:id="rId3"/>
    <p:sldId id="300" r:id="rId4"/>
    <p:sldId id="262" r:id="rId5"/>
    <p:sldId id="261" r:id="rId6"/>
    <p:sldId id="375" r:id="rId7"/>
    <p:sldId id="374" r:id="rId8"/>
    <p:sldId id="379" r:id="rId9"/>
    <p:sldId id="263" r:id="rId10"/>
    <p:sldId id="376" r:id="rId11"/>
    <p:sldId id="264" r:id="rId12"/>
    <p:sldId id="378" r:id="rId13"/>
    <p:sldId id="265" r:id="rId14"/>
    <p:sldId id="385" r:id="rId15"/>
    <p:sldId id="384" r:id="rId16"/>
    <p:sldId id="256" r:id="rId17"/>
    <p:sldId id="316" r:id="rId18"/>
    <p:sldId id="311" r:id="rId19"/>
    <p:sldId id="313" r:id="rId20"/>
    <p:sldId id="266" r:id="rId21"/>
    <p:sldId id="267" r:id="rId22"/>
    <p:sldId id="394" r:id="rId23"/>
    <p:sldId id="377" r:id="rId24"/>
    <p:sldId id="380" r:id="rId25"/>
    <p:sldId id="278" r:id="rId26"/>
    <p:sldId id="383" r:id="rId27"/>
    <p:sldId id="392" r:id="rId28"/>
    <p:sldId id="393" r:id="rId29"/>
    <p:sldId id="279" r:id="rId30"/>
    <p:sldId id="283" r:id="rId31"/>
    <p:sldId id="284" r:id="rId32"/>
    <p:sldId id="315" r:id="rId33"/>
    <p:sldId id="369" r:id="rId34"/>
    <p:sldId id="370" r:id="rId35"/>
    <p:sldId id="372" r:id="rId36"/>
    <p:sldId id="371" r:id="rId37"/>
    <p:sldId id="395" r:id="rId38"/>
    <p:sldId id="396" r:id="rId39"/>
    <p:sldId id="381" r:id="rId40"/>
    <p:sldId id="382" r:id="rId41"/>
    <p:sldId id="285" r:id="rId42"/>
    <p:sldId id="286" r:id="rId43"/>
    <p:sldId id="386" r:id="rId44"/>
    <p:sldId id="387" r:id="rId45"/>
    <p:sldId id="389" r:id="rId46"/>
    <p:sldId id="391" r:id="rId47"/>
    <p:sldId id="390" r:id="rId48"/>
    <p:sldId id="388" r:id="rId4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879" y="6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2118B-BA73-41F3-B731-772C88A3D79C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4903C-79F2-4DE3-BC15-47ECFC039A8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55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6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6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6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6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6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6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6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6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64" charset="0"/>
              </a:defRPr>
            </a:lvl9pPr>
          </a:lstStyle>
          <a:p>
            <a:fld id="{CD629BA5-5F51-449E-9CBE-31144DA1B98D}" type="slidenum">
              <a:rPr lang="en-US" altLang="pt-BR" sz="1200" smtClean="0"/>
              <a:pPr/>
              <a:t>26</a:t>
            </a:fld>
            <a:endParaRPr lang="en-US" altLang="pt-BR" sz="1200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939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909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82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83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98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75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774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775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611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400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791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667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A3530-4085-45B2-9BFD-14DDE4DFEA22}" type="datetimeFigureOut">
              <a:rPr lang="pt-BR" smtClean="0"/>
              <a:t>28/01/2020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67DED-D662-452F-A6B4-314AF928B58A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322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imsantos@fmrp.usp.br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140968"/>
            <a:ext cx="86950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Anticorpos: Estrutura e Função</a:t>
            </a:r>
          </a:p>
          <a:p>
            <a:pPr algn="ctr"/>
            <a:r>
              <a:rPr lang="pt-BR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Antígenos</a:t>
            </a:r>
          </a:p>
          <a:p>
            <a:pPr algn="ctr"/>
            <a:r>
              <a:rPr lang="pt-BR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Reações entre Antígenos e Anticorpos</a:t>
            </a:r>
          </a:p>
          <a:p>
            <a:pPr algn="ctr"/>
            <a:r>
              <a:rPr lang="pt-BR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Aplicações </a:t>
            </a:r>
            <a:endParaRPr lang="pt-BR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5292080" y="5733256"/>
            <a:ext cx="25987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Comic Sans MS" pitchFamily="66" charset="0"/>
              </a:rPr>
              <a:t>Profa. </a:t>
            </a:r>
            <a:r>
              <a:rPr lang="pt-BR" altLang="pt-BR" sz="1800" dirty="0" smtClean="0">
                <a:latin typeface="Comic Sans MS" pitchFamily="66" charset="0"/>
              </a:rPr>
              <a:t>Isabel </a:t>
            </a:r>
            <a:r>
              <a:rPr lang="pt-BR" altLang="pt-BR" sz="1800" dirty="0">
                <a:latin typeface="Comic Sans MS" pitchFamily="66" charset="0"/>
              </a:rPr>
              <a:t>Santos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Comic Sans MS" pitchFamily="66" charset="0"/>
                <a:hlinkClick r:id="rId2"/>
              </a:rPr>
              <a:t>imsantos@fmrp.usp.br</a:t>
            </a:r>
            <a:endParaRPr lang="pt-BR" altLang="pt-BR" sz="1800" dirty="0">
              <a:latin typeface="Comic Sans MS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latin typeface="Comic Sans MS" pitchFamily="66" charset="0"/>
              </a:rPr>
              <a:t>r. </a:t>
            </a:r>
            <a:r>
              <a:rPr lang="pt-BR" altLang="pt-BR" sz="1800" dirty="0" smtClean="0">
                <a:latin typeface="Comic Sans MS" pitchFamily="66" charset="0"/>
              </a:rPr>
              <a:t>153267</a:t>
            </a:r>
            <a:endParaRPr lang="pt-BR" altLang="pt-BR" sz="1800" dirty="0"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0" t="46922" r="35429" b="12687"/>
          <a:stretch/>
        </p:blipFill>
        <p:spPr bwMode="auto">
          <a:xfrm>
            <a:off x="179512" y="234581"/>
            <a:ext cx="3168352" cy="259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419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1072" y="33265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hypervariable regions lie in discrete loops of the folded structure</a:t>
            </a:r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193" t="10710" r="32530" b="24904"/>
          <a:stretch/>
        </p:blipFill>
        <p:spPr>
          <a:xfrm>
            <a:off x="539552" y="764704"/>
            <a:ext cx="3168352" cy="5952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8540" t="22710" r="32300" b="31873"/>
          <a:stretch/>
        </p:blipFill>
        <p:spPr>
          <a:xfrm>
            <a:off x="3905926" y="1268760"/>
            <a:ext cx="38344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71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6" t="19039" r="31777" b="27985"/>
          <a:stretch/>
        </p:blipFill>
        <p:spPr bwMode="auto">
          <a:xfrm>
            <a:off x="251520" y="182846"/>
            <a:ext cx="2264900" cy="387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6" t="19170" r="17903" b="31950"/>
          <a:stretch/>
        </p:blipFill>
        <p:spPr bwMode="auto">
          <a:xfrm>
            <a:off x="3311860" y="625384"/>
            <a:ext cx="4843268" cy="313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1" t="19543" r="17379" b="34188"/>
          <a:stretch/>
        </p:blipFill>
        <p:spPr bwMode="auto">
          <a:xfrm>
            <a:off x="1043608" y="4078616"/>
            <a:ext cx="4536504" cy="268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0" t="17308" r="25830" b="14120"/>
          <a:stretch/>
        </p:blipFill>
        <p:spPr bwMode="auto">
          <a:xfrm>
            <a:off x="6732239" y="3212705"/>
            <a:ext cx="2256699" cy="327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8656" y="6394375"/>
            <a:ext cx="2574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dirty="0" smtClean="0"/>
              <a:t>Structure of an Ig domain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16420" y="174623"/>
            <a:ext cx="4754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Binding of an antigen by an antibody</a:t>
            </a:r>
            <a:endParaRPr lang="pt-B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85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tibody Stru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0" r="25537"/>
          <a:stretch/>
        </p:blipFill>
        <p:spPr bwMode="auto">
          <a:xfrm>
            <a:off x="211481" y="188640"/>
            <a:ext cx="3816424" cy="397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tatic.bio-rad-antibodies.com/2015/heavy-light-chains-antibod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21088"/>
            <a:ext cx="6864525" cy="238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31840" y="2996952"/>
            <a:ext cx="5112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constant region confers functional specialization on the antibody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0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4" t="13462" r="12206" b="9616"/>
          <a:stretch/>
        </p:blipFill>
        <p:spPr bwMode="auto">
          <a:xfrm>
            <a:off x="971600" y="620688"/>
            <a:ext cx="7632848" cy="610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147990"/>
            <a:ext cx="401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Comic Sans MS" panose="030F0702030302020204" pitchFamily="66" charset="0"/>
              </a:rPr>
              <a:t>Human Antibody </a:t>
            </a:r>
            <a:r>
              <a:rPr lang="pt-BR" sz="2400" b="1" dirty="0" smtClean="0">
                <a:latin typeface="Comic Sans MS" panose="030F0702030302020204" pitchFamily="66" charset="0"/>
              </a:rPr>
              <a:t>Isotypes</a:t>
            </a:r>
            <a:endParaRPr lang="pt-B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46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803" t="40637" r="10554" b="11658"/>
          <a:stretch/>
        </p:blipFill>
        <p:spPr>
          <a:xfrm>
            <a:off x="323528" y="1700808"/>
            <a:ext cx="850761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20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138" t="20341" r="11325" b="15879"/>
          <a:stretch/>
        </p:blipFill>
        <p:spPr>
          <a:xfrm>
            <a:off x="251520" y="1268760"/>
            <a:ext cx="8314884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476672"/>
            <a:ext cx="4011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Comic Sans MS" panose="030F0702030302020204" pitchFamily="66" charset="0"/>
              </a:rPr>
              <a:t>Human Antibody </a:t>
            </a:r>
            <a:r>
              <a:rPr lang="pt-BR" sz="2400" b="1" dirty="0" smtClean="0">
                <a:latin typeface="Comic Sans MS" panose="030F0702030302020204" pitchFamily="66" charset="0"/>
              </a:rPr>
              <a:t>Isotypes</a:t>
            </a:r>
            <a:endParaRPr lang="pt-B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t="12500" r="21181" b="8582"/>
          <a:stretch/>
        </p:blipFill>
        <p:spPr bwMode="auto">
          <a:xfrm>
            <a:off x="-5775" y="102064"/>
            <a:ext cx="9155583" cy="548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008" y="5567563"/>
            <a:ext cx="84969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baseline="30000" dirty="0"/>
              <a:t>a</a:t>
            </a:r>
            <a:r>
              <a:rPr lang="pt-BR" sz="1400" i="1" dirty="0"/>
              <a:t>Depends onallotype. </a:t>
            </a:r>
            <a:endParaRPr lang="pt-BR" sz="1400" i="1" dirty="0" smtClean="0"/>
          </a:p>
          <a:p>
            <a:r>
              <a:rPr lang="pt-BR" sz="1400" i="1" baseline="30000" dirty="0" smtClean="0"/>
              <a:t>b</a:t>
            </a:r>
            <a:r>
              <a:rPr lang="pt-BR" sz="1400" i="1" dirty="0" smtClean="0"/>
              <a:t>ForA/Aisomer</a:t>
            </a:r>
            <a:r>
              <a:rPr lang="pt-BR" sz="1400" i="1" dirty="0"/>
              <a:t>. </a:t>
            </a:r>
            <a:endParaRPr lang="pt-BR" sz="1400" i="1" dirty="0" smtClean="0"/>
          </a:p>
          <a:p>
            <a:r>
              <a:rPr lang="pt-BR" sz="1400" i="1" baseline="30000" dirty="0" smtClean="0"/>
              <a:t>c</a:t>
            </a:r>
            <a:r>
              <a:rPr lang="pt-BR" sz="1400" i="1" dirty="0" smtClean="0"/>
              <a:t>Multivalent binding to transfected cells. Adapted from Bruhnsetal</a:t>
            </a:r>
            <a:r>
              <a:rPr lang="pt-BR" sz="1400" i="1" dirty="0"/>
              <a:t>.(2). </a:t>
            </a:r>
            <a:endParaRPr lang="pt-BR" sz="1400" i="1" dirty="0" smtClean="0"/>
          </a:p>
          <a:p>
            <a:r>
              <a:rPr lang="pt-BR" sz="1400" i="1" baseline="30000" dirty="0" smtClean="0"/>
              <a:t>d</a:t>
            </a:r>
            <a:r>
              <a:rPr lang="pt-BR" sz="1400" i="1" dirty="0" smtClean="0"/>
              <a:t>Association constant  (X 10</a:t>
            </a:r>
            <a:r>
              <a:rPr lang="pt-BR" sz="1400" i="1" baseline="30000" dirty="0" smtClean="0"/>
              <a:t>6</a:t>
            </a:r>
            <a:r>
              <a:rPr lang="pt-BR" sz="1400" i="1" dirty="0" smtClean="0"/>
              <a:t> M</a:t>
            </a:r>
            <a:r>
              <a:rPr lang="pt-BR" sz="1400" i="1" baseline="30000" dirty="0" smtClean="0"/>
              <a:t>-1</a:t>
            </a:r>
            <a:r>
              <a:rPr lang="pt-BR" sz="1400" i="1" dirty="0"/>
              <a:t>) </a:t>
            </a:r>
            <a:r>
              <a:rPr lang="pt-BR" sz="1400" i="1" dirty="0" smtClean="0"/>
              <a:t>for monovalent binding (2</a:t>
            </a:r>
            <a:r>
              <a:rPr lang="pt-BR" sz="1400" i="1" dirty="0"/>
              <a:t>). </a:t>
            </a:r>
            <a:endParaRPr lang="pt-BR" sz="1400" i="1" dirty="0" smtClean="0"/>
          </a:p>
          <a:p>
            <a:r>
              <a:rPr lang="pt-BR" sz="1400" i="1" baseline="30000" dirty="0" smtClean="0"/>
              <a:t>e</a:t>
            </a:r>
            <a:r>
              <a:rPr lang="pt-BR" sz="1400" i="1" dirty="0" smtClean="0"/>
              <a:t>After repeated encounters with protein antigens, often allergens</a:t>
            </a:r>
            <a:r>
              <a:rPr lang="pt-BR" sz="1400" i="1" dirty="0"/>
              <a:t>. </a:t>
            </a:r>
            <a:endParaRPr lang="pt-BR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047224" y="258523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*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85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9" t="13653" r="30803" b="18470"/>
          <a:stretch/>
        </p:blipFill>
        <p:spPr bwMode="auto">
          <a:xfrm>
            <a:off x="1403648" y="980728"/>
            <a:ext cx="6302327" cy="496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285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9"/>
          <p:cNvGrpSpPr>
            <a:grpSpLocks/>
          </p:cNvGrpSpPr>
          <p:nvPr/>
        </p:nvGrpSpPr>
        <p:grpSpPr bwMode="auto">
          <a:xfrm>
            <a:off x="393700" y="1022350"/>
            <a:ext cx="8420100" cy="4660900"/>
            <a:chOff x="248" y="644"/>
            <a:chExt cx="5304" cy="2936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56" y="644"/>
              <a:ext cx="1744" cy="2936"/>
            </a:xfrm>
            <a:prstGeom prst="rect">
              <a:avLst/>
            </a:prstGeom>
            <a:solidFill>
              <a:srgbClr val="99FFCC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endParaRPr lang="pt-BR" altLang="pt-BR">
                <a:solidFill>
                  <a:schemeClr val="tx1"/>
                </a:solidFill>
              </a:endParaRPr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2000" y="644"/>
              <a:ext cx="1864" cy="2936"/>
            </a:xfrm>
            <a:prstGeom prst="rect">
              <a:avLst/>
            </a:prstGeom>
            <a:solidFill>
              <a:srgbClr val="66FFF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endParaRPr lang="pt-BR" altLang="pt-BR">
                <a:solidFill>
                  <a:schemeClr val="tx1"/>
                </a:solidFill>
              </a:endParaRPr>
            </a:p>
          </p:txBody>
        </p:sp>
        <p:sp>
          <p:nvSpPr>
            <p:cNvPr id="15" name="Rectangle 5"/>
            <p:cNvSpPr>
              <a:spLocks noChangeArrowheads="1"/>
            </p:cNvSpPr>
            <p:nvPr/>
          </p:nvSpPr>
          <p:spPr bwMode="auto">
            <a:xfrm>
              <a:off x="3848" y="644"/>
              <a:ext cx="1704" cy="2936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2000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2000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2000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2000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endParaRPr lang="pt-BR" altLang="pt-BR">
                <a:solidFill>
                  <a:schemeClr val="tx1"/>
                </a:solidFill>
              </a:endParaRP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48" y="944"/>
              <a:ext cx="52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248" y="1384"/>
              <a:ext cx="52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248" y="1832"/>
              <a:ext cx="52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>
              <a:off x="248" y="2264"/>
              <a:ext cx="52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>
              <a:off x="248" y="2696"/>
              <a:ext cx="52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248" y="3152"/>
              <a:ext cx="5296" cy="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703513" y="306388"/>
            <a:ext cx="37258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bg2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bg2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bg2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GB" altLang="pt-BR" sz="2800" b="1">
                <a:solidFill>
                  <a:schemeClr val="tx1"/>
                </a:solidFill>
              </a:rPr>
              <a:t>IgG facts and figures</a:t>
            </a: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425450" y="1136650"/>
            <a:ext cx="8401050" cy="449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57200">
              <a:defRPr sz="2000">
                <a:solidFill>
                  <a:schemeClr val="bg2"/>
                </a:solidFill>
                <a:latin typeface="Arial" charset="0"/>
              </a:defRPr>
            </a:lvl1pPr>
            <a:lvl2pPr marL="742950" indent="-285750" defTabSz="457200">
              <a:defRPr sz="2000">
                <a:solidFill>
                  <a:schemeClr val="bg2"/>
                </a:solidFill>
                <a:latin typeface="Arial" charset="0"/>
              </a:defRPr>
            </a:lvl2pPr>
            <a:lvl3pPr marL="1143000" indent="-228600" defTabSz="457200">
              <a:defRPr sz="2000">
                <a:solidFill>
                  <a:schemeClr val="bg2"/>
                </a:solidFill>
                <a:latin typeface="Arial" charset="0"/>
              </a:defRPr>
            </a:lvl3pPr>
            <a:lvl4pPr marL="1600200" indent="-228600" defTabSz="457200">
              <a:defRPr sz="2000">
                <a:solidFill>
                  <a:schemeClr val="bg2"/>
                </a:solidFill>
                <a:latin typeface="Arial" charset="0"/>
              </a:defRPr>
            </a:lvl4pPr>
            <a:lvl5pPr marL="2057400" indent="-228600" defTabSz="457200">
              <a:defRPr sz="2000">
                <a:solidFill>
                  <a:schemeClr val="bg2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pt-BR" sz="1800" b="1">
                <a:solidFill>
                  <a:schemeClr val="tx1"/>
                </a:solidFill>
              </a:rPr>
              <a:t>Heavy chains:</a:t>
            </a:r>
            <a:r>
              <a:rPr lang="en-GB" altLang="pt-BR" sz="1800">
                <a:solidFill>
                  <a:schemeClr val="tx1"/>
                </a:solidFill>
              </a:rPr>
              <a:t>			</a:t>
            </a:r>
            <a:r>
              <a:rPr lang="en-GB" altLang="pt-BR" sz="1800" i="1">
                <a:solidFill>
                  <a:schemeClr val="tx1"/>
                </a:solidFill>
                <a:latin typeface="Symbol" pitchFamily="18" charset="2"/>
              </a:rPr>
              <a:t>g </a:t>
            </a:r>
            <a:r>
              <a:rPr lang="en-GB" altLang="pt-BR" sz="1800" i="1">
                <a:solidFill>
                  <a:schemeClr val="tx1"/>
                </a:solidFill>
              </a:rPr>
              <a:t>1</a:t>
            </a:r>
            <a:r>
              <a:rPr lang="en-GB" altLang="pt-BR" sz="1800" i="1">
                <a:solidFill>
                  <a:schemeClr val="tx1"/>
                </a:solidFill>
                <a:latin typeface="Symbol" pitchFamily="18" charset="2"/>
              </a:rPr>
              <a:t> g </a:t>
            </a:r>
            <a:r>
              <a:rPr lang="en-GB" altLang="pt-BR" sz="1800" i="1">
                <a:solidFill>
                  <a:schemeClr val="tx1"/>
                </a:solidFill>
              </a:rPr>
              <a:t>2</a:t>
            </a:r>
            <a:r>
              <a:rPr lang="en-GB" altLang="pt-BR" sz="1800" i="1">
                <a:solidFill>
                  <a:schemeClr val="tx1"/>
                </a:solidFill>
                <a:latin typeface="Symbol" pitchFamily="18" charset="2"/>
              </a:rPr>
              <a:t> g</a:t>
            </a:r>
            <a:r>
              <a:rPr lang="en-GB" altLang="pt-BR" sz="1800" i="1">
                <a:solidFill>
                  <a:schemeClr val="tx1"/>
                </a:solidFill>
              </a:rPr>
              <a:t>3 </a:t>
            </a:r>
            <a:r>
              <a:rPr lang="en-GB" altLang="pt-BR" sz="1800" i="1">
                <a:solidFill>
                  <a:schemeClr val="tx1"/>
                </a:solidFill>
                <a:latin typeface="Symbol" pitchFamily="18" charset="2"/>
              </a:rPr>
              <a:t>g</a:t>
            </a:r>
            <a:r>
              <a:rPr lang="en-GB" altLang="pt-BR" sz="1800" i="1">
                <a:solidFill>
                  <a:schemeClr val="tx1"/>
                </a:solidFill>
              </a:rPr>
              <a:t>4 - Gamma 1 - 4</a:t>
            </a:r>
          </a:p>
          <a:p>
            <a:pPr>
              <a:spcBef>
                <a:spcPct val="50000"/>
              </a:spcBef>
            </a:pPr>
            <a:r>
              <a:rPr lang="en-GB" altLang="pt-BR" sz="1800" b="1">
                <a:solidFill>
                  <a:schemeClr val="tx1"/>
                </a:solidFill>
              </a:rPr>
              <a:t>Half-life: 	</a:t>
            </a:r>
            <a:r>
              <a:rPr lang="en-GB" altLang="pt-BR" sz="1800">
                <a:solidFill>
                  <a:schemeClr val="tx1"/>
                </a:solidFill>
              </a:rPr>
              <a:t>			</a:t>
            </a:r>
            <a:r>
              <a:rPr lang="en-GB" altLang="pt-BR" sz="1800" i="1">
                <a:solidFill>
                  <a:schemeClr val="tx1"/>
                </a:solidFill>
              </a:rPr>
              <a:t>IgG1		 21 - 24 days 	IgG2 	 21 - 24 days </a:t>
            </a:r>
            <a:br>
              <a:rPr lang="en-GB" altLang="pt-BR" sz="1800" i="1">
                <a:solidFill>
                  <a:schemeClr val="tx1"/>
                </a:solidFill>
              </a:rPr>
            </a:br>
            <a:r>
              <a:rPr lang="en-GB" altLang="pt-BR" sz="1800" i="1">
                <a:solidFill>
                  <a:schemeClr val="tx1"/>
                </a:solidFill>
              </a:rPr>
              <a:t>						IgG3 		 7 - 8 days 		IgG4 	 21 - 24 days</a:t>
            </a:r>
          </a:p>
          <a:p>
            <a:pPr>
              <a:spcBef>
                <a:spcPct val="50000"/>
              </a:spcBef>
            </a:pPr>
            <a:r>
              <a:rPr lang="en-GB" altLang="pt-BR" sz="1800" b="1">
                <a:solidFill>
                  <a:schemeClr val="tx1"/>
                </a:solidFill>
              </a:rPr>
              <a:t>Serum level (mgml</a:t>
            </a:r>
            <a:r>
              <a:rPr lang="en-GB" altLang="pt-BR" sz="1800" b="1" baseline="30000">
                <a:solidFill>
                  <a:schemeClr val="tx1"/>
                </a:solidFill>
              </a:rPr>
              <a:t>-1</a:t>
            </a:r>
            <a:r>
              <a:rPr lang="en-GB" altLang="pt-BR" sz="1800" b="1">
                <a:solidFill>
                  <a:schemeClr val="tx1"/>
                </a:solidFill>
              </a:rPr>
              <a:t>):</a:t>
            </a:r>
            <a:r>
              <a:rPr lang="en-GB" altLang="pt-BR" sz="1800">
                <a:solidFill>
                  <a:schemeClr val="tx1"/>
                </a:solidFill>
              </a:rPr>
              <a:t> 	</a:t>
            </a:r>
            <a:r>
              <a:rPr lang="en-GB" altLang="pt-BR" sz="1800" i="1">
                <a:solidFill>
                  <a:schemeClr val="tx1"/>
                </a:solidFill>
              </a:rPr>
              <a:t>IgG1		5 - 12			IgG2 	2 - 6</a:t>
            </a:r>
            <a:br>
              <a:rPr lang="en-GB" altLang="pt-BR" sz="1800" i="1">
                <a:solidFill>
                  <a:schemeClr val="tx1"/>
                </a:solidFill>
              </a:rPr>
            </a:br>
            <a:r>
              <a:rPr lang="en-GB" altLang="pt-BR" sz="1800" i="1">
                <a:solidFill>
                  <a:schemeClr val="tx1"/>
                </a:solidFill>
              </a:rPr>
              <a:t>						IgG3 		0.5 - 1			IgG4 	0.2 - 1</a:t>
            </a:r>
          </a:p>
          <a:p>
            <a:pPr>
              <a:spcBef>
                <a:spcPct val="50000"/>
              </a:spcBef>
            </a:pPr>
            <a:r>
              <a:rPr lang="en-GB" altLang="pt-BR" sz="1800" b="1">
                <a:solidFill>
                  <a:schemeClr val="tx1"/>
                </a:solidFill>
              </a:rPr>
              <a:t>% of Ig in serum:</a:t>
            </a:r>
            <a:r>
              <a:rPr lang="en-GB" altLang="pt-BR" sz="1800" i="1">
                <a:solidFill>
                  <a:schemeClr val="tx1"/>
                </a:solidFill>
              </a:rPr>
              <a:t>		IgG1		45 - 53			IgG2 	11 - 15</a:t>
            </a:r>
            <a:br>
              <a:rPr lang="en-GB" altLang="pt-BR" sz="1800" i="1">
                <a:solidFill>
                  <a:schemeClr val="tx1"/>
                </a:solidFill>
              </a:rPr>
            </a:br>
            <a:r>
              <a:rPr lang="en-GB" altLang="pt-BR" sz="1800" i="1">
                <a:solidFill>
                  <a:schemeClr val="tx1"/>
                </a:solidFill>
              </a:rPr>
              <a:t>						IgG3 		3 - 6			IgG4 	1 - 4</a:t>
            </a:r>
          </a:p>
          <a:p>
            <a:pPr>
              <a:spcBef>
                <a:spcPct val="50000"/>
              </a:spcBef>
            </a:pPr>
            <a:r>
              <a:rPr lang="en-GB" altLang="pt-BR" sz="1800" b="1">
                <a:solidFill>
                  <a:schemeClr val="tx1"/>
                </a:solidFill>
              </a:rPr>
              <a:t>Complement activation:</a:t>
            </a:r>
            <a:r>
              <a:rPr lang="en-GB" altLang="pt-BR" sz="1800">
                <a:solidFill>
                  <a:schemeClr val="tx1"/>
                </a:solidFill>
              </a:rPr>
              <a:t>	</a:t>
            </a:r>
            <a:r>
              <a:rPr lang="en-GB" altLang="pt-BR" sz="1800" i="1">
                <a:solidFill>
                  <a:schemeClr val="tx1"/>
                </a:solidFill>
              </a:rPr>
              <a:t>IgG1		+++ 			IgG2 		+ 							IgG3 		++++ 			IgG4 		No</a:t>
            </a:r>
          </a:p>
          <a:p>
            <a:pPr>
              <a:spcBef>
                <a:spcPct val="50000"/>
              </a:spcBef>
            </a:pPr>
            <a:r>
              <a:rPr lang="en-GB" altLang="pt-BR" sz="1800" b="1">
                <a:solidFill>
                  <a:schemeClr val="tx1"/>
                </a:solidFill>
              </a:rPr>
              <a:t>Interactions with cells: </a:t>
            </a:r>
            <a:r>
              <a:rPr lang="en-GB" altLang="pt-BR" sz="1800">
                <a:solidFill>
                  <a:schemeClr val="tx1"/>
                </a:solidFill>
              </a:rPr>
              <a:t>	</a:t>
            </a:r>
            <a:r>
              <a:rPr lang="en-GB" altLang="pt-BR" sz="1800" i="1">
                <a:solidFill>
                  <a:schemeClr val="tx1"/>
                </a:solidFill>
              </a:rPr>
              <a:t>All subclasses via IgG receptors on macrophages 						and phagocytes</a:t>
            </a:r>
          </a:p>
          <a:p>
            <a:pPr>
              <a:spcBef>
                <a:spcPct val="50000"/>
              </a:spcBef>
            </a:pPr>
            <a:r>
              <a:rPr lang="en-GB" altLang="pt-BR" sz="1800" b="1">
                <a:solidFill>
                  <a:schemeClr val="tx1"/>
                </a:solidFill>
              </a:rPr>
              <a:t>Transplacental transfer: </a:t>
            </a:r>
            <a:r>
              <a:rPr lang="en-GB" altLang="pt-BR" sz="1800">
                <a:solidFill>
                  <a:schemeClr val="tx1"/>
                </a:solidFill>
              </a:rPr>
              <a:t>	</a:t>
            </a:r>
            <a:r>
              <a:rPr lang="en-GB" altLang="pt-BR" sz="1800" i="1">
                <a:solidFill>
                  <a:schemeClr val="tx1"/>
                </a:solidFill>
              </a:rPr>
              <a:t>IgG1		++				IgG2 	+</a:t>
            </a:r>
            <a:br>
              <a:rPr lang="en-GB" altLang="pt-BR" sz="1800" i="1">
                <a:solidFill>
                  <a:schemeClr val="tx1"/>
                </a:solidFill>
              </a:rPr>
            </a:br>
            <a:r>
              <a:rPr lang="en-GB" altLang="pt-BR" sz="1800" i="1">
                <a:solidFill>
                  <a:schemeClr val="tx1"/>
                </a:solidFill>
              </a:rPr>
              <a:t>						IgG3 		++				IgG4 	++</a:t>
            </a:r>
          </a:p>
        </p:txBody>
      </p:sp>
    </p:spTree>
    <p:extLst>
      <p:ext uri="{BB962C8B-B14F-4D97-AF65-F5344CB8AC3E}">
        <p14:creationId xmlns:p14="http://schemas.microsoft.com/office/powerpoint/2010/main" val="352848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3" t="16731" r="19234" b="14423"/>
          <a:stretch/>
        </p:blipFill>
        <p:spPr bwMode="auto">
          <a:xfrm>
            <a:off x="827584" y="819050"/>
            <a:ext cx="6264696" cy="604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10470"/>
            <a:ext cx="851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omic Sans MS" panose="030F0702030302020204" pitchFamily="66" charset="0"/>
              </a:rPr>
              <a:t>FcRn</a:t>
            </a:r>
            <a:r>
              <a:rPr lang="en-US" sz="2400" b="1" dirty="0">
                <a:latin typeface="Comic Sans MS" panose="030F0702030302020204" pitchFamily="66" charset="0"/>
              </a:rPr>
              <a:t> contributes to the long half-life of IgG </a:t>
            </a:r>
            <a:r>
              <a:rPr lang="en-US" sz="2400" b="1" dirty="0" smtClean="0">
                <a:latin typeface="Comic Sans MS" panose="030F0702030302020204" pitchFamily="66" charset="0"/>
              </a:rPr>
              <a:t>molecules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88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3" t="39071" r="19317" b="18426"/>
          <a:stretch/>
        </p:blipFill>
        <p:spPr bwMode="auto">
          <a:xfrm>
            <a:off x="3926062" y="332656"/>
            <a:ext cx="5217938" cy="570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ck Arc 4"/>
          <p:cNvSpPr/>
          <p:nvPr/>
        </p:nvSpPr>
        <p:spPr>
          <a:xfrm>
            <a:off x="6662576" y="3781504"/>
            <a:ext cx="792088" cy="186993"/>
          </a:xfrm>
          <a:prstGeom prst="blockArc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404664"/>
            <a:ext cx="439248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Natureza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dos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Anticorpos</a:t>
            </a:r>
          </a:p>
          <a:p>
            <a:endParaRPr lang="pt-BR" sz="1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Pesquisadores injetavam coelhos com diferentes antígenos </a:t>
            </a:r>
          </a:p>
          <a:p>
            <a:pPr lvl="1"/>
            <a:r>
              <a:rPr lang="pt-BR" dirty="0" smtClean="0">
                <a:latin typeface="Comic Sans MS" panose="030F0702030302020204" pitchFamily="66" charset="0"/>
              </a:rPr>
              <a:t>proteínas solúveis, bactérias, hemácias heterólogas....</a:t>
            </a:r>
          </a:p>
          <a:p>
            <a:endParaRPr lang="pt-BR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Obtinham:</a:t>
            </a:r>
            <a:endParaRPr lang="pt-BR" sz="2000" b="1" dirty="0">
              <a:latin typeface="Comic Sans MS" panose="030F0702030302020204" pitchFamily="66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Comic Sans MS" panose="030F0702030302020204" pitchFamily="66" charset="0"/>
              </a:rPr>
              <a:t>Precipitinas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Comic Sans MS" panose="030F0702030302020204" pitchFamily="66" charset="0"/>
              </a:rPr>
              <a:t>Lisinas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Comic Sans MS" panose="030F0702030302020204" pitchFamily="66" charset="0"/>
              </a:rPr>
              <a:t>Aglutininas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Comic Sans MS" panose="030F0702030302020204" pitchFamily="66" charset="0"/>
              </a:rPr>
              <a:t>Opsoninas</a:t>
            </a:r>
          </a:p>
          <a:p>
            <a:endParaRPr lang="pt-BR" sz="2000" b="1" dirty="0">
              <a:latin typeface="Comic Sans MS" panose="030F0702030302020204" pitchFamily="66" charset="0"/>
            </a:endParaRPr>
          </a:p>
          <a:p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Perguntas</a:t>
            </a:r>
            <a:endParaRPr lang="pt-BR" sz="2000" b="1" dirty="0">
              <a:latin typeface="Comic Sans MS" panose="030F0702030302020204" pitchFamily="66" charset="0"/>
            </a:endParaRPr>
          </a:p>
          <a:p>
            <a:r>
              <a:rPr lang="pt-BR" sz="2000" b="1" dirty="0" smtClean="0">
                <a:latin typeface="Comic Sans MS" panose="030F0702030302020204" pitchFamily="66" charset="0"/>
              </a:rPr>
              <a:t>Estruturas diferentes </a:t>
            </a:r>
            <a:r>
              <a:rPr lang="pt-BR" sz="2000" b="1" dirty="0" smtClean="0">
                <a:latin typeface="Comic Sans MS" panose="030F0702030302020204" pitchFamily="66" charset="0"/>
              </a:rPr>
              <a:t>para </a:t>
            </a:r>
          </a:p>
          <a:p>
            <a:r>
              <a:rPr lang="pt-BR" sz="2000" b="1" dirty="0" smtClean="0">
                <a:latin typeface="Comic Sans MS" panose="030F0702030302020204" pitchFamily="66" charset="0"/>
              </a:rPr>
              <a:t>cada </a:t>
            </a:r>
            <a:r>
              <a:rPr lang="pt-BR" sz="2000" b="1" dirty="0" smtClean="0">
                <a:latin typeface="Comic Sans MS" panose="030F0702030302020204" pitchFamily="66" charset="0"/>
              </a:rPr>
              <a:t>função?</a:t>
            </a:r>
          </a:p>
          <a:p>
            <a:r>
              <a:rPr lang="pt-BR" sz="2000" b="1" dirty="0" smtClean="0">
                <a:latin typeface="Comic Sans MS" panose="030F0702030302020204" pitchFamily="66" charset="0"/>
              </a:rPr>
              <a:t>          X</a:t>
            </a:r>
            <a:endParaRPr lang="pt-BR" sz="2000" b="1" dirty="0">
              <a:latin typeface="Comic Sans MS" panose="030F0702030302020204" pitchFamily="66" charset="0"/>
            </a:endParaRPr>
          </a:p>
          <a:p>
            <a:r>
              <a:rPr lang="pt-BR" sz="2000" b="1" dirty="0" smtClean="0">
                <a:latin typeface="Comic Sans MS" panose="030F0702030302020204" pitchFamily="66" charset="0"/>
              </a:rPr>
              <a:t>Teoria Unitária?</a:t>
            </a:r>
            <a:endParaRPr lang="pt-B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31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0" t="16923" r="2584" b="14231"/>
          <a:stretch/>
        </p:blipFill>
        <p:spPr bwMode="auto">
          <a:xfrm>
            <a:off x="323528" y="1772816"/>
            <a:ext cx="8642494" cy="460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908720"/>
            <a:ext cx="5011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Comic Sans MS" panose="030F0702030302020204" pitchFamily="66" charset="0"/>
              </a:rPr>
              <a:t>Flexibility of antibody </a:t>
            </a:r>
            <a:r>
              <a:rPr lang="pt-BR" sz="2400" b="1" dirty="0" smtClean="0">
                <a:latin typeface="Comic Sans MS" panose="030F0702030302020204" pitchFamily="66" charset="0"/>
              </a:rPr>
              <a:t>molecules</a:t>
            </a:r>
            <a:endParaRPr lang="pt-B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9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6" t="19422" r="16855" b="14424"/>
          <a:stretch/>
        </p:blipFill>
        <p:spPr bwMode="auto">
          <a:xfrm>
            <a:off x="467544" y="666356"/>
            <a:ext cx="7488832" cy="611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231031"/>
            <a:ext cx="7393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Membrane and secreted forms of Ig heavy </a:t>
            </a:r>
            <a:r>
              <a:rPr lang="en-US" sz="2400" dirty="0" smtClean="0">
                <a:latin typeface="Comic Sans MS" panose="030F0702030302020204" pitchFamily="66" charset="0"/>
              </a:rPr>
              <a:t>chains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3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77" t="14286" r="40067" b="22238"/>
          <a:stretch/>
        </p:blipFill>
        <p:spPr>
          <a:xfrm>
            <a:off x="539552" y="27493"/>
            <a:ext cx="7632848" cy="6285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6016" y="4941168"/>
            <a:ext cx="40324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Idiotype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 network: a form of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immunoregulation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60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692696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Antibodies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bind to conformational shapes on the surfaces of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antigens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using a variety of noncovalent forces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816" t="22622" r="53555" b="12906"/>
          <a:stretch/>
        </p:blipFill>
        <p:spPr>
          <a:xfrm>
            <a:off x="683568" y="1628800"/>
            <a:ext cx="5112568" cy="52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35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340" t="17986" r="33227" b="35250"/>
          <a:stretch/>
        </p:blipFill>
        <p:spPr>
          <a:xfrm>
            <a:off x="1115616" y="1124744"/>
            <a:ext cx="7344816" cy="51612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Antigens can bind in pockets, or grooves, or on extended surfaces in the binding sites of antibodies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80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9" t="17885" r="32858" b="27307"/>
          <a:stretch/>
        </p:blipFill>
        <p:spPr bwMode="auto">
          <a:xfrm>
            <a:off x="395536" y="767264"/>
            <a:ext cx="2376264" cy="537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3668" y="389855"/>
            <a:ext cx="5793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The nature of antigenic determinants</a:t>
            </a:r>
            <a:endParaRPr lang="pt-BR" sz="2400" dirty="0">
              <a:latin typeface="Comic Sans MS" panose="030F0702030302020204" pitchFamily="66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4" t="17885" r="35884" b="23694"/>
          <a:stretch/>
        </p:blipFill>
        <p:spPr bwMode="auto">
          <a:xfrm>
            <a:off x="2411760" y="1630746"/>
            <a:ext cx="4032448" cy="491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5" t="17921" r="41714" b="26539"/>
          <a:stretch/>
        </p:blipFill>
        <p:spPr bwMode="auto">
          <a:xfrm>
            <a:off x="6643898" y="913974"/>
            <a:ext cx="2392598" cy="504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9599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igure 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7500"/>
            <a:ext cx="3503613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5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716" t="8449" r="15652" b="24285"/>
          <a:stretch/>
        </p:blipFill>
        <p:spPr>
          <a:xfrm>
            <a:off x="251520" y="116632"/>
            <a:ext cx="2880320" cy="6552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7824" y="139589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dose of antigen used in an initial immunization affects the primary and the secondary antibody response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631" t="28654" r="47984" b="11434"/>
          <a:stretch/>
        </p:blipFill>
        <p:spPr>
          <a:xfrm>
            <a:off x="6372200" y="908720"/>
            <a:ext cx="2592288" cy="5678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880" y="5106374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Antibodies can be elicited by small chemical groups called </a:t>
            </a:r>
            <a:r>
              <a:rPr lang="en-US" b="1" dirty="0" err="1"/>
              <a:t>haptens</a:t>
            </a:r>
            <a:r>
              <a:rPr lang="en-US" dirty="0"/>
              <a:t> only when the </a:t>
            </a:r>
            <a:r>
              <a:rPr lang="en-US" dirty="0" err="1"/>
              <a:t>hapten</a:t>
            </a:r>
            <a:r>
              <a:rPr lang="en-US" dirty="0"/>
              <a:t> is linked to an immunogenic protein carrier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43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851" r="29526"/>
          <a:stretch/>
        </p:blipFill>
        <p:spPr>
          <a:xfrm rot="5400000">
            <a:off x="993912" y="22312"/>
            <a:ext cx="619268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23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3" t="14231" r="32533" b="14615"/>
          <a:stretch/>
        </p:blipFill>
        <p:spPr bwMode="auto">
          <a:xfrm>
            <a:off x="490946" y="444510"/>
            <a:ext cx="5400600" cy="640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259648"/>
            <a:ext cx="8053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omic Sans MS" panose="030F0702030302020204" pitchFamily="66" charset="0"/>
              </a:rPr>
              <a:t>Valency</a:t>
            </a:r>
            <a:r>
              <a:rPr lang="en-US" sz="2400" b="1" dirty="0">
                <a:latin typeface="Comic Sans MS" panose="030F0702030302020204" pitchFamily="66" charset="0"/>
              </a:rPr>
              <a:t> and avidity of antibody-antigen </a:t>
            </a:r>
            <a:r>
              <a:rPr lang="en-US" sz="2400" b="1" dirty="0" smtClean="0">
                <a:latin typeface="Comic Sans MS" panose="030F0702030302020204" pitchFamily="66" charset="0"/>
              </a:rPr>
              <a:t>interactions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731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597" y="419472"/>
            <a:ext cx="7978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Desenvolvimento do Modelo da Imunoglobulina de Quatro </a:t>
            </a: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adeias 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4" t="37577" r="19311" b="19858"/>
          <a:stretch/>
        </p:blipFill>
        <p:spPr bwMode="auto">
          <a:xfrm>
            <a:off x="4860032" y="1700808"/>
            <a:ext cx="4107766" cy="474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1444134"/>
            <a:ext cx="49685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Rodney Porter tratou anticorpos com a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enzima papaína </a:t>
            </a:r>
            <a:r>
              <a:rPr lang="pt-BR" dirty="0" smtClean="0">
                <a:latin typeface="Comic Sans MS" panose="030F0702030302020204" pitchFamily="66" charset="0"/>
              </a:rPr>
              <a:t>e obteve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três fragmentos</a:t>
            </a:r>
            <a:r>
              <a:rPr lang="pt-BR" dirty="0" smtClean="0">
                <a:latin typeface="Comic Sans MS" panose="030F0702030302020204" pitchFamily="66" charset="0"/>
              </a:rPr>
              <a:t>,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dois dos quais se ligavam a antígenos</a:t>
            </a:r>
            <a:r>
              <a:rPr lang="pt-BR" dirty="0" smtClean="0">
                <a:latin typeface="Comic Sans MS" panose="030F0702030302020204" pitchFamily="66" charset="0"/>
              </a:rPr>
              <a:t>, cada um contendo um único sítio de ligação, e o outro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fragmento se cristalizou</a:t>
            </a:r>
          </a:p>
          <a:p>
            <a:endParaRPr lang="pt-BR" dirty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George Edelman </a:t>
            </a:r>
            <a:r>
              <a:rPr lang="pt-BR" dirty="0">
                <a:latin typeface="Comic Sans MS" panose="030F0702030302020204" pitchFamily="66" charset="0"/>
              </a:rPr>
              <a:t>tratou anticorpos </a:t>
            </a:r>
            <a:r>
              <a:rPr lang="pt-BR" dirty="0" smtClean="0">
                <a:latin typeface="Comic Sans MS" panose="030F0702030302020204" pitchFamily="66" charset="0"/>
              </a:rPr>
              <a:t>com agente redutor que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quebra pontes de dissulfeto</a:t>
            </a:r>
            <a:r>
              <a:rPr lang="pt-BR" dirty="0" smtClean="0">
                <a:latin typeface="Comic Sans MS" panose="030F0702030302020204" pitchFamily="66" charset="0"/>
              </a:rPr>
              <a:t> e obteve indícios de que os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anticorpos continham ao menos dois tipos de cadeia</a:t>
            </a:r>
          </a:p>
          <a:p>
            <a:endParaRPr lang="pt-BR" dirty="0">
              <a:latin typeface="Comic Sans MS" panose="030F0702030302020204" pitchFamily="66" charset="0"/>
            </a:endParaRPr>
          </a:p>
          <a:p>
            <a:r>
              <a:rPr lang="pt-BR" dirty="0" smtClean="0">
                <a:latin typeface="Comic Sans MS" panose="030F0702030302020204" pitchFamily="66" charset="0"/>
              </a:rPr>
              <a:t>Nisonoff tratou </a:t>
            </a:r>
            <a:r>
              <a:rPr lang="pt-BR" dirty="0">
                <a:latin typeface="Comic Sans MS" panose="030F0702030302020204" pitchFamily="66" charset="0"/>
              </a:rPr>
              <a:t>tratou anticorpos com a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enzima pepsina </a:t>
            </a:r>
            <a:r>
              <a:rPr lang="pt-BR" dirty="0" smtClean="0">
                <a:latin typeface="Comic Sans MS" panose="030F0702030302020204" pitchFamily="66" charset="0"/>
              </a:rPr>
              <a:t>e obteve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um fragmento com dois sítios de ligação com antígenos </a:t>
            </a:r>
            <a:r>
              <a:rPr lang="pt-BR" dirty="0" smtClean="0">
                <a:latin typeface="Comic Sans MS" panose="030F0702030302020204" pitchFamily="66" charset="0"/>
              </a:rPr>
              <a:t>e vários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peptídeos pequenos</a:t>
            </a:r>
            <a:endParaRPr lang="pt-BR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023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4" t="19039" r="19991" b="17351"/>
          <a:stretch/>
        </p:blipFill>
        <p:spPr bwMode="auto">
          <a:xfrm>
            <a:off x="539552" y="1433186"/>
            <a:ext cx="8424936" cy="520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00" y="404664"/>
            <a:ext cx="936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Comic Sans MS" panose="030F0702030302020204" pitchFamily="66" charset="0"/>
              </a:rPr>
              <a:t>Antigen-antibody complexes</a:t>
            </a:r>
          </a:p>
          <a:p>
            <a:r>
              <a:rPr lang="pt-BR" sz="2400" b="1" dirty="0" smtClean="0">
                <a:latin typeface="Comic Sans MS" panose="030F0702030302020204" pitchFamily="66" charset="0"/>
              </a:rPr>
              <a:t>The basis of immunopathology of immune-mediated diseases</a:t>
            </a:r>
            <a:endParaRPr lang="pt-B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015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9" t="17692" r="22802" b="14179"/>
          <a:stretch/>
        </p:blipFill>
        <p:spPr bwMode="auto">
          <a:xfrm>
            <a:off x="755576" y="1041953"/>
            <a:ext cx="7704856" cy="557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032" y="317846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Changes in antibody structure during humoral immune </a:t>
            </a:r>
            <a:r>
              <a:rPr lang="en-US" sz="2400" b="1" dirty="0" smtClean="0">
                <a:latin typeface="Comic Sans MS" panose="030F0702030302020204" pitchFamily="66" charset="0"/>
              </a:rPr>
              <a:t>responses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52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1" t="23269" b="24423"/>
          <a:stretch/>
        </p:blipFill>
        <p:spPr bwMode="auto">
          <a:xfrm>
            <a:off x="323528" y="2060848"/>
            <a:ext cx="8496944" cy="319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764704"/>
            <a:ext cx="7053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Comic Sans MS" panose="030F0702030302020204" pitchFamily="66" charset="0"/>
              </a:rPr>
              <a:t>Ig expression during B lymphocyte </a:t>
            </a:r>
            <a:r>
              <a:rPr lang="pt-BR" sz="2400" b="1" dirty="0" smtClean="0">
                <a:latin typeface="Comic Sans MS" panose="030F0702030302020204" pitchFamily="66" charset="0"/>
              </a:rPr>
              <a:t>maturation</a:t>
            </a:r>
            <a:endParaRPr lang="pt-B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67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aptura de tela 2011-03-28 às 18.03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5333" r="52499" b="38000"/>
          <a:stretch>
            <a:fillRect/>
          </a:stretch>
        </p:blipFill>
        <p:spPr bwMode="auto">
          <a:xfrm>
            <a:off x="4419600" y="1066800"/>
            <a:ext cx="370681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itle 3"/>
          <p:cNvSpPr>
            <a:spLocks noGrp="1"/>
          </p:cNvSpPr>
          <p:nvPr>
            <p:ph type="title"/>
          </p:nvPr>
        </p:nvSpPr>
        <p:spPr>
          <a:xfrm>
            <a:off x="-228600" y="0"/>
            <a:ext cx="9753600" cy="1143000"/>
          </a:xfrm>
        </p:spPr>
        <p:txBody>
          <a:bodyPr/>
          <a:lstStyle/>
          <a:p>
            <a:pPr eaLnBrk="1" hangingPunct="1"/>
            <a:r>
              <a:rPr lang="pt-BR" altLang="pt-BR" sz="2400" smtClean="0">
                <a:solidFill>
                  <a:srgbClr val="990033"/>
                </a:solidFill>
                <a:latin typeface="Comic Sans MS" pitchFamily="66" charset="0"/>
                <a:ea typeface="ＭＳ Ｐゴシック" pitchFamily="34" charset="-128"/>
              </a:rPr>
              <a:t>Propriedades das Igs dependem do tipo e nível de glicosilação</a:t>
            </a:r>
          </a:p>
        </p:txBody>
      </p:sp>
      <p:pic>
        <p:nvPicPr>
          <p:cNvPr id="50180" name="Picture 1" descr="Captura de tela 2011-03-28 às 18.02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34000" r="50000" b="31332"/>
          <a:stretch>
            <a:fillRect/>
          </a:stretch>
        </p:blipFill>
        <p:spPr bwMode="auto">
          <a:xfrm>
            <a:off x="381000" y="914400"/>
            <a:ext cx="39624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20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1" t="11707" r="30112" b="24113"/>
          <a:stretch>
            <a:fillRect/>
          </a:stretch>
        </p:blipFill>
        <p:spPr bwMode="auto">
          <a:xfrm>
            <a:off x="0" y="390525"/>
            <a:ext cx="7524750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1"/>
          <p:cNvSpPr txBox="1">
            <a:spLocks noChangeArrowheads="1"/>
          </p:cNvSpPr>
          <p:nvPr/>
        </p:nvSpPr>
        <p:spPr bwMode="auto">
          <a:xfrm>
            <a:off x="123825" y="5903913"/>
            <a:ext cx="8912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/>
              <a:t>Crystal structure of na human IgG1 molecule viewed from two different angles, demonstrating theflexibility of the two Fab fragments with respect to each other and the Fc tail.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/>
              <a:t>The N-linked glycan found at position 297 can be found as a core structure,  common to all IgG found in human beings and rodents (core structure indicated with a red dashed line)</a:t>
            </a:r>
          </a:p>
        </p:txBody>
      </p:sp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0" t="17308" r="25830" b="14120"/>
          <a:stretch>
            <a:fillRect/>
          </a:stretch>
        </p:blipFill>
        <p:spPr bwMode="auto">
          <a:xfrm>
            <a:off x="7151688" y="188913"/>
            <a:ext cx="1884362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443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45637"/>
            <a:ext cx="65246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00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t-BR" altLang="pt-BR" sz="2400" smtClean="0">
                <a:solidFill>
                  <a:srgbClr val="990033"/>
                </a:solidFill>
                <a:latin typeface="Comic Sans MS" pitchFamily="66" charset="0"/>
                <a:ea typeface="ＭＳ Ｐゴシック" pitchFamily="34" charset="-128"/>
              </a:rPr>
              <a:t>Propriedades das Igs dependem do tipo e nível de glicosilação</a:t>
            </a:r>
          </a:p>
        </p:txBody>
      </p:sp>
      <p:pic>
        <p:nvPicPr>
          <p:cNvPr id="52227" name="Picture 2" descr="Captura de tela 2011-03-28 às 19.39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1332" r="45000" b="38000"/>
          <a:stretch>
            <a:fillRect/>
          </a:stretch>
        </p:blipFill>
        <p:spPr bwMode="auto">
          <a:xfrm>
            <a:off x="381000" y="1905000"/>
            <a:ext cx="8534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1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618" t="17647" r="22242" b="27366"/>
          <a:stretch/>
        </p:blipFill>
        <p:spPr>
          <a:xfrm>
            <a:off x="611560" y="116632"/>
            <a:ext cx="7776864" cy="33812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3573016"/>
            <a:ext cx="85599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Type 2 diabetes </a:t>
            </a:r>
            <a:r>
              <a:rPr lang="en-US" dirty="0" smtClean="0"/>
              <a:t>mellitus </a:t>
            </a:r>
            <a:r>
              <a:rPr lang="en-US" dirty="0"/>
              <a:t>is a common complication of </a:t>
            </a:r>
            <a:r>
              <a:rPr lang="en-US" dirty="0" smtClean="0"/>
              <a:t>obesity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ctivation </a:t>
            </a:r>
            <a:r>
              <a:rPr lang="en-US" dirty="0"/>
              <a:t>of the IgG receptor </a:t>
            </a:r>
            <a:r>
              <a:rPr lang="en-US" dirty="0" err="1"/>
              <a:t>FcgRIIB</a:t>
            </a:r>
            <a:r>
              <a:rPr lang="en-US" dirty="0"/>
              <a:t> in endothelium by </a:t>
            </a:r>
            <a:r>
              <a:rPr lang="en-US" dirty="0" err="1"/>
              <a:t>hyposialylated</a:t>
            </a:r>
            <a:r>
              <a:rPr lang="en-US" dirty="0"/>
              <a:t> </a:t>
            </a:r>
            <a:r>
              <a:rPr lang="en-US" dirty="0" smtClean="0"/>
              <a:t>IgG has a role </a:t>
            </a:r>
            <a:r>
              <a:rPr lang="en-US" dirty="0"/>
              <a:t>in obesity-induced insulin </a:t>
            </a:r>
            <a:r>
              <a:rPr lang="en-US" dirty="0" smtClean="0"/>
              <a:t>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Despite </a:t>
            </a:r>
            <a:r>
              <a:rPr lang="en-US" dirty="0"/>
              <a:t>becoming obese on </a:t>
            </a:r>
            <a:r>
              <a:rPr lang="en-US" dirty="0" smtClean="0"/>
              <a:t>a high-fat diet, </a:t>
            </a:r>
            <a:r>
              <a:rPr lang="en-US" dirty="0"/>
              <a:t>mice lacking </a:t>
            </a:r>
            <a:r>
              <a:rPr lang="en-US" dirty="0" err="1"/>
              <a:t>FcgRIIB</a:t>
            </a:r>
            <a:r>
              <a:rPr lang="en-US" dirty="0"/>
              <a:t> globally or selectively in endothelium </a:t>
            </a:r>
            <a:r>
              <a:rPr lang="en-US" dirty="0" smtClean="0"/>
              <a:t>were protected </a:t>
            </a:r>
            <a:r>
              <a:rPr lang="en-US" dirty="0"/>
              <a:t>from insulin resistance </a:t>
            </a:r>
            <a:r>
              <a:rPr lang="en-US" dirty="0" smtClean="0"/>
              <a:t>(insulin </a:t>
            </a:r>
            <a:r>
              <a:rPr lang="en-US" dirty="0"/>
              <a:t>delivery to </a:t>
            </a:r>
            <a:r>
              <a:rPr lang="en-US" dirty="0" smtClean="0"/>
              <a:t>skeletal muscle </a:t>
            </a:r>
            <a:r>
              <a:rPr lang="en-US" dirty="0"/>
              <a:t>and resulting maintenance of muscle glucose </a:t>
            </a:r>
            <a:r>
              <a:rPr lang="en-US" dirty="0" smtClean="0"/>
              <a:t>disposal)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IgG </a:t>
            </a:r>
            <a:r>
              <a:rPr lang="en-US" dirty="0"/>
              <a:t>transferred from patients with T2DM but not </a:t>
            </a:r>
            <a:r>
              <a:rPr lang="en-US" dirty="0" smtClean="0"/>
              <a:t>from metabolically </a:t>
            </a:r>
            <a:r>
              <a:rPr lang="en-US" dirty="0"/>
              <a:t>healthy subjects caused insulin resistance in IgG-deficient mice via </a:t>
            </a:r>
            <a:r>
              <a:rPr lang="en-US" dirty="0" err="1" smtClean="0"/>
              <a:t>FcgRIIB</a:t>
            </a:r>
            <a:r>
              <a:rPr lang="en-US" dirty="0"/>
              <a:t>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IgG </a:t>
            </a:r>
            <a:r>
              <a:rPr lang="en-US" dirty="0"/>
              <a:t>from T2DM patients was </a:t>
            </a:r>
            <a:r>
              <a:rPr lang="en-US" dirty="0" err="1" smtClean="0"/>
              <a:t>hyposialylated</a:t>
            </a:r>
            <a:r>
              <a:rPr lang="en-US" dirty="0"/>
              <a:t>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/>
              <a:t>HFD-fed mice, supplementation </a:t>
            </a:r>
            <a:r>
              <a:rPr lang="en-US" dirty="0" smtClean="0"/>
              <a:t>with a </a:t>
            </a:r>
            <a:r>
              <a:rPr lang="en-US" dirty="0"/>
              <a:t>sialic acid precursor </a:t>
            </a:r>
            <a:r>
              <a:rPr lang="en-US" dirty="0" smtClean="0"/>
              <a:t>restored </a:t>
            </a:r>
            <a:r>
              <a:rPr lang="en-US" dirty="0"/>
              <a:t>IgG sialylation and </a:t>
            </a:r>
            <a:r>
              <a:rPr lang="en-US" dirty="0" smtClean="0"/>
              <a:t>preserved insulin </a:t>
            </a:r>
            <a:r>
              <a:rPr lang="en-US" dirty="0"/>
              <a:t>sensitivity without affecting weight gain.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5784" y="2924944"/>
            <a:ext cx="651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University of Texas Southwestern Medical Center, Dallas, Texas, USA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16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31" t="11267" r="50087" b="12676"/>
          <a:stretch/>
        </p:blipFill>
        <p:spPr>
          <a:xfrm>
            <a:off x="323528" y="548680"/>
            <a:ext cx="5472608" cy="54726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941" t="17747" r="23135" b="48535"/>
          <a:stretch/>
        </p:blipFill>
        <p:spPr>
          <a:xfrm>
            <a:off x="5148064" y="551470"/>
            <a:ext cx="3911173" cy="1728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2080" y="266367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N-</a:t>
            </a:r>
            <a:r>
              <a:rPr lang="en-US" dirty="0" err="1" smtClean="0"/>
              <a:t>acetil</a:t>
            </a:r>
            <a:r>
              <a:rPr lang="en-US" dirty="0" smtClean="0"/>
              <a:t>-D-</a:t>
            </a:r>
            <a:r>
              <a:rPr lang="en-US" dirty="0" err="1" smtClean="0"/>
              <a:t>manosamina</a:t>
            </a:r>
            <a:r>
              <a:rPr lang="en-US" dirty="0" smtClean="0"/>
              <a:t> (</a:t>
            </a:r>
            <a:r>
              <a:rPr lang="en-US" dirty="0" err="1" smtClean="0"/>
              <a:t>ManNAc</a:t>
            </a:r>
            <a:r>
              <a:rPr lang="en-US" dirty="0" smtClean="0"/>
              <a:t>) é precursor de </a:t>
            </a:r>
            <a:r>
              <a:rPr lang="en-US" dirty="0" err="1" smtClean="0"/>
              <a:t>ácido</a:t>
            </a:r>
            <a:r>
              <a:rPr lang="en-US" dirty="0" smtClean="0"/>
              <a:t> </a:t>
            </a:r>
            <a:r>
              <a:rPr lang="en-US" dirty="0" err="1" smtClean="0"/>
              <a:t>siálico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714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Some species generate antibodies with alternative structures.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32" t="56181" r="52246" b="13856"/>
          <a:stretch/>
        </p:blipFill>
        <p:spPr>
          <a:xfrm>
            <a:off x="467544" y="2204863"/>
            <a:ext cx="7632848" cy="339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51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9" t="17308" r="21613" b="13433"/>
          <a:stretch/>
        </p:blipFill>
        <p:spPr bwMode="auto">
          <a:xfrm>
            <a:off x="1763688" y="891676"/>
            <a:ext cx="5400600" cy="596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16632"/>
            <a:ext cx="6114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Proteolytic fragments of an IgG molecule</a:t>
            </a:r>
          </a:p>
          <a:p>
            <a:r>
              <a:rPr lang="pt-BR" sz="2400" dirty="0" smtClean="0">
                <a:latin typeface="Comic Sans MS" panose="030F0702030302020204" pitchFamily="66" charset="0"/>
              </a:rPr>
              <a:t>Unraveling structure and function</a:t>
            </a:r>
            <a:endParaRPr lang="pt-BR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946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922" t="16006" r="32065" b="14149"/>
          <a:stretch/>
        </p:blipFill>
        <p:spPr>
          <a:xfrm>
            <a:off x="-36512" y="23166"/>
            <a:ext cx="4824536" cy="5263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566" t="11277" r="44180" b="8657"/>
          <a:stretch/>
        </p:blipFill>
        <p:spPr>
          <a:xfrm>
            <a:off x="5103893" y="55020"/>
            <a:ext cx="3888432" cy="51125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252200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Editorial </a:t>
            </a:r>
            <a:r>
              <a:rPr lang="en-US" sz="1600" dirty="0" smtClean="0"/>
              <a:t>Summary - </a:t>
            </a:r>
            <a:r>
              <a:rPr lang="en-US" sz="1600" b="1" dirty="0" smtClean="0"/>
              <a:t>Milking </a:t>
            </a:r>
            <a:r>
              <a:rPr lang="en-US" sz="1600" b="1" dirty="0"/>
              <a:t>cows for their antibodies</a:t>
            </a:r>
          </a:p>
          <a:p>
            <a:r>
              <a:rPr lang="en-US" sz="1600" dirty="0"/>
              <a:t>HIV infection gives rise to the generation of broadly neutralizing antibodies in a subset of infected subjects. However, it has been difficult to induce such antibodies through vaccination in humans and a variety of animal models. </a:t>
            </a:r>
            <a:r>
              <a:rPr lang="en-US" sz="1600" dirty="0" smtClean="0"/>
              <a:t>Four </a:t>
            </a:r>
            <a:r>
              <a:rPr lang="en-US" sz="1600" dirty="0"/>
              <a:t>cows </a:t>
            </a:r>
            <a:r>
              <a:rPr lang="en-US" sz="1600" dirty="0" smtClean="0"/>
              <a:t>were immunized with </a:t>
            </a:r>
            <a:r>
              <a:rPr lang="en-US" sz="1600" dirty="0"/>
              <a:t>a recombinant HIV envelope </a:t>
            </a:r>
            <a:r>
              <a:rPr lang="en-US" sz="1600" dirty="0" smtClean="0"/>
              <a:t>protein </a:t>
            </a:r>
            <a:r>
              <a:rPr lang="en-US" sz="1600" dirty="0"/>
              <a:t>and </a:t>
            </a:r>
            <a:r>
              <a:rPr lang="en-US" sz="1600" dirty="0" smtClean="0"/>
              <a:t>broadly </a:t>
            </a:r>
            <a:r>
              <a:rPr lang="en-US" sz="1600" dirty="0"/>
              <a:t>neutralizing antibodies developed rapidly after repeated immunization. For example, one cow developed cross-neutralizing activity just 42 days after a vaccine boost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26625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4" t="15962" r="27884" b="14552"/>
          <a:stretch/>
        </p:blipFill>
        <p:spPr bwMode="auto">
          <a:xfrm>
            <a:off x="611560" y="422762"/>
            <a:ext cx="6768752" cy="614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17847"/>
            <a:ext cx="5032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latin typeface="Comic Sans MS" panose="030F0702030302020204" pitchFamily="66" charset="0"/>
              </a:rPr>
              <a:t>Effector functions of </a:t>
            </a:r>
            <a:r>
              <a:rPr lang="pt-BR" sz="2400" b="1" dirty="0" smtClean="0">
                <a:latin typeface="Comic Sans MS" panose="030F0702030302020204" pitchFamily="66" charset="0"/>
              </a:rPr>
              <a:t>antibodies</a:t>
            </a:r>
            <a:endParaRPr lang="pt-BR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28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6" t="17885" r="32647" b="13619"/>
          <a:stretch/>
        </p:blipFill>
        <p:spPr bwMode="auto">
          <a:xfrm>
            <a:off x="611560" y="476672"/>
            <a:ext cx="5184576" cy="611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143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06084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Como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detectar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medir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Anticorpos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suas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interações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com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Antigenos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00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907" t="35025" r="29305" b="25947"/>
          <a:stretch/>
        </p:blipFill>
        <p:spPr>
          <a:xfrm>
            <a:off x="107504" y="918012"/>
            <a:ext cx="5564003" cy="2150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5815" y="7714356"/>
            <a:ext cx="1700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Antígenos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solúveis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Precipitação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Resultado de imagem para ouchterlony double diffusion applicat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1" t="52836" r="9965" b="7264"/>
          <a:stretch/>
        </p:blipFill>
        <p:spPr bwMode="auto">
          <a:xfrm>
            <a:off x="3275856" y="4005063"/>
            <a:ext cx="2629877" cy="262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907" t="80434" r="29305" b="14340"/>
          <a:stretch/>
        </p:blipFill>
        <p:spPr>
          <a:xfrm>
            <a:off x="81997" y="2996952"/>
            <a:ext cx="5564003" cy="288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9944" y="701080"/>
            <a:ext cx="368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Antígenos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particulados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Aglutinação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0369" y="5493626"/>
            <a:ext cx="31677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The </a:t>
            </a:r>
            <a:r>
              <a:rPr lang="en-US" sz="1400" dirty="0" err="1" smtClean="0"/>
              <a:t>Ouchterlony</a:t>
            </a:r>
            <a:r>
              <a:rPr lang="en-US" sz="1400" dirty="0" smtClean="0"/>
              <a:t> reaction: 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400" dirty="0" smtClean="0"/>
              <a:t>Detect, identify, and quantify antibody and antigen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400" dirty="0" smtClean="0"/>
              <a:t>Test </a:t>
            </a:r>
            <a:r>
              <a:rPr lang="en-US" sz="1400" dirty="0"/>
              <a:t>the similarity between </a:t>
            </a:r>
            <a:r>
              <a:rPr lang="en-US" sz="1400" dirty="0" smtClean="0"/>
              <a:t>antigens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400" dirty="0" smtClean="0"/>
              <a:t>For </a:t>
            </a:r>
            <a:r>
              <a:rPr lang="en-US" sz="1400" dirty="0"/>
              <a:t>disease diagnosis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3076" name="Picture 4" descr="Resultado de imagem para ouchterlony double diffusion applic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98" y="4157226"/>
            <a:ext cx="3793272" cy="232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55776" y="3500084"/>
            <a:ext cx="330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Antígenos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solúveis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Precipitação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06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755" t="23116" r="40403" b="15240"/>
          <a:stretch/>
        </p:blipFill>
        <p:spPr>
          <a:xfrm>
            <a:off x="827584" y="3429000"/>
            <a:ext cx="3888432" cy="3659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947" t="19137" r="37179" b="17046"/>
          <a:stretch/>
        </p:blipFill>
        <p:spPr>
          <a:xfrm>
            <a:off x="467544" y="476672"/>
            <a:ext cx="3168352" cy="2592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251" t="20317" r="28243" b="17200"/>
          <a:stretch/>
        </p:blipFill>
        <p:spPr>
          <a:xfrm>
            <a:off x="3545889" y="476672"/>
            <a:ext cx="5544613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64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9834" t="10449" r="10612" b="6784"/>
          <a:stretch/>
        </p:blipFill>
        <p:spPr>
          <a:xfrm>
            <a:off x="683568" y="44624"/>
            <a:ext cx="2880320" cy="6857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23928" y="5486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Coombs direct and indirect anti-globulin tests for antibody against red blood cell antigens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030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312" t="19219" r="27813" b="11667"/>
          <a:stretch/>
        </p:blipFill>
        <p:spPr>
          <a:xfrm>
            <a:off x="395536" y="3212976"/>
            <a:ext cx="5615619" cy="3528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322" t="34423" r="66555" b="40542"/>
          <a:stretch/>
        </p:blipFill>
        <p:spPr>
          <a:xfrm>
            <a:off x="251520" y="260648"/>
            <a:ext cx="3780422" cy="2520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898" t="19413" r="29515" b="4697"/>
          <a:stretch/>
        </p:blipFill>
        <p:spPr>
          <a:xfrm>
            <a:off x="4932040" y="260648"/>
            <a:ext cx="4104457" cy="3096344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4" idx="3"/>
          </p:cNvCxnSpPr>
          <p:nvPr/>
        </p:nvCxnSpPr>
        <p:spPr>
          <a:xfrm>
            <a:off x="4031942" y="1520788"/>
            <a:ext cx="82809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228184" y="3645024"/>
            <a:ext cx="1080120" cy="7920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851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391" t="13529" r="49585" b="8682"/>
          <a:stretch/>
        </p:blipFill>
        <p:spPr>
          <a:xfrm>
            <a:off x="395536" y="188640"/>
            <a:ext cx="2880320" cy="662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3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12500" r="14910" b="25186"/>
          <a:stretch/>
        </p:blipFill>
        <p:spPr bwMode="auto">
          <a:xfrm>
            <a:off x="350306" y="1178530"/>
            <a:ext cx="8136904" cy="570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1760" y="404664"/>
            <a:ext cx="5152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sz="2400" dirty="0">
                <a:latin typeface="Comic Sans MS" panose="030F0702030302020204" pitchFamily="66" charset="0"/>
              </a:rPr>
              <a:t>Structure of an antibody molecule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3729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646" t="12862" r="33279" b="50085"/>
          <a:stretch/>
        </p:blipFill>
        <p:spPr>
          <a:xfrm>
            <a:off x="-10821" y="1916832"/>
            <a:ext cx="9070685" cy="3312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2068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hinge region of the immunoglobulin molecule allows flexibility in binding to multiple antigens</a:t>
            </a:r>
            <a:r>
              <a:rPr lang="en-US" b="1" dirty="0" smtClean="0"/>
              <a:t>.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55976" y="1340768"/>
            <a:ext cx="355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Adiante</a:t>
            </a:r>
            <a:r>
              <a:rPr lang="en-US" b="1" dirty="0" smtClean="0">
                <a:solidFill>
                  <a:srgbClr val="FF0000"/>
                </a:solidFill>
              </a:rPr>
              <a:t>: Classes e subclasses de </a:t>
            </a:r>
            <a:r>
              <a:rPr lang="en-US" b="1" dirty="0" err="1" smtClean="0">
                <a:solidFill>
                  <a:srgbClr val="FF0000"/>
                </a:solidFill>
              </a:rPr>
              <a:t>Igs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40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56" t="13907" r="33153" b="8974"/>
          <a:stretch/>
        </p:blipFill>
        <p:spPr>
          <a:xfrm>
            <a:off x="539552" y="692696"/>
            <a:ext cx="7878383" cy="60072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68144" y="4365104"/>
            <a:ext cx="2621799" cy="1368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7504" y="44624"/>
            <a:ext cx="89289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immunoglobulin-like </a:t>
            </a:r>
            <a:r>
              <a:rPr lang="en-US" sz="1400" dirty="0" smtClean="0"/>
              <a:t>domains: </a:t>
            </a:r>
            <a:r>
              <a:rPr lang="en-US" sz="1400" b="1" dirty="0" smtClean="0"/>
              <a:t>present </a:t>
            </a:r>
            <a:r>
              <a:rPr lang="en-US" sz="1400" b="1" dirty="0"/>
              <a:t>in many proteins of the immune </a:t>
            </a:r>
            <a:r>
              <a:rPr lang="en-US" sz="1400" b="1" dirty="0" smtClean="0"/>
              <a:t>system</a:t>
            </a:r>
            <a:r>
              <a:rPr lang="en-US" sz="1400" dirty="0" smtClean="0"/>
              <a:t> (KIRs of NK cells; involved </a:t>
            </a:r>
            <a:r>
              <a:rPr lang="en-US" sz="1400" dirty="0"/>
              <a:t>in cell–cell recognition and </a:t>
            </a:r>
            <a:r>
              <a:rPr lang="en-US" sz="1400" dirty="0" smtClean="0"/>
              <a:t>adhesion. Together </a:t>
            </a:r>
            <a:r>
              <a:rPr lang="en-US" sz="1400" dirty="0"/>
              <a:t>with the immunoglobulins and the T-cell receptors, these proteins make up the extensive immunoglobulin </a:t>
            </a:r>
            <a:r>
              <a:rPr lang="en-US" sz="1400" dirty="0" smtClean="0"/>
              <a:t>superfamily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3166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140968"/>
            <a:ext cx="82269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sítio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ligação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com </a:t>
            </a:r>
            <a:r>
              <a:rPr lang="en-US" sz="4000" b="1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antígenos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1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3" t="19039" b="16154"/>
          <a:stretch/>
        </p:blipFill>
        <p:spPr bwMode="auto">
          <a:xfrm>
            <a:off x="179512" y="2492896"/>
            <a:ext cx="8730723" cy="409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1381450"/>
            <a:ext cx="5554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Comic Sans MS" panose="030F0702030302020204" pitchFamily="66" charset="0"/>
              </a:rPr>
              <a:t>Hypervariable regions in Ig molecules</a:t>
            </a:r>
          </a:p>
          <a:p>
            <a:r>
              <a:rPr lang="pt-BR" sz="2400" dirty="0" smtClean="0">
                <a:latin typeface="Comic Sans MS" panose="030F0702030302020204" pitchFamily="66" charset="0"/>
              </a:rPr>
              <a:t>Wu-Kabat Plots</a:t>
            </a:r>
            <a:endParaRPr lang="pt-BR" sz="2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https://upload.wikimedia.org/wikipedia/commons/thumb/d/d3/Elvin_Kabat.jpg/220px-Elvin_Kab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87310"/>
            <a:ext cx="20955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293" y="285420"/>
            <a:ext cx="8169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The interaction of the antibody molecule with specific antigen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71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852</Words>
  <Application>Microsoft Office PowerPoint</Application>
  <PresentationFormat>On-screen Show (4:3)</PresentationFormat>
  <Paragraphs>99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ＭＳ Ｐゴシック</vt:lpstr>
      <vt:lpstr>Arial</vt:lpstr>
      <vt:lpstr>Calibri</vt:lpstr>
      <vt:lpstr>Comic Sans MS</vt:lpstr>
      <vt:lpstr>Symbol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Propriedades das Igs dependem do tipo e nível de glicosilação</vt:lpstr>
      <vt:lpstr>PowerPoint Presentation</vt:lpstr>
      <vt:lpstr>PowerPoint Presentation</vt:lpstr>
      <vt:lpstr>Propriedades das Igs dependem do tipo e nível de glicosilação</vt:lpstr>
      <vt:lpstr>PowerPoint Presentation</vt:lpstr>
      <vt:lpstr>PowerPoint Presentation</vt:lpstr>
      <vt:lpstr>Some species generate antibodies with alternative structures.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</dc:creator>
  <cp:lastModifiedBy>Isabel</cp:lastModifiedBy>
  <cp:revision>46</cp:revision>
  <dcterms:created xsi:type="dcterms:W3CDTF">2015-03-11T21:11:05Z</dcterms:created>
  <dcterms:modified xsi:type="dcterms:W3CDTF">2020-01-28T10:58:24Z</dcterms:modified>
</cp:coreProperties>
</file>