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76" r:id="rId4"/>
    <p:sldId id="277" r:id="rId5"/>
    <p:sldId id="278" r:id="rId6"/>
    <p:sldId id="268" r:id="rId7"/>
    <p:sldId id="273" r:id="rId8"/>
    <p:sldId id="264" r:id="rId9"/>
    <p:sldId id="265" r:id="rId10"/>
    <p:sldId id="279" r:id="rId11"/>
    <p:sldId id="280" r:id="rId12"/>
    <p:sldId id="282" r:id="rId13"/>
    <p:sldId id="281"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95388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B39A938-E743-4691-B3AE-15957D040DF1}" type="datetimeFigureOut">
              <a:rPr lang="pt-BR" smtClean="0"/>
              <a:t>11/11/2020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5604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28682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Clique para editar o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86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32540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4914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06401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387300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337411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50760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50523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B39A938-E743-4691-B3AE-15957D040DF1}" type="datetimeFigureOut">
              <a:rPr lang="pt-BR" smtClean="0"/>
              <a:t>11/11/2020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4297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B39A938-E743-4691-B3AE-15957D040DF1}" type="datetimeFigureOut">
              <a:rPr lang="pt-BR" smtClean="0"/>
              <a:t>11/11/2020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45717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63586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37632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p>
            <a:fld id="{0B39A938-E743-4691-B3AE-15957D040DF1}" type="datetimeFigureOut">
              <a:rPr lang="pt-BR" smtClean="0"/>
              <a:t>11/11/2020</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140089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B39A938-E743-4691-B3AE-15957D040DF1}" type="datetimeFigureOut">
              <a:rPr lang="pt-BR" smtClean="0"/>
              <a:t>11/11/2020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CD7DA42-957C-432B-B866-003258C5BEAC}" type="slidenum">
              <a:rPr lang="pt-BR" smtClean="0"/>
              <a:t>‹nº›</a:t>
            </a:fld>
            <a:endParaRPr lang="pt-BR"/>
          </a:p>
        </p:txBody>
      </p:sp>
    </p:spTree>
    <p:extLst>
      <p:ext uri="{BB962C8B-B14F-4D97-AF65-F5344CB8AC3E}">
        <p14:creationId xmlns:p14="http://schemas.microsoft.com/office/powerpoint/2010/main" val="292435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39A938-E743-4691-B3AE-15957D040DF1}" type="datetimeFigureOut">
              <a:rPr lang="pt-BR" smtClean="0"/>
              <a:t>11/11/2020</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CD7DA42-957C-432B-B866-003258C5BEAC}" type="slidenum">
              <a:rPr lang="pt-BR" smtClean="0"/>
              <a:t>‹nº›</a:t>
            </a:fld>
            <a:endParaRPr lang="pt-BR"/>
          </a:p>
        </p:txBody>
      </p:sp>
    </p:spTree>
    <p:extLst>
      <p:ext uri="{BB962C8B-B14F-4D97-AF65-F5344CB8AC3E}">
        <p14:creationId xmlns:p14="http://schemas.microsoft.com/office/powerpoint/2010/main" val="10938994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1752" y="298115"/>
            <a:ext cx="9144000" cy="2387600"/>
          </a:xfrm>
        </p:spPr>
        <p:txBody>
          <a:bodyPr>
            <a:normAutofit/>
          </a:bodyPr>
          <a:lstStyle/>
          <a:p>
            <a:r>
              <a:rPr lang="pt-BR" sz="9600" b="1" dirty="0" smtClean="0"/>
              <a:t>TERRORISMO</a:t>
            </a:r>
            <a:endParaRPr lang="pt-BR" sz="9600" b="1" dirty="0"/>
          </a:p>
        </p:txBody>
      </p:sp>
      <p:sp>
        <p:nvSpPr>
          <p:cNvPr id="3" name="Subtítulo 2"/>
          <p:cNvSpPr>
            <a:spLocks noGrp="1"/>
          </p:cNvSpPr>
          <p:nvPr>
            <p:ph type="subTitle" idx="1"/>
          </p:nvPr>
        </p:nvSpPr>
        <p:spPr>
          <a:xfrm>
            <a:off x="0" y="3602038"/>
            <a:ext cx="12067504" cy="1655762"/>
          </a:xfrm>
        </p:spPr>
        <p:txBody>
          <a:bodyPr>
            <a:noAutofit/>
          </a:bodyPr>
          <a:lstStyle/>
          <a:p>
            <a:r>
              <a:rPr lang="pt-BR" sz="6000" dirty="0" smtClean="0"/>
              <a:t>Aspectos Gerais e a Perspectiva Brasileira </a:t>
            </a:r>
          </a:p>
        </p:txBody>
      </p:sp>
    </p:spTree>
    <p:extLst>
      <p:ext uri="{BB962C8B-B14F-4D97-AF65-F5344CB8AC3E}">
        <p14:creationId xmlns:p14="http://schemas.microsoft.com/office/powerpoint/2010/main" val="193920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6062" y="143625"/>
            <a:ext cx="11771290" cy="1400530"/>
          </a:xfrm>
        </p:spPr>
        <p:txBody>
          <a:bodyPr/>
          <a:lstStyle/>
          <a:p>
            <a:r>
              <a:rPr lang="pt-BR" sz="4800" dirty="0" smtClean="0"/>
              <a:t>Aumento das Pressões sobre o Brasil após o </a:t>
            </a:r>
            <a:r>
              <a:rPr lang="pt-BR" sz="4800" dirty="0"/>
              <a:t>ano </a:t>
            </a:r>
            <a:r>
              <a:rPr lang="pt-BR" sz="4800" dirty="0" smtClean="0"/>
              <a:t>2000 e criação da LEI 13.26</a:t>
            </a:r>
            <a:endParaRPr lang="pt-BR" sz="4800" dirty="0"/>
          </a:p>
        </p:txBody>
      </p:sp>
      <p:sp>
        <p:nvSpPr>
          <p:cNvPr id="6" name="Espaço Reservado para Conteúdo 5"/>
          <p:cNvSpPr>
            <a:spLocks noGrp="1"/>
          </p:cNvSpPr>
          <p:nvPr>
            <p:ph sz="half" idx="1"/>
          </p:nvPr>
        </p:nvSpPr>
        <p:spPr>
          <a:xfrm>
            <a:off x="206062" y="1661375"/>
            <a:ext cx="5293589" cy="4997002"/>
          </a:xfrm>
        </p:spPr>
        <p:txBody>
          <a:bodyPr>
            <a:normAutofit fontScale="92500" lnSpcReduction="20000"/>
          </a:bodyPr>
          <a:lstStyle/>
          <a:p>
            <a:r>
              <a:rPr lang="pt-BR" b="1" dirty="0"/>
              <a:t>Grupo de Ação Financeira Contra a Lavagem de Dinheiro e o Financiamento do Terrorismo (</a:t>
            </a:r>
            <a:r>
              <a:rPr lang="pt-BR" b="1" dirty="0" smtClean="0"/>
              <a:t>GAFI</a:t>
            </a:r>
            <a:r>
              <a:rPr lang="pt-BR" b="1" dirty="0" smtClean="0"/>
              <a:t>).</a:t>
            </a:r>
            <a:endParaRPr lang="pt-BR" b="1" dirty="0"/>
          </a:p>
          <a:p>
            <a:r>
              <a:rPr lang="pt-BR" b="1" dirty="0" smtClean="0"/>
              <a:t>Relatório do GAFI </a:t>
            </a:r>
            <a:r>
              <a:rPr lang="pt-BR" b="1" dirty="0"/>
              <a:t>de </a:t>
            </a:r>
            <a:r>
              <a:rPr lang="pt-BR" b="1" dirty="0" smtClean="0"/>
              <a:t>2010, apresenta o Brasil como </a:t>
            </a:r>
            <a:r>
              <a:rPr lang="pt-BR" b="1" dirty="0" smtClean="0"/>
              <a:t>“... severamente </a:t>
            </a:r>
            <a:r>
              <a:rPr lang="pt-BR" b="1" dirty="0"/>
              <a:t>limitado na sua capacidade para julgar casos de financiamento do terrorismo, porque não criminalizou esse ilícito como uma infração específica” (GAFI, 2010, p 245). </a:t>
            </a:r>
            <a:endParaRPr lang="pt-BR" b="1" dirty="0" smtClean="0"/>
          </a:p>
          <a:p>
            <a:endParaRPr lang="pt-BR" b="1" dirty="0"/>
          </a:p>
          <a:p>
            <a:r>
              <a:rPr lang="pt-BR" b="1" dirty="0" smtClean="0"/>
              <a:t>Brasil corre o risco de ser visto como um país leniente no combate à lavagem de dinheiro</a:t>
            </a:r>
          </a:p>
          <a:p>
            <a:endParaRPr lang="pt-BR" b="1" dirty="0"/>
          </a:p>
          <a:p>
            <a:r>
              <a:rPr lang="pt-BR" b="1" dirty="0" smtClean="0"/>
              <a:t>Grandes eventos como a Copa </a:t>
            </a:r>
            <a:r>
              <a:rPr lang="pt-BR" b="1" dirty="0"/>
              <a:t>do </a:t>
            </a:r>
            <a:r>
              <a:rPr lang="pt-BR" b="1" dirty="0" smtClean="0"/>
              <a:t>Mundo (2014) e </a:t>
            </a:r>
            <a:r>
              <a:rPr lang="pt-BR" b="1" dirty="0"/>
              <a:t>Olimpíada (</a:t>
            </a:r>
            <a:r>
              <a:rPr lang="pt-BR" b="1" dirty="0" smtClean="0"/>
              <a:t>2016) aumentam o foco sobre o Brasil</a:t>
            </a:r>
          </a:p>
          <a:p>
            <a:endParaRPr lang="pt-BR" b="1" dirty="0"/>
          </a:p>
          <a:p>
            <a:r>
              <a:rPr lang="pt-BR" b="1" dirty="0" smtClean="0"/>
              <a:t>Mudança significativa da política brasileira após a eleição </a:t>
            </a:r>
            <a:r>
              <a:rPr lang="pt-BR" b="1" dirty="0"/>
              <a:t>de Lula (</a:t>
            </a:r>
            <a:r>
              <a:rPr lang="pt-BR" b="1" dirty="0" smtClean="0"/>
              <a:t>2003)</a:t>
            </a:r>
            <a:endParaRPr lang="pt-BR" b="1" dirty="0"/>
          </a:p>
        </p:txBody>
      </p:sp>
      <p:pic>
        <p:nvPicPr>
          <p:cNvPr id="3" name="Espaço Reservado para Conteúdo 2"/>
          <p:cNvPicPr>
            <a:picLocks noGrp="1" noChangeAspect="1"/>
          </p:cNvPicPr>
          <p:nvPr>
            <p:ph sz="half" idx="2"/>
          </p:nvPr>
        </p:nvPicPr>
        <p:blipFill>
          <a:blip r:embed="rId2"/>
          <a:stretch>
            <a:fillRect/>
          </a:stretch>
        </p:blipFill>
        <p:spPr>
          <a:xfrm>
            <a:off x="5807085" y="1661375"/>
            <a:ext cx="2680091" cy="2833352"/>
          </a:xfrm>
          <a:prstGeom prst="rect">
            <a:avLst/>
          </a:prstGeom>
        </p:spPr>
      </p:pic>
      <p:pic>
        <p:nvPicPr>
          <p:cNvPr id="5" name="Imagem 4"/>
          <p:cNvPicPr>
            <a:picLocks noChangeAspect="1"/>
          </p:cNvPicPr>
          <p:nvPr/>
        </p:nvPicPr>
        <p:blipFill>
          <a:blip r:embed="rId3"/>
          <a:stretch>
            <a:fillRect/>
          </a:stretch>
        </p:blipFill>
        <p:spPr>
          <a:xfrm>
            <a:off x="9262727" y="3078051"/>
            <a:ext cx="2714625" cy="1685925"/>
          </a:xfrm>
          <a:prstGeom prst="rect">
            <a:avLst/>
          </a:prstGeom>
        </p:spPr>
      </p:pic>
      <p:pic>
        <p:nvPicPr>
          <p:cNvPr id="7" name="Imagem 6"/>
          <p:cNvPicPr>
            <a:picLocks noChangeAspect="1"/>
          </p:cNvPicPr>
          <p:nvPr/>
        </p:nvPicPr>
        <p:blipFill>
          <a:blip r:embed="rId4"/>
          <a:stretch>
            <a:fillRect/>
          </a:stretch>
        </p:blipFill>
        <p:spPr>
          <a:xfrm>
            <a:off x="5767186" y="4611947"/>
            <a:ext cx="3495541" cy="2184713"/>
          </a:xfrm>
          <a:prstGeom prst="rect">
            <a:avLst/>
          </a:prstGeom>
        </p:spPr>
      </p:pic>
    </p:spTree>
    <p:extLst>
      <p:ext uri="{BB962C8B-B14F-4D97-AF65-F5344CB8AC3E}">
        <p14:creationId xmlns:p14="http://schemas.microsoft.com/office/powerpoint/2010/main" val="9274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41" y="452718"/>
            <a:ext cx="11835684" cy="1400530"/>
          </a:xfrm>
        </p:spPr>
        <p:txBody>
          <a:bodyPr/>
          <a:lstStyle/>
          <a:p>
            <a:pPr algn="ctr"/>
            <a:r>
              <a:rPr lang="pt-BR" sz="4800" dirty="0"/>
              <a:t> Lei </a:t>
            </a:r>
            <a:r>
              <a:rPr lang="pt-BR" sz="4800" dirty="0" smtClean="0"/>
              <a:t>Antiterrorismo nº </a:t>
            </a:r>
            <a:r>
              <a:rPr lang="pt-BR" sz="4800" dirty="0"/>
              <a:t>13.260/2016 </a:t>
            </a:r>
          </a:p>
        </p:txBody>
      </p:sp>
      <p:sp>
        <p:nvSpPr>
          <p:cNvPr id="3" name="Espaço Reservado para Conteúdo 2"/>
          <p:cNvSpPr>
            <a:spLocks noGrp="1"/>
          </p:cNvSpPr>
          <p:nvPr>
            <p:ph idx="1"/>
          </p:nvPr>
        </p:nvSpPr>
        <p:spPr>
          <a:xfrm>
            <a:off x="128790" y="1249251"/>
            <a:ext cx="11925836" cy="5512157"/>
          </a:xfrm>
        </p:spPr>
        <p:txBody>
          <a:bodyPr>
            <a:normAutofit/>
          </a:bodyPr>
          <a:lstStyle/>
          <a:p>
            <a:endParaRPr lang="pt-BR" sz="1800" dirty="0" smtClean="0"/>
          </a:p>
          <a:p>
            <a:r>
              <a:rPr lang="pt-BR" sz="1800" dirty="0" smtClean="0"/>
              <a:t>LEI </a:t>
            </a:r>
            <a:r>
              <a:rPr lang="pt-BR" sz="1800" dirty="0"/>
              <a:t>Nº 13.260 (2016) Art. 2º O terrorismo consiste na prática por um ou mais indivíduos dos atos previstos neste artigo, por razões de xenofobia, discriminação ou preconceito de raça, cor, etnia e religião, quando cometidos com a finalidade de provocar terror social ou generalizado, expondo a perigo pessoa, patrimônio, a paz pública ou a incolumidade pública.</a:t>
            </a:r>
          </a:p>
          <a:p>
            <a:pPr marL="0" indent="0">
              <a:buNone/>
            </a:pPr>
            <a:endParaRPr lang="pt-BR" sz="1800" dirty="0"/>
          </a:p>
          <a:p>
            <a:r>
              <a:rPr lang="pt-BR" sz="1800" dirty="0" smtClean="0"/>
              <a:t>I </a:t>
            </a:r>
            <a:r>
              <a:rPr lang="pt-BR" sz="1800" dirty="0"/>
              <a:t>- usar ou ameaçar usar, transportar, guardar, portar ou trazer consigo explosivos, gases tóxicos, venenos, conteúdos biológicos, químicos, nucleares ou outros meios capazes de causar danos ou promover destruição em massa;;</a:t>
            </a:r>
          </a:p>
          <a:p>
            <a:r>
              <a:rPr lang="pt-BR" sz="1800" dirty="0"/>
              <a:t>II - sabotar o funcionamento ou apoderar-se, com violência, grave ameaça a pessoa ou servindo-se de mecanismos cibernéticos, do controle total ou parcial, ainda que de modo temporário, de meio de comunicação ou de transporte, de portos, aeroportos, estações ferroviárias ou rodoviárias, hospitais, casas de saúde, escolas, estádios esportivos, instalações públicas ou locais onde funcionem serviços públicos essenciais, instalações de geração ou transmissão de energia, instalações militares, instalações de exploração, refino e processamento de petróleo e gás e instituições bancárias e sua rede de atendimento;</a:t>
            </a:r>
          </a:p>
          <a:p>
            <a:r>
              <a:rPr lang="pt-BR" sz="1800" dirty="0"/>
              <a:t>III - atentar contra a vida ou a integridade física de pessoas</a:t>
            </a:r>
          </a:p>
        </p:txBody>
      </p:sp>
    </p:spTree>
    <p:extLst>
      <p:ext uri="{BB962C8B-B14F-4D97-AF65-F5344CB8AC3E}">
        <p14:creationId xmlns:p14="http://schemas.microsoft.com/office/powerpoint/2010/main" val="415952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099421" cy="1400530"/>
          </a:xfrm>
        </p:spPr>
        <p:txBody>
          <a:bodyPr/>
          <a:lstStyle/>
          <a:p>
            <a:pPr algn="ctr"/>
            <a:r>
              <a:rPr lang="pt-BR" b="1" dirty="0" smtClean="0"/>
              <a:t>DEBATES SOBRE A </a:t>
            </a:r>
            <a:r>
              <a:rPr lang="pt-BR" b="1" dirty="0"/>
              <a:t>LEI nº 13.260/2016 </a:t>
            </a:r>
          </a:p>
        </p:txBody>
      </p:sp>
      <p:sp>
        <p:nvSpPr>
          <p:cNvPr id="3" name="Espaço Reservado para Conteúdo 2"/>
          <p:cNvSpPr>
            <a:spLocks noGrp="1"/>
          </p:cNvSpPr>
          <p:nvPr>
            <p:ph idx="1"/>
          </p:nvPr>
        </p:nvSpPr>
        <p:spPr>
          <a:xfrm>
            <a:off x="180304" y="1313645"/>
            <a:ext cx="11784169" cy="5357611"/>
          </a:xfrm>
        </p:spPr>
        <p:txBody>
          <a:bodyPr>
            <a:normAutofit/>
          </a:bodyPr>
          <a:lstStyle/>
          <a:p>
            <a:pPr algn="just"/>
            <a:r>
              <a:rPr lang="pt-BR" sz="3200" dirty="0" smtClean="0"/>
              <a:t>Definição ampla gera temor que a Lei possa ser usada para criminalizar manifestações políticas e sociais.</a:t>
            </a:r>
          </a:p>
          <a:p>
            <a:endParaRPr lang="pt-BR" sz="3200" dirty="0"/>
          </a:p>
          <a:p>
            <a:pPr algn="just"/>
            <a:r>
              <a:rPr lang="pt-BR" sz="3200" dirty="0" smtClean="0"/>
              <a:t>Brasil, e o restante da América Latina, possuem histórico de governos militares usarem o terrorismo como argumento para repressão política.</a:t>
            </a:r>
            <a:endParaRPr lang="pt-BR" sz="3200" dirty="0"/>
          </a:p>
        </p:txBody>
      </p:sp>
    </p:spTree>
    <p:extLst>
      <p:ext uri="{BB962C8B-B14F-4D97-AF65-F5344CB8AC3E}">
        <p14:creationId xmlns:p14="http://schemas.microsoft.com/office/powerpoint/2010/main" val="424800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r>
              <a:rPr lang="pt-BR" sz="8000" dirty="0" smtClean="0"/>
              <a:t>OBRIGADO!</a:t>
            </a:r>
            <a:endParaRPr lang="pt-BR" sz="8000" dirty="0"/>
          </a:p>
        </p:txBody>
      </p:sp>
    </p:spTree>
    <p:extLst>
      <p:ext uri="{BB962C8B-B14F-4D97-AF65-F5344CB8AC3E}">
        <p14:creationId xmlns:p14="http://schemas.microsoft.com/office/powerpoint/2010/main" val="337060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normAutofit fontScale="90000"/>
          </a:bodyPr>
          <a:lstStyle/>
          <a:p>
            <a:pPr algn="ctr"/>
            <a:r>
              <a:rPr lang="pt-BR" sz="6000" b="1" dirty="0" smtClean="0"/>
              <a:t>POR QUE O TEMA É RELEVANTE?</a:t>
            </a:r>
            <a:r>
              <a:rPr lang="pt-BR" sz="1800" b="1" dirty="0" smtClean="0"/>
              <a:t> </a:t>
            </a:r>
            <a:br>
              <a:rPr lang="pt-BR" sz="1800" b="1" dirty="0" smtClean="0"/>
            </a:br>
            <a:endParaRPr lang="pt-BR" sz="6000" b="1" dirty="0">
              <a:solidFill>
                <a:srgbClr val="FF0000"/>
              </a:solidFill>
            </a:endParaRPr>
          </a:p>
        </p:txBody>
      </p:sp>
      <p:sp>
        <p:nvSpPr>
          <p:cNvPr id="4" name="Espaço Reservado para Conteúdo 3"/>
          <p:cNvSpPr>
            <a:spLocks noGrp="1"/>
          </p:cNvSpPr>
          <p:nvPr>
            <p:ph sz="half" idx="1"/>
          </p:nvPr>
        </p:nvSpPr>
        <p:spPr>
          <a:xfrm>
            <a:off x="0" y="1325564"/>
            <a:ext cx="6019800" cy="5532436"/>
          </a:xfrm>
        </p:spPr>
        <p:txBody>
          <a:bodyPr>
            <a:normAutofit/>
          </a:bodyPr>
          <a:lstStyle/>
          <a:p>
            <a:r>
              <a:rPr lang="pt-BR" dirty="0" smtClean="0"/>
              <a:t>poucos recursos e alto poder de destruição</a:t>
            </a:r>
          </a:p>
          <a:p>
            <a:endParaRPr lang="pt-BR" sz="1800" dirty="0" smtClean="0">
              <a:solidFill>
                <a:srgbClr val="FF0000"/>
              </a:solidFill>
            </a:endParaRPr>
          </a:p>
          <a:p>
            <a:endParaRPr lang="pt-BR" dirty="0">
              <a:solidFill>
                <a:srgbClr val="FF0000"/>
              </a:solidFill>
            </a:endParaRPr>
          </a:p>
          <a:p>
            <a:endParaRPr lang="pt-BR" sz="1800" dirty="0" smtClean="0">
              <a:solidFill>
                <a:srgbClr val="FF0000"/>
              </a:solidFill>
            </a:endParaRPr>
          </a:p>
          <a:p>
            <a:r>
              <a:rPr lang="pt-BR" dirty="0" smtClean="0"/>
              <a:t>problema transnacional, com conexões com outros tópicos </a:t>
            </a:r>
            <a:endParaRPr lang="pt-BR" dirty="0">
              <a:solidFill>
                <a:srgbClr val="FF0000"/>
              </a:solidFill>
            </a:endParaRPr>
          </a:p>
          <a:p>
            <a:endParaRPr lang="pt-BR" sz="1800" dirty="0" smtClean="0">
              <a:solidFill>
                <a:srgbClr val="FF0000"/>
              </a:solidFill>
            </a:endParaRPr>
          </a:p>
          <a:p>
            <a:pPr marL="0" indent="0">
              <a:buNone/>
            </a:pPr>
            <a:endParaRPr lang="pt-BR" sz="1800" dirty="0">
              <a:solidFill>
                <a:srgbClr val="FF0000"/>
              </a:solidFill>
            </a:endParaRPr>
          </a:p>
          <a:p>
            <a:r>
              <a:rPr lang="pt-BR" dirty="0"/>
              <a:t>e</a:t>
            </a:r>
            <a:r>
              <a:rPr lang="pt-BR" dirty="0" smtClean="0"/>
              <a:t>feitos da globalização e aumento da capacidade de divulgação</a:t>
            </a:r>
            <a:endParaRPr lang="pt-BR" sz="1800" dirty="0">
              <a:solidFill>
                <a:srgbClr val="FF0000"/>
              </a:solidFill>
            </a:endParaRPr>
          </a:p>
        </p:txBody>
      </p:sp>
      <p:pic>
        <p:nvPicPr>
          <p:cNvPr id="6" name="Espaço Reservado para Conteúdo 5"/>
          <p:cNvPicPr>
            <a:picLocks noGrp="1" noChangeAspect="1"/>
          </p:cNvPicPr>
          <p:nvPr>
            <p:ph sz="half" idx="2"/>
          </p:nvPr>
        </p:nvPicPr>
        <p:blipFill>
          <a:blip r:embed="rId2"/>
          <a:stretch>
            <a:fillRect/>
          </a:stretch>
        </p:blipFill>
        <p:spPr>
          <a:xfrm>
            <a:off x="6019800" y="1325563"/>
            <a:ext cx="3896932" cy="2104531"/>
          </a:xfrm>
          <a:prstGeom prst="rect">
            <a:avLst/>
          </a:prstGeom>
        </p:spPr>
      </p:pic>
      <p:pic>
        <p:nvPicPr>
          <p:cNvPr id="10" name="Imagem 9"/>
          <p:cNvPicPr>
            <a:picLocks noChangeAspect="1"/>
          </p:cNvPicPr>
          <p:nvPr/>
        </p:nvPicPr>
        <p:blipFill>
          <a:blip r:embed="rId3"/>
          <a:stretch>
            <a:fillRect/>
          </a:stretch>
        </p:blipFill>
        <p:spPr>
          <a:xfrm>
            <a:off x="5929916" y="4562430"/>
            <a:ext cx="4076700" cy="2295570"/>
          </a:xfrm>
          <a:prstGeom prst="rect">
            <a:avLst/>
          </a:prstGeom>
        </p:spPr>
      </p:pic>
      <p:pic>
        <p:nvPicPr>
          <p:cNvPr id="8" name="Imagem 7"/>
          <p:cNvPicPr>
            <a:picLocks noChangeAspect="1"/>
          </p:cNvPicPr>
          <p:nvPr/>
        </p:nvPicPr>
        <p:blipFill>
          <a:blip r:embed="rId4"/>
          <a:stretch>
            <a:fillRect/>
          </a:stretch>
        </p:blipFill>
        <p:spPr>
          <a:xfrm>
            <a:off x="7734048" y="2828262"/>
            <a:ext cx="4457952" cy="2258892"/>
          </a:xfrm>
          <a:prstGeom prst="rect">
            <a:avLst/>
          </a:prstGeom>
        </p:spPr>
      </p:pic>
    </p:spTree>
    <p:extLst>
      <p:ext uri="{BB962C8B-B14F-4D97-AF65-F5344CB8AC3E}">
        <p14:creationId xmlns:p14="http://schemas.microsoft.com/office/powerpoint/2010/main" val="127369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normAutofit/>
          </a:bodyPr>
          <a:lstStyle/>
          <a:p>
            <a:pPr algn="ctr"/>
            <a:r>
              <a:rPr lang="pt-BR" sz="6000" b="1" dirty="0" smtClean="0"/>
              <a:t>O QUE É TERRORISMO?</a:t>
            </a:r>
            <a:endParaRPr lang="pt-BR" sz="6000" b="1" dirty="0"/>
          </a:p>
        </p:txBody>
      </p:sp>
      <p:sp>
        <p:nvSpPr>
          <p:cNvPr id="3" name="Espaço Reservado para Conteúdo 2"/>
          <p:cNvSpPr>
            <a:spLocks noGrp="1"/>
          </p:cNvSpPr>
          <p:nvPr>
            <p:ph sz="half" idx="1"/>
          </p:nvPr>
        </p:nvSpPr>
        <p:spPr>
          <a:xfrm>
            <a:off x="0" y="1325562"/>
            <a:ext cx="6172200" cy="5532437"/>
          </a:xfrm>
        </p:spPr>
        <p:txBody>
          <a:bodyPr>
            <a:normAutofit/>
          </a:bodyPr>
          <a:lstStyle/>
          <a:p>
            <a:r>
              <a:rPr lang="pt-BR" dirty="0"/>
              <a:t>o</a:t>
            </a:r>
            <a:r>
              <a:rPr lang="pt-BR" dirty="0" smtClean="0"/>
              <a:t>rigem durante a Revolução Francesa </a:t>
            </a:r>
          </a:p>
          <a:p>
            <a:pPr marL="0" indent="0">
              <a:buNone/>
            </a:pPr>
            <a:r>
              <a:rPr lang="pt-BR" sz="1800" dirty="0" smtClean="0"/>
              <a:t>“Terror nada mais é do que justiça, imediata, severa e inflexível; é portanto, a emanação da virtude</a:t>
            </a:r>
            <a:endParaRPr lang="pt-BR" sz="1800" dirty="0" smtClean="0">
              <a:solidFill>
                <a:srgbClr val="FF0000"/>
              </a:solidFill>
            </a:endParaRPr>
          </a:p>
          <a:p>
            <a:pPr marL="0" indent="0">
              <a:buNone/>
            </a:pPr>
            <a:endParaRPr lang="pt-BR" sz="1800" dirty="0">
              <a:solidFill>
                <a:srgbClr val="FF0000"/>
              </a:solidFill>
            </a:endParaRPr>
          </a:p>
          <a:p>
            <a:pPr marL="0" indent="0">
              <a:buNone/>
            </a:pPr>
            <a:endParaRPr lang="pt-BR" dirty="0"/>
          </a:p>
          <a:p>
            <a:r>
              <a:rPr lang="pt-BR" dirty="0" smtClean="0"/>
              <a:t>termo de difícil definição</a:t>
            </a:r>
          </a:p>
          <a:p>
            <a:endParaRPr lang="pt-BR" sz="1800" dirty="0">
              <a:solidFill>
                <a:srgbClr val="FF0000"/>
              </a:solidFill>
            </a:endParaRPr>
          </a:p>
          <a:p>
            <a:endParaRPr lang="pt-BR" dirty="0" smtClean="0">
              <a:solidFill>
                <a:srgbClr val="FF0000"/>
              </a:solidFill>
            </a:endParaRPr>
          </a:p>
          <a:p>
            <a:endParaRPr lang="pt-BR" sz="1800" dirty="0">
              <a:solidFill>
                <a:srgbClr val="FF0000"/>
              </a:solidFill>
            </a:endParaRPr>
          </a:p>
          <a:p>
            <a:r>
              <a:rPr lang="en-US" dirty="0" smtClean="0"/>
              <a:t> </a:t>
            </a:r>
            <a:r>
              <a:rPr lang="en-US" dirty="0" err="1" smtClean="0"/>
              <a:t>Ato</a:t>
            </a:r>
            <a:r>
              <a:rPr lang="en-US" dirty="0" smtClean="0"/>
              <a:t> </a:t>
            </a:r>
            <a:r>
              <a:rPr lang="en-US" dirty="0" err="1" smtClean="0"/>
              <a:t>ou</a:t>
            </a:r>
            <a:r>
              <a:rPr lang="en-US" dirty="0" smtClean="0"/>
              <a:t> </a:t>
            </a:r>
            <a:r>
              <a:rPr lang="en-US" dirty="0" err="1" smtClean="0"/>
              <a:t>conjunto</a:t>
            </a:r>
            <a:r>
              <a:rPr lang="en-US" dirty="0" smtClean="0"/>
              <a:t> de </a:t>
            </a:r>
            <a:r>
              <a:rPr lang="en-US" dirty="0" err="1" smtClean="0"/>
              <a:t>atos</a:t>
            </a:r>
            <a:r>
              <a:rPr lang="en-US" dirty="0" smtClean="0"/>
              <a:t>, </a:t>
            </a:r>
            <a:r>
              <a:rPr lang="en-US" dirty="0" err="1" smtClean="0"/>
              <a:t>envolvendo</a:t>
            </a:r>
            <a:r>
              <a:rPr lang="en-US" dirty="0" smtClean="0"/>
              <a:t> a </a:t>
            </a:r>
            <a:r>
              <a:rPr lang="en-US" dirty="0" err="1" smtClean="0"/>
              <a:t>ameaça</a:t>
            </a:r>
            <a:r>
              <a:rPr lang="en-US" dirty="0" smtClean="0"/>
              <a:t> </a:t>
            </a:r>
            <a:r>
              <a:rPr lang="en-US" dirty="0" err="1" smtClean="0"/>
              <a:t>ou</a:t>
            </a:r>
            <a:r>
              <a:rPr lang="en-US" dirty="0" smtClean="0"/>
              <a:t> o </a:t>
            </a:r>
            <a:r>
              <a:rPr lang="en-US" dirty="0" err="1" smtClean="0"/>
              <a:t>uso</a:t>
            </a:r>
            <a:r>
              <a:rPr lang="en-US" dirty="0" smtClean="0"/>
              <a:t> da </a:t>
            </a:r>
            <a:r>
              <a:rPr lang="en-US" dirty="0" err="1" smtClean="0"/>
              <a:t>força</a:t>
            </a:r>
            <a:r>
              <a:rPr lang="en-US" dirty="0" smtClean="0"/>
              <a:t>, com o </a:t>
            </a:r>
            <a:r>
              <a:rPr lang="en-US" dirty="0" err="1" smtClean="0"/>
              <a:t>objetivo</a:t>
            </a:r>
            <a:r>
              <a:rPr lang="en-US" dirty="0" smtClean="0"/>
              <a:t> de </a:t>
            </a:r>
            <a:r>
              <a:rPr lang="en-US" dirty="0" err="1" smtClean="0"/>
              <a:t>atingir</a:t>
            </a:r>
            <a:r>
              <a:rPr lang="en-US" dirty="0" smtClean="0"/>
              <a:t> </a:t>
            </a:r>
            <a:r>
              <a:rPr lang="en-US" dirty="0" err="1" smtClean="0"/>
              <a:t>resultados</a:t>
            </a:r>
            <a:r>
              <a:rPr lang="en-US" dirty="0" smtClean="0"/>
              <a:t> </a:t>
            </a:r>
            <a:r>
              <a:rPr lang="en-US" dirty="0" err="1" smtClean="0"/>
              <a:t>predeterminados</a:t>
            </a:r>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6172200" y="1325561"/>
            <a:ext cx="5083935" cy="3063920"/>
          </a:xfrm>
          <a:prstGeom prst="rect">
            <a:avLst/>
          </a:prstGeom>
        </p:spPr>
      </p:pic>
      <p:pic>
        <p:nvPicPr>
          <p:cNvPr id="6" name="Imagem 5"/>
          <p:cNvPicPr>
            <a:picLocks noChangeAspect="1"/>
          </p:cNvPicPr>
          <p:nvPr/>
        </p:nvPicPr>
        <p:blipFill>
          <a:blip r:embed="rId3"/>
          <a:stretch>
            <a:fillRect/>
          </a:stretch>
        </p:blipFill>
        <p:spPr>
          <a:xfrm>
            <a:off x="7467600" y="3837904"/>
            <a:ext cx="4724400" cy="3020096"/>
          </a:xfrm>
          <a:prstGeom prst="rect">
            <a:avLst/>
          </a:prstGeom>
        </p:spPr>
      </p:pic>
    </p:spTree>
    <p:extLst>
      <p:ext uri="{BB962C8B-B14F-4D97-AF65-F5344CB8AC3E}">
        <p14:creationId xmlns:p14="http://schemas.microsoft.com/office/powerpoint/2010/main" val="117021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0" y="0"/>
            <a:ext cx="6019800" cy="6857999"/>
          </a:xfrm>
        </p:spPr>
        <p:txBody>
          <a:bodyPr>
            <a:normAutofit/>
          </a:bodyPr>
          <a:lstStyle/>
          <a:p>
            <a:pPr algn="just"/>
            <a:endParaRPr lang="pt-BR" dirty="0" smtClean="0"/>
          </a:p>
          <a:p>
            <a:pPr algn="just"/>
            <a:r>
              <a:rPr lang="pt-BR" sz="2800" dirty="0" smtClean="0"/>
              <a:t>falta de uma definição única e específica sobre o tema</a:t>
            </a:r>
            <a:endParaRPr lang="pt-BR" sz="2800" dirty="0"/>
          </a:p>
          <a:p>
            <a:pPr algn="just"/>
            <a:endParaRPr lang="pt-BR" sz="2800" dirty="0" smtClean="0"/>
          </a:p>
          <a:p>
            <a:pPr marL="0" indent="0" algn="just">
              <a:buNone/>
            </a:pPr>
            <a:endParaRPr lang="pt-BR" sz="2800" dirty="0" smtClean="0"/>
          </a:p>
          <a:p>
            <a:pPr algn="just"/>
            <a:endParaRPr lang="pt-BR" sz="2800" dirty="0" smtClean="0"/>
          </a:p>
          <a:p>
            <a:pPr algn="just"/>
            <a:endParaRPr lang="pt-BR" sz="2800" dirty="0" smtClean="0"/>
          </a:p>
          <a:p>
            <a:pPr algn="just"/>
            <a:r>
              <a:rPr lang="pt-BR" sz="2800" dirty="0" smtClean="0"/>
              <a:t> </a:t>
            </a:r>
            <a:r>
              <a:rPr lang="pt-BR" sz="2800" dirty="0" err="1" smtClean="0"/>
              <a:t>one</a:t>
            </a:r>
            <a:r>
              <a:rPr lang="pt-BR" sz="2800" dirty="0" smtClean="0"/>
              <a:t> </a:t>
            </a:r>
            <a:r>
              <a:rPr lang="pt-BR" sz="2800" dirty="0" err="1" smtClean="0"/>
              <a:t>state's</a:t>
            </a:r>
            <a:r>
              <a:rPr lang="pt-BR" sz="2800" dirty="0" smtClean="0"/>
              <a:t> "</a:t>
            </a:r>
            <a:r>
              <a:rPr lang="pt-BR" sz="2800" dirty="0" err="1" smtClean="0"/>
              <a:t>terrorist</a:t>
            </a:r>
            <a:r>
              <a:rPr lang="pt-BR" sz="2800" dirty="0" smtClean="0"/>
              <a:t>" </a:t>
            </a:r>
            <a:r>
              <a:rPr lang="pt-BR" sz="2800" dirty="0" err="1" smtClean="0"/>
              <a:t>is</a:t>
            </a:r>
            <a:r>
              <a:rPr lang="pt-BR" sz="2800" dirty="0" smtClean="0"/>
              <a:t> </a:t>
            </a:r>
            <a:r>
              <a:rPr lang="pt-BR" sz="2800" dirty="0" err="1" smtClean="0"/>
              <a:t>another</a:t>
            </a:r>
            <a:r>
              <a:rPr lang="pt-BR" sz="2800" dirty="0" smtClean="0"/>
              <a:t> </a:t>
            </a:r>
            <a:r>
              <a:rPr lang="pt-BR" sz="2800" dirty="0" err="1" smtClean="0"/>
              <a:t>state's</a:t>
            </a:r>
            <a:r>
              <a:rPr lang="pt-BR" sz="2800" dirty="0" smtClean="0"/>
              <a:t> "</a:t>
            </a:r>
            <a:r>
              <a:rPr lang="pt-BR" sz="2800" dirty="0" err="1" smtClean="0"/>
              <a:t>freedom</a:t>
            </a:r>
            <a:r>
              <a:rPr lang="pt-BR" sz="2800" dirty="0" smtClean="0"/>
              <a:t> </a:t>
            </a:r>
            <a:r>
              <a:rPr lang="pt-BR" sz="2800" dirty="0" err="1" smtClean="0"/>
              <a:t>fighter</a:t>
            </a:r>
            <a:r>
              <a:rPr lang="pt-BR" sz="2800" dirty="0" smtClean="0"/>
              <a:t>. </a:t>
            </a:r>
            <a:endParaRPr lang="pt-BR" sz="2000" dirty="0"/>
          </a:p>
        </p:txBody>
      </p:sp>
      <p:pic>
        <p:nvPicPr>
          <p:cNvPr id="5" name="Espaço Reservado para Conteúdo 4"/>
          <p:cNvPicPr>
            <a:picLocks noGrp="1" noChangeAspect="1"/>
          </p:cNvPicPr>
          <p:nvPr>
            <p:ph sz="half" idx="2"/>
          </p:nvPr>
        </p:nvPicPr>
        <p:blipFill>
          <a:blip r:embed="rId2"/>
          <a:stretch>
            <a:fillRect/>
          </a:stretch>
        </p:blipFill>
        <p:spPr>
          <a:xfrm>
            <a:off x="6119611" y="0"/>
            <a:ext cx="3871694" cy="4069723"/>
          </a:xfrm>
          <a:prstGeom prst="rect">
            <a:avLst/>
          </a:prstGeom>
        </p:spPr>
      </p:pic>
      <p:pic>
        <p:nvPicPr>
          <p:cNvPr id="7" name="Imagem 6"/>
          <p:cNvPicPr>
            <a:picLocks noChangeAspect="1"/>
          </p:cNvPicPr>
          <p:nvPr/>
        </p:nvPicPr>
        <p:blipFill>
          <a:blip r:embed="rId3"/>
          <a:stretch>
            <a:fillRect/>
          </a:stretch>
        </p:blipFill>
        <p:spPr>
          <a:xfrm>
            <a:off x="6871012" y="3103809"/>
            <a:ext cx="5320987" cy="3754190"/>
          </a:xfrm>
          <a:prstGeom prst="rect">
            <a:avLst/>
          </a:prstGeom>
        </p:spPr>
      </p:pic>
    </p:spTree>
    <p:extLst>
      <p:ext uri="{BB962C8B-B14F-4D97-AF65-F5344CB8AC3E}">
        <p14:creationId xmlns:p14="http://schemas.microsoft.com/office/powerpoint/2010/main" val="90509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pPr algn="ctr"/>
            <a:r>
              <a:rPr lang="pt-BR" dirty="0" smtClean="0"/>
              <a:t>TERRORISMO E O BRASIL</a:t>
            </a:r>
            <a:endParaRPr lang="pt-BR" dirty="0"/>
          </a:p>
        </p:txBody>
      </p:sp>
      <p:sp>
        <p:nvSpPr>
          <p:cNvPr id="6" name="Subtítulo 5"/>
          <p:cNvSpPr>
            <a:spLocks noGrp="1"/>
          </p:cNvSpPr>
          <p:nvPr>
            <p:ph type="subTitle" idx="1"/>
          </p:nvPr>
        </p:nvSpPr>
        <p:spPr/>
        <p:txBody>
          <a:bodyPr/>
          <a:lstStyle/>
          <a:p>
            <a:endParaRPr lang="pt-BR"/>
          </a:p>
        </p:txBody>
      </p:sp>
    </p:spTree>
    <p:extLst>
      <p:ext uri="{BB962C8B-B14F-4D97-AF65-F5344CB8AC3E}">
        <p14:creationId xmlns:p14="http://schemas.microsoft.com/office/powerpoint/2010/main" val="350833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9207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Retângulo 3"/>
          <p:cNvSpPr/>
          <p:nvPr/>
        </p:nvSpPr>
        <p:spPr>
          <a:xfrm>
            <a:off x="4496042" y="3244334"/>
            <a:ext cx="184731" cy="369332"/>
          </a:xfrm>
          <a:prstGeom prst="rect">
            <a:avLst/>
          </a:prstGeom>
        </p:spPr>
        <p:txBody>
          <a:bodyPr wrap="none">
            <a:spAutoFit/>
          </a:bodyPr>
          <a:lstStyle/>
          <a:p>
            <a:endParaRPr lang="pt-BR" dirty="0"/>
          </a:p>
        </p:txBody>
      </p:sp>
      <p:pic>
        <p:nvPicPr>
          <p:cNvPr id="8" name="Espaço Reservado para Conteúdo 7"/>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2967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0" y="244700"/>
            <a:ext cx="12192000" cy="6613300"/>
          </a:xfrm>
        </p:spPr>
        <p:txBody>
          <a:bodyPr>
            <a:normAutofit fontScale="92500" lnSpcReduction="20000"/>
          </a:bodyPr>
          <a:lstStyle/>
          <a:p>
            <a:pPr marL="0" indent="0" algn="just">
              <a:buNone/>
            </a:pPr>
            <a:endParaRPr lang="pt-BR" dirty="0" smtClean="0"/>
          </a:p>
          <a:p>
            <a:pPr marL="0" indent="0" algn="just">
              <a:buNone/>
            </a:pPr>
            <a:r>
              <a:rPr lang="pt-BR" dirty="0" smtClean="0"/>
              <a:t>-</a:t>
            </a:r>
            <a:r>
              <a:rPr lang="pt-BR" b="1" dirty="0" smtClean="0"/>
              <a:t>Histórico</a:t>
            </a:r>
            <a:r>
              <a:rPr lang="pt-BR" dirty="0" smtClean="0"/>
              <a:t>: em geral, o terrorismo internacional nunca se configurou como uma questão de relevância interna ou externa</a:t>
            </a:r>
            <a:r>
              <a:rPr lang="pt-BR" dirty="0" smtClean="0"/>
              <a:t>.</a:t>
            </a:r>
          </a:p>
          <a:p>
            <a:pPr marL="0" indent="0" algn="just">
              <a:buNone/>
            </a:pPr>
            <a:endParaRPr lang="pt-BR" dirty="0"/>
          </a:p>
          <a:p>
            <a:pPr marL="0" indent="0" algn="just">
              <a:buNone/>
            </a:pPr>
            <a:r>
              <a:rPr lang="pt-BR" b="1" dirty="0" smtClean="0"/>
              <a:t>Na Constituição brasileira.</a:t>
            </a:r>
            <a:endParaRPr lang="pt-BR" b="1" dirty="0" smtClean="0"/>
          </a:p>
          <a:p>
            <a:pPr marL="0" indent="0" algn="just">
              <a:buNone/>
            </a:pPr>
            <a:r>
              <a:rPr lang="pt-BR" dirty="0"/>
              <a:t>Art. 4º A República Federativa do Brasil rege-se nas suas relações internacionais pelos seguintes princípios:</a:t>
            </a:r>
            <a:endParaRPr lang="pt-BR" dirty="0" smtClean="0"/>
          </a:p>
          <a:p>
            <a:pPr marL="0" indent="0" algn="just">
              <a:buNone/>
            </a:pPr>
            <a:r>
              <a:rPr lang="pt-BR" dirty="0"/>
              <a:t> VIII -  repúdio ao terrorismo e ao racismo</a:t>
            </a:r>
            <a:r>
              <a:rPr lang="pt-BR" dirty="0" smtClean="0"/>
              <a:t>;</a:t>
            </a:r>
          </a:p>
          <a:p>
            <a:pPr marL="0" indent="0" algn="just">
              <a:buNone/>
            </a:pPr>
            <a:endParaRPr lang="pt-BR" dirty="0" smtClean="0"/>
          </a:p>
          <a:p>
            <a:pPr marL="0" indent="0" algn="just">
              <a:buNone/>
            </a:pPr>
            <a:r>
              <a:rPr lang="pt-BR" dirty="0"/>
              <a:t>5º, inciso XLIII, "São inafiançáveis, segundo a Constituição Federal de 1988, os crimes de "tortura, o tráfico ilícito de entorpecentes e drogas afins, </a:t>
            </a:r>
            <a:r>
              <a:rPr lang="pt-BR" sz="2600" b="1" dirty="0"/>
              <a:t>o terrorismo </a:t>
            </a:r>
            <a:r>
              <a:rPr lang="pt-BR" dirty="0"/>
              <a:t>e os definidos como crimes hediondos, por eles respondendo os mandantes, os executores e os que, podendo evitá-los, se omitirem." </a:t>
            </a:r>
            <a:endParaRPr lang="pt-BR" dirty="0" smtClean="0"/>
          </a:p>
          <a:p>
            <a:pPr marL="0" indent="0" algn="just">
              <a:buNone/>
            </a:pPr>
            <a:endParaRPr lang="pt-BR" dirty="0" smtClean="0"/>
          </a:p>
          <a:p>
            <a:pPr marL="0" indent="0" algn="just">
              <a:buNone/>
            </a:pPr>
            <a:r>
              <a:rPr lang="pt-BR" b="1" dirty="0" smtClean="0"/>
              <a:t>Internacionalmente</a:t>
            </a:r>
            <a:r>
              <a:rPr lang="pt-BR" dirty="0" smtClean="0"/>
              <a:t> </a:t>
            </a:r>
          </a:p>
          <a:p>
            <a:pPr marL="0" indent="0" algn="just">
              <a:buNone/>
            </a:pPr>
            <a:r>
              <a:rPr lang="pt-BR" dirty="0" smtClean="0"/>
              <a:t> o </a:t>
            </a:r>
            <a:r>
              <a:rPr lang="pt-BR" dirty="0" smtClean="0"/>
              <a:t>Brasil segue a ONU nessa </a:t>
            </a:r>
            <a:r>
              <a:rPr lang="pt-BR" dirty="0" smtClean="0"/>
              <a:t>questão, reconhecendo apenas Taleban, Estado Islâmico e a Al Qaeda, como organizações terroristas </a:t>
            </a:r>
          </a:p>
          <a:p>
            <a:pPr marL="0" indent="0" algn="just">
              <a:buNone/>
            </a:pPr>
            <a:endParaRPr lang="pt-BR" dirty="0"/>
          </a:p>
          <a:p>
            <a:pPr marL="0" indent="0" algn="just">
              <a:buNone/>
            </a:pPr>
            <a:r>
              <a:rPr lang="pt-BR" dirty="0" smtClean="0"/>
              <a:t>Tradicionalmente, o país coopera de forma multilateral em acordos e tratados internacionais de combate ao terrorismo.</a:t>
            </a:r>
            <a:endParaRPr lang="pt-BR" dirty="0"/>
          </a:p>
        </p:txBody>
      </p:sp>
    </p:spTree>
    <p:extLst>
      <p:ext uri="{BB962C8B-B14F-4D97-AF65-F5344CB8AC3E}">
        <p14:creationId xmlns:p14="http://schemas.microsoft.com/office/powerpoint/2010/main" val="144201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4546" y="128790"/>
            <a:ext cx="11797048" cy="6606862"/>
          </a:xfrm>
        </p:spPr>
        <p:txBody>
          <a:bodyPr>
            <a:normAutofit/>
          </a:bodyPr>
          <a:lstStyle/>
          <a:p>
            <a:pPr marL="0" indent="0" algn="just">
              <a:buNone/>
            </a:pPr>
            <a:endParaRPr lang="pt-BR" dirty="0" smtClean="0"/>
          </a:p>
          <a:p>
            <a:pPr algn="just"/>
            <a:r>
              <a:rPr lang="pt-BR" sz="2800" b="1" dirty="0" smtClean="0"/>
              <a:t>Fundamentos e Princípios contribuem para  a imagem </a:t>
            </a:r>
            <a:r>
              <a:rPr lang="pt-BR" sz="2800" b="1" dirty="0" smtClean="0"/>
              <a:t>brasileira e não fazem do Brasil um palco óbvio para ações terroristas de grupos internacionais.</a:t>
            </a:r>
            <a:endParaRPr lang="pt-BR" sz="2800" b="1" dirty="0" smtClean="0"/>
          </a:p>
          <a:p>
            <a:pPr algn="just"/>
            <a:endParaRPr lang="pt-BR" sz="2800" dirty="0" smtClean="0"/>
          </a:p>
          <a:p>
            <a:pPr algn="just"/>
            <a:endParaRPr lang="pt-BR" sz="2800" dirty="0" smtClean="0"/>
          </a:p>
          <a:p>
            <a:pPr algn="just"/>
            <a:r>
              <a:rPr lang="pt-BR" sz="2800" b="1" dirty="0" smtClean="0"/>
              <a:t>menor relevância estratégica global quando comparado com outros países</a:t>
            </a:r>
          </a:p>
          <a:p>
            <a:pPr algn="just"/>
            <a:endParaRPr lang="pt-BR" sz="2800" b="1" dirty="0"/>
          </a:p>
          <a:p>
            <a:pPr algn="just"/>
            <a:endParaRPr lang="pt-BR" sz="2800" b="1" dirty="0" smtClean="0"/>
          </a:p>
          <a:p>
            <a:pPr algn="just"/>
            <a:r>
              <a:rPr lang="pt-BR" sz="2800" b="1" dirty="0" smtClean="0"/>
              <a:t>de </a:t>
            </a:r>
            <a:r>
              <a:rPr lang="pt-BR" sz="2800" b="1" dirty="0"/>
              <a:t>forma abrangente, podemos afirmar </a:t>
            </a:r>
            <a:r>
              <a:rPr lang="pt-BR" sz="2800" b="1" dirty="0" smtClean="0"/>
              <a:t>que o </a:t>
            </a:r>
            <a:r>
              <a:rPr lang="pt-BR" sz="2800" b="1" dirty="0"/>
              <a:t>terrorismo não é um tema de grande relevância em meio à opinião pública brasileira.</a:t>
            </a:r>
          </a:p>
          <a:p>
            <a:pPr marL="0" indent="0" algn="just">
              <a:buNone/>
            </a:pPr>
            <a:endParaRPr lang="pt-BR" dirty="0" smtClean="0"/>
          </a:p>
        </p:txBody>
      </p:sp>
    </p:spTree>
    <p:extLst>
      <p:ext uri="{BB962C8B-B14F-4D97-AF65-F5344CB8AC3E}">
        <p14:creationId xmlns:p14="http://schemas.microsoft.com/office/powerpoint/2010/main" val="2854695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4876</TotalTime>
  <Words>734</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Century Gothic</vt:lpstr>
      <vt:lpstr>Wingdings 3</vt:lpstr>
      <vt:lpstr>Íon</vt:lpstr>
      <vt:lpstr>TERRORISMO</vt:lpstr>
      <vt:lpstr>POR QUE O TEMA É RELEVANTE?  </vt:lpstr>
      <vt:lpstr>O QUE É TERRORISMO?</vt:lpstr>
      <vt:lpstr>Apresentação do PowerPoint</vt:lpstr>
      <vt:lpstr>TERRORISMO E O BRASIL</vt:lpstr>
      <vt:lpstr>Apresentação do PowerPoint</vt:lpstr>
      <vt:lpstr>Apresentação do PowerPoint</vt:lpstr>
      <vt:lpstr>Apresentação do PowerPoint</vt:lpstr>
      <vt:lpstr>Apresentação do PowerPoint</vt:lpstr>
      <vt:lpstr>Aumento das Pressões sobre o Brasil após o ano 2000 e criação da LEI 13.26</vt:lpstr>
      <vt:lpstr> Lei Antiterrorismo nº 13.260/2016 </vt:lpstr>
      <vt:lpstr>DEBATES SOBRE A LEI nº 13.260/2016 </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45</cp:revision>
  <dcterms:created xsi:type="dcterms:W3CDTF">2020-05-26T14:41:54Z</dcterms:created>
  <dcterms:modified xsi:type="dcterms:W3CDTF">2020-11-13T18:12:10Z</dcterms:modified>
</cp:coreProperties>
</file>