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6"/>
  </p:notesMasterIdLst>
  <p:sldIdLst>
    <p:sldId id="523" r:id="rId2"/>
    <p:sldId id="520" r:id="rId3"/>
    <p:sldId id="256" r:id="rId4"/>
    <p:sldId id="257" r:id="rId5"/>
    <p:sldId id="258" r:id="rId6"/>
    <p:sldId id="306" r:id="rId7"/>
    <p:sldId id="307" r:id="rId8"/>
    <p:sldId id="259" r:id="rId9"/>
    <p:sldId id="309" r:id="rId10"/>
    <p:sldId id="260" r:id="rId11"/>
    <p:sldId id="261" r:id="rId12"/>
    <p:sldId id="311" r:id="rId13"/>
    <p:sldId id="308" r:id="rId14"/>
    <p:sldId id="263" r:id="rId15"/>
    <p:sldId id="264" r:id="rId16"/>
    <p:sldId id="265" r:id="rId17"/>
    <p:sldId id="266" r:id="rId18"/>
    <p:sldId id="267" r:id="rId19"/>
    <p:sldId id="312" r:id="rId20"/>
    <p:sldId id="315" r:id="rId21"/>
    <p:sldId id="314" r:id="rId22"/>
    <p:sldId id="269" r:id="rId23"/>
    <p:sldId id="270" r:id="rId24"/>
    <p:sldId id="271" r:id="rId25"/>
    <p:sldId id="316" r:id="rId26"/>
    <p:sldId id="262" r:id="rId27"/>
    <p:sldId id="318" r:id="rId28"/>
    <p:sldId id="272" r:id="rId29"/>
    <p:sldId id="274" r:id="rId30"/>
    <p:sldId id="276" r:id="rId31"/>
    <p:sldId id="277" r:id="rId32"/>
    <p:sldId id="278" r:id="rId33"/>
    <p:sldId id="279" r:id="rId34"/>
    <p:sldId id="281" r:id="rId35"/>
    <p:sldId id="282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4" r:id="rId45"/>
    <p:sldId id="295" r:id="rId46"/>
    <p:sldId id="319" r:id="rId47"/>
    <p:sldId id="296" r:id="rId48"/>
    <p:sldId id="297" r:id="rId49"/>
    <p:sldId id="298" r:id="rId50"/>
    <p:sldId id="300" r:id="rId51"/>
    <p:sldId id="301" r:id="rId52"/>
    <p:sldId id="302" r:id="rId53"/>
    <p:sldId id="304" r:id="rId54"/>
    <p:sldId id="305" r:id="rId5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59"/>
    <p:restoredTop sz="94659"/>
  </p:normalViewPr>
  <p:slideViewPr>
    <p:cSldViewPr snapToGrid="0" snapToObjects="1">
      <p:cViewPr varScale="1">
        <p:scale>
          <a:sx n="98" d="100"/>
          <a:sy n="98" d="100"/>
        </p:scale>
        <p:origin x="2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43045-A180-9B4D-8092-AEAE08CD7E2F}" type="datetimeFigureOut">
              <a:rPr lang="pt-BR" smtClean="0"/>
              <a:t>14/08/2023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26A79-425E-5747-9CDD-D07B1E76B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3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01239-A909-804B-900C-E3BA979B0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5E8C1C-8FC6-5A4C-AFA4-5A578AE9C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B9C6DB-8F4A-B94B-83F5-089D446D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2501-E2C5-CF4C-A70A-E669BDBE2B57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0A8125-59B7-E142-B8A5-4A8AEC07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D8E2C9-7789-CA48-B04F-4095EC12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812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031F9-855A-984E-AF1C-D1CDDD44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F993A9-D304-9146-AB3D-543AB975C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1C872F-FF5B-8348-85CD-FCD06FF06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8C0F-A336-F946-B821-399484DBB99B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33ED1A-D06A-CF4C-828B-3530E617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472392-DD97-E84B-909F-92DAB845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20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4C2DB6-7DC2-964A-BAA1-CBA21254D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C23683-B29B-9546-A3C8-FAB663B2A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B744A3-48DB-E84F-8948-EE8409F3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1F74F-0F39-B742-ADEE-BC25594D151C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3F3E00-E290-9B44-B144-09D57660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4A2146-92EE-2544-839C-37BF0B07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67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52D52-B85E-E142-9DC7-8BF47937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9A5310-E1E2-0144-9545-3A4DA0D3E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A49FB8-9109-594B-9EF9-58BD342B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79E6-1EE2-6B43-8846-B7710A0037D9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FB6425-E561-1D4F-A3E3-2BB849C0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B49556-1598-3049-8673-2FF575790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12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00C80-AD84-CD4C-ABA4-53E4C4CF7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14184F-82DD-E44D-8532-FA53DC72F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B8766-4FCF-754A-A478-4D489B34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40406-F09D-7846-B26E-2A3A62B4C58A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3B32EC-E947-EA40-883E-143BE591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30FE16-854C-0B41-853C-ECBE208B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770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5827D4-4683-944D-80D2-28F19865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72C6EF-6EF7-B44A-937D-BB95F1A74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F22C39-90A8-2245-8D8E-7E5475642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E2B82F-B020-A84F-B68A-B1232B49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6E35-2663-5748-BE72-3F90757D17E8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86E0DC-BC63-E744-94DC-80F95034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27951C-626D-E44A-8D94-22D1F607B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41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2ED18-954B-BB45-873A-FE3E95F9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7C038C-FD67-A941-A15A-0946B22A6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BDCA44-5A67-D442-AF37-E8265098E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0269EE-895E-934C-83EA-0ECA21C8F8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ACF0AA2-BF4D-E948-A862-D2874D9E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1D6A4DA-420C-D84D-A507-ED308FDE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6B4F-BB8D-C248-956E-F03FD150A5B8}" type="datetime1">
              <a:rPr lang="pt-BR" smtClean="0"/>
              <a:t>14/08/2023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7EF78FB-042F-F549-8C9C-F6B2EBA3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498C82E-A3CE-B447-8202-14D54A1E7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2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83CD3-96AB-B647-AD6F-B43EE8E59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0FAE9E3-CC34-1548-AF20-632F6346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D8B0-3DE1-2345-A3E6-018EB74389A2}" type="datetime1">
              <a:rPr lang="pt-BR" smtClean="0"/>
              <a:t>14/08/2023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8C75B86-AC6C-8347-A0AF-B64EE9F3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D572024-98EA-D04B-82E9-4C66817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1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DD1930-35BF-3643-9833-F38FE89F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984E-7F2A-FA48-A001-8D675F0FF7BE}" type="datetime1">
              <a:rPr lang="pt-BR" smtClean="0"/>
              <a:t>14/08/2023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EEF77A4-BB45-D54A-BD5E-82125943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D3DF9D2-9A4A-8649-A1D3-77FD825E5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4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E1C22-4517-3D4A-A8B6-5B155A24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FFB0AB-9E70-6A4D-BD49-BA6BEFF5F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2B6D00-D77E-E449-8CF4-026B66DB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370E7D-89AD-C543-8344-7CBEFD13D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CD36-FD9F-7048-84E5-CDAA25D1C3C8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611FB1-4FAF-FB46-B5D3-F08EEF04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3F218-8856-DA4D-B28F-D566BD72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69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DCE9E-087A-4341-8F30-073F643F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1ED0CFE-E616-324D-94EE-F539A0ADD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9276488-C890-C643-A71E-3F71DDC75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C9D394-1288-9E45-87A1-2FF03A04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0023E-6590-5047-BF6D-E56380B2E46C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D3B658-6F16-E649-BF0C-CD5B1783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BA61CD-A58C-1B48-8257-0DD70DD4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95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43FDF85-C2EB-8947-B8CC-B013B0A0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4ECB57-9E47-E74F-A412-DF78E63DE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F0C239-D7BB-434C-9DB1-34D39F99F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F0E60-D856-9440-9C19-490C0CDD0BBA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8BC0EC-85B2-664C-8C4A-3B082D8A0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619EE0-9D6E-1340-BFA6-E0EE334EB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02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eopoldo.fulgencio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p-web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p-web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ep-web.org/document.php?id=ijp.030.0069a" TargetMode="External"/><Relationship Id="rId3" Type="http://schemas.openxmlformats.org/officeDocument/2006/relationships/hyperlink" Target="http://www.pep-web.org/document.php?id=ijp.034.0089a" TargetMode="External"/><Relationship Id="rId7" Type="http://schemas.openxmlformats.org/officeDocument/2006/relationships/hyperlink" Target="http://www.pep-web.org/document.php?id=irp.001.0103a" TargetMode="External"/><Relationship Id="rId12" Type="http://schemas.openxmlformats.org/officeDocument/2006/relationships/hyperlink" Target="http://www.pep-web.org/document.php?id=ijp.075.0003a" TargetMode="External"/><Relationship Id="rId2" Type="http://schemas.openxmlformats.org/officeDocument/2006/relationships/hyperlink" Target="http://www.pep-web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p-web.org/document.php?id=paq.073.0005a" TargetMode="External"/><Relationship Id="rId11" Type="http://schemas.openxmlformats.org/officeDocument/2006/relationships/hyperlink" Target="http://www.pep-web.org/document.php?id=ijp.040.0308a" TargetMode="External"/><Relationship Id="rId5" Type="http://schemas.openxmlformats.org/officeDocument/2006/relationships/hyperlink" Target="http://www.pep-web.org/document.php?id=ijp.027.0099a" TargetMode="External"/><Relationship Id="rId10" Type="http://schemas.openxmlformats.org/officeDocument/2006/relationships/hyperlink" Target="http://www.pep-web.org/document.php?id=ijp.043.0306a" TargetMode="External"/><Relationship Id="rId4" Type="http://schemas.openxmlformats.org/officeDocument/2006/relationships/hyperlink" Target="http://www.pep-web.org/document.php?id=ijp.041.0585a" TargetMode="External"/><Relationship Id="rId9" Type="http://schemas.openxmlformats.org/officeDocument/2006/relationships/hyperlink" Target="http://www.pep-web.org/document.php?id=ijp.066.0447a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ep-web.org/document.php?id=ijp.034.0089a" TargetMode="External"/><Relationship Id="rId3" Type="http://schemas.openxmlformats.org/officeDocument/2006/relationships/hyperlink" Target="http://www.pep-web.org/document.php?id=paq.073.0005a" TargetMode="External"/><Relationship Id="rId7" Type="http://schemas.openxmlformats.org/officeDocument/2006/relationships/hyperlink" Target="http://www.pep-web.org/document.php?id=irp.001.0103a" TargetMode="External"/><Relationship Id="rId2" Type="http://schemas.openxmlformats.org/officeDocument/2006/relationships/hyperlink" Target="http://www.pep-web.org/document.php?id=ijp.027.0099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p-web.org/document.php?id=ijp.040.0308a" TargetMode="External"/><Relationship Id="rId11" Type="http://schemas.openxmlformats.org/officeDocument/2006/relationships/hyperlink" Target="http://www.pep-web.org/document.php?id=ijp.079.0903a" TargetMode="External"/><Relationship Id="rId5" Type="http://schemas.openxmlformats.org/officeDocument/2006/relationships/hyperlink" Target="http://www.pep-web.org/document.php?id=ijp.043.0306a" TargetMode="External"/><Relationship Id="rId10" Type="http://schemas.openxmlformats.org/officeDocument/2006/relationships/hyperlink" Target="http://www.pep-web.org/document.php?id=ijp.089.0795a" TargetMode="External"/><Relationship Id="rId4" Type="http://schemas.openxmlformats.org/officeDocument/2006/relationships/hyperlink" Target="http://www.pep-web.org/document.php?id=ijp.041.0585a" TargetMode="External"/><Relationship Id="rId9" Type="http://schemas.openxmlformats.org/officeDocument/2006/relationships/hyperlink" Target="http://www.pep-web.org/document.php?id=ijp.075.0003a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09800" y="1628801"/>
            <a:ext cx="7772400" cy="1971650"/>
          </a:xfrm>
        </p:spPr>
        <p:txBody>
          <a:bodyPr>
            <a:normAutofit/>
          </a:bodyPr>
          <a:lstStyle/>
          <a:p>
            <a:br>
              <a:rPr lang="pt-BR" sz="3600" b="1" dirty="0"/>
            </a:br>
            <a:r>
              <a:rPr lang="pt-BR" sz="2400" b="1" dirty="0"/>
              <a:t>PSA-286 - Psicologia do Desenvolvimento II</a:t>
            </a:r>
            <a:r>
              <a:rPr lang="pt-BR" sz="2400" dirty="0"/>
              <a:t> </a:t>
            </a:r>
            <a:r>
              <a:rPr lang="pt-BR" sz="2800" dirty="0"/>
              <a:t> </a:t>
            </a:r>
            <a:br>
              <a:rPr lang="pt-BR" dirty="0"/>
            </a:br>
            <a:r>
              <a:rPr lang="pt-BR" dirty="0"/>
              <a:t>2023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/>
              <a:t>Curso para a Terapia Ocupacional</a:t>
            </a:r>
            <a:br>
              <a:rPr lang="pt-BR" dirty="0"/>
            </a:br>
            <a:endParaRPr lang="pt-BR" dirty="0"/>
          </a:p>
          <a:p>
            <a:r>
              <a:rPr lang="pt-BR" b="1" dirty="0"/>
              <a:t>Prof. Dr. </a:t>
            </a:r>
            <a:r>
              <a:rPr lang="pt-BR" b="1" i="1" dirty="0"/>
              <a:t>Leopoldo </a:t>
            </a:r>
            <a:r>
              <a:rPr lang="pt-BR" b="1" i="1" dirty="0" err="1"/>
              <a:t>fulgencio</a:t>
            </a:r>
            <a:endParaRPr lang="pt-BR" b="1" i="1" dirty="0"/>
          </a:p>
          <a:p>
            <a:r>
              <a:rPr lang="pt-BR" b="1" dirty="0">
                <a:hlinkClick r:id="rId2"/>
              </a:rPr>
              <a:t>leopoldo.fulgencio@gmail.com</a:t>
            </a:r>
            <a:endParaRPr lang="pt-BR" b="1" dirty="0"/>
          </a:p>
          <a:p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6163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FB3A8-269E-B241-B78F-9E3948CD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 importância deste livro para a história e o desenvolvimento da psicanálise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F0E4DC-3C7D-9A45-81D6-3E4BE22AD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O livro é, declaradamente, um desdobramento do artigo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“Os objetos e Fenômenos transicionais”.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Trata-se, pois, em primeiro lugar, de colocar em destaque as principais concepções apresentadas por </a:t>
            </a:r>
            <a:r>
              <a:rPr lang="pt-BR" dirty="0" err="1"/>
              <a:t>Winnicott</a:t>
            </a:r>
            <a:r>
              <a:rPr lang="pt-BR" dirty="0"/>
              <a:t> nesse artigo para, então, vermos seus desdobramentos, a saber: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1BC8FF7-F958-3B45-ADBB-D1548EE3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725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FABBD-E2D2-F74A-BE28-544CCC66F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Neste artigo, </a:t>
            </a:r>
            <a:r>
              <a:rPr lang="pt-BR" sz="2800" b="1" dirty="0" err="1"/>
              <a:t>Winnicott</a:t>
            </a:r>
            <a:r>
              <a:rPr lang="pt-BR" sz="2800" b="1" dirty="0"/>
              <a:t>, apresenta: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4C03B3-307C-DA40-8D6A-22EE6EBEE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50000"/>
              </a:lnSpc>
            </a:pPr>
            <a:r>
              <a:rPr lang="pt-BR" dirty="0"/>
              <a:t>A compreensão de um novo tipo de objeto, um novo tipo de realidade</a:t>
            </a:r>
          </a:p>
          <a:p>
            <a:pPr lvl="0" algn="just">
              <a:lnSpc>
                <a:spcPct val="150000"/>
              </a:lnSpc>
            </a:pPr>
            <a:r>
              <a:rPr lang="pt-BR" dirty="0"/>
              <a:t>A identificação da primeira posse </a:t>
            </a:r>
            <a:r>
              <a:rPr lang="pt-BR" dirty="0" err="1"/>
              <a:t>Not-Me</a:t>
            </a:r>
            <a:r>
              <a:rPr lang="pt-BR" dirty="0"/>
              <a:t> do ser humano, posse de um objeto que é, paradoxalmente, criado e encontrado</a:t>
            </a:r>
          </a:p>
          <a:p>
            <a:pPr lvl="0" algn="just">
              <a:lnSpc>
                <a:spcPct val="150000"/>
              </a:lnSpc>
            </a:pPr>
            <a:r>
              <a:rPr lang="pt-BR" dirty="0"/>
              <a:t>Uma teoria sobre as raízes (ou origem) do símbolo</a:t>
            </a:r>
          </a:p>
          <a:p>
            <a:pPr lvl="0" algn="just">
              <a:lnSpc>
                <a:spcPct val="150000"/>
              </a:lnSpc>
            </a:pPr>
            <a:r>
              <a:rPr lang="pt-BR" dirty="0"/>
              <a:t>O reconhecimento de fenômenos existenciais e relacionais que não são redutíveis ao problema da administração da vida instintual nas relações interpessoais.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Uma teoria da comunicação e do encontro entre os seres humanos, uma teoria da cultura que afirma a necessidade de ser e ser-com, como seu fundamento, não redutível ao problema da administração da vida instintual e da sublimação. </a:t>
            </a:r>
          </a:p>
          <a:p>
            <a:pPr lvl="0" algn="just">
              <a:lnSpc>
                <a:spcPct val="150000"/>
              </a:lnSpc>
            </a:pP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B9B0B9-A556-6E42-8CAF-5AF80A986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32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0E1EB-5AD5-E645-8507-81E4CA56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Notem, este comentário de Adam Phillips:</a:t>
            </a:r>
            <a:b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B1C204-BA54-1C46-AF7C-9A21658DD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448"/>
            <a:ext cx="10515600" cy="4878515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Enquanto Freud se preocupava com as enredadas possibilidades de satisfação pessoal de cada indivíduo, para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essa satisfação seria apenas parte do panorama mais amplo das possibilidades para a autenticidade pessoal do indivíduo, o que ele chamará de “sentir-se real”. </a:t>
            </a:r>
          </a:p>
          <a:p>
            <a:pPr algn="just">
              <a:lnSpc>
                <a:spcPct val="170000"/>
              </a:lnSpc>
            </a:pP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escrita de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cultura pode facilitar o crescimento, assim como o pode a mãe; para Freud, o homem é dividido e compelido, pelas contradições de seu desejo, na direção de um envolvimento frustrante com os outros. </a:t>
            </a:r>
            <a:endParaRPr lang="pt-BR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70000"/>
              </a:lnSpc>
              <a:buNone/>
            </a:pP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1DC977-C263-2146-ABDA-8C266B16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699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0E1EB-5AD5-E645-8507-81E4CA56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B1C204-BA54-1C46-AF7C-9A21658DD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17112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pt-BR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homem só pode encontrar a </a:t>
            </a:r>
            <a:r>
              <a:rPr lang="pt-BR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si-mesmo</a:t>
            </a: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 sua relação com os outros, e na independência conseguida através do reconhecimento da dependência. </a:t>
            </a:r>
          </a:p>
          <a:p>
            <a:pPr algn="just">
              <a:lnSpc>
                <a:spcPct val="170000"/>
              </a:lnSpc>
            </a:pP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Freud, em resumo, o homem era o animal ambivalente; para </a:t>
            </a:r>
            <a:r>
              <a:rPr lang="pt-BR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ele seria o animal dependente, para quem o desenvolvimento – a única “certeza” de sua existência – era a tentativa de se tornar “separado sem estar isolado”. </a:t>
            </a:r>
          </a:p>
          <a:p>
            <a:pPr algn="just">
              <a:lnSpc>
                <a:spcPct val="170000"/>
              </a:lnSpc>
            </a:pPr>
            <a:r>
              <a:rPr lang="pt-B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Anterior à sexualidade como inaceitável, havia o desamparo. Dependência era a primeira coisa, antes do bem e do mal.</a:t>
            </a:r>
          </a:p>
          <a:p>
            <a:pPr marL="0" indent="0" algn="r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(Phillips, Adam 1988 [2007]: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São Paulo,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Idéias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Letras; p. 29)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3DFD7D-B525-C045-8F98-39556914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782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BB6BB-A784-FE4F-BB7F-FF5D61AB2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A06467-9CE8-384F-BCA0-D25B9BAA2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Desde sua publicação, o texto de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 sido visitado, estudado, desenvolvido e usado não só por psicanalistas, mas por médicos, pediatras, assistentes sociais, sociólogos e filósofos. Podemos citar, a título de exemplo, dois casos:</a:t>
            </a:r>
          </a:p>
          <a:p>
            <a:pPr algn="just">
              <a:lnSpc>
                <a:spcPct val="17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Sua presença, como importante instrumento teórico de análise, na trilogia de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Sloterdjk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Esferas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cujo volume 1 está publicado em português: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Sloterdijk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Peter (2016 (1998)). </a:t>
            </a: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Esferas I. Bolhas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São Paulo: Estação Liberdade.</a:t>
            </a:r>
          </a:p>
          <a:p>
            <a:pPr lvl="0" algn="just">
              <a:lnSpc>
                <a:spcPct val="17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livro de psicanálise, no início do século XXI: </a:t>
            </a:r>
          </a:p>
          <a:p>
            <a:pPr marL="0" lvl="0" indent="0" algn="just">
              <a:lnSpc>
                <a:spcPct val="17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Saragnano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Gennaro, &amp;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Seulin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Christian. (2015).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Playing and Reality Revisited. A New 	Look at 	Winnicott's Classic Work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London: Karnac.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6B00339-0BCB-8341-9E4A-134053136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708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0CD00-C611-8D4A-8D23-3AFFA40C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477E6E-8BC9-A344-A9C5-8A30FA311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Retomemos, então, a história de produção e publicação do artigo “Os objetos e fenômenos transicionais”, bem como a sua repercussão e importância na história da psicanálise para, então, nos dedicarmos aos desdobramentos teórico-clínicos realizados e apresentados no livro </a:t>
            </a:r>
            <a:r>
              <a:rPr lang="pt-BR" i="1" dirty="0"/>
              <a:t>O brincar e a realidade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5B84C1-2844-0F49-950C-683516E6D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664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FF7082-B3E0-9846-A3B4-63E8A928D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História de produção e publicação do artigo “Os objetos e Fenômenos transicionais”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C97805-1762-1F47-9561-A459501E8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b="1" dirty="0"/>
              <a:t> </a:t>
            </a:r>
            <a:r>
              <a:rPr lang="pt-BR" dirty="0"/>
              <a:t>“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Objects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Phenomena</a:t>
            </a:r>
            <a:r>
              <a:rPr lang="pt-BR" dirty="0"/>
              <a:t>” foi originalmente apresentado em um Encontro Científico da Sociedade Psicanalítica Britânica em maio de 1951 [CW 3:6:6], então revisado para sua primeira publicação no </a:t>
            </a:r>
            <a:r>
              <a:rPr lang="pt-BR" i="1" dirty="0" err="1"/>
              <a:t>International</a:t>
            </a:r>
            <a:r>
              <a:rPr lang="pt-BR" i="1" dirty="0"/>
              <a:t> </a:t>
            </a:r>
            <a:r>
              <a:rPr lang="pt-BR" i="1" dirty="0" err="1"/>
              <a:t>Journal</a:t>
            </a:r>
            <a:r>
              <a:rPr lang="pt-BR" i="1" dirty="0"/>
              <a:t> </a:t>
            </a:r>
            <a:r>
              <a:rPr lang="pt-BR" i="1" dirty="0" err="1"/>
              <a:t>of</a:t>
            </a:r>
            <a:r>
              <a:rPr lang="pt-BR" i="1" dirty="0"/>
              <a:t> </a:t>
            </a:r>
            <a:r>
              <a:rPr lang="pt-BR" i="1" dirty="0" err="1"/>
              <a:t>Psychoanalysis</a:t>
            </a:r>
            <a:r>
              <a:rPr lang="pt-BR" dirty="0"/>
              <a:t> (1953, 34: 89-97) [CW 4:2:21]. </a:t>
            </a:r>
          </a:p>
          <a:p>
            <a:pPr algn="just">
              <a:lnSpc>
                <a:spcPct val="160000"/>
              </a:lnSpc>
            </a:pPr>
            <a:r>
              <a:rPr lang="pt-BR" dirty="0"/>
              <a:t>Tornou-se disponível para o grande público depois que esta versão foi publicada como um capítulo de </a:t>
            </a:r>
            <a:r>
              <a:rPr lang="pt-BR" i="1" dirty="0" err="1"/>
              <a:t>Winnicott's</a:t>
            </a:r>
            <a:r>
              <a:rPr lang="pt-BR" i="1" dirty="0"/>
              <a:t> </a:t>
            </a:r>
            <a:r>
              <a:rPr lang="pt-BR" i="1" dirty="0" err="1"/>
              <a:t>Collected</a:t>
            </a:r>
            <a:r>
              <a:rPr lang="pt-BR" i="1" dirty="0"/>
              <a:t> </a:t>
            </a:r>
            <a:r>
              <a:rPr lang="pt-BR" i="1" dirty="0" err="1"/>
              <a:t>Papers</a:t>
            </a:r>
            <a:r>
              <a:rPr lang="pt-BR" i="1" dirty="0"/>
              <a:t>: </a:t>
            </a:r>
            <a:r>
              <a:rPr lang="pt-BR" i="1" dirty="0" err="1"/>
              <a:t>Through</a:t>
            </a:r>
            <a:r>
              <a:rPr lang="pt-BR" i="1" dirty="0"/>
              <a:t> </a:t>
            </a:r>
            <a:r>
              <a:rPr lang="pt-BR" i="1" dirty="0" err="1"/>
              <a:t>Pediediatrics</a:t>
            </a:r>
            <a:r>
              <a:rPr lang="pt-BR" i="1" dirty="0"/>
              <a:t> </a:t>
            </a:r>
            <a:r>
              <a:rPr lang="pt-BR" i="1" dirty="0" err="1"/>
              <a:t>to</a:t>
            </a:r>
            <a:r>
              <a:rPr lang="pt-BR" i="1" dirty="0"/>
              <a:t> </a:t>
            </a:r>
            <a:r>
              <a:rPr lang="pt-BR" i="1" dirty="0" err="1"/>
              <a:t>Psychoanalysis</a:t>
            </a:r>
            <a:r>
              <a:rPr lang="pt-BR" dirty="0"/>
              <a:t> (1958). Esta segunda publicação incluiu alterações de formatação, como a adição de maiúsculas ao termo Não-Eu, itálicos em certas ideias-chave, e algumas outras alterações nos títulos de parágrafos, referências e notas de rodapé. 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F72B35-14D6-8D47-ADCC-5CF96B7D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810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ADB5F-EA9A-5C41-A4E9-7FB53DC9B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2E20CE-4D05-7D40-92F4-C2E5B570A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dirty="0"/>
              <a:t> </a:t>
            </a:r>
            <a:r>
              <a:rPr lang="pt-BR" dirty="0" err="1"/>
              <a:t>Winnicott</a:t>
            </a:r>
            <a:r>
              <a:rPr lang="pt-BR" dirty="0"/>
              <a:t> também preparou uma terceira versão de “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Objects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Phenomena</a:t>
            </a:r>
            <a:r>
              <a:rPr lang="pt-BR" dirty="0"/>
              <a:t>” como o primeiro capítulo de seu livro </a:t>
            </a:r>
            <a:r>
              <a:rPr lang="pt-BR" i="1" dirty="0" err="1"/>
              <a:t>Playing</a:t>
            </a:r>
            <a:r>
              <a:rPr lang="pt-BR" i="1" dirty="0"/>
              <a:t> </a:t>
            </a:r>
            <a:r>
              <a:rPr lang="pt-BR" i="1" dirty="0" err="1"/>
              <a:t>and</a:t>
            </a:r>
            <a:r>
              <a:rPr lang="pt-BR" i="1" dirty="0"/>
              <a:t> Reality </a:t>
            </a:r>
            <a:r>
              <a:rPr lang="pt-BR" dirty="0"/>
              <a:t>(1971) [CW 9:3:5], fazendo outras modificações e incluindo a adição de novas seções, mais notavelmente os dois exemplos clínicos, um dos quais já havia sido publicado como '</a:t>
            </a:r>
            <a:r>
              <a:rPr lang="pt-BR" dirty="0" err="1"/>
              <a:t>String</a:t>
            </a:r>
            <a:r>
              <a:rPr lang="pt-BR" dirty="0"/>
              <a:t>' [CW 6:1:20] em 1960 e 1965. </a:t>
            </a:r>
          </a:p>
          <a:p>
            <a:pPr algn="just">
              <a:lnSpc>
                <a:spcPct val="160000"/>
              </a:lnSpc>
            </a:pPr>
            <a:r>
              <a:rPr lang="pt-BR" dirty="0"/>
              <a:t>Seus arquivos mostram que </a:t>
            </a:r>
            <a:r>
              <a:rPr lang="pt-BR" dirty="0" err="1"/>
              <a:t>Winnicott</a:t>
            </a:r>
            <a:r>
              <a:rPr lang="pt-BR" dirty="0"/>
              <a:t> planejava, ainda, um novo livro de artigos sobre os “Objetos Transicionais e Fenômenos Transicionais” (Ver [CW 12:1:5]) [Maio de 1968], colocando em evidência os diversos desenvolvimentos usos e ampliações, clínicas e teóricas, feitas desde a publicação de seu artigo.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5886557-1C29-B24C-B70E-63A737CE1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012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B4733-BA45-7A4D-B66D-5DB8E86D9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1410BE-A2F7-744C-8EB6-F559D7DA3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No </a:t>
            </a:r>
            <a:r>
              <a:rPr lang="pt-BR" i="1" dirty="0" err="1"/>
              <a:t>Collected</a:t>
            </a:r>
            <a:r>
              <a:rPr lang="pt-BR" i="1" dirty="0"/>
              <a:t> Works</a:t>
            </a:r>
            <a:r>
              <a:rPr lang="pt-BR" dirty="0"/>
              <a:t> estão publicadas as três versões de  “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Objects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Transitional</a:t>
            </a:r>
            <a:r>
              <a:rPr lang="pt-BR" dirty="0"/>
              <a:t> </a:t>
            </a:r>
            <a:r>
              <a:rPr lang="pt-BR" dirty="0" err="1"/>
              <a:t>Phenomena</a:t>
            </a:r>
            <a:r>
              <a:rPr lang="pt-BR" dirty="0"/>
              <a:t>” (1953 [CW 4:2:21], 1958 e 1971 [CW 9:3:5]), além das notas presentes na sua apresentação original em 1951 (CW 3:6:6), além do esquema de livro planejado para ser escrito que permaneceu interrompido com sua morte em 1971 (CW 12:1:5).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C8CB1C-0E62-3D46-8D54-4774B5CC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874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FD0C2-C2A5-D14B-A568-6EEA13CD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t-BR" sz="2700" b="1" dirty="0"/>
            </a:br>
            <a:br>
              <a:rPr lang="pt-BR" sz="2700" b="1" dirty="0"/>
            </a:br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Repercussão e importância do artigo “Os objetos e fenômenos transicionais” na história da psicanálise.</a:t>
            </a:r>
            <a:b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700" dirty="0"/>
            </a:br>
            <a:endParaRPr lang="pt-BR" sz="27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44A89F-756E-AA46-A680-6D92403D0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pt-B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Popular </a:t>
            </a:r>
            <a:r>
              <a:rPr lang="pt-BR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pt-B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pt-B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(PEP WEB, Eletronic </a:t>
            </a:r>
            <a:r>
              <a:rPr lang="pt-BR" sz="5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pt-B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pt-BR" sz="55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http://www.pep-web.org</a:t>
            </a:r>
            <a:r>
              <a:rPr lang="pt-B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0" indent="0">
              <a:lnSpc>
                <a:spcPct val="170000"/>
              </a:lnSpc>
              <a:buNone/>
            </a:pPr>
            <a:endParaRPr lang="pt-B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1º lugar, como o mais visitado de todos os artigos da biblioteca: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W. (1953)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Transitional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Transitional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Phenomena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               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Not-Me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Possession</a:t>
            </a:r>
            <a:r>
              <a:rPr lang="pt-BR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4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pt-BR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pt-BR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Psycho-Analysis</a:t>
            </a:r>
            <a:r>
              <a:rPr lang="pt-B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34:89-97.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Tendo outros de seus artigos também colocados entres o s10 primeiros mais visitados 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2º lugar: (1960) The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Parent-Infant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IJP, 41:585-595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5º lugar: (1974).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Breakdown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Inter. R.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Psyhco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-anal., 1: 103-107.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Em 6º lugar: (1949).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Hate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Counter-Transference</a:t>
            </a:r>
            <a:r>
              <a:rPr lang="pt-BR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IJP, 20: 69-74.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B8E5CD-9A22-A84B-9D3E-79AA89A03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0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pt-BR" dirty="0"/>
              <a:t>Quadro geral do campo das Teorias do Desenvolvimento 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cognitivo de Piaget (revisão) 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A teoria do desenvolvimento da pessoa (</a:t>
            </a:r>
            <a:r>
              <a:rPr lang="pt-BR" dirty="0" err="1"/>
              <a:t>Wallon</a:t>
            </a:r>
            <a:r>
              <a:rPr lang="pt-BR" dirty="0"/>
              <a:t>)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 emocional 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As teorias psicanalíticas do Desenvolvimentos pós-Freud (quadro geral)</a:t>
            </a:r>
          </a:p>
          <a:p>
            <a:pPr lvl="0">
              <a:lnSpc>
                <a:spcPct val="170000"/>
              </a:lnSpc>
            </a:pPr>
            <a:r>
              <a:rPr lang="pt-BR" dirty="0" err="1"/>
              <a:t>Winnicott</a:t>
            </a:r>
            <a:r>
              <a:rPr lang="pt-BR" dirty="0"/>
              <a:t> e o desenvolvimento da psicanálise 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O que é Brincar do ponto de vista da psicanálise?</a:t>
            </a:r>
          </a:p>
          <a:p>
            <a:pPr lvl="0">
              <a:lnSpc>
                <a:spcPct val="170000"/>
              </a:lnSpc>
            </a:pPr>
            <a:r>
              <a:rPr lang="pt-BR" dirty="0"/>
              <a:t>Brincar como fundamento dos cuidados inter-humanos </a:t>
            </a:r>
          </a:p>
          <a:p>
            <a:pPr marL="0" indent="0">
              <a:lnSpc>
                <a:spcPct val="170000"/>
              </a:lnSpc>
              <a:buNone/>
            </a:pPr>
            <a:endParaRPr lang="pt-BR" dirty="0"/>
          </a:p>
          <a:p>
            <a:pPr marL="514350" indent="-514350">
              <a:buAutoNum type="arabicPeriod"/>
            </a:pPr>
            <a:endParaRPr lang="pt-BR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00050" lvl="1" indent="0">
              <a:buNone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E75A-E3CB-47AE-BED1-145DBA778CA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18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FD0C2-C2A5-D14B-A568-6EEA13CD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700" dirty="0"/>
            </a:br>
            <a:endParaRPr lang="pt-BR" sz="27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44A89F-756E-AA46-A680-6D92403D0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Cited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(PEP WEB, Eletronic </a:t>
            </a:r>
            <a:r>
              <a:rPr lang="pt-BR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Publishing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pt-BR" sz="42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http://www.pep-web.org</a:t>
            </a:r>
            <a:r>
              <a:rPr lang="pt-BR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70000"/>
              </a:lnSpc>
              <a:buNone/>
            </a:pP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3º lugar: (1960) The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Parent-Infant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IJP, 41:585-595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6º lugar: (1974).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Breakdown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Inter. R. </a:t>
            </a:r>
            <a:r>
              <a:rPr lang="pt-BR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Psyhco</a:t>
            </a:r>
            <a:r>
              <a:rPr lang="pt-B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-anal., 1: 103-107.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70000"/>
              </a:lnSpc>
              <a:buNone/>
            </a:pP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7º lugar: (1974). 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W. (1953)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Transitional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Transitional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Phenomena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               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Not-Me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Possession</a:t>
            </a:r>
            <a:r>
              <a:rPr lang="pt-BR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pt-BR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pt-BR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Psycho-Analysis</a:t>
            </a:r>
            <a:r>
              <a:rPr lang="pt-B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34:89-97.</a:t>
            </a:r>
          </a:p>
          <a:p>
            <a:pPr marL="0" lvl="0" indent="0">
              <a:lnSpc>
                <a:spcPct val="170000"/>
              </a:lnSpc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5D95997-025B-684C-B826-2BA6E54B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8698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CFD0C2-C2A5-D14B-A568-6EEA13CD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b="1" dirty="0"/>
              <a:t>Repercussão e importância do artigo “Os objetos e fenômenos </a:t>
            </a:r>
            <a:r>
              <a:rPr lang="pt-BR" sz="2700" b="1" dirty="0" err="1"/>
              <a:t>transicionai</a:t>
            </a:r>
            <a:r>
              <a:rPr lang="pt-BR" sz="2700" b="1" dirty="0"/>
              <a:t>” na história da psicanálise.</a:t>
            </a:r>
            <a:br>
              <a:rPr lang="pt-BR" sz="2700" dirty="0"/>
            </a:br>
            <a:r>
              <a:rPr lang="pt-BR" sz="2700" dirty="0"/>
              <a:t>Na </a:t>
            </a:r>
            <a:r>
              <a:rPr lang="pt-BR" sz="2700" dirty="0" err="1"/>
              <a:t>Psychoanalytic</a:t>
            </a:r>
            <a:r>
              <a:rPr lang="pt-BR" sz="2700" dirty="0"/>
              <a:t> Eletronic </a:t>
            </a:r>
            <a:r>
              <a:rPr lang="pt-BR" sz="2700" dirty="0" err="1"/>
              <a:t>Publishing</a:t>
            </a:r>
            <a:r>
              <a:rPr lang="pt-BR" sz="2700" dirty="0"/>
              <a:t> (PEP: </a:t>
            </a:r>
            <a:r>
              <a:rPr lang="pt-BR" sz="2700" u="sng" dirty="0">
                <a:hlinkClick r:id="rId2"/>
              </a:rPr>
              <a:t>http://www.pep-web.org</a:t>
            </a:r>
            <a:r>
              <a:rPr lang="pt-BR" sz="2700" dirty="0"/>
              <a:t> ), em 01/11/2020, temos: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44A89F-756E-AA46-A680-6D92403D0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b="1" dirty="0" err="1"/>
              <a:t>Most</a:t>
            </a:r>
            <a:r>
              <a:rPr lang="pt-BR" b="1" dirty="0"/>
              <a:t> Popular </a:t>
            </a:r>
            <a:r>
              <a:rPr lang="pt-BR" b="1" dirty="0" err="1"/>
              <a:t>Journal</a:t>
            </a:r>
            <a:r>
              <a:rPr lang="pt-BR" b="1" dirty="0"/>
              <a:t> </a:t>
            </a:r>
            <a:r>
              <a:rPr lang="pt-BR" b="1" dirty="0" err="1"/>
              <a:t>Articles</a:t>
            </a:r>
            <a:r>
              <a:rPr lang="pt-BR" b="1" dirty="0"/>
              <a:t> 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b="1" dirty="0">
                <a:hlinkClick r:id="rId3"/>
              </a:rPr>
              <a:t>Winnicott, D.W. (1953). Transitional Objects and Transitional Phenomena—A Study of the First Not-Me Possession. </a:t>
            </a:r>
            <a:r>
              <a:rPr lang="pt-BR" b="1" dirty="0">
                <a:hlinkClick r:id="rId3"/>
              </a:rPr>
              <a:t>Int. J. Psycho-Anal., 34:89-97.</a:t>
            </a:r>
            <a:endParaRPr lang="pt-BR" b="1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b="1" dirty="0">
                <a:hlinkClick r:id="rId4"/>
              </a:rPr>
              <a:t>Winnicott, D.W. (1960). The Theory of the Parent-Infant Relationship. </a:t>
            </a:r>
            <a:r>
              <a:rPr lang="pt-BR" b="1" dirty="0">
                <a:hlinkClick r:id="rId4"/>
              </a:rPr>
              <a:t>Int. J. Psycho-Anal., 41:585-595.</a:t>
            </a:r>
            <a:endParaRPr lang="pt-BR" b="1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5"/>
              </a:rPr>
              <a:t>Klein, M. (1946). Notes on Some Schizoid Mechanisms. </a:t>
            </a:r>
            <a:r>
              <a:rPr lang="pt-BR" dirty="0">
                <a:hlinkClick r:id="rId5"/>
              </a:rPr>
              <a:t>Int. J. Psycho-Anal., 27:99-110.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6"/>
              </a:rPr>
              <a:t>Benjamin, J. (2004). Beyond Doer and Done to: An Intersubjective View of Thirdness. </a:t>
            </a:r>
            <a:r>
              <a:rPr lang="pt-BR" dirty="0">
                <a:hlinkClick r:id="rId6"/>
              </a:rPr>
              <a:t>Psychoanal Q., 73(1):5-46.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b="1" dirty="0">
                <a:hlinkClick r:id="rId7"/>
              </a:rPr>
              <a:t>Winnicott, D.W. (1974). Fear of Breakdown. </a:t>
            </a:r>
            <a:r>
              <a:rPr lang="pt-BR" b="1" dirty="0">
                <a:hlinkClick r:id="rId7"/>
              </a:rPr>
              <a:t>Int. R. Psycho-Anal., 1:103-107.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b="1" dirty="0">
                <a:hlinkClick r:id="rId8"/>
              </a:rPr>
              <a:t>Winnicott, D.W. (1949). Hate in the Counter-Transference. </a:t>
            </a:r>
            <a:r>
              <a:rPr lang="pt-BR" b="1" dirty="0">
                <a:hlinkClick r:id="rId8"/>
              </a:rPr>
              <a:t>Int. J. Psycho-Anal., 30:69-74.</a:t>
            </a:r>
            <a:endParaRPr lang="pt-BR" b="1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9"/>
              </a:rPr>
              <a:t>Joseph, B. (1985). Transference: The Total Situation. </a:t>
            </a:r>
            <a:r>
              <a:rPr lang="pt-BR" dirty="0">
                <a:hlinkClick r:id="rId9"/>
              </a:rPr>
              <a:t>Int. J. Psycho-Anal., 66:447-454.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10"/>
              </a:rPr>
              <a:t>Bion, W.R. (1962). The Psycho-Analytic Study of Thinking. </a:t>
            </a:r>
            <a:r>
              <a:rPr lang="pt-BR" dirty="0">
                <a:hlinkClick r:id="rId10"/>
              </a:rPr>
              <a:t>Int. J. Psycho-Anal., 43:306-310.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11"/>
              </a:rPr>
              <a:t>Bion, W.R. (1959). Attacks on Linking. </a:t>
            </a:r>
            <a:r>
              <a:rPr lang="pt-BR" dirty="0">
                <a:hlinkClick r:id="rId11"/>
              </a:rPr>
              <a:t>Int. J. Psycho-Anal., 40:308-315.</a:t>
            </a:r>
            <a:endParaRPr lang="pt-BR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dirty="0">
                <a:hlinkClick r:id="rId12"/>
              </a:rPr>
              <a:t>Ogden, T.H. (1994). The Analytic Third: Working with Intersubjective Clinical Facts. </a:t>
            </a:r>
            <a:r>
              <a:rPr lang="pt-BR" dirty="0">
                <a:hlinkClick r:id="rId12"/>
              </a:rPr>
              <a:t>Int. J. Psycho-Anal., 75:3-19.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25B3C98-D866-E24E-A24C-A3437425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5231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D12E3D-1C5E-D340-92B2-02562F0F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77321A-48E6-D74F-8504-884966277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t-BR" sz="3100" b="1" dirty="0" err="1"/>
              <a:t>Most</a:t>
            </a:r>
            <a:r>
              <a:rPr lang="pt-BR" sz="3100" b="1" dirty="0"/>
              <a:t> </a:t>
            </a:r>
            <a:r>
              <a:rPr lang="pt-BR" sz="3100" b="1" dirty="0" err="1"/>
              <a:t>Cited</a:t>
            </a:r>
            <a:r>
              <a:rPr lang="pt-BR" sz="3100" b="1" dirty="0"/>
              <a:t> </a:t>
            </a:r>
            <a:r>
              <a:rPr lang="pt-BR" sz="3100" b="1" dirty="0" err="1"/>
              <a:t>Journal</a:t>
            </a:r>
            <a:r>
              <a:rPr lang="pt-BR" sz="3100" b="1" dirty="0"/>
              <a:t> </a:t>
            </a:r>
            <a:r>
              <a:rPr lang="pt-BR" sz="3100" b="1" dirty="0" err="1"/>
              <a:t>Articles</a:t>
            </a:r>
            <a:r>
              <a:rPr lang="pt-BR" sz="3100" b="1" dirty="0"/>
              <a:t> </a:t>
            </a:r>
            <a:endParaRPr lang="pt-BR" sz="3100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2"/>
              </a:rPr>
              <a:t>Klein, M. (1946). Notes on Some Schizoid Mechanisms. </a:t>
            </a:r>
            <a:r>
              <a:rPr lang="pt-BR" sz="3100" u="sng" dirty="0">
                <a:hlinkClick r:id="rId2"/>
              </a:rPr>
              <a:t>Int. J. Psycho-Anal., 27:99-110.</a:t>
            </a:r>
            <a:endParaRPr lang="pt-BR" sz="3100" u="sng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3"/>
              </a:rPr>
              <a:t>Benjamin, J. (2004). Beyond Doer and Done to: An Intersubjective View of Thirdness. </a:t>
            </a:r>
            <a:r>
              <a:rPr lang="pt-BR" sz="3100" u="sng" dirty="0">
                <a:hlinkClick r:id="rId3"/>
              </a:rPr>
              <a:t>Psychoanal Q., 73(1):5-46.</a:t>
            </a:r>
            <a:endParaRPr lang="pt-BR" sz="3100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b="1" u="sng" dirty="0">
                <a:hlinkClick r:id="rId4"/>
              </a:rPr>
              <a:t>Winnicott, D.W. (1960). The Theory of the Parent-Infant Relationship. </a:t>
            </a:r>
            <a:r>
              <a:rPr lang="pt-BR" sz="3100" b="1" u="sng" dirty="0">
                <a:hlinkClick r:id="rId4"/>
              </a:rPr>
              <a:t>Int. J. Psycho-Anal., 41:585-595.</a:t>
            </a:r>
            <a:endParaRPr lang="pt-BR" sz="3100" b="1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5"/>
              </a:rPr>
              <a:t>Bion, W.R. (1962). The Psycho-Analytic Study of Thinking. </a:t>
            </a:r>
            <a:r>
              <a:rPr lang="pt-BR" sz="3100" u="sng" dirty="0">
                <a:hlinkClick r:id="rId5"/>
              </a:rPr>
              <a:t>Int. J. Psycho-Anal., 43:306-310.</a:t>
            </a:r>
            <a:endParaRPr lang="pt-BR" sz="3100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6"/>
              </a:rPr>
              <a:t>Bion, W.R. (1959). Attacks on Linking. </a:t>
            </a:r>
            <a:r>
              <a:rPr lang="pt-BR" sz="3100" u="sng" dirty="0">
                <a:hlinkClick r:id="rId6"/>
              </a:rPr>
              <a:t>Int. J. Psycho-Anal., 40:308-315.</a:t>
            </a:r>
            <a:endParaRPr lang="pt-BR" sz="3100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b="1" u="sng" dirty="0">
                <a:hlinkClick r:id="rId7"/>
              </a:rPr>
              <a:t>Winnicott, D.W. (1974). Fear of Breakdown. </a:t>
            </a:r>
            <a:r>
              <a:rPr lang="pt-BR" sz="3100" b="1" u="sng" dirty="0">
                <a:hlinkClick r:id="rId7"/>
              </a:rPr>
              <a:t>Int. R. Psycho-Anal., 1:103-107.</a:t>
            </a:r>
            <a:endParaRPr lang="pt-BR" sz="3100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b="1" u="sng" dirty="0">
                <a:hlinkClick r:id="rId8"/>
              </a:rPr>
              <a:t>Winnicott, D.W. (1953). Transitional Objects and Transitional Phenomena—A Study of the First Not-Me Possession. </a:t>
            </a:r>
            <a:r>
              <a:rPr lang="pt-BR" sz="3100" b="1" u="sng" dirty="0">
                <a:hlinkClick r:id="rId8"/>
              </a:rPr>
              <a:t>Int. J. Psycho-Anal., 34:89-97.</a:t>
            </a:r>
            <a:endParaRPr lang="pt-BR" sz="3100" b="1" u="sng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9"/>
              </a:rPr>
              <a:t>Ogden, T.H. (1994). The Analytic Third: Working with Intersubjective Clinical Facts. </a:t>
            </a:r>
            <a:r>
              <a:rPr lang="pt-BR" sz="3100" u="sng" dirty="0">
                <a:hlinkClick r:id="rId9"/>
              </a:rPr>
              <a:t>Int. J. Psycho-Anal., 75:3-19.</a:t>
            </a:r>
            <a:endParaRPr lang="pt-BR" sz="3100" u="sng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10"/>
              </a:rPr>
              <a:t>Baranger, M. Baranger, W. (2008). The Analytic Situation as a Dynamic Field. </a:t>
            </a:r>
            <a:r>
              <a:rPr lang="pt-BR" sz="3100" u="sng" dirty="0">
                <a:hlinkClick r:id="rId10"/>
              </a:rPr>
              <a:t>Int. J. Psycho-Anal., 89(4):795-826.</a:t>
            </a:r>
            <a:endParaRPr lang="pt-BR" sz="3100" u="sng" dirty="0"/>
          </a:p>
          <a:p>
            <a:pPr marL="514350" lvl="0" indent="-514350">
              <a:lnSpc>
                <a:spcPct val="170000"/>
              </a:lnSpc>
              <a:buAutoNum type="arabicPeriod"/>
            </a:pPr>
            <a:r>
              <a:rPr lang="en-US" sz="3100" u="sng" dirty="0">
                <a:hlinkClick r:id="rId11"/>
              </a:rPr>
              <a:t>The Process of Change Study Group Stern, D.N. Sander, L.W. Nahum, J.P. Harrison, A.M. Lyons-Ruth, K. Morgan, A.C. Bruschweiler-Stern, N. Tronick, E.Z. (1998). Non-Interpretive Mechanisms in Psychoanalytic Therapy: The ‘Something More’ Than Interpretation. </a:t>
            </a:r>
            <a:r>
              <a:rPr lang="pt-BR" sz="3100" u="sng" dirty="0">
                <a:hlinkClick r:id="rId11"/>
              </a:rPr>
              <a:t>Int. J. Psycho-Anal., 79:903-921.</a:t>
            </a:r>
            <a:endParaRPr lang="pt-BR" sz="31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9A81B0-1BEA-2646-94D2-0DD6507CE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349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920D9A-41F4-F341-B5F6-F5D4C43E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3. </a:t>
            </a:r>
            <a:r>
              <a:rPr lang="pt-BR" sz="3200" b="1" dirty="0"/>
              <a:t>Importância conceitual do artigo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9E22F8-9E17-C147-A478-4FF5301F5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425"/>
            <a:ext cx="10515600" cy="506253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pt-BR" sz="33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300" dirty="0"/>
              <a:t>Este conjunto de dados estatísticos mostra como o texto sobre os objetos e fenômenos transicionais, bem como a obra de </a:t>
            </a:r>
            <a:r>
              <a:rPr lang="pt-BR" sz="3300" dirty="0" err="1"/>
              <a:t>Winnicott</a:t>
            </a:r>
            <a:r>
              <a:rPr lang="pt-BR" sz="3300" dirty="0"/>
              <a:t>, tem sido usada pelos psicanalistas.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300" dirty="0"/>
              <a:t>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3300" dirty="0"/>
              <a:t>Poderíamos ampliar significativamente o reconhecimento de </a:t>
            </a:r>
            <a:r>
              <a:rPr lang="pt-BR" sz="3300" dirty="0" err="1"/>
              <a:t>Winnicott</a:t>
            </a:r>
            <a:r>
              <a:rPr lang="pt-BR" sz="3300" dirty="0"/>
              <a:t> em diversas outras áreas do conhecimento, dentre elas, de forma mais evidente, em todo o campo da </a:t>
            </a:r>
            <a:r>
              <a:rPr lang="pt-BR" sz="3300" dirty="0" err="1"/>
              <a:t>perinatalidade</a:t>
            </a:r>
            <a:r>
              <a:rPr lang="pt-BR" sz="3300" dirty="0"/>
              <a:t> (Alvarez &amp; </a:t>
            </a:r>
            <a:r>
              <a:rPr lang="pt-BR" sz="3300" dirty="0" err="1"/>
              <a:t>Golse</a:t>
            </a:r>
            <a:r>
              <a:rPr lang="pt-BR" sz="3300" dirty="0"/>
              <a:t>, 2008; </a:t>
            </a:r>
            <a:r>
              <a:rPr lang="pt-BR" sz="3300" dirty="0" err="1"/>
              <a:t>Imbasciati</a:t>
            </a:r>
            <a:r>
              <a:rPr lang="pt-BR" sz="3300" dirty="0"/>
              <a:t>  &amp; Cena, 2018; </a:t>
            </a:r>
            <a:r>
              <a:rPr lang="pt-BR" sz="3300" dirty="0" err="1"/>
              <a:t>Imbasciati</a:t>
            </a:r>
            <a:r>
              <a:rPr lang="pt-BR" sz="3300" dirty="0"/>
              <a:t> , </a:t>
            </a:r>
            <a:r>
              <a:rPr lang="pt-BR" sz="3300" dirty="0" err="1"/>
              <a:t>Debrassi</a:t>
            </a:r>
            <a:r>
              <a:rPr lang="pt-BR" sz="3300" dirty="0"/>
              <a:t>, &amp; Cena, 2018) independentemente de sua orientação semântico teórica, da psiquiatria às diversas práticas de cuidado psicoterápico e assistencial.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6D6762-E30C-6542-A1B5-F99787D8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013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CF41E-DCD6-A945-B423-100D4A3C1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Procurando enfatizar alguns dos campos para os quais este livro de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faz contribuições originais e contundentes, com um forte poder heurístico ainda a ser desenvolvido, podemos citar: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1FAEB5-FF25-FE47-ACCB-394639512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pt-B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primeiro, os fenômenos para os quais aponta, mostrando um determinado modo de ser-estar-no-mundo-consigo-e-com-o-outro não governado pela vida instintual</a:t>
            </a:r>
          </a:p>
          <a:p>
            <a:pPr lvl="1" algn="just">
              <a:lnSpc>
                <a:spcPct val="150000"/>
              </a:lnSpc>
            </a:pP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Aqui temos uma mudança no próprio modelo ontológico da psicanálise, reconhecendo a natureza humana como sendo impulsionada muito mais por uma necessidade de “agir criativamente a partir de si mesmo”  do que um “aparelho psíquico excitado que busca satisfação ou descarga”</a:t>
            </a:r>
          </a:p>
          <a:p>
            <a:pPr lvl="1" algn="just">
              <a:lnSpc>
                <a:spcPct val="150000"/>
              </a:lnSpc>
            </a:pP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É neste sentido que este texto aponto para um proposta que vai Além de “Além do princípio do prazer”</a:t>
            </a:r>
          </a:p>
          <a:p>
            <a:pPr lvl="1" algn="just">
              <a:lnSpc>
                <a:spcPct val="150000"/>
              </a:lnSpc>
            </a:pP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É neste sentido que temos, em </a:t>
            </a:r>
            <a:r>
              <a:rPr lang="pt-BR" sz="19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Winnicott</a:t>
            </a:r>
            <a:r>
              <a:rPr lang="pt-BR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um ontologia do ser ao invés de uma ontologia das pulsões</a:t>
            </a:r>
            <a:endParaRPr lang="pt-B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A2783E-1B63-B445-8A33-59B844EB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24930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CF15D-B047-304E-8406-C51CDA539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Depois, uma série de consequências: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BD5A27-3D26-3047-9DD3-0BD7264C3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Clínicas, apontando para um desenvolvimento da principal opção instrumental na psicoterapia de crianças, dando um lugar especial (teórico e prático) para a ação de brincar, para além do seu valor expressivo, ou seja, como atividade terapêutica em si mesma</a:t>
            </a:r>
          </a:p>
          <a:p>
            <a:pPr lvl="1" algn="just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compreensão de que há um brincar adulto que tem a mesma natureza que o brincar infantil, correspondendo à própria dinâmica que faz com que a vida valha a pena de ser vivida</a:t>
            </a:r>
          </a:p>
          <a:p>
            <a:pPr lvl="1" algn="just">
              <a:lnSpc>
                <a:spcPct val="150000"/>
              </a:lnSpc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ampliação dos modos de funcionamento da vida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socioemocional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apontando para um modelo uma compreensão que vai além da distinção </a:t>
            </a: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mundo interno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mundo externo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9D8B2D-E244-FC43-9B05-2ECCFD6D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4965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05F82-CB23-E840-93EB-9801D6D8E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Lugar do texto na história da psicanálise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26A325-093B-274F-B662-D2E1DEAD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Talvez possamos afirmar que este artigo é, para a história da psicanálise, tão importante quanto foi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Interpretações dos Sonhos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(1900), dado que a partir de suas teses e propostas fundamentais, um novo quadro para pensar a vida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socioemocional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ser humano foi estabelecido.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13A8816-389C-A94A-91BF-F237F8CDA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2256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05F82-CB23-E840-93EB-9801D6D8E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sz="32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26A325-093B-274F-B662-D2E1DEADE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no </a:t>
            </a:r>
            <a:r>
              <a:rPr lang="pt-B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interpretação dos sonhos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Freud colocou em relevo o reconhecimento determinante dos processos psíquicos inconscientes como um fundamento da vida da alma e propôs uma estrutura (o psiquismo tal como se fosse um aparelho, dividido em parte que se determinam mutualmente), reconhecendo a realidade interna tão importante quanto a realidade externa  (muitas vezes mais), dando um quadro para a realização de uma psicoterapia psicanalítica; no “Objetos e fenômenos transicionais”,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mostrou ser necessário incluir outro “mundo”, entre o externo e o interno, mais ainda, mostrou que há fenômenos existenciais que têm uma dinâmica e objetivos que não se reduzem à administração da vida instintual, redimensionando a compreensão dos modos de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ser-estar-relacionar-se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ser humano e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redescrevendo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forma ampliada, o método de tratamento psicoterápico psicanalítico.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15DC2B-5FFC-A142-9600-C0194A04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D70C0-AACC-8045-9684-3DC3452D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Comparando os textos seminais de Freud e </a:t>
            </a:r>
            <a:r>
              <a:rPr lang="pt-B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podemos dizer que: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307457-864F-254D-BE96-59668FD36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2100" dirty="0"/>
          </a:p>
          <a:p>
            <a:pPr marL="0" indent="0">
              <a:buNone/>
            </a:pPr>
            <a:endParaRPr lang="pt-BR" sz="2100" b="1" dirty="0"/>
          </a:p>
          <a:p>
            <a:pPr marL="0" indent="0">
              <a:buNone/>
            </a:pP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Objetos e Fenômenos Transicionais [1953]	</a:t>
            </a:r>
            <a:r>
              <a:rPr lang="pt-BR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Natureza Humana </a:t>
            </a: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[1988]</a:t>
            </a:r>
          </a:p>
          <a:p>
            <a:pPr marL="0" indent="0">
              <a:buNone/>
            </a:pP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    =       _______________________________</a:t>
            </a:r>
          </a:p>
          <a:p>
            <a:pPr marL="0" indent="0">
              <a:buNone/>
            </a:pP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Interpretação dos sonhos </a:t>
            </a: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[1900]</a:t>
            </a: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</a:t>
            </a:r>
            <a:r>
              <a:rPr lang="pt-BR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Três ensaios sobre a sexualidade [1905]</a:t>
            </a: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B4816C-4F7D-304D-8539-F2C397BD2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8446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69118-E18A-474C-A0E8-FD2B7038A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1" dirty="0"/>
              <a:t>Freud e a compreensão da vida da alma em termos das relações de objeto movidas pela vida </a:t>
            </a:r>
            <a:r>
              <a:rPr lang="pt-BR" sz="2800" b="1" dirty="0" err="1"/>
              <a:t>pulsional</a:t>
            </a:r>
            <a:r>
              <a:rPr lang="pt-BR" sz="2800" b="1" dirty="0"/>
              <a:t> (instintual)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6748F0-603D-1A4A-8704-10A5FD859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Freud compreendeu que alguns homens adoeciam por causa de problemas emocionais relacionais, e procurou, então, descrever como os homens se relacionavam com os outros e como, dessas relações, poderiam resultar problemas, sintomas, bem como, estas mesmas relações interpessoais poderiam estar a serviço do tratamento psicoterápico. Por um lado, o que ficou conhecido como sendo as “relações de objeto” e por outro, a transferência, como um tipo de relação de objeto.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Para Freud, a noção de relação de objeto é fundamental, como princípio diretor do seu pensamento e pesquisa; relações de objeto impulsionados pela vida instintual ou </a:t>
            </a:r>
            <a:r>
              <a:rPr lang="pt-BR" dirty="0" err="1"/>
              <a:t>pulsional</a:t>
            </a:r>
            <a:r>
              <a:rPr lang="pt-BR" dirty="0"/>
              <a:t> (evidentemente conjugando o princípio do prazer com o da realidade).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CEE0469-81A5-2B42-B6F1-7B24F38B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060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89D0B5-BFDD-B44F-B2F5-CD414B8F60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NA OBRA DE WINNICOTT</a:t>
            </a:r>
            <a:br>
              <a:rPr lang="pt-BR" sz="2400" b="1" i="1" dirty="0"/>
            </a:br>
            <a:br>
              <a:rPr lang="pt-BR" sz="2400" dirty="0"/>
            </a:br>
            <a:endParaRPr lang="pt-BR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984FBEC-C7C0-7A42-9323-F4C060D2E4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Leopoldo </a:t>
            </a:r>
            <a:r>
              <a:rPr lang="pt-BR" dirty="0" err="1"/>
              <a:t>Fulgencio</a:t>
            </a:r>
            <a:r>
              <a:rPr lang="pt-BR" dirty="0"/>
              <a:t> </a:t>
            </a:r>
          </a:p>
          <a:p>
            <a:r>
              <a:rPr lang="pt-BR" dirty="0"/>
              <a:t>Professor Associado (Livre-Docente) do Instituto de Psicologia (USP). </a:t>
            </a:r>
          </a:p>
          <a:p>
            <a:endParaRPr lang="pt-BR" dirty="0"/>
          </a:p>
          <a:p>
            <a:r>
              <a:rPr lang="pt-BR" dirty="0"/>
              <a:t>ORCID:</a:t>
            </a:r>
            <a:r>
              <a:rPr lang="pt-BR" i="1" dirty="0"/>
              <a:t> </a:t>
            </a:r>
            <a:r>
              <a:rPr lang="pt-BR" dirty="0" err="1"/>
              <a:t>https</a:t>
            </a:r>
            <a:r>
              <a:rPr lang="pt-BR" dirty="0"/>
              <a:t>://</a:t>
            </a:r>
            <a:r>
              <a:rPr lang="pt-BR" dirty="0" err="1"/>
              <a:t>orcid.org</a:t>
            </a:r>
            <a:r>
              <a:rPr lang="pt-BR" dirty="0"/>
              <a:t>/0000-0001-5730-7626</a:t>
            </a:r>
            <a:r>
              <a:rPr lang="pt-BR" dirty="0">
                <a:effectLst/>
              </a:rPr>
              <a:t> 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9506768-3C8C-A24C-BAA8-BF6C8072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6695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05529-7867-7B4A-86D9-0A689A334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436B0D-2824-4A49-9B5D-3ED0A1460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	É neste cenário que </a:t>
            </a:r>
            <a:r>
              <a:rPr lang="pt-BR" dirty="0" err="1"/>
              <a:t>Winnicott</a:t>
            </a:r>
            <a:r>
              <a:rPr lang="pt-BR" dirty="0"/>
              <a:t> apresentará, primeiro aos psicanalistas e, depois, para o mundo, os objetos e fenômenos transicionais.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	Acontece, no entanto, que o que pareceria mais um objeto, pareceria um aprofundamento e expansão da noção de relação de objeto na psicanálise, acaba por colocar algumas dissonâncias, que resumo abaixo, para depois me dedicar a comentá-las: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5A11BA9-AC35-3646-B475-5D1CAA54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09227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3FC596-845B-F548-8E14-89B251DF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FA2E67-AFD9-3046-AA7D-71771213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pt-BR" dirty="0"/>
              <a:t>Os objetos não são propriamente externos ao sujeito, eles, por vezes se confundem com o próprio sujeito, o que causa uma certa dificuldade em compreender este tipo de relação (notem que, em Freud, mesmo na relação </a:t>
            </a:r>
            <a:r>
              <a:rPr lang="pt-BR" dirty="0" err="1"/>
              <a:t>autoerótica</a:t>
            </a:r>
            <a:r>
              <a:rPr lang="pt-BR" dirty="0"/>
              <a:t>, há um objeto reconhecido como sendo de fora “substituído” por uma parte do corpo)... logo, </a:t>
            </a:r>
            <a:r>
              <a:rPr lang="pt-BR" i="1" dirty="0"/>
              <a:t>os objetos transicionais não são, propriamente, objetos</a:t>
            </a:r>
            <a:r>
              <a:rPr lang="pt-BR" dirty="0"/>
              <a:t>.</a:t>
            </a:r>
          </a:p>
          <a:p>
            <a:pPr marL="514350" indent="-514350">
              <a:buAutoNum type="alphaLcParenR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9FA07A-F058-6546-98F7-AA2CA6E2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1512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F4135-892F-2847-AD45-84F363D4A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1D3316-AA3B-8D49-B62A-388B24F98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algn="just">
              <a:lnSpc>
                <a:spcPct val="160000"/>
              </a:lnSpc>
              <a:buAutoNum type="alphaLcParenR"/>
            </a:pPr>
            <a:r>
              <a:rPr lang="pt-BR" sz="100" dirty="0"/>
              <a:t>.</a:t>
            </a:r>
          </a:p>
          <a:p>
            <a:pPr marL="514350" indent="-514350" algn="just">
              <a:lnSpc>
                <a:spcPct val="160000"/>
              </a:lnSpc>
              <a:buAutoNum type="alphaLcParenR"/>
            </a:pPr>
            <a:r>
              <a:rPr lang="pt-BR" sz="3400" dirty="0"/>
              <a:t>Os fenômenos transicionais não são centrados na questão da administração da vida instintual ou erótica, tanto que, na brincadeira (campo de excelência dos fenômenos transicionais) se a excitação erótica está muito presente ela destrói a brincadeira... logo, </a:t>
            </a:r>
            <a:r>
              <a:rPr lang="pt-BR" sz="3400" i="1" dirty="0"/>
              <a:t>os fenômenos transicionais não são modos de administração da vida </a:t>
            </a:r>
            <a:r>
              <a:rPr lang="pt-BR" sz="3400" i="1" dirty="0" err="1"/>
              <a:t>instintutal</a:t>
            </a:r>
            <a:r>
              <a:rPr lang="pt-BR" sz="3400" i="1" dirty="0"/>
              <a:t> ou </a:t>
            </a:r>
            <a:r>
              <a:rPr lang="pt-BR" sz="3400" i="1" dirty="0" err="1"/>
              <a:t>pulsional</a:t>
            </a:r>
            <a:r>
              <a:rPr lang="pt-BR" sz="3400" dirty="0"/>
              <a:t>.</a:t>
            </a:r>
          </a:p>
          <a:p>
            <a:pPr marL="514350" indent="-514350" algn="just">
              <a:lnSpc>
                <a:spcPct val="160000"/>
              </a:lnSpc>
              <a:buAutoNum type="alphaLcParenR"/>
            </a:pPr>
            <a:endParaRPr lang="pt-BR" sz="3400" dirty="0"/>
          </a:p>
          <a:p>
            <a:pPr algn="just">
              <a:lnSpc>
                <a:spcPct val="160000"/>
              </a:lnSpc>
            </a:pPr>
            <a:r>
              <a:rPr lang="pt-BR" sz="3400" dirty="0"/>
              <a:t>Isto colocará problemas teóricos e clínicos importantes, em dissonância com o quadro epistemológico-metodológico estabelecido por Freud.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85FB1BD-C243-7749-B2BB-DD75FF21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985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8ED2C-F238-8B43-B6BC-72FD4F953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100" b="1" dirty="0"/>
              <a:t>5. As propostas contidas no artigo </a:t>
            </a:r>
            <a:br>
              <a:rPr lang="pt-BR" sz="3100" b="1" dirty="0"/>
            </a:br>
            <a:r>
              <a:rPr lang="pt-BR" sz="3100" b="1" dirty="0"/>
              <a:t>“Os objetos e fenômenos transicionais” 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2B7389-B8A3-BF4D-AFA8-EF0FCD8E5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2900" dirty="0"/>
              <a:t>Vou retomar, agora, de modo muito sucinto, apoiando-me no texto de </a:t>
            </a:r>
            <a:r>
              <a:rPr lang="pt-BR" sz="2900" dirty="0" err="1"/>
              <a:t>Winnicott</a:t>
            </a:r>
            <a:r>
              <a:rPr lang="pt-BR" sz="2900" dirty="0"/>
              <a:t>, quais são as principais propostas deste artigo: </a:t>
            </a:r>
          </a:p>
          <a:p>
            <a:pPr algn="just">
              <a:lnSpc>
                <a:spcPct val="170000"/>
              </a:lnSpc>
            </a:pPr>
            <a:endParaRPr lang="pt-BR" sz="29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2900" b="1" dirty="0"/>
              <a:t>1. Caracterização geral dos objetos e fenômenos transicionais </a:t>
            </a:r>
            <a:endParaRPr lang="pt-BR" sz="2900" dirty="0"/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2900" dirty="0"/>
              <a:t>Introduzi os termos “objetos transicionais” e  “fenômenos transicionais” para designar a área intermediária de experiência / entre o polegar e o ursinho, entre o erotismo oral e a verdadeira relação de objeto, entre a atividade criativa primária e a projeção daquilo que foi já foi </a:t>
            </a:r>
            <a:r>
              <a:rPr lang="pt-BR" sz="2900" dirty="0" err="1"/>
              <a:t>introjetado</a:t>
            </a:r>
            <a:r>
              <a:rPr lang="pt-BR" sz="2900" dirty="0"/>
              <a:t>, entre o desconhecimento inicial da dívida e o reconhecimento da dívida (“Diga: ‘</a:t>
            </a:r>
            <a:r>
              <a:rPr lang="pt-BR" sz="2900" dirty="0" err="1"/>
              <a:t>Bigadu</a:t>
            </a:r>
            <a:r>
              <a:rPr lang="pt-BR" sz="2900" dirty="0"/>
              <a:t>’”. (pp. 14-15)</a:t>
            </a:r>
          </a:p>
          <a:p>
            <a:pPr marL="0" indent="0">
              <a:buNone/>
            </a:pPr>
            <a:br>
              <a:rPr lang="pt-BR" dirty="0"/>
            </a:b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989D4CE-EB93-4949-BFD1-03A31CF5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92780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455F3-B85B-9F4F-8DBA-69D2E22B0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2. Localização dos fenômenos transicionais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74C0BA-5A2A-0149-8DDE-C6ACD357E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		       Área Intermediária entre</a:t>
            </a:r>
            <a:endParaRPr lang="pt-BR" dirty="0"/>
          </a:p>
          <a:p>
            <a:pPr marL="0" indent="0">
              <a:buNone/>
            </a:pPr>
            <a:r>
              <a:rPr lang="pt-BR" sz="2100" dirty="0"/>
              <a:t>O Polegar						e o ursinho</a:t>
            </a:r>
          </a:p>
          <a:p>
            <a:pPr marL="0" indent="0">
              <a:buNone/>
            </a:pPr>
            <a:r>
              <a:rPr lang="pt-BR" sz="2100" dirty="0"/>
              <a:t>O Erotismo oral						e a verdadeira R-O</a:t>
            </a:r>
          </a:p>
          <a:p>
            <a:pPr marL="0" indent="0">
              <a:buNone/>
            </a:pPr>
            <a:r>
              <a:rPr lang="pt-BR" sz="2100" dirty="0"/>
              <a:t>A Atividade criativa 					a projeção do que</a:t>
            </a:r>
          </a:p>
          <a:p>
            <a:pPr marL="0" indent="0">
              <a:buNone/>
            </a:pPr>
            <a:r>
              <a:rPr lang="pt-BR" sz="2100" dirty="0"/>
              <a:t>	Primária							foi </a:t>
            </a:r>
            <a:r>
              <a:rPr lang="pt-BR" sz="2100" dirty="0" err="1"/>
              <a:t>introjetado</a:t>
            </a:r>
            <a:endParaRPr lang="pt-BR" sz="2100" dirty="0"/>
          </a:p>
          <a:p>
            <a:pPr marL="0" indent="0">
              <a:buNone/>
            </a:pPr>
            <a:r>
              <a:rPr lang="pt-BR" sz="2100" dirty="0"/>
              <a:t>O desconhecimento inicial					e o reconhecimento da  </a:t>
            </a:r>
          </a:p>
          <a:p>
            <a:pPr marL="0" indent="0">
              <a:buNone/>
            </a:pPr>
            <a:r>
              <a:rPr lang="pt-BR" sz="2100" dirty="0"/>
              <a:t>               da dívida							da dívida</a:t>
            </a:r>
          </a:p>
          <a:p>
            <a:pPr marL="0" indent="0">
              <a:buNone/>
            </a:pPr>
            <a:r>
              <a:rPr lang="pt-BR" sz="2100" dirty="0"/>
              <a:t>A relação subjetiva com 					a relação com objetos</a:t>
            </a:r>
          </a:p>
          <a:p>
            <a:pPr marL="0" indent="0">
              <a:buNone/>
            </a:pPr>
            <a:r>
              <a:rPr lang="pt-BR" sz="2100" dirty="0"/>
              <a:t>             os objetos					               		reconhecidos como externos</a:t>
            </a:r>
          </a:p>
          <a:p>
            <a:pPr marL="0" indent="0">
              <a:buNone/>
            </a:pPr>
            <a:r>
              <a:rPr lang="pt-BR" sz="2100" dirty="0"/>
              <a:t>Sujeito e objetos fusionados				sujeito e objetos separados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59B776-0712-4147-910D-B0EE3D76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945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3069B-8A04-8B46-A39A-6D05F35C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73B517AC-254E-A346-B478-4EE618A28A7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96" y="466768"/>
            <a:ext cx="3934968" cy="592446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2A88624-E8E9-6F4E-B23C-FE4E5F11B9A9}"/>
              </a:ext>
            </a:extLst>
          </p:cNvPr>
          <p:cNvSpPr txBox="1"/>
          <p:nvPr/>
        </p:nvSpPr>
        <p:spPr>
          <a:xfrm>
            <a:off x="2943922" y="3278459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2BFB0CC-A7A9-874F-A0CA-53ED8C06C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5693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B87E8-088B-6A4D-9626-64B8675C5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Relação com os objetos subjetivos e relação com objetos transicionais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7B4B73-1015-BD4D-9695-3D2773309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pt-BR" sz="1600" dirty="0"/>
              <a:t>A ideia ilustrada na Figura l é a seguinte: em determinado ponto teórico, no início do desenvolvimento de cada indivíduo humano, um bebé em certo ambiente fornecido pela mãe concebe a ideia de algo capaz de saciar a crescente necessidade surgida de uma tensão instintiva. Não é possível dizer que, a princípio, o bebé sabe o que deve ser criado. Nesse momento, a mãe se apresenta. Normalmente, ela oferece o seio e sua ânsia potencial de alimentar. A adaptação da mãe às necessidades do bebé, quando é suficientemente boa, dá a ele a ilusão de que existe uma realidade externa que coincide com sua própria capacidade criativa. Em outras palavras, existe uma sobreposição entre o que a mãe fornece e o que o bebé consegue conceber. Para o observador, o bebé percebe aquilo que a mãe apresenta, mas essa não é toda a verdade. Ele reconhece o seio apenas como um seio que pode ser criado naquele exato momento e local. Não há intercâmbio entre a mãe e o bebé. Psicologicamente, o bebé mama de um peito que é parte dele, enquanto a mãe dá de mamar para um bebé que é parte dela. Em psicologia, a ideia de intercâmbio se baseia em uma ilusão por parte do psicólogo.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EE3223-B183-A240-B870-7EBB9B78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0458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63031-C383-7D41-8B5E-707015CB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59729D95-D051-1448-BC94-55191FC491F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729" y="365125"/>
            <a:ext cx="3797029" cy="592446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53E9B31-1765-F943-989D-46E9728B0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8696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46A1F-A9EB-934D-BB40-2DA31903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D6FE6A-B6DB-8F48-92A6-5FEFF94FD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3300" dirty="0"/>
              <a:t>Na Figura 2, é dada uma forma para a área da ilusão, de modo a ilustrar o que considero uma das principais funções do objeto transicional e dos fenómenos transicionais. Os objetos transicionais e os fenômenos </a:t>
            </a:r>
            <a:r>
              <a:rPr lang="pt-BR" sz="3300" dirty="0" err="1"/>
              <a:t>transicionaís</a:t>
            </a:r>
            <a:r>
              <a:rPr lang="pt-BR" sz="3300" dirty="0"/>
              <a:t> iniciam os seres humanos naquilo que eles sempre considerarão importante, ou seja, uma área neutra de experiência que não será posta à prova. </a:t>
            </a:r>
            <a:r>
              <a:rPr lang="pt-BR" sz="3300" i="1" dirty="0"/>
              <a:t>Pode-se dizer do objeto transicional que existe um acordo entre nós e o bebé, de que nunca faremos a pergunta: "Você criou isso ou apresentaram isso para você a partir do exterior?”.</a:t>
            </a:r>
            <a:r>
              <a:rPr lang="pt-BR" sz="3300" dirty="0"/>
              <a:t> </a:t>
            </a:r>
            <a:r>
              <a:rPr lang="pt-BR" sz="3300" i="1" dirty="0"/>
              <a:t>O ponto mais importante é que não há expectativa de uma resposta. A pergunta não deve ser formulada.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02591E-FCFA-D54D-9358-2EDEF1E4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7013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8FB69C-C4D5-0445-BAD9-21445A015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695B87-292F-4A44-AE91-98423A68E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BR" dirty="0"/>
              <a:t>Espero ter deixado claro que não me refiro exatamente ao ursinho da criança pequena ou ao primeiro uso que o bebê faz do punho (ou dos dedos). Não pretendo estudar especificamente o primeiro objeto das relações de objeto. Estou interessado na primeira posse, assim como na área intermediária entre o subjetivo e aquilo que é objetivamente percebido. (p. 16)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8069252-EFC8-CF4D-A67F-9A68C93F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276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F9DB5-0BF1-1C42-8115-331093D52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31D37B-F215-4D47-99E4-BB14F157D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apresentação tem como objetivo colocar em evidência a importância e a singularidade da obra de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destacando as principais propostas do seu livro </a:t>
            </a:r>
            <a:r>
              <a:rPr lang="pt-BR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e a Realidade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recém-publicado pela UBU, com uma nova tradução.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livro podemos destacar: o reconhecimento da ação de brincar com um fundamento universal da natureza humana; uma teoria da comunicação e do encontro consigo mesmo e com o outro; um teoria da cultura que se apoia na ideia de sublimação; a compreensão da psicoterapia e da psicanálise como sendo uma intersecção entre a área de brincar do paciente e do psicoterapeuta; a descoberta de um modo de ser-estar-no-mundo-com-o-outro que não tem na vida institua (ou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pulsional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seu fundamento; dentre outras.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Trata-se de, dado o contexto do pensamento freudiano, destacar a importância e a especificidade dessas propostas de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indicando algumas de suas consequências para a compreensão da natureza humana e para o desenvolvimento do método de tratamento psicanalítico.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D300FA-D542-434E-814A-91965B2B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857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A25D6-E072-2A43-907D-0F5488C2F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dirty="0"/>
              <a:t> </a:t>
            </a:r>
            <a:br>
              <a:rPr lang="pt-BR" dirty="0"/>
            </a:br>
            <a:r>
              <a:rPr lang="pt-BR" dirty="0"/>
              <a:t> </a:t>
            </a:r>
            <a:r>
              <a:rPr lang="pt-BR" sz="3600" b="1" dirty="0"/>
              <a:t>4.  Os objetos transicionais não são objetos externos, não pertencem nem ao mundo interno nem ao mundo externo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4E3FAD-926C-6B44-87CB-7A22CFE00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b="1" dirty="0"/>
              <a:t> 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A respeito de cada indivíduo que atingiu o estágio de unidade dotada de uma membrana limitadora e da noção de dentro e de fora, é possível afirmar que existe para ele uma necessidade uma </a:t>
            </a:r>
            <a:r>
              <a:rPr lang="pt-BR" i="1" dirty="0"/>
              <a:t>realidade interna</a:t>
            </a:r>
            <a:r>
              <a:rPr lang="pt-BR" dirty="0"/>
              <a:t>, um mundo interior que pode ser rico ou pobre, que pode estar em paz ou em estado de guerra. Isso ajuda, mas será suficiente. p. 15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7C70D46-A5EA-5E43-92A2-2BA2D210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3547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83256-3EBA-6C43-955D-3420CA9D1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066606-4B20-8D41-BE16-50ACEC31F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 É interessante comparar o conceito de objeto transicional com o conceito de objeto interno, cunhado por Melanie Klein (1934). O objeto transicional </a:t>
            </a:r>
            <a:r>
              <a:rPr lang="pt-BR" i="1" dirty="0"/>
              <a:t>não é um objeto interno</a:t>
            </a:r>
            <a:r>
              <a:rPr lang="pt-BR" dirty="0"/>
              <a:t> (que é um conceito mental) – ele é uma posse. Ainda assim, também não é um objeto externo (para o bebê). p. 26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9DCC2B-5C8C-F64E-926E-4B1E0D5B5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6470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A2189-BC84-A342-A989-D0B185B5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/>
              <a:t> </a:t>
            </a:r>
            <a:r>
              <a:rPr lang="pt-BR" sz="3600" b="1" dirty="0"/>
              <a:t>Não é o objeto que é relacional, mas o modo de relacionar-se com o objeto que é transicional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DFDEB7-27D2-7B4C-A6A5-70453741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pt-BR" sz="3200" dirty="0"/>
          </a:p>
          <a:p>
            <a:pPr algn="just">
              <a:lnSpc>
                <a:spcPct val="150000"/>
              </a:lnSpc>
            </a:pPr>
            <a:r>
              <a:rPr lang="pt-BR" sz="3200" dirty="0"/>
              <a:t>Naturalmente, o objeto em si não é transicional. O objeto representa a transição do bebê de um estado de fusão com a mãe para um estado de relação com um ser externo e separado. (p. 35)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31EDA4-33F1-364E-B523-E52096B4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459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EA47DE-92F2-AA40-B843-1FA3D684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3100" b="1" dirty="0"/>
            </a:br>
            <a:r>
              <a:rPr lang="pt-BR" sz="3100" b="1" dirty="0"/>
              <a:t>Os objetos e fenômenos transicionais não são redutíveis aos problemas de administração da vida instintual nas relações interpessoais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C4B158-F01E-7F42-B8BA-A7DAD272B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 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Claramente, algo mais importante do que a excitação e a satisfação oral está em jogo, embora essas talvez sejam as bases para todo o resto. Muitas outras coisas igualmente importantes podem ser estudadas... (p. 14)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02C1598-1157-0D4B-A3A3-474C4496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7346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A5C14-E520-A140-B46B-59B93249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O objeto transicional e a origem do símbolo</a:t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2BEA75-907A-BB49-86A9-7947590FE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sz="5000" b="1" dirty="0"/>
              <a:t>O que é um símbolo?</a:t>
            </a:r>
            <a:r>
              <a:rPr lang="pt-BR" sz="5000" dirty="0"/>
              <a:t> 	</a:t>
            </a:r>
          </a:p>
          <a:p>
            <a:r>
              <a:rPr lang="pt-BR" sz="5000" dirty="0"/>
              <a:t>Resposta: uma coisa no lugar da outra</a:t>
            </a:r>
          </a:p>
          <a:p>
            <a:r>
              <a:rPr lang="pt-BR" sz="5000" dirty="0"/>
              <a:t>um SIGNO no lugar do seu REFERENTE (ou objeto)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	               </a:t>
            </a:r>
            <a:r>
              <a:rPr lang="pt-BR" sz="5000" b="1" dirty="0" err="1"/>
              <a:t>I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                				</a:t>
            </a:r>
            <a:r>
              <a:rPr lang="pt-BR" sz="5000" b="1" dirty="0"/>
              <a:t>Tipo de relação S-O		Tipo de Signo</a:t>
            </a:r>
            <a:r>
              <a:rPr lang="pt-BR" sz="5000" dirty="0">
                <a:effectLst/>
              </a:rPr>
              <a:t> </a:t>
            </a:r>
            <a:endParaRPr lang="pt-BR" sz="5000" dirty="0"/>
          </a:p>
          <a:p>
            <a:endParaRPr lang="pt-BR" sz="4200" dirty="0"/>
          </a:p>
          <a:p>
            <a:pPr lvl="8"/>
            <a:r>
              <a:rPr lang="pt-BR" sz="4200" dirty="0"/>
              <a:t>de semelhança 		 ÍCONE </a:t>
            </a:r>
          </a:p>
          <a:p>
            <a:pPr marL="0" indent="0">
              <a:buNone/>
            </a:pPr>
            <a:r>
              <a:rPr lang="pt-BR" sz="4200" dirty="0"/>
              <a:t>				* de causalidade		            	ÍNDICE</a:t>
            </a:r>
          </a:p>
          <a:p>
            <a:pPr marL="0" indent="0">
              <a:buNone/>
            </a:pPr>
            <a:r>
              <a:rPr lang="pt-BR" sz="4200" dirty="0"/>
              <a:t>				* arbitrária ou convencional         	SÍMBOLO </a:t>
            </a:r>
          </a:p>
          <a:p>
            <a:pPr marL="0" indent="0">
              <a:buNone/>
            </a:pPr>
            <a:r>
              <a:rPr lang="pt-BR" b="1" dirty="0"/>
              <a:t>						</a:t>
            </a: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sz="4200" b="1" dirty="0" err="1"/>
              <a:t>S</a:t>
            </a:r>
            <a:r>
              <a:rPr lang="pt-BR" sz="4200" b="1" dirty="0"/>
              <a:t> --------------------------------- O</a:t>
            </a:r>
            <a:endParaRPr lang="pt-BR" sz="4200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10" name="Triângulo 9">
            <a:extLst>
              <a:ext uri="{FF2B5EF4-FFF2-40B4-BE49-F238E27FC236}">
                <a16:creationId xmlns:a16="http://schemas.microsoft.com/office/drawing/2014/main" id="{88E9C668-0357-0444-8E24-B6333446B99D}"/>
              </a:ext>
            </a:extLst>
          </p:cNvPr>
          <p:cNvSpPr/>
          <p:nvPr/>
        </p:nvSpPr>
        <p:spPr>
          <a:xfrm>
            <a:off x="1032321" y="3273552"/>
            <a:ext cx="2789871" cy="229109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179E43-4CDE-CB4E-9184-FC099C3DD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3012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B560D-21D0-554D-B42B-F9AAEBA7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FF0051-3266-2C42-86C2-FC981D0A7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ser humano tem, inicialmente, relação com as coisas e não como com os signos das coisas... só, mais tarde, com o seu desenvolvimento cognitivo e emocional, ele poderá aceitar substitutos, no início, só serve o original das coisas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B6B188-DAE4-5545-B35A-66E752427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75501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B560D-21D0-554D-B42B-F9AAEBA7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FF0051-3266-2C42-86C2-FC981D0A7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possibilidade de se relacionar com os substitutos dos objetos, com seus signos, para primeiro por relacionar-se com a cópia (ícone), depois com algo que deriva do objeto (seus efeitos ou consequências) e, só mais tarde, com o substituto (símbolo) dos objetos... é isto que significa aceder ao símbolo e ao pensamento simbólico na sua relação com o mundo... e com o símbolo, os conceitos das coisas...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AAD8038-FFF2-2A40-929C-D23297324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8043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56F2C-4B41-4F44-A799-E475CBF89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 raiz do símbolo na psicanálise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830B83-33DE-E64B-8546-B6181B474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Klein: o objeto primário (gerando angústia) é substituído por objetos menos angustiantes, gerando uma cadeia simbólica, e levando ao pensamento simbólico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os objetos transicionais são, paradoxalmente, o referente e o substituto do referente... a partir desta experiência é que o objeto poderá ser substituído por seu substituto (seu símbolo)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FF4BD45-593D-714A-8859-B33D0867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2825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6A131-B3D9-5844-95C4-49F2C0B2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b="1" dirty="0"/>
            </a:br>
            <a:r>
              <a:rPr lang="pt-BR" sz="3600" b="1" dirty="0"/>
              <a:t>Relação entre o objeto transicional e o simbolismo</a:t>
            </a:r>
            <a:r>
              <a:rPr lang="pt-BR" sz="3600" dirty="0"/>
              <a:t> (pp. 20-21)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C40AE1-8EE4-B04D-9269-523032BD1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É verdade que a ponta do cobertor (ou algo equivalente) simboliza um objeto parcial, como o seio. Ainda assim, o que importa / não é tanto seu valor simbólico, mas sua concretude. O fato de não ser o seio (ou a mãe), ainda que seja real, é tão importante quanto o fato de representar o seio (ou a mãe).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7B224A9-2E88-9740-A288-6F95D7AC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7356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B6C2A-29CE-594D-ABD3-65826C9F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87E463-81AD-B848-8FA4-B3EFB8654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Quando o simbolismo é empregado, o bebé já consegue distinguir claramente fantasia e fato, objetos internos e externos, criatividade primária e percepção.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 Mas, de acordo com minha hipótese, o termo "objeto transicional" abre espaço para o processo de aceitação da diferença e da similaridade. Creio que seja necessário cunhar um termo para designar a origem temporal do simbolismo, um termo que descreva a jornada feita pelo bebé do puramente subjetivo ao objetivo; e me parece que o objeto transicional (ponta do cobertor etc.) e a parcela visível dessa jornada de progresso em direção à experiência.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0B0D8C-3410-774F-99B0-926BB59E6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65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3D994-CAEE-CB46-BB61-225C458A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Introdução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1FC7CC-A9C9-DD4B-BB63-FFC4C0EB8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192"/>
            <a:ext cx="10515600" cy="46407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Editora UBU publicou, em 2019, uma nova tradução de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e a realidade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e, em 2020,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Bebês e suas mães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livro é um dos mais importantes livros de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certamente, o que não só transformou profundamente o método de tratamento psicanalítico como também expandiu o campo de compreensão e entendimento da psicanálise, na sua compreensão do encontro inter-humano, da criatividade e das práticas de cuidado, seja em termos pragmático (mostrando-se útil outras áreas do conhecimento, tais como a pedagogia, a pediatria, a assistência social, dentre outras) seja em termos sociológicos, políticos e filosóficos.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4A7BF09-78A7-EA4C-8094-FC0C45D1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0244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24613-2DCB-3B44-B403-6B57909E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b="1" dirty="0"/>
              <a:t>Do objeto e fenômenos transicionais ao brincar, à vida grupal, à criação artística, a religião, e às patologias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CC586F-EA5E-9E47-8747-8A5EF583B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b="1" dirty="0"/>
              <a:t> </a:t>
            </a:r>
            <a:r>
              <a:rPr lang="pt-BR" dirty="0"/>
              <a:t>Nesse ponto, o tema do meu estudo se amplia e passa a incluir o jogo, a capacidade de criação e apreciação artística, o sentimento religioso, o sonho, mas também o fetichismo, a mentira e o roubo, a origem e a perda do sentimento afetuoso, a dependência química, o talismã dos rituais obsessivos etc. p. 20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725A4DB-D005-E746-9B4D-7E0CBF3E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75530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C5E4F4-9593-984F-A879-3E71E654D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b="1" dirty="0"/>
              <a:t>Modos de relação com a realidade, modos de posicionamento do analista na relação transferencial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0E6EC7-F7C7-144C-ABB9-10B4BE64A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pt-BR" sz="7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modo de relação subjetivo, o modo transicional e o modo de relação com os objetos reconhecidos como objetivamente como externos, apresenta 3 modos de relação com a realidade, três modos de relação com o outro e, por sua vez, três modos de relação transferencial.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Modo de relação subjetivo com a realidade (sustentação ambiental)</a:t>
            </a:r>
            <a:endParaRPr lang="pt-BR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Modo de relação transicional com a realidade (ser-com)</a:t>
            </a:r>
            <a:endParaRPr lang="pt-BR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Modo de relação com os objetos apreendidos como diferentes do sujeito</a:t>
            </a:r>
            <a:endParaRPr lang="pt-BR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(processos projetivos, </a:t>
            </a:r>
            <a:r>
              <a:rPr lang="pt-BR" sz="7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introjetivos</a:t>
            </a: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7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identificatórios</a:t>
            </a:r>
            <a:r>
              <a:rPr lang="pt-BR" sz="7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t-BR" sz="7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7600" dirty="0"/>
              <a:t> </a:t>
            </a:r>
          </a:p>
          <a:p>
            <a:pPr marL="0" indent="0">
              <a:buNone/>
            </a:pPr>
            <a:r>
              <a:rPr lang="pt-BR" sz="7600" dirty="0"/>
              <a:t> </a:t>
            </a:r>
            <a:br>
              <a:rPr lang="pt-BR" sz="7600" b="1" i="1" dirty="0"/>
            </a:br>
            <a:r>
              <a:rPr lang="pt-BR" sz="7600" b="1" i="1" dirty="0"/>
              <a:t> </a:t>
            </a:r>
            <a:endParaRPr lang="pt-BR" sz="76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AF1269-4AE8-C24F-9069-F7E99DA4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3502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76726-FCA6-3A4A-8B89-61ABA971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dirty="0"/>
              <a:t>O Brincar e a realidade</a:t>
            </a:r>
            <a:r>
              <a:rPr lang="pt-BR" b="1" dirty="0"/>
              <a:t> como desenvolvimento do artigo “Os objetos e Fenômenos Transicionais”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9DDBFD-5CAE-5944-A169-13E720CDB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 diversas compreensões e consequências que decorrem das propostas feitas no artigo “Objetos e fenômenos transicionais”, incluídas como capítulo no livro o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Brincar e a realidade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tais como:</a:t>
            </a:r>
          </a:p>
          <a:p>
            <a:pPr lvl="1" algn="just">
              <a:lnSpc>
                <a:spcPct val="150000"/>
              </a:lnSpc>
            </a:pPr>
            <a:r>
              <a:rPr lang="pt-BR" dirty="0"/>
              <a:t>Os diversos modos de fantasiar, mais ou menos próximos, mais ou menos distantes da realidade externa e das relações com objetos reais... e o criar-encontrar que caracteriza os fenômenos transicionais </a:t>
            </a:r>
          </a:p>
          <a:p>
            <a:pPr lvl="1" algn="just">
              <a:lnSpc>
                <a:spcPct val="150000"/>
              </a:lnSpc>
            </a:pPr>
            <a:r>
              <a:rPr lang="pt-BR" dirty="0"/>
              <a:t>O Brincar como modelo do encontro humano, como uma teoria da comunicação e como fundamento das psicoterapias</a:t>
            </a:r>
          </a:p>
          <a:p>
            <a:pPr lvl="1" algn="just">
              <a:lnSpc>
                <a:spcPct val="150000"/>
              </a:lnSpc>
            </a:pPr>
            <a:r>
              <a:rPr lang="pt-BR" dirty="0"/>
              <a:t>O Brincar como uma atividade que leva ao encontro de si mesmo, do outro e do mundo </a:t>
            </a:r>
          </a:p>
          <a:p>
            <a:pPr algn="just">
              <a:lnSpc>
                <a:spcPct val="150000"/>
              </a:lnSpc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B41B152-960F-174C-9294-9E4E04CF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76555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45568-AB56-7C43-88EC-BB4782CB7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7E696E-20F5-B94C-B51C-FBF9A103F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como dinâmica que leva à distinção entre o EU e o mundo</a:t>
            </a:r>
          </a:p>
          <a:p>
            <a:pPr lvl="1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teoria da cultura para além da teoria da sublimação</a:t>
            </a:r>
          </a:p>
          <a:p>
            <a:pPr lvl="1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relação mãe-bebê como um espelho mágico </a:t>
            </a:r>
          </a:p>
          <a:p>
            <a:pPr lvl="1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identificações cruzadas: os relacionamentos humanos para além da vida instintual</a:t>
            </a:r>
          </a:p>
          <a:p>
            <a:pPr lvl="1">
              <a:lnSpc>
                <a:spcPct val="150000"/>
              </a:lnSpc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adolescência como momento em que a distinção entre SER e FAZER está no seu zênite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31CCF2-CE23-AC40-BAE5-EA0686969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9065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BFCF9-F81E-D84C-B346-0486E9B81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39F903-9181-BF44-8019-7912B2E51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3500" dirty="0"/>
              <a:t>Evidentemente, cada um destes tópicos nos levaria a longas exposições, destacando seus aspectos teóricos, clínicos, como também epistemológicos e filosóficos.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35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3500" dirty="0"/>
              <a:t>No livro </a:t>
            </a:r>
            <a:r>
              <a:rPr lang="pt-BR" sz="3500" i="1" dirty="0"/>
              <a:t>O Brincar e a realidade</a:t>
            </a:r>
            <a:r>
              <a:rPr lang="pt-BR" sz="3500" dirty="0"/>
              <a:t>, cuja primeira edição é de 1971, </a:t>
            </a:r>
            <a:r>
              <a:rPr lang="pt-BR" sz="3500" dirty="0" err="1"/>
              <a:t>Winnicott</a:t>
            </a:r>
            <a:r>
              <a:rPr lang="pt-BR" sz="3500" dirty="0"/>
              <a:t> procurou mostrar o horizonte de modificações epistemológicas, teóricas e metodológicas de sua descoberta.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35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3500" dirty="0"/>
              <a:t>É disto que nos ocuparemos no nosso próximo encontro.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32F2519-047D-784A-B096-507684F4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96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3D994-CAEE-CB46-BB61-225C458AA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1FC7CC-A9C9-DD4B-BB63-FFC4C0EB8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Meu objetivo, aqui, é apresentar criticamente alguns aspectos gerais e centrais das contribuições de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mostrando suas especificidades, destacando os principais temas e problemas que o livro enuncia, abrindo um imenso canteiro de obras para o desenvolvimento de todas as práticas de cuidado da natureza humana, no quadro do que eu caracterizo como sendo o de uma “ética do cuidado”.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E49B2A-F1EB-B047-9985-22216E8E7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118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8A489-D313-0449-8410-7DD764D7A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dar a tonalidade e a profundidade das contribuições de </a:t>
            </a:r>
            <a:r>
              <a:rPr lang="pt-BR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vamos começar ressaltando algumas de suas afirmações: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2B95A9-907F-B34F-B988-AE10F9C51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3200" i="1" dirty="0"/>
              <a:t>a brincadeira é universa</a:t>
            </a:r>
            <a:r>
              <a:rPr lang="pt-BR" sz="3200" dirty="0"/>
              <a:t>l </a:t>
            </a:r>
          </a:p>
          <a:p>
            <a:pPr algn="just">
              <a:lnSpc>
                <a:spcPct val="150000"/>
              </a:lnSpc>
            </a:pPr>
            <a:r>
              <a:rPr lang="pt-BR" sz="3200" dirty="0"/>
              <a:t>pertence ao âmbito da saúde; </a:t>
            </a:r>
          </a:p>
          <a:p>
            <a:pPr algn="just">
              <a:lnSpc>
                <a:spcPct val="150000"/>
              </a:lnSpc>
            </a:pPr>
            <a:r>
              <a:rPr lang="pt-BR" sz="3200" dirty="0"/>
              <a:t>o brincar promove  o crescimento e, portanto, a saúde; </a:t>
            </a:r>
          </a:p>
          <a:p>
            <a:pPr algn="just">
              <a:lnSpc>
                <a:spcPct val="150000"/>
              </a:lnSpc>
            </a:pPr>
            <a:r>
              <a:rPr lang="pt-BR" sz="3200" dirty="0"/>
              <a:t>o brincar leva aos relacionamentos de grupo; </a:t>
            </a:r>
          </a:p>
          <a:p>
            <a:pPr algn="just">
              <a:lnSpc>
                <a:spcPct val="150000"/>
              </a:lnSpc>
            </a:pPr>
            <a:r>
              <a:rPr lang="pt-BR" sz="3200" dirty="0"/>
              <a:t>brincar pode ser uma forma de comunicação na psicoterapia; </a:t>
            </a:r>
          </a:p>
          <a:p>
            <a:pPr algn="just">
              <a:lnSpc>
                <a:spcPct val="150000"/>
              </a:lnSpc>
            </a:pPr>
            <a:r>
              <a:rPr lang="pt-BR" sz="3200" dirty="0"/>
              <a:t>e, por fim, a psicanálise foi desenvolvida como forma altamente especializada de brincar, em prol da comunicação consigo mesmo e com os outros.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					(1968i, “O brincar: uma exposição teórica”, p. 74)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954AE1F-7234-7442-BFB5-4D074F3D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740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8A489-D313-0449-8410-7DD764D7A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2B95A9-907F-B34F-B988-AE10F9C51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i="1" dirty="0"/>
              <a:t>A psicoterapia ocorre na intersecção entre duas áreas do brincar: a do paciente e a do terapeuta. </a:t>
            </a:r>
          </a:p>
          <a:p>
            <a:pPr algn="just">
              <a:lnSpc>
                <a:spcPct val="150000"/>
              </a:lnSpc>
            </a:pPr>
            <a:r>
              <a:rPr lang="pt-BR" i="1" dirty="0"/>
              <a:t>Tem a ver com duas pessoas brincando juntas. </a:t>
            </a:r>
          </a:p>
          <a:p>
            <a:pPr algn="just">
              <a:lnSpc>
                <a:spcPct val="150000"/>
              </a:lnSpc>
            </a:pPr>
            <a:r>
              <a:rPr lang="pt-BR" i="1" dirty="0"/>
              <a:t>O corolário disso é que, quando essa brincadeira não é possível, o trabalho do terapeuta consiste em retirar o paciente de um estado marcado pela incapacidade de brincar e trazê-lo para um estado era que consegue fazê-lo.</a:t>
            </a:r>
            <a:endParaRPr lang="pt-BR" sz="22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200" dirty="0"/>
              <a:t>					(1968i, “O brincar: uma exposição teórica”, p. 69)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203ED48-26A7-4F48-92AE-CC66F498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75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54604A-6C67-0149-B0FD-F2489AD9D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sz="28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897BE1-72D9-D241-872E-1664320C4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i="1" dirty="0"/>
              <a:t>o brincar deve ser estudado como um tema em si mesmo, suplementar ao conceito de sublimação do instinto. </a:t>
            </a:r>
          </a:p>
          <a:p>
            <a:pPr algn="just">
              <a:lnSpc>
                <a:spcPct val="150000"/>
              </a:lnSpc>
            </a:pPr>
            <a:r>
              <a:rPr lang="pt-BR" i="1" dirty="0"/>
              <a:t>quando a excitação física do envolvimento instintivo se torna evidente para a criança, a brincadeira é interrompida ou, pelo menos, perde a graça </a:t>
            </a:r>
            <a:endParaRPr lang="pt-BR" dirty="0"/>
          </a:p>
          <a:p>
            <a:pPr marL="0" indent="0">
              <a:lnSpc>
                <a:spcPct val="150000"/>
              </a:lnSpc>
              <a:buNone/>
            </a:pPr>
            <a:r>
              <a:rPr lang="pt-BR" dirty="0"/>
              <a:t>	(1968i, “O brincar: uma exposição teórica”, pp. 70-71)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7A6233F-6502-ED49-97AE-1971208B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391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5421</Words>
  <Application>Microsoft Macintosh PowerPoint</Application>
  <PresentationFormat>Widescreen</PresentationFormat>
  <Paragraphs>299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54</vt:i4>
      </vt:variant>
    </vt:vector>
  </HeadingPairs>
  <TitlesOfParts>
    <vt:vector size="59" baseType="lpstr">
      <vt:lpstr>Arial</vt:lpstr>
      <vt:lpstr>Calibri</vt:lpstr>
      <vt:lpstr>Calibri Light</vt:lpstr>
      <vt:lpstr>Times New Roman</vt:lpstr>
      <vt:lpstr>Tema do Office</vt:lpstr>
      <vt:lpstr> PSA-286 - Psicologia do Desenvolvimento II   2023</vt:lpstr>
      <vt:lpstr>Programa</vt:lpstr>
      <vt:lpstr>O BRINCAR NA OBRA DE WINNICOTT  </vt:lpstr>
      <vt:lpstr>Proposta</vt:lpstr>
      <vt:lpstr>Introdução </vt:lpstr>
      <vt:lpstr> </vt:lpstr>
      <vt:lpstr>Para dar a tonalidade e a profundidade das contribuições de Winnicott, vamos começar ressaltando algumas de suas afirmações:  </vt:lpstr>
      <vt:lpstr> </vt:lpstr>
      <vt:lpstr>Apresentação do PowerPoint</vt:lpstr>
      <vt:lpstr>2. A importância deste livro para a história e o desenvolvimento da psicanálise </vt:lpstr>
      <vt:lpstr>Neste artigo, Winnicott, apresenta: </vt:lpstr>
      <vt:lpstr>Notem, este comentário de Adam Phillips:  </vt:lpstr>
      <vt:lpstr>  </vt:lpstr>
      <vt:lpstr>Apresentação do PowerPoint</vt:lpstr>
      <vt:lpstr>Apresentação do PowerPoint</vt:lpstr>
      <vt:lpstr>História de produção e publicação do artigo “Os objetos e Fenômenos transicionais” </vt:lpstr>
      <vt:lpstr>Apresentação do PowerPoint</vt:lpstr>
      <vt:lpstr>Apresentação do PowerPoint</vt:lpstr>
      <vt:lpstr>  Repercussão e importância do artigo “Os objetos e fenômenos transicionais” na história da psicanálise.   </vt:lpstr>
      <vt:lpstr>  </vt:lpstr>
      <vt:lpstr>Repercussão e importância do artigo “Os objetos e fenômenos transicionai” na história da psicanálise. Na Psychoanalytic Eletronic Publishing (PEP: http://www.pep-web.org ), em 01/11/2020, temos: </vt:lpstr>
      <vt:lpstr>Apresentação do PowerPoint</vt:lpstr>
      <vt:lpstr>3. Importância conceitual do artigo  </vt:lpstr>
      <vt:lpstr>Procurando enfatizar alguns dos campos para os quais este livro de Winnicott faz contribuições originais e contundentes, com um forte poder heurístico ainda a ser desenvolvido, podemos citar: </vt:lpstr>
      <vt:lpstr>Depois, uma série de consequências:</vt:lpstr>
      <vt:lpstr>Lugar do texto na história da psicanálise</vt:lpstr>
      <vt:lpstr>Apresentação do PowerPoint</vt:lpstr>
      <vt:lpstr> Comparando os textos seminais de Freud e Winnicott,   podemos dizer que:  </vt:lpstr>
      <vt:lpstr>Freud e a compreensão da vida da alma em termos das relações de objeto movidas pela vida pulsional (instintual)</vt:lpstr>
      <vt:lpstr>Apresentação do PowerPoint</vt:lpstr>
      <vt:lpstr>Apresentação do PowerPoint</vt:lpstr>
      <vt:lpstr>Apresentação do PowerPoint</vt:lpstr>
      <vt:lpstr>5. As propostas contidas no artigo  “Os objetos e fenômenos transicionais”  </vt:lpstr>
      <vt:lpstr>2. Localização dos fenômenos transicionais</vt:lpstr>
      <vt:lpstr>Apresentação do PowerPoint</vt:lpstr>
      <vt:lpstr>Relação com os objetos subjetivos e relação com objetos transicionais</vt:lpstr>
      <vt:lpstr>Apresentação do PowerPoint</vt:lpstr>
      <vt:lpstr>Apresentação do PowerPoint</vt:lpstr>
      <vt:lpstr>Apresentação do PowerPoint</vt:lpstr>
      <vt:lpstr>   4.  Os objetos transicionais não são objetos externos, não pertencem nem ao mundo interno nem ao mundo externo  </vt:lpstr>
      <vt:lpstr>Apresentação do PowerPoint</vt:lpstr>
      <vt:lpstr> Não é o objeto que é relacional, mas o modo de relacionar-se com o objeto que é transicional </vt:lpstr>
      <vt:lpstr> Os objetos e fenômenos transicionais não são redutíveis aos problemas de administração da vida instintual nas relações interpessoais </vt:lpstr>
      <vt:lpstr>O objeto transicional e a origem do símbolo </vt:lpstr>
      <vt:lpstr>Apresentação do PowerPoint</vt:lpstr>
      <vt:lpstr>Apresentação do PowerPoint</vt:lpstr>
      <vt:lpstr>A raiz do símbolo na psicanálise  </vt:lpstr>
      <vt:lpstr> Relação entre o objeto transicional e o simbolismo (pp. 20-21) </vt:lpstr>
      <vt:lpstr>Apresentação do PowerPoint</vt:lpstr>
      <vt:lpstr>Do objeto e fenômenos transicionais ao brincar, à vida grupal, à criação artística, a religião, e às patologias </vt:lpstr>
      <vt:lpstr>Modos de relação com a realidade, modos de posicionamento do analista na relação transferencial </vt:lpstr>
      <vt:lpstr>O Brincar e a realidade como desenvolvimento do artigo “Os objetos e Fenômenos Transicionais”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“além do princípio do prazer” a universalidade da ação de brincar.  Apresentação analítico-crítica de O BRINCAR E A REALIDADE   </dc:title>
  <dc:creator>Microsoft Office User</dc:creator>
  <cp:lastModifiedBy>Leopoldo Fulgencio</cp:lastModifiedBy>
  <cp:revision>44</cp:revision>
  <dcterms:created xsi:type="dcterms:W3CDTF">2020-11-05T20:05:55Z</dcterms:created>
  <dcterms:modified xsi:type="dcterms:W3CDTF">2023-08-14T23:42:52Z</dcterms:modified>
</cp:coreProperties>
</file>