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79" r:id="rId2"/>
    <p:sldId id="529" r:id="rId3"/>
    <p:sldId id="522" r:id="rId4"/>
    <p:sldId id="524" r:id="rId5"/>
    <p:sldId id="543" r:id="rId6"/>
    <p:sldId id="545" r:id="rId7"/>
    <p:sldId id="375" r:id="rId8"/>
    <p:sldId id="451" r:id="rId9"/>
    <p:sldId id="498" r:id="rId10"/>
    <p:sldId id="544" r:id="rId11"/>
    <p:sldId id="500" r:id="rId12"/>
    <p:sldId id="533" r:id="rId13"/>
    <p:sldId id="534" r:id="rId14"/>
    <p:sldId id="535" r:id="rId15"/>
    <p:sldId id="537" r:id="rId16"/>
    <p:sldId id="538" r:id="rId17"/>
  </p:sldIdLst>
  <p:sldSz cx="9144000" cy="6858000" type="screen4x3"/>
  <p:notesSz cx="6669088" cy="9928225"/>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0000"/>
    <a:srgbClr val="00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3108" autoAdjust="0"/>
    <p:restoredTop sz="89698" autoAdjust="0"/>
  </p:normalViewPr>
  <p:slideViewPr>
    <p:cSldViewPr>
      <p:cViewPr varScale="1">
        <p:scale>
          <a:sx n="71" d="100"/>
          <a:sy n="71" d="100"/>
        </p:scale>
        <p:origin x="3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4"/>
    </p:cViewPr>
  </p:sorterViewPr>
  <p:notesViewPr>
    <p:cSldViewPr>
      <p:cViewPr>
        <p:scale>
          <a:sx n="100" d="100"/>
          <a:sy n="100" d="100"/>
        </p:scale>
        <p:origin x="-2862" y="-4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t-BR"/>
          </a:p>
        </p:txBody>
      </p:sp>
      <p:sp>
        <p:nvSpPr>
          <p:cNvPr id="237571"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pt-BR"/>
          </a:p>
        </p:txBody>
      </p:sp>
      <p:sp>
        <p:nvSpPr>
          <p:cNvPr id="237573" name="Rectangle 5"/>
          <p:cNvSpPr>
            <a:spLocks noGrp="1" noChangeArrowheads="1"/>
          </p:cNvSpPr>
          <p:nvPr>
            <p:ph type="sldNum" sz="quarter" idx="3"/>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EBABF18-2A77-4844-AAB6-5E8A0569F831}" type="slidenum">
              <a:rPr lang="pt-BR"/>
              <a:pPr>
                <a:defRPr/>
              </a:pPr>
              <a:t>‹nº›</a:t>
            </a:fld>
            <a:endParaRPr lang="pt-BR"/>
          </a:p>
        </p:txBody>
      </p:sp>
      <p:sp>
        <p:nvSpPr>
          <p:cNvPr id="7" name="Espaço Reservado para Rodapé 6"/>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pPr>
              <a:defRPr/>
            </a:pPr>
            <a:endParaRPr lang="pt-BR"/>
          </a:p>
        </p:txBody>
      </p:sp>
    </p:spTree>
    <p:extLst>
      <p:ext uri="{BB962C8B-B14F-4D97-AF65-F5344CB8AC3E}">
        <p14:creationId xmlns:p14="http://schemas.microsoft.com/office/powerpoint/2010/main" val="4040030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t-BR"/>
          </a:p>
        </p:txBody>
      </p:sp>
      <p:sp>
        <p:nvSpPr>
          <p:cNvPr id="3075"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pt-BR"/>
          </a:p>
        </p:txBody>
      </p:sp>
      <p:sp>
        <p:nvSpPr>
          <p:cNvPr id="1843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3078"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pt-BR"/>
          </a:p>
        </p:txBody>
      </p:sp>
      <p:sp>
        <p:nvSpPr>
          <p:cNvPr id="3079"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86315DA-4017-4868-9A95-C8651694E3F0}" type="slidenum">
              <a:rPr lang="pt-BR"/>
              <a:pPr>
                <a:defRPr/>
              </a:pPr>
              <a:t>‹nº›</a:t>
            </a:fld>
            <a:endParaRPr lang="pt-BR"/>
          </a:p>
        </p:txBody>
      </p:sp>
    </p:spTree>
    <p:extLst>
      <p:ext uri="{BB962C8B-B14F-4D97-AF65-F5344CB8AC3E}">
        <p14:creationId xmlns:p14="http://schemas.microsoft.com/office/powerpoint/2010/main" val="2677615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cielo.br/pdf/ci/v34n1/a03v34n1"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creativecommons.org/licenses/by-nc/3.0/" TargetMode="External"/><Relationship Id="rId4" Type="http://schemas.openxmlformats.org/officeDocument/2006/relationships/hyperlink" Target="https://scholar.google.com.br/citations?user=sIj76gMAAAAJ&amp;hl=pt-BR&amp;oi=sr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cs.bvsalud.org/" TargetMode="External"/><Relationship Id="rId7" Type="http://schemas.openxmlformats.org/officeDocument/2006/relationships/hyperlink" Target="https://www.nlm.nih.gov/pubs/factsheets/medline.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nlm.nih.gov/databases/databases_oldmedline.html" TargetMode="External"/><Relationship Id="rId5" Type="http://schemas.openxmlformats.org/officeDocument/2006/relationships/hyperlink" Target="http://www.nlm.nih.gov/pubs/factsheets/pubmed.html" TargetMode="External"/><Relationship Id="rId4" Type="http://schemas.openxmlformats.org/officeDocument/2006/relationships/hyperlink" Target="https://docs.google.com/spreadsheets/d/1iqjAZKnNyDymsHiM3H1G258PxhsI7AA4PthIhWKE7Fs/edit#gid=54406030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3C1A925-B640-48B5-8C5A-F775EF321E7A}" type="slidenum">
              <a:rPr lang="pt-BR" smtClean="0"/>
              <a:pPr/>
              <a:t>1</a:t>
            </a:fld>
            <a:endParaRPr lang="pt-BR"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pt-BR" sz="1200" b="0" i="0" u="none" strike="noStrike" kern="1200" baseline="0" dirty="0" smtClean="0">
                <a:solidFill>
                  <a:schemeClr val="tx1"/>
                </a:solidFill>
                <a:latin typeface="Arial" charset="0"/>
                <a:ea typeface="+mn-ea"/>
                <a:cs typeface="+mn-cs"/>
              </a:rPr>
              <a:t> “O princípio básico subjacente às abordagens </a:t>
            </a:r>
            <a:r>
              <a:rPr lang="pt-BR" sz="1200" b="0" i="0" u="none" strike="noStrike" kern="1200" baseline="0" dirty="0" err="1" smtClean="0">
                <a:solidFill>
                  <a:schemeClr val="tx1"/>
                </a:solidFill>
                <a:latin typeface="Arial" charset="0"/>
                <a:ea typeface="+mn-ea"/>
                <a:cs typeface="+mn-cs"/>
              </a:rPr>
              <a:t>bibliométricas</a:t>
            </a:r>
            <a:r>
              <a:rPr lang="pt-BR" sz="1200" b="0" i="0" u="none" strike="noStrike" kern="1200" baseline="0" dirty="0" smtClean="0">
                <a:solidFill>
                  <a:schemeClr val="tx1"/>
                </a:solidFill>
                <a:latin typeface="Arial" charset="0"/>
                <a:ea typeface="+mn-ea"/>
                <a:cs typeface="+mn-cs"/>
              </a:rPr>
              <a:t> é a </a:t>
            </a:r>
            <a:r>
              <a:rPr lang="pt-BR" sz="1200" b="0" i="0" u="none" strike="noStrike" kern="1200" baseline="0" dirty="0" err="1" smtClean="0">
                <a:solidFill>
                  <a:schemeClr val="tx1"/>
                </a:solidFill>
                <a:latin typeface="Arial" charset="0"/>
                <a:ea typeface="+mn-ea"/>
                <a:cs typeface="+mn-cs"/>
              </a:rPr>
              <a:t>idéia</a:t>
            </a:r>
            <a:r>
              <a:rPr lang="pt-BR" sz="1200" b="0" i="0" u="none" strike="noStrike" kern="1200" baseline="0" dirty="0" smtClean="0">
                <a:solidFill>
                  <a:schemeClr val="tx1"/>
                </a:solidFill>
                <a:latin typeface="Arial" charset="0"/>
                <a:ea typeface="+mn-ea"/>
                <a:cs typeface="+mn-cs"/>
              </a:rPr>
              <a:t> de que a comunicação científica dos resultados da pesquisa é um aspecto central da ciência. Embora as publicações não sejam os únicos indicadores da atividade científica elas são certamente elementos muito importantes do processo de troca de conhecimento”.   .... São três os indicadores clássicos gerados a partir das bases referenciais: os indicadores de produção científica, os indicadores de citação e os indicadores de cooperação (COURTIAL, 1990; MACIAS-CHAPULA, 1998). Apesar das restrições sobre sua representatividade, as prioridades da pesquisa e seu financiamento, em praticamente todos os países, </a:t>
            </a:r>
            <a:r>
              <a:rPr lang="pt-BR" sz="1200" b="0" i="0" u="none" strike="noStrike" kern="1200" baseline="0" dirty="0" err="1" smtClean="0">
                <a:solidFill>
                  <a:schemeClr val="tx1"/>
                </a:solidFill>
                <a:latin typeface="Arial" charset="0"/>
                <a:ea typeface="+mn-ea"/>
                <a:cs typeface="+mn-cs"/>
              </a:rPr>
              <a:t>apóiam-se</a:t>
            </a:r>
            <a:r>
              <a:rPr lang="pt-BR" sz="1200" b="0" i="0" u="none" strike="noStrike" kern="1200" baseline="0" smtClean="0">
                <a:solidFill>
                  <a:schemeClr val="tx1"/>
                </a:solidFill>
                <a:latin typeface="Arial" charset="0"/>
                <a:ea typeface="+mn-ea"/>
                <a:cs typeface="+mn-cs"/>
              </a:rPr>
              <a:t> largamente nesses indicadores (PRAT, 1998; TRZESNIAK, 1998)  </a:t>
            </a:r>
            <a:endParaRPr lang="pt-BR" dirty="0" smtClean="0"/>
          </a:p>
        </p:txBody>
      </p:sp>
    </p:spTree>
    <p:extLst>
      <p:ext uri="{BB962C8B-B14F-4D97-AF65-F5344CB8AC3E}">
        <p14:creationId xmlns:p14="http://schemas.microsoft.com/office/powerpoint/2010/main" val="402628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DE5A91F-72FB-49D6-9D14-49B69D933E84}" type="slidenum">
              <a:rPr lang="pt-BR" smtClean="0"/>
              <a:pPr/>
              <a:t>15</a:t>
            </a:fld>
            <a:endParaRPr lang="pt-BR" smtClean="0"/>
          </a:p>
        </p:txBody>
      </p:sp>
      <p:sp>
        <p:nvSpPr>
          <p:cNvPr id="31747" name="Rectangle 2"/>
          <p:cNvSpPr>
            <a:spLocks noGrp="1" noRot="1" noChangeAspect="1" noChangeArrowheads="1" noTextEdit="1"/>
          </p:cNvSpPr>
          <p:nvPr>
            <p:ph type="sldImg"/>
          </p:nvPr>
        </p:nvSpPr>
        <p:spPr>
          <a:xfrm>
            <a:off x="854075" y="746125"/>
            <a:ext cx="4959350" cy="3719513"/>
          </a:xfrm>
          <a:ln/>
        </p:spPr>
      </p:sp>
      <p:sp>
        <p:nvSpPr>
          <p:cNvPr id="31748" name="Rectangle 3"/>
          <p:cNvSpPr>
            <a:spLocks noGrp="1" noChangeArrowheads="1"/>
          </p:cNvSpPr>
          <p:nvPr>
            <p:ph type="body" idx="1"/>
          </p:nvPr>
        </p:nvSpPr>
        <p:spPr>
          <a:xfrm>
            <a:off x="889000" y="4716463"/>
            <a:ext cx="4891088" cy="4467225"/>
          </a:xfrm>
          <a:noFill/>
          <a:ln/>
        </p:spPr>
        <p:txBody>
          <a:bodyPr/>
          <a:lstStyle/>
          <a:p>
            <a:pPr eaLnBrk="1" hangingPunct="1"/>
            <a:r>
              <a:rPr lang="pt-BR" b="1" dirty="0" smtClean="0"/>
              <a:t>A base SCOPUS indexa mais de 14.000 títulos de 4.000 editoras nas  </a:t>
            </a:r>
            <a:br>
              <a:rPr lang="pt-BR" b="1" dirty="0" smtClean="0"/>
            </a:br>
            <a:r>
              <a:rPr lang="pt-BR" b="1" dirty="0" smtClean="0"/>
              <a:t>diversas áreas do conhecimento, possui cerca de 27 milhões de resumos,  </a:t>
            </a:r>
            <a:br>
              <a:rPr lang="pt-BR" b="1" dirty="0" smtClean="0"/>
            </a:br>
            <a:r>
              <a:rPr lang="pt-BR" b="1" dirty="0" smtClean="0"/>
              <a:t>incluindo citações, desde 1996.</a:t>
            </a:r>
            <a:br>
              <a:rPr lang="pt-BR" b="1" dirty="0" smtClean="0"/>
            </a:br>
            <a:r>
              <a:rPr lang="pt-BR" b="1" dirty="0" smtClean="0"/>
              <a:t>Para os pesquisadores:</a:t>
            </a:r>
            <a:br>
              <a:rPr lang="pt-BR" b="1" dirty="0" smtClean="0"/>
            </a:br>
            <a:r>
              <a:rPr lang="pt-BR" b="1" dirty="0" smtClean="0"/>
              <a:t>- Permite saber quem está citando quem e quantas citações um artigo ou  </a:t>
            </a:r>
            <a:br>
              <a:rPr lang="pt-BR" b="1" dirty="0" smtClean="0"/>
            </a:br>
            <a:r>
              <a:rPr lang="pt-BR" b="1" dirty="0" smtClean="0"/>
              <a:t>autor recebeu.</a:t>
            </a:r>
            <a:br>
              <a:rPr lang="pt-BR" b="1" dirty="0" smtClean="0"/>
            </a:br>
            <a:r>
              <a:rPr lang="pt-BR" b="1" dirty="0" smtClean="0"/>
              <a:t>- Permite o uso da informação para solicitações de financiamento ou  </a:t>
            </a:r>
            <a:br>
              <a:rPr lang="pt-BR" b="1" dirty="0" smtClean="0"/>
            </a:br>
            <a:r>
              <a:rPr lang="pt-BR" b="1" dirty="0" smtClean="0"/>
              <a:t>bolsas de pesquisa.</a:t>
            </a:r>
            <a:br>
              <a:rPr lang="pt-BR" b="1" dirty="0" smtClean="0"/>
            </a:br>
            <a:r>
              <a:rPr lang="pt-BR" b="1" dirty="0" smtClean="0"/>
              <a:t>- Fornece uma visão geral das principais revistas, disciplinas e  </a:t>
            </a:r>
            <a:br>
              <a:rPr lang="pt-BR" b="1" dirty="0" smtClean="0"/>
            </a:br>
            <a:r>
              <a:rPr lang="pt-BR" b="1" dirty="0" smtClean="0"/>
              <a:t>autores que publicam em determinada área de interesse.</a:t>
            </a:r>
            <a:br>
              <a:rPr lang="pt-BR" b="1" dirty="0" smtClean="0"/>
            </a:br>
            <a:r>
              <a:rPr lang="pt-BR" b="1" dirty="0" smtClean="0"/>
              <a:t>- Clicando nas referências e citações é possível visualizar tendências  </a:t>
            </a:r>
            <a:br>
              <a:rPr lang="pt-BR" b="1" dirty="0" smtClean="0"/>
            </a:br>
            <a:r>
              <a:rPr lang="pt-BR" b="1" dirty="0" smtClean="0"/>
              <a:t>de pesquisa e as conexões entre as diversas áreas de conhecimento.</a:t>
            </a:r>
            <a:br>
              <a:rPr lang="pt-BR" b="1" dirty="0" smtClean="0"/>
            </a:br>
            <a:r>
              <a:rPr lang="pt-BR" b="1" dirty="0" smtClean="0"/>
              <a:t>- Cálculo do índice h, considerando os periódicos indexados na base."</a:t>
            </a:r>
            <a:br>
              <a:rPr lang="pt-BR" b="1" dirty="0" smtClean="0"/>
            </a:br>
            <a:r>
              <a:rPr lang="pt-BR" b="1" dirty="0" smtClean="0"/>
              <a:t/>
            </a:r>
            <a:br>
              <a:rPr lang="pt-BR" b="1" dirty="0" smtClean="0"/>
            </a:br>
            <a:endParaRPr lang="pt-BR" b="1" dirty="0" smtClean="0"/>
          </a:p>
        </p:txBody>
      </p:sp>
    </p:spTree>
    <p:extLst>
      <p:ext uri="{BB962C8B-B14F-4D97-AF65-F5344CB8AC3E}">
        <p14:creationId xmlns:p14="http://schemas.microsoft.com/office/powerpoint/2010/main" val="3977307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065631B-60C5-4E89-9ABC-10F1E8B4A501}" type="slidenum">
              <a:rPr lang="pt-BR" smtClean="0"/>
              <a:pPr/>
              <a:t>16</a:t>
            </a:fld>
            <a:endParaRPr lang="pt-B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s-ES_tradnl" b="1" dirty="0" err="1" smtClean="0">
                <a:solidFill>
                  <a:srgbClr val="003300"/>
                </a:solidFill>
              </a:rPr>
              <a:t>Selecionar</a:t>
            </a:r>
            <a:r>
              <a:rPr lang="es-ES_tradnl" b="1" dirty="0" smtClean="0">
                <a:solidFill>
                  <a:srgbClr val="003300"/>
                </a:solidFill>
              </a:rPr>
              <a:t> e indexar revistas, de todas as áreas científicas, que</a:t>
            </a:r>
          </a:p>
          <a:p>
            <a:pPr eaLnBrk="1" hangingPunct="1"/>
            <a:r>
              <a:rPr lang="es-ES_tradnl" b="1" dirty="0" smtClean="0">
                <a:solidFill>
                  <a:srgbClr val="003300"/>
                </a:solidFill>
              </a:rPr>
              <a:t>                      </a:t>
            </a:r>
            <a:r>
              <a:rPr lang="es-ES_tradnl" b="1" dirty="0" err="1" smtClean="0">
                <a:solidFill>
                  <a:srgbClr val="003300"/>
                </a:solidFill>
              </a:rPr>
              <a:t>recebem</a:t>
            </a:r>
            <a:r>
              <a:rPr lang="es-ES_tradnl" b="1" dirty="0" smtClean="0">
                <a:solidFill>
                  <a:srgbClr val="003300"/>
                </a:solidFill>
              </a:rPr>
              <a:t> número significativo de </a:t>
            </a:r>
            <a:r>
              <a:rPr lang="es-ES_tradnl" b="1" dirty="0" err="1" smtClean="0">
                <a:solidFill>
                  <a:srgbClr val="003300"/>
                </a:solidFill>
              </a:rPr>
              <a:t>citações</a:t>
            </a:r>
            <a:r>
              <a:rPr lang="es-ES_tradnl" b="1" dirty="0" smtClean="0">
                <a:solidFill>
                  <a:srgbClr val="003300"/>
                </a:solidFill>
              </a:rPr>
              <a:t> </a:t>
            </a:r>
            <a:r>
              <a:rPr lang="es-ES_tradnl" b="1" dirty="0" err="1" smtClean="0">
                <a:solidFill>
                  <a:srgbClr val="003300"/>
                </a:solidFill>
              </a:rPr>
              <a:t>em</a:t>
            </a:r>
            <a:r>
              <a:rPr lang="es-ES_tradnl" b="1" dirty="0" smtClean="0">
                <a:solidFill>
                  <a:srgbClr val="003300"/>
                </a:solidFill>
              </a:rPr>
              <a:t> </a:t>
            </a:r>
            <a:r>
              <a:rPr lang="es-ES_tradnl" b="1" dirty="0" err="1" smtClean="0">
                <a:solidFill>
                  <a:srgbClr val="003300"/>
                </a:solidFill>
              </a:rPr>
              <a:t>nível</a:t>
            </a:r>
            <a:endParaRPr lang="es-ES_tradnl" b="1" dirty="0" smtClean="0">
              <a:solidFill>
                <a:srgbClr val="003300"/>
              </a:solidFill>
            </a:endParaRPr>
          </a:p>
          <a:p>
            <a:pPr eaLnBrk="1" hangingPunct="1"/>
            <a:r>
              <a:rPr lang="es-ES_tradnl" b="1" dirty="0" smtClean="0">
                <a:solidFill>
                  <a:srgbClr val="003300"/>
                </a:solidFill>
              </a:rPr>
              <a:t>                      internacional, definidas como revistas da ”</a:t>
            </a:r>
            <a:r>
              <a:rPr lang="es-ES_tradnl" b="1" dirty="0" err="1" smtClean="0">
                <a:solidFill>
                  <a:srgbClr val="003300"/>
                </a:solidFill>
              </a:rPr>
              <a:t>corrente</a:t>
            </a:r>
            <a:endParaRPr lang="es-ES_tradnl" b="1" dirty="0" smtClean="0">
              <a:solidFill>
                <a:srgbClr val="003300"/>
              </a:solidFill>
            </a:endParaRPr>
          </a:p>
          <a:p>
            <a:pPr eaLnBrk="1" hangingPunct="1"/>
            <a:r>
              <a:rPr lang="es-ES_tradnl" b="1" dirty="0" smtClean="0">
                <a:solidFill>
                  <a:srgbClr val="003300"/>
                </a:solidFill>
              </a:rPr>
              <a:t>                      principal da </a:t>
            </a:r>
            <a:r>
              <a:rPr lang="es-ES_tradnl" b="1" dirty="0" err="1" smtClean="0">
                <a:solidFill>
                  <a:srgbClr val="003300"/>
                </a:solidFill>
              </a:rPr>
              <a:t>ciência</a:t>
            </a:r>
            <a:r>
              <a:rPr lang="es-ES_tradnl" b="1" dirty="0" smtClean="0">
                <a:solidFill>
                  <a:srgbClr val="003300"/>
                </a:solidFill>
              </a:rPr>
              <a:t>” (</a:t>
            </a:r>
            <a:r>
              <a:rPr lang="es-ES_tradnl" b="1" dirty="0" err="1" smtClean="0">
                <a:solidFill>
                  <a:srgbClr val="003300"/>
                </a:solidFill>
              </a:rPr>
              <a:t>Current</a:t>
            </a:r>
            <a:r>
              <a:rPr lang="es-ES_tradnl" b="1" dirty="0" smtClean="0">
                <a:solidFill>
                  <a:srgbClr val="003300"/>
                </a:solidFill>
              </a:rPr>
              <a:t> </a:t>
            </a:r>
            <a:r>
              <a:rPr lang="es-ES_tradnl" b="1" dirty="0" err="1" smtClean="0">
                <a:solidFill>
                  <a:srgbClr val="003300"/>
                </a:solidFill>
              </a:rPr>
              <a:t>Contents</a:t>
            </a:r>
            <a:r>
              <a:rPr lang="es-ES_tradnl" b="1" dirty="0" smtClean="0">
                <a:solidFill>
                  <a:srgbClr val="003300"/>
                </a:solidFill>
              </a:rPr>
              <a:t>)</a:t>
            </a:r>
            <a:endParaRPr lang="pt-BR" b="1" dirty="0" smtClean="0"/>
          </a:p>
          <a:p>
            <a:pPr eaLnBrk="1" hangingPunct="1"/>
            <a:r>
              <a:rPr lang="es-ES_tradnl" b="1" dirty="0" err="1" smtClean="0">
                <a:solidFill>
                  <a:srgbClr val="003300"/>
                </a:solidFill>
              </a:rPr>
              <a:t>Selecionar</a:t>
            </a:r>
            <a:r>
              <a:rPr lang="es-ES_tradnl" b="1" dirty="0" smtClean="0">
                <a:solidFill>
                  <a:srgbClr val="003300"/>
                </a:solidFill>
              </a:rPr>
              <a:t> e indexar revistas, de todas as áreas científicas, que</a:t>
            </a:r>
          </a:p>
          <a:p>
            <a:pPr eaLnBrk="1" hangingPunct="1"/>
            <a:r>
              <a:rPr lang="es-ES_tradnl" b="1" dirty="0" smtClean="0">
                <a:solidFill>
                  <a:srgbClr val="003300"/>
                </a:solidFill>
              </a:rPr>
              <a:t>                      </a:t>
            </a:r>
            <a:r>
              <a:rPr lang="es-ES_tradnl" b="1" dirty="0" err="1" smtClean="0">
                <a:solidFill>
                  <a:srgbClr val="003300"/>
                </a:solidFill>
              </a:rPr>
              <a:t>recebem</a:t>
            </a:r>
            <a:r>
              <a:rPr lang="es-ES_tradnl" b="1" dirty="0" smtClean="0">
                <a:solidFill>
                  <a:srgbClr val="003300"/>
                </a:solidFill>
              </a:rPr>
              <a:t> número significativo de </a:t>
            </a:r>
            <a:r>
              <a:rPr lang="es-ES_tradnl" b="1" dirty="0" err="1" smtClean="0">
                <a:solidFill>
                  <a:srgbClr val="003300"/>
                </a:solidFill>
              </a:rPr>
              <a:t>citações</a:t>
            </a:r>
            <a:r>
              <a:rPr lang="es-ES_tradnl" b="1" dirty="0" smtClean="0">
                <a:solidFill>
                  <a:srgbClr val="003300"/>
                </a:solidFill>
              </a:rPr>
              <a:t> </a:t>
            </a:r>
            <a:r>
              <a:rPr lang="es-ES_tradnl" b="1" dirty="0" err="1" smtClean="0">
                <a:solidFill>
                  <a:srgbClr val="003300"/>
                </a:solidFill>
              </a:rPr>
              <a:t>em</a:t>
            </a:r>
            <a:r>
              <a:rPr lang="es-ES_tradnl" b="1" dirty="0" smtClean="0">
                <a:solidFill>
                  <a:srgbClr val="003300"/>
                </a:solidFill>
              </a:rPr>
              <a:t> </a:t>
            </a:r>
            <a:r>
              <a:rPr lang="es-ES_tradnl" b="1" dirty="0" err="1" smtClean="0">
                <a:solidFill>
                  <a:srgbClr val="003300"/>
                </a:solidFill>
              </a:rPr>
              <a:t>nível</a:t>
            </a:r>
            <a:endParaRPr lang="es-ES_tradnl" b="1" dirty="0" smtClean="0">
              <a:solidFill>
                <a:srgbClr val="003300"/>
              </a:solidFill>
            </a:endParaRPr>
          </a:p>
          <a:p>
            <a:pPr eaLnBrk="1" hangingPunct="1"/>
            <a:r>
              <a:rPr lang="es-ES_tradnl" b="1" dirty="0" smtClean="0">
                <a:solidFill>
                  <a:srgbClr val="003300"/>
                </a:solidFill>
              </a:rPr>
              <a:t>                      internacional, definidas como revistas da ”</a:t>
            </a:r>
            <a:r>
              <a:rPr lang="es-ES_tradnl" b="1" dirty="0" err="1" smtClean="0">
                <a:solidFill>
                  <a:srgbClr val="003300"/>
                </a:solidFill>
              </a:rPr>
              <a:t>corrente</a:t>
            </a:r>
            <a:endParaRPr lang="es-ES_tradnl" b="1" dirty="0" smtClean="0">
              <a:solidFill>
                <a:srgbClr val="003300"/>
              </a:solidFill>
            </a:endParaRPr>
          </a:p>
          <a:p>
            <a:pPr eaLnBrk="1" hangingPunct="1"/>
            <a:r>
              <a:rPr lang="es-ES_tradnl" b="1" dirty="0" smtClean="0">
                <a:solidFill>
                  <a:srgbClr val="003300"/>
                </a:solidFill>
              </a:rPr>
              <a:t>                      principal da </a:t>
            </a:r>
            <a:r>
              <a:rPr lang="es-ES_tradnl" b="1" dirty="0" err="1" smtClean="0">
                <a:solidFill>
                  <a:srgbClr val="003300"/>
                </a:solidFill>
              </a:rPr>
              <a:t>ciência</a:t>
            </a:r>
            <a:r>
              <a:rPr lang="es-ES_tradnl" b="1" dirty="0" smtClean="0">
                <a:solidFill>
                  <a:srgbClr val="003300"/>
                </a:solidFill>
              </a:rPr>
              <a:t>” (</a:t>
            </a:r>
            <a:r>
              <a:rPr lang="es-ES_tradnl" b="1" dirty="0" err="1" smtClean="0">
                <a:solidFill>
                  <a:srgbClr val="003300"/>
                </a:solidFill>
              </a:rPr>
              <a:t>Current</a:t>
            </a:r>
            <a:r>
              <a:rPr lang="es-ES_tradnl" b="1" dirty="0" smtClean="0">
                <a:solidFill>
                  <a:srgbClr val="003300"/>
                </a:solidFill>
              </a:rPr>
              <a:t> </a:t>
            </a:r>
            <a:r>
              <a:rPr lang="es-ES_tradnl" b="1" dirty="0" err="1" smtClean="0">
                <a:solidFill>
                  <a:srgbClr val="003300"/>
                </a:solidFill>
              </a:rPr>
              <a:t>Contents</a:t>
            </a:r>
            <a:r>
              <a:rPr lang="es-ES_tradnl" b="1" dirty="0" smtClean="0">
                <a:solidFill>
                  <a:srgbClr val="003300"/>
                </a:solidFill>
              </a:rPr>
              <a:t>)</a:t>
            </a:r>
          </a:p>
          <a:p>
            <a:pPr eaLnBrk="1" hangingPunct="1"/>
            <a:r>
              <a:rPr lang="es-ES_tradnl" b="1" dirty="0" err="1" smtClean="0">
                <a:solidFill>
                  <a:srgbClr val="003300"/>
                </a:solidFill>
              </a:rPr>
              <a:t>Critérios</a:t>
            </a:r>
            <a:r>
              <a:rPr lang="es-ES_tradnl" b="1" dirty="0" smtClean="0">
                <a:solidFill>
                  <a:srgbClr val="003300"/>
                </a:solidFill>
              </a:rPr>
              <a:t>:</a:t>
            </a:r>
            <a:r>
              <a:rPr lang="es-ES_tradnl" dirty="0" smtClean="0">
                <a:solidFill>
                  <a:srgbClr val="003300"/>
                </a:solidFill>
              </a:rPr>
              <a:t> </a:t>
            </a:r>
          </a:p>
          <a:p>
            <a:pPr eaLnBrk="1" hangingPunct="1"/>
            <a:r>
              <a:rPr lang="es-ES_tradnl" dirty="0" smtClean="0">
                <a:solidFill>
                  <a:srgbClr val="003300"/>
                </a:solidFill>
              </a:rPr>
              <a:t> </a:t>
            </a:r>
            <a:r>
              <a:rPr lang="es-ES_tradnl" b="1" dirty="0" smtClean="0">
                <a:solidFill>
                  <a:srgbClr val="003300"/>
                </a:solidFill>
              </a:rPr>
              <a:t>Periódicos </a:t>
            </a:r>
            <a:r>
              <a:rPr lang="es-ES_tradnl" b="1" dirty="0" err="1" smtClean="0">
                <a:solidFill>
                  <a:srgbClr val="003300"/>
                </a:solidFill>
              </a:rPr>
              <a:t>com</a:t>
            </a:r>
            <a:r>
              <a:rPr lang="es-ES_tradnl" b="1" dirty="0" smtClean="0">
                <a:solidFill>
                  <a:srgbClr val="003300"/>
                </a:solidFill>
              </a:rPr>
              <a:t> alto índice de </a:t>
            </a:r>
            <a:r>
              <a:rPr lang="es-ES_tradnl" b="1" dirty="0" err="1" smtClean="0">
                <a:solidFill>
                  <a:srgbClr val="003300"/>
                </a:solidFill>
              </a:rPr>
              <a:t>citações</a:t>
            </a:r>
            <a:r>
              <a:rPr lang="es-ES_tradnl" b="1" dirty="0" smtClean="0">
                <a:solidFill>
                  <a:srgbClr val="003300"/>
                </a:solidFill>
              </a:rPr>
              <a:t>, calculado por </a:t>
            </a:r>
            <a:r>
              <a:rPr lang="es-ES_tradnl" b="1" dirty="0" err="1" smtClean="0">
                <a:solidFill>
                  <a:srgbClr val="003300"/>
                </a:solidFill>
              </a:rPr>
              <a:t>meio</a:t>
            </a:r>
            <a:r>
              <a:rPr lang="es-ES_tradnl" b="1" dirty="0" smtClean="0">
                <a:solidFill>
                  <a:srgbClr val="003300"/>
                </a:solidFill>
              </a:rPr>
              <a:t> de                       </a:t>
            </a:r>
            <a:r>
              <a:rPr lang="es-ES_tradnl" b="1" dirty="0" err="1" smtClean="0">
                <a:solidFill>
                  <a:srgbClr val="003300"/>
                </a:solidFill>
              </a:rPr>
              <a:t>análise</a:t>
            </a:r>
            <a:r>
              <a:rPr lang="es-ES_tradnl" b="1" dirty="0" smtClean="0">
                <a:solidFill>
                  <a:srgbClr val="003300"/>
                </a:solidFill>
              </a:rPr>
              <a:t> </a:t>
            </a:r>
            <a:r>
              <a:rPr lang="es-ES_tradnl" b="1" dirty="0" err="1" smtClean="0">
                <a:solidFill>
                  <a:srgbClr val="003300"/>
                </a:solidFill>
              </a:rPr>
              <a:t>própria</a:t>
            </a:r>
            <a:r>
              <a:rPr lang="es-ES_tradnl" b="1" dirty="0" smtClean="0">
                <a:solidFill>
                  <a:srgbClr val="003300"/>
                </a:solidFill>
              </a:rPr>
              <a:t> de </a:t>
            </a:r>
            <a:r>
              <a:rPr lang="es-ES_tradnl" b="1" dirty="0" err="1" smtClean="0">
                <a:solidFill>
                  <a:srgbClr val="003300"/>
                </a:solidFill>
              </a:rPr>
              <a:t>citações</a:t>
            </a:r>
            <a:r>
              <a:rPr lang="es-ES_tradnl" b="1" dirty="0" smtClean="0">
                <a:solidFill>
                  <a:srgbClr val="003300"/>
                </a:solidFill>
              </a:rPr>
              <a:t>= </a:t>
            </a:r>
            <a:r>
              <a:rPr lang="es-ES_tradnl" b="1" dirty="0" smtClean="0">
                <a:solidFill>
                  <a:srgbClr val="CC0000"/>
                </a:solidFill>
              </a:rPr>
              <a:t>JCR</a:t>
            </a:r>
            <a:r>
              <a:rPr lang="es-ES_tradnl" b="1" dirty="0" smtClean="0">
                <a:solidFill>
                  <a:srgbClr val="003300"/>
                </a:solidFill>
              </a:rPr>
              <a:t> </a:t>
            </a:r>
          </a:p>
          <a:p>
            <a:pPr eaLnBrk="1" hangingPunct="1"/>
            <a:endParaRPr lang="es-ES_tradnl" b="1" dirty="0" smtClean="0">
              <a:solidFill>
                <a:srgbClr val="003300"/>
              </a:solidFill>
            </a:endParaRPr>
          </a:p>
          <a:p>
            <a:pPr eaLnBrk="1" hangingPunct="1"/>
            <a:r>
              <a:rPr lang="es-ES_tradnl" b="1" dirty="0" smtClean="0">
                <a:solidFill>
                  <a:srgbClr val="003300"/>
                </a:solidFill>
              </a:rPr>
              <a:t> O ISI </a:t>
            </a:r>
            <a:r>
              <a:rPr lang="es-ES_tradnl" b="1" dirty="0" err="1" smtClean="0">
                <a:solidFill>
                  <a:srgbClr val="003300"/>
                </a:solidFill>
              </a:rPr>
              <a:t>acompanha</a:t>
            </a:r>
            <a:r>
              <a:rPr lang="es-ES_tradnl" b="1" dirty="0" smtClean="0">
                <a:solidFill>
                  <a:srgbClr val="003300"/>
                </a:solidFill>
              </a:rPr>
              <a:t> anualmente 8.000 títulos, </a:t>
            </a:r>
            <a:r>
              <a:rPr lang="es-ES_tradnl" b="1" dirty="0" err="1" smtClean="0">
                <a:solidFill>
                  <a:srgbClr val="003300"/>
                </a:solidFill>
              </a:rPr>
              <a:t>dentre</a:t>
            </a:r>
            <a:r>
              <a:rPr lang="es-ES_tradnl" b="1" dirty="0" smtClean="0">
                <a:solidFill>
                  <a:srgbClr val="003300"/>
                </a:solidFill>
              </a:rPr>
              <a:t> os 16.000 do </a:t>
            </a:r>
            <a:r>
              <a:rPr lang="es-ES_tradnl" b="1" dirty="0" err="1" smtClean="0">
                <a:solidFill>
                  <a:srgbClr val="003300"/>
                </a:solidFill>
              </a:rPr>
              <a:t>Current</a:t>
            </a:r>
            <a:r>
              <a:rPr lang="es-ES_tradnl" b="1" dirty="0" smtClean="0">
                <a:solidFill>
                  <a:srgbClr val="003300"/>
                </a:solidFill>
              </a:rPr>
              <a:t> </a:t>
            </a:r>
            <a:r>
              <a:rPr lang="es-ES_tradnl" b="1" dirty="0" err="1" smtClean="0">
                <a:solidFill>
                  <a:srgbClr val="003300"/>
                </a:solidFill>
              </a:rPr>
              <a:t>Contents</a:t>
            </a:r>
            <a:r>
              <a:rPr lang="es-ES_tradnl" b="1" dirty="0" smtClean="0">
                <a:solidFill>
                  <a:srgbClr val="003300"/>
                </a:solidFill>
              </a:rPr>
              <a:t> para </a:t>
            </a:r>
            <a:r>
              <a:rPr lang="es-ES_tradnl" b="1" dirty="0" err="1" smtClean="0">
                <a:solidFill>
                  <a:srgbClr val="003300"/>
                </a:solidFill>
              </a:rPr>
              <a:t>selecionar</a:t>
            </a:r>
            <a:r>
              <a:rPr lang="es-ES_tradnl" b="1" dirty="0" smtClean="0">
                <a:solidFill>
                  <a:srgbClr val="003300"/>
                </a:solidFill>
              </a:rPr>
              <a:t> os de </a:t>
            </a:r>
            <a:r>
              <a:rPr lang="es-ES_tradnl" b="1" dirty="0" err="1" smtClean="0">
                <a:solidFill>
                  <a:srgbClr val="003300"/>
                </a:solidFill>
              </a:rPr>
              <a:t>maior</a:t>
            </a:r>
            <a:r>
              <a:rPr lang="es-ES_tradnl" b="1" dirty="0" smtClean="0">
                <a:solidFill>
                  <a:srgbClr val="003300"/>
                </a:solidFill>
              </a:rPr>
              <a:t> impacto.</a:t>
            </a:r>
            <a:endParaRPr lang="pt-BR" b="1" dirty="0" smtClean="0">
              <a:solidFill>
                <a:srgbClr val="003300"/>
              </a:solidFill>
            </a:endParaRPr>
          </a:p>
          <a:p>
            <a:pPr eaLnBrk="1" hangingPunct="1"/>
            <a:r>
              <a:rPr lang="es-ES_tradnl" b="1" dirty="0" err="1" smtClean="0">
                <a:solidFill>
                  <a:srgbClr val="003300"/>
                </a:solidFill>
              </a:rPr>
              <a:t>Critérios</a:t>
            </a:r>
            <a:r>
              <a:rPr lang="es-ES_tradnl" b="1" dirty="0" smtClean="0">
                <a:solidFill>
                  <a:srgbClr val="003300"/>
                </a:solidFill>
              </a:rPr>
              <a:t>:</a:t>
            </a:r>
            <a:r>
              <a:rPr lang="es-ES_tradnl" dirty="0" smtClean="0">
                <a:solidFill>
                  <a:srgbClr val="003300"/>
                </a:solidFill>
              </a:rPr>
              <a:t> </a:t>
            </a:r>
          </a:p>
          <a:p>
            <a:pPr eaLnBrk="1" hangingPunct="1"/>
            <a:r>
              <a:rPr lang="es-ES_tradnl" dirty="0" smtClean="0">
                <a:solidFill>
                  <a:srgbClr val="003300"/>
                </a:solidFill>
              </a:rPr>
              <a:t> </a:t>
            </a:r>
            <a:r>
              <a:rPr lang="es-ES_tradnl" b="1" dirty="0" smtClean="0">
                <a:solidFill>
                  <a:srgbClr val="003300"/>
                </a:solidFill>
              </a:rPr>
              <a:t>Periódicos </a:t>
            </a:r>
            <a:r>
              <a:rPr lang="es-ES_tradnl" b="1" dirty="0" err="1" smtClean="0">
                <a:solidFill>
                  <a:srgbClr val="003300"/>
                </a:solidFill>
              </a:rPr>
              <a:t>com</a:t>
            </a:r>
            <a:r>
              <a:rPr lang="es-ES_tradnl" b="1" dirty="0" smtClean="0">
                <a:solidFill>
                  <a:srgbClr val="003300"/>
                </a:solidFill>
              </a:rPr>
              <a:t> alto índice de </a:t>
            </a:r>
            <a:r>
              <a:rPr lang="es-ES_tradnl" b="1" dirty="0" err="1" smtClean="0">
                <a:solidFill>
                  <a:srgbClr val="003300"/>
                </a:solidFill>
              </a:rPr>
              <a:t>citações</a:t>
            </a:r>
            <a:r>
              <a:rPr lang="es-ES_tradnl" b="1" dirty="0" smtClean="0">
                <a:solidFill>
                  <a:srgbClr val="003300"/>
                </a:solidFill>
              </a:rPr>
              <a:t>, calculado por </a:t>
            </a:r>
            <a:r>
              <a:rPr lang="es-ES_tradnl" b="1" dirty="0" err="1" smtClean="0">
                <a:solidFill>
                  <a:srgbClr val="003300"/>
                </a:solidFill>
              </a:rPr>
              <a:t>meio</a:t>
            </a:r>
            <a:r>
              <a:rPr lang="es-ES_tradnl" b="1" dirty="0" smtClean="0">
                <a:solidFill>
                  <a:srgbClr val="003300"/>
                </a:solidFill>
              </a:rPr>
              <a:t> de                       </a:t>
            </a:r>
            <a:r>
              <a:rPr lang="es-ES_tradnl" b="1" dirty="0" err="1" smtClean="0">
                <a:solidFill>
                  <a:srgbClr val="003300"/>
                </a:solidFill>
              </a:rPr>
              <a:t>análise</a:t>
            </a:r>
            <a:r>
              <a:rPr lang="es-ES_tradnl" b="1" dirty="0" smtClean="0">
                <a:solidFill>
                  <a:srgbClr val="003300"/>
                </a:solidFill>
              </a:rPr>
              <a:t> </a:t>
            </a:r>
            <a:r>
              <a:rPr lang="es-ES_tradnl" b="1" dirty="0" err="1" smtClean="0">
                <a:solidFill>
                  <a:srgbClr val="003300"/>
                </a:solidFill>
              </a:rPr>
              <a:t>própria</a:t>
            </a:r>
            <a:r>
              <a:rPr lang="es-ES_tradnl" b="1" dirty="0" smtClean="0">
                <a:solidFill>
                  <a:srgbClr val="003300"/>
                </a:solidFill>
              </a:rPr>
              <a:t> de </a:t>
            </a:r>
            <a:r>
              <a:rPr lang="es-ES_tradnl" b="1" dirty="0" err="1" smtClean="0">
                <a:solidFill>
                  <a:srgbClr val="003300"/>
                </a:solidFill>
              </a:rPr>
              <a:t>citações</a:t>
            </a:r>
            <a:r>
              <a:rPr lang="es-ES_tradnl" b="1" dirty="0" smtClean="0">
                <a:solidFill>
                  <a:srgbClr val="003300"/>
                </a:solidFill>
              </a:rPr>
              <a:t>= </a:t>
            </a:r>
            <a:r>
              <a:rPr lang="es-ES_tradnl" b="1" dirty="0" smtClean="0">
                <a:solidFill>
                  <a:srgbClr val="CC0000"/>
                </a:solidFill>
              </a:rPr>
              <a:t>JCR</a:t>
            </a:r>
            <a:r>
              <a:rPr lang="es-ES_tradnl" b="1" dirty="0" smtClean="0">
                <a:solidFill>
                  <a:srgbClr val="003300"/>
                </a:solidFill>
              </a:rPr>
              <a:t> </a:t>
            </a:r>
          </a:p>
          <a:p>
            <a:pPr eaLnBrk="1" hangingPunct="1"/>
            <a:endParaRPr lang="es-ES_tradnl" b="1" dirty="0" smtClean="0">
              <a:solidFill>
                <a:srgbClr val="003300"/>
              </a:solidFill>
            </a:endParaRPr>
          </a:p>
          <a:p>
            <a:pPr eaLnBrk="1" hangingPunct="1"/>
            <a:r>
              <a:rPr lang="es-ES_tradnl" b="1" dirty="0" smtClean="0">
                <a:solidFill>
                  <a:srgbClr val="003300"/>
                </a:solidFill>
              </a:rPr>
              <a:t> O ISI </a:t>
            </a:r>
            <a:r>
              <a:rPr lang="es-ES_tradnl" b="1" dirty="0" err="1" smtClean="0">
                <a:solidFill>
                  <a:srgbClr val="003300"/>
                </a:solidFill>
              </a:rPr>
              <a:t>acompanha</a:t>
            </a:r>
            <a:r>
              <a:rPr lang="es-ES_tradnl" b="1" dirty="0" smtClean="0">
                <a:solidFill>
                  <a:srgbClr val="003300"/>
                </a:solidFill>
              </a:rPr>
              <a:t> anualmente 8.000 títulos, </a:t>
            </a:r>
            <a:r>
              <a:rPr lang="es-ES_tradnl" b="1" dirty="0" err="1" smtClean="0">
                <a:solidFill>
                  <a:srgbClr val="003300"/>
                </a:solidFill>
              </a:rPr>
              <a:t>dentre</a:t>
            </a:r>
            <a:r>
              <a:rPr lang="es-ES_tradnl" b="1" dirty="0" smtClean="0">
                <a:solidFill>
                  <a:srgbClr val="003300"/>
                </a:solidFill>
              </a:rPr>
              <a:t> os 16.000 do </a:t>
            </a:r>
            <a:r>
              <a:rPr lang="es-ES_tradnl" b="1" dirty="0" err="1" smtClean="0">
                <a:solidFill>
                  <a:srgbClr val="003300"/>
                </a:solidFill>
              </a:rPr>
              <a:t>Current</a:t>
            </a:r>
            <a:r>
              <a:rPr lang="es-ES_tradnl" b="1" dirty="0" smtClean="0">
                <a:solidFill>
                  <a:srgbClr val="003300"/>
                </a:solidFill>
              </a:rPr>
              <a:t> </a:t>
            </a:r>
            <a:r>
              <a:rPr lang="es-ES_tradnl" b="1" dirty="0" err="1" smtClean="0">
                <a:solidFill>
                  <a:srgbClr val="003300"/>
                </a:solidFill>
              </a:rPr>
              <a:t>Contents</a:t>
            </a:r>
            <a:r>
              <a:rPr lang="es-ES_tradnl" b="1" dirty="0" smtClean="0">
                <a:solidFill>
                  <a:srgbClr val="003300"/>
                </a:solidFill>
              </a:rPr>
              <a:t> para </a:t>
            </a:r>
            <a:r>
              <a:rPr lang="es-ES_tradnl" b="1" dirty="0" err="1" smtClean="0">
                <a:solidFill>
                  <a:srgbClr val="003300"/>
                </a:solidFill>
              </a:rPr>
              <a:t>selecionar</a:t>
            </a:r>
            <a:r>
              <a:rPr lang="es-ES_tradnl" b="1" dirty="0" smtClean="0">
                <a:solidFill>
                  <a:srgbClr val="003300"/>
                </a:solidFill>
              </a:rPr>
              <a:t> os de </a:t>
            </a:r>
            <a:r>
              <a:rPr lang="es-ES_tradnl" b="1" dirty="0" err="1" smtClean="0">
                <a:solidFill>
                  <a:srgbClr val="003300"/>
                </a:solidFill>
              </a:rPr>
              <a:t>maior</a:t>
            </a:r>
            <a:r>
              <a:rPr lang="es-ES_tradnl" b="1" dirty="0" smtClean="0">
                <a:solidFill>
                  <a:srgbClr val="003300"/>
                </a:solidFill>
              </a:rPr>
              <a:t> impacto.</a:t>
            </a:r>
            <a:endParaRPr lang="pt-BR" b="1" dirty="0" smtClean="0">
              <a:solidFill>
                <a:srgbClr val="003300"/>
              </a:solidFill>
            </a:endParaRPr>
          </a:p>
          <a:p>
            <a:pPr eaLnBrk="1" hangingPunct="1"/>
            <a:endParaRPr lang="pt-BR" b="1" dirty="0" smtClean="0"/>
          </a:p>
          <a:p>
            <a:pPr lvl="1" eaLnBrk="1" hangingPunct="1"/>
            <a:r>
              <a:rPr lang="pt-BR" dirty="0" smtClean="0"/>
              <a:t/>
            </a:r>
            <a:br>
              <a:rPr lang="pt-BR" dirty="0" smtClean="0"/>
            </a:br>
            <a:endParaRPr lang="pt-BR" dirty="0" smtClean="0"/>
          </a:p>
          <a:p>
            <a:pPr lvl="1" eaLnBrk="1" hangingPunct="1"/>
            <a:r>
              <a:rPr lang="pt-BR" dirty="0" smtClean="0">
                <a:hlinkClick r:id="" action="ppaction://noaction"/>
              </a:rPr>
              <a:t>Anais da Academia Brasileira de Ciências</a:t>
            </a:r>
            <a:r>
              <a:rPr lang="pt-BR" dirty="0" smtClean="0"/>
              <a:t> </a:t>
            </a:r>
            <a:br>
              <a:rPr lang="pt-BR" dirty="0" smtClean="0"/>
            </a:br>
            <a:endParaRPr lang="pt-BR" dirty="0" smtClean="0"/>
          </a:p>
          <a:p>
            <a:pPr lvl="1" eaLnBrk="1" hangingPunct="1"/>
            <a:r>
              <a:rPr lang="pt-BR" dirty="0" smtClean="0">
                <a:hlinkClick r:id="" action="ppaction://noaction"/>
              </a:rPr>
              <a:t>Arquivo Brasileiro de Medicina Veterinária e Zootecnia</a:t>
            </a:r>
            <a:r>
              <a:rPr lang="pt-BR" dirty="0" smtClean="0"/>
              <a:t> </a:t>
            </a:r>
            <a:br>
              <a:rPr lang="pt-BR" dirty="0" smtClean="0"/>
            </a:br>
            <a:endParaRPr lang="pt-BR" dirty="0" smtClean="0"/>
          </a:p>
          <a:p>
            <a:pPr lvl="1" eaLnBrk="1" hangingPunct="1"/>
            <a:r>
              <a:rPr lang="pt-BR" dirty="0" smtClean="0">
                <a:hlinkClick r:id="" action="ppaction://noaction"/>
              </a:rPr>
              <a:t>Arquivos Brasileiros de Cardiologia</a:t>
            </a:r>
            <a:r>
              <a:rPr lang="pt-BR" dirty="0" smtClean="0"/>
              <a:t> </a:t>
            </a:r>
            <a:br>
              <a:rPr lang="pt-BR" dirty="0" smtClean="0"/>
            </a:br>
            <a:endParaRPr lang="pt-BR" dirty="0" smtClean="0"/>
          </a:p>
          <a:p>
            <a:pPr lvl="1" eaLnBrk="1" hangingPunct="1"/>
            <a:r>
              <a:rPr lang="pt-BR" dirty="0" smtClean="0">
                <a:hlinkClick r:id="" action="ppaction://noaction"/>
              </a:rPr>
              <a:t>Arquivos de </a:t>
            </a:r>
            <a:r>
              <a:rPr lang="pt-BR" dirty="0" err="1" smtClean="0">
                <a:hlinkClick r:id="" action="ppaction://noaction"/>
              </a:rPr>
              <a:t>neuro-psiquiatria</a:t>
            </a:r>
            <a:r>
              <a:rPr lang="pt-BR" dirty="0" smtClean="0"/>
              <a:t> </a:t>
            </a:r>
            <a:br>
              <a:rPr lang="pt-BR" dirty="0" smtClean="0"/>
            </a:br>
            <a:endParaRPr lang="pt-BR" dirty="0" smtClean="0"/>
          </a:p>
          <a:p>
            <a:pPr lvl="1" eaLnBrk="1" hangingPunct="1"/>
            <a:r>
              <a:rPr lang="pt-BR" dirty="0" err="1" smtClean="0">
                <a:hlinkClick r:id="" action="ppaction://noaction"/>
              </a:rPr>
              <a:t>Brazilian</a:t>
            </a:r>
            <a:r>
              <a:rPr lang="pt-BR" dirty="0" smtClean="0">
                <a:hlinkClick r:id="" action="ppaction://noaction"/>
              </a:rPr>
              <a:t> </a:t>
            </a:r>
            <a:r>
              <a:rPr lang="pt-BR" dirty="0" err="1" smtClean="0">
                <a:hlinkClick r:id="" action="ppaction://noaction"/>
              </a:rPr>
              <a:t>Archives</a:t>
            </a:r>
            <a:r>
              <a:rPr lang="pt-BR" dirty="0" smtClean="0">
                <a:hlinkClick r:id="" action="ppaction://noaction"/>
              </a:rPr>
              <a:t> </a:t>
            </a:r>
            <a:r>
              <a:rPr lang="pt-BR" dirty="0" err="1" smtClean="0">
                <a:hlinkClick r:id="" action="ppaction://noaction"/>
              </a:rPr>
              <a:t>of</a:t>
            </a:r>
            <a:r>
              <a:rPr lang="pt-BR" dirty="0" smtClean="0">
                <a:hlinkClick r:id="" action="ppaction://noaction"/>
              </a:rPr>
              <a:t> </a:t>
            </a:r>
            <a:r>
              <a:rPr lang="pt-BR" dirty="0" err="1" smtClean="0">
                <a:hlinkClick r:id="" action="ppaction://noaction"/>
              </a:rPr>
              <a:t>Biology</a:t>
            </a:r>
            <a:r>
              <a:rPr lang="pt-BR" dirty="0" smtClean="0">
                <a:hlinkClick r:id="" action="ppaction://noaction"/>
              </a:rPr>
              <a:t> </a:t>
            </a:r>
            <a:r>
              <a:rPr lang="pt-BR" dirty="0" err="1" smtClean="0">
                <a:hlinkClick r:id="" action="ppaction://noaction"/>
              </a:rPr>
              <a:t>and</a:t>
            </a:r>
            <a:r>
              <a:rPr lang="pt-BR" dirty="0" smtClean="0">
                <a:hlinkClick r:id="" action="ppaction://noaction"/>
              </a:rPr>
              <a:t> Technology</a:t>
            </a:r>
            <a:r>
              <a:rPr lang="pt-BR" dirty="0" smtClean="0"/>
              <a:t> </a:t>
            </a:r>
            <a:br>
              <a:rPr lang="pt-BR" dirty="0" smtClean="0"/>
            </a:br>
            <a:endParaRPr lang="pt-BR" dirty="0" smtClean="0"/>
          </a:p>
          <a:p>
            <a:pPr lvl="1" eaLnBrk="1" hangingPunct="1"/>
            <a:r>
              <a:rPr lang="pt-BR" dirty="0" err="1" smtClean="0">
                <a:hlinkClick r:id="" action="ppaction://noaction"/>
              </a:rPr>
              <a:t>Brazilian</a:t>
            </a:r>
            <a:r>
              <a:rPr lang="pt-BR" dirty="0" smtClean="0">
                <a:hlinkClick r:id="" action="ppaction://noaction"/>
              </a:rPr>
              <a:t> </a:t>
            </a:r>
            <a:r>
              <a:rPr lang="pt-BR" dirty="0" err="1" smtClean="0">
                <a:hlinkClick r:id="" action="ppaction://noaction"/>
              </a:rPr>
              <a:t>journal</a:t>
            </a:r>
            <a:r>
              <a:rPr lang="pt-BR" dirty="0" smtClean="0">
                <a:hlinkClick r:id="" action="ppaction://noaction"/>
              </a:rPr>
              <a:t> </a:t>
            </a:r>
            <a:r>
              <a:rPr lang="pt-BR" dirty="0" err="1" smtClean="0">
                <a:hlinkClick r:id="" action="ppaction://noaction"/>
              </a:rPr>
              <a:t>of</a:t>
            </a:r>
            <a:r>
              <a:rPr lang="pt-BR" dirty="0" smtClean="0">
                <a:hlinkClick r:id="" action="ppaction://noaction"/>
              </a:rPr>
              <a:t> </a:t>
            </a:r>
            <a:r>
              <a:rPr lang="pt-BR" dirty="0" err="1" smtClean="0">
                <a:hlinkClick r:id="" action="ppaction://noaction"/>
              </a:rPr>
              <a:t>infectious</a:t>
            </a:r>
            <a:r>
              <a:rPr lang="pt-BR" dirty="0" smtClean="0">
                <a:hlinkClick r:id="" action="ppaction://noaction"/>
              </a:rPr>
              <a:t> </a:t>
            </a:r>
            <a:r>
              <a:rPr lang="pt-BR" dirty="0" err="1" smtClean="0">
                <a:hlinkClick r:id="" action="ppaction://noaction"/>
              </a:rPr>
              <a:t>diseases</a:t>
            </a:r>
            <a:r>
              <a:rPr lang="pt-BR" dirty="0" smtClean="0"/>
              <a:t> </a:t>
            </a:r>
            <a:br>
              <a:rPr lang="pt-BR" dirty="0" smtClean="0"/>
            </a:br>
            <a:endParaRPr lang="pt-BR" dirty="0" smtClean="0"/>
          </a:p>
          <a:p>
            <a:pPr lvl="1" eaLnBrk="1" hangingPunct="1"/>
            <a:r>
              <a:rPr lang="pt-BR" dirty="0" err="1" smtClean="0">
                <a:hlinkClick r:id="" action="ppaction://noaction"/>
              </a:rPr>
              <a:t>Brazilian</a:t>
            </a:r>
            <a:r>
              <a:rPr lang="pt-BR" dirty="0" smtClean="0">
                <a:hlinkClick r:id="" action="ppaction://noaction"/>
              </a:rPr>
              <a:t> </a:t>
            </a:r>
            <a:r>
              <a:rPr lang="pt-BR" dirty="0" err="1" smtClean="0">
                <a:hlinkClick r:id="" action="ppaction://noaction"/>
              </a:rPr>
              <a:t>journal</a:t>
            </a:r>
            <a:r>
              <a:rPr lang="pt-BR" dirty="0" smtClean="0">
                <a:hlinkClick r:id="" action="ppaction://noaction"/>
              </a:rPr>
              <a:t> </a:t>
            </a:r>
            <a:r>
              <a:rPr lang="pt-BR" dirty="0" err="1" smtClean="0">
                <a:hlinkClick r:id="" action="ppaction://noaction"/>
              </a:rPr>
              <a:t>of</a:t>
            </a:r>
            <a:r>
              <a:rPr lang="pt-BR" dirty="0" smtClean="0">
                <a:hlinkClick r:id="" action="ppaction://noaction"/>
              </a:rPr>
              <a:t> medical </a:t>
            </a:r>
            <a:r>
              <a:rPr lang="pt-BR" dirty="0" err="1" smtClean="0">
                <a:hlinkClick r:id="" action="ppaction://noaction"/>
              </a:rPr>
              <a:t>and</a:t>
            </a:r>
            <a:r>
              <a:rPr lang="pt-BR" dirty="0" smtClean="0">
                <a:hlinkClick r:id="" action="ppaction://noaction"/>
              </a:rPr>
              <a:t> </a:t>
            </a:r>
            <a:r>
              <a:rPr lang="pt-BR" dirty="0" err="1" smtClean="0">
                <a:hlinkClick r:id="" action="ppaction://noaction"/>
              </a:rPr>
              <a:t>biological</a:t>
            </a:r>
            <a:r>
              <a:rPr lang="pt-BR" dirty="0" smtClean="0">
                <a:hlinkClick r:id="" action="ppaction://noaction"/>
              </a:rPr>
              <a:t> </a:t>
            </a:r>
            <a:r>
              <a:rPr lang="pt-BR" dirty="0" err="1" smtClean="0">
                <a:hlinkClick r:id="" action="ppaction://noaction"/>
              </a:rPr>
              <a:t>research</a:t>
            </a:r>
            <a:r>
              <a:rPr lang="pt-BR" dirty="0" smtClean="0"/>
              <a:t> </a:t>
            </a:r>
            <a:br>
              <a:rPr lang="pt-BR" dirty="0" smtClean="0"/>
            </a:br>
            <a:endParaRPr lang="pt-BR" dirty="0" smtClean="0"/>
          </a:p>
          <a:p>
            <a:pPr lvl="1" eaLnBrk="1" hangingPunct="1"/>
            <a:r>
              <a:rPr lang="pt-BR" dirty="0" err="1" smtClean="0">
                <a:hlinkClick r:id="" action="ppaction://noaction"/>
              </a:rPr>
              <a:t>Brazilian</a:t>
            </a:r>
            <a:r>
              <a:rPr lang="pt-BR" dirty="0" smtClean="0">
                <a:hlinkClick r:id="" action="ppaction://noaction"/>
              </a:rPr>
              <a:t> </a:t>
            </a:r>
            <a:r>
              <a:rPr lang="pt-BR" dirty="0" err="1" smtClean="0">
                <a:hlinkClick r:id="" action="ppaction://noaction"/>
              </a:rPr>
              <a:t>journal</a:t>
            </a:r>
            <a:r>
              <a:rPr lang="pt-BR" dirty="0" smtClean="0">
                <a:hlinkClick r:id="" action="ppaction://noaction"/>
              </a:rPr>
              <a:t> </a:t>
            </a:r>
            <a:r>
              <a:rPr lang="pt-BR" dirty="0" err="1" smtClean="0">
                <a:hlinkClick r:id="" action="ppaction://noaction"/>
              </a:rPr>
              <a:t>of</a:t>
            </a:r>
            <a:r>
              <a:rPr lang="pt-BR" dirty="0" smtClean="0">
                <a:hlinkClick r:id="" action="ppaction://noaction"/>
              </a:rPr>
              <a:t> </a:t>
            </a:r>
            <a:r>
              <a:rPr lang="pt-BR" dirty="0" err="1" smtClean="0">
                <a:hlinkClick r:id="" action="ppaction://noaction"/>
              </a:rPr>
              <a:t>microbiology</a:t>
            </a:r>
            <a:r>
              <a:rPr lang="pt-BR" dirty="0" smtClean="0"/>
              <a:t> </a:t>
            </a:r>
            <a:br>
              <a:rPr lang="pt-BR" dirty="0" smtClean="0"/>
            </a:br>
            <a:endParaRPr lang="pt-BR" dirty="0" smtClean="0"/>
          </a:p>
          <a:p>
            <a:pPr lvl="1" eaLnBrk="1" hangingPunct="1"/>
            <a:r>
              <a:rPr lang="pt-BR" dirty="0" smtClean="0">
                <a:hlinkClick r:id="" action="ppaction://noaction"/>
              </a:rPr>
              <a:t>Cadernos de Saúde Pública</a:t>
            </a:r>
            <a:r>
              <a:rPr lang="pt-BR" dirty="0" smtClean="0"/>
              <a:t> </a:t>
            </a:r>
            <a:br>
              <a:rPr lang="pt-BR" dirty="0" smtClean="0"/>
            </a:br>
            <a:endParaRPr lang="pt-BR" dirty="0" smtClean="0"/>
          </a:p>
          <a:p>
            <a:pPr lvl="1" eaLnBrk="1" hangingPunct="1"/>
            <a:r>
              <a:rPr lang="pt-BR" dirty="0" smtClean="0">
                <a:hlinkClick r:id="" action="ppaction://noaction"/>
              </a:rPr>
              <a:t>Dados: revista de ciências sociais</a:t>
            </a:r>
            <a:r>
              <a:rPr lang="pt-BR" dirty="0" smtClean="0"/>
              <a:t> </a:t>
            </a:r>
            <a:br>
              <a:rPr lang="pt-BR" dirty="0" smtClean="0"/>
            </a:br>
            <a:endParaRPr lang="pt-BR" dirty="0" smtClean="0"/>
          </a:p>
          <a:p>
            <a:pPr lvl="1" eaLnBrk="1" hangingPunct="1"/>
            <a:r>
              <a:rPr lang="pt-BR" dirty="0" err="1" smtClean="0">
                <a:hlinkClick r:id="" action="ppaction://noaction"/>
              </a:rPr>
              <a:t>Genetics</a:t>
            </a:r>
            <a:r>
              <a:rPr lang="pt-BR" dirty="0" smtClean="0">
                <a:hlinkClick r:id="" action="ppaction://noaction"/>
              </a:rPr>
              <a:t> </a:t>
            </a:r>
            <a:r>
              <a:rPr lang="pt-BR" dirty="0" err="1" smtClean="0">
                <a:hlinkClick r:id="" action="ppaction://noaction"/>
              </a:rPr>
              <a:t>and</a:t>
            </a:r>
            <a:r>
              <a:rPr lang="pt-BR" dirty="0" smtClean="0">
                <a:hlinkClick r:id="" action="ppaction://noaction"/>
              </a:rPr>
              <a:t> molecular </a:t>
            </a:r>
            <a:r>
              <a:rPr lang="pt-BR" dirty="0" err="1" smtClean="0">
                <a:hlinkClick r:id="" action="ppaction://noaction"/>
              </a:rPr>
              <a:t>biology</a:t>
            </a:r>
            <a:r>
              <a:rPr lang="pt-BR" dirty="0" smtClean="0"/>
              <a:t> </a:t>
            </a:r>
            <a:br>
              <a:rPr lang="pt-BR" dirty="0" smtClean="0"/>
            </a:br>
            <a:endParaRPr lang="pt-BR" dirty="0" smtClean="0"/>
          </a:p>
          <a:p>
            <a:pPr lvl="1" eaLnBrk="1" hangingPunct="1"/>
            <a:r>
              <a:rPr lang="pt-BR" dirty="0" err="1" smtClean="0">
                <a:hlinkClick r:id="" action="ppaction://noaction"/>
              </a:rPr>
              <a:t>Journal</a:t>
            </a:r>
            <a:r>
              <a:rPr lang="pt-BR" dirty="0" smtClean="0">
                <a:hlinkClick r:id="" action="ppaction://noaction"/>
              </a:rPr>
              <a:t> </a:t>
            </a:r>
            <a:r>
              <a:rPr lang="pt-BR" dirty="0" err="1" smtClean="0">
                <a:hlinkClick r:id="" action="ppaction://noaction"/>
              </a:rPr>
              <a:t>of</a:t>
            </a:r>
            <a:r>
              <a:rPr lang="pt-BR" dirty="0" smtClean="0">
                <a:hlinkClick r:id="" action="ppaction://noaction"/>
              </a:rPr>
              <a:t> </a:t>
            </a:r>
            <a:r>
              <a:rPr lang="pt-BR" dirty="0" err="1" smtClean="0">
                <a:hlinkClick r:id="" action="ppaction://noaction"/>
              </a:rPr>
              <a:t>venomous</a:t>
            </a:r>
            <a:r>
              <a:rPr lang="pt-BR" dirty="0" smtClean="0">
                <a:hlinkClick r:id="" action="ppaction://noaction"/>
              </a:rPr>
              <a:t> </a:t>
            </a:r>
            <a:r>
              <a:rPr lang="pt-BR" dirty="0" err="1" smtClean="0">
                <a:hlinkClick r:id="" action="ppaction://noaction"/>
              </a:rPr>
              <a:t>animals</a:t>
            </a:r>
            <a:r>
              <a:rPr lang="pt-BR" dirty="0" smtClean="0">
                <a:hlinkClick r:id="" action="ppaction://noaction"/>
              </a:rPr>
              <a:t> </a:t>
            </a:r>
            <a:r>
              <a:rPr lang="pt-BR" dirty="0" err="1" smtClean="0">
                <a:hlinkClick r:id="" action="ppaction://noaction"/>
              </a:rPr>
              <a:t>and</a:t>
            </a:r>
            <a:r>
              <a:rPr lang="pt-BR" dirty="0" smtClean="0">
                <a:hlinkClick r:id="" action="ppaction://noaction"/>
              </a:rPr>
              <a:t> </a:t>
            </a:r>
            <a:r>
              <a:rPr lang="pt-BR" dirty="0" err="1" smtClean="0">
                <a:hlinkClick r:id="" action="ppaction://noaction"/>
              </a:rPr>
              <a:t>toxins</a:t>
            </a:r>
            <a:r>
              <a:rPr lang="pt-BR" dirty="0" smtClean="0">
                <a:hlinkClick r:id="" action="ppaction://noaction"/>
              </a:rPr>
              <a:t> </a:t>
            </a:r>
            <a:r>
              <a:rPr lang="pt-BR" dirty="0" err="1" smtClean="0">
                <a:hlinkClick r:id="" action="ppaction://noaction"/>
              </a:rPr>
              <a:t>including</a:t>
            </a:r>
            <a:r>
              <a:rPr lang="pt-BR" dirty="0" smtClean="0">
                <a:hlinkClick r:id="" action="ppaction://noaction"/>
              </a:rPr>
              <a:t> tropical </a:t>
            </a:r>
            <a:r>
              <a:rPr lang="pt-BR" dirty="0" err="1" smtClean="0">
                <a:hlinkClick r:id="" action="ppaction://noaction"/>
              </a:rPr>
              <a:t>diseases</a:t>
            </a:r>
            <a:r>
              <a:rPr lang="pt-BR" dirty="0" smtClean="0"/>
              <a:t> </a:t>
            </a:r>
            <a:br>
              <a:rPr lang="pt-BR" dirty="0" smtClean="0"/>
            </a:br>
            <a:endParaRPr lang="pt-BR" dirty="0" smtClean="0"/>
          </a:p>
          <a:p>
            <a:pPr lvl="1" eaLnBrk="1" hangingPunct="1"/>
            <a:r>
              <a:rPr lang="pt-BR" dirty="0" smtClean="0">
                <a:hlinkClick r:id="" action="ppaction://noaction"/>
              </a:rPr>
              <a:t>Memórias do Instituto Oswaldo Cruz</a:t>
            </a:r>
            <a:r>
              <a:rPr lang="pt-BR" dirty="0" smtClean="0"/>
              <a:t> </a:t>
            </a:r>
            <a:br>
              <a:rPr lang="pt-BR" dirty="0" smtClean="0"/>
            </a:br>
            <a:endParaRPr lang="pt-BR" dirty="0" smtClean="0"/>
          </a:p>
          <a:p>
            <a:pPr lvl="1" eaLnBrk="1" hangingPunct="1"/>
            <a:r>
              <a:rPr lang="pt-BR" dirty="0" smtClean="0">
                <a:hlinkClick r:id="" action="ppaction://noaction"/>
              </a:rPr>
              <a:t>Neotropical </a:t>
            </a:r>
            <a:r>
              <a:rPr lang="pt-BR" dirty="0" err="1" smtClean="0">
                <a:hlinkClick r:id="" action="ppaction://noaction"/>
              </a:rPr>
              <a:t>entomology</a:t>
            </a:r>
            <a:r>
              <a:rPr lang="pt-BR" dirty="0" smtClean="0"/>
              <a:t> </a:t>
            </a:r>
            <a:br>
              <a:rPr lang="pt-BR" dirty="0" smtClean="0"/>
            </a:br>
            <a:endParaRPr lang="pt-BR" dirty="0" smtClean="0"/>
          </a:p>
          <a:p>
            <a:pPr lvl="1" eaLnBrk="1" hangingPunct="1"/>
            <a:r>
              <a:rPr lang="pt-BR" dirty="0" smtClean="0">
                <a:hlinkClick r:id="" action="ppaction://noaction"/>
              </a:rPr>
              <a:t>Neotropical </a:t>
            </a:r>
            <a:r>
              <a:rPr lang="pt-BR" dirty="0" err="1" smtClean="0">
                <a:hlinkClick r:id="" action="ppaction://noaction"/>
              </a:rPr>
              <a:t>ichthyology</a:t>
            </a:r>
            <a:r>
              <a:rPr lang="pt-BR" dirty="0" smtClean="0"/>
              <a:t> </a:t>
            </a:r>
            <a:br>
              <a:rPr lang="pt-BR" dirty="0" smtClean="0"/>
            </a:br>
            <a:endParaRPr lang="pt-BR" dirty="0" smtClean="0"/>
          </a:p>
          <a:p>
            <a:pPr lvl="1" eaLnBrk="1" hangingPunct="1"/>
            <a:r>
              <a:rPr lang="pt-BR" dirty="0" smtClean="0">
                <a:hlinkClick r:id="" action="ppaction://noaction"/>
              </a:rPr>
              <a:t>Pesquisa veterinária brasileira</a:t>
            </a:r>
            <a:r>
              <a:rPr lang="pt-BR" dirty="0" smtClean="0"/>
              <a:t> </a:t>
            </a:r>
            <a:br>
              <a:rPr lang="pt-BR" dirty="0" smtClean="0"/>
            </a:br>
            <a:endParaRPr lang="pt-BR" dirty="0" smtClean="0"/>
          </a:p>
          <a:p>
            <a:pPr lvl="1" eaLnBrk="1" hangingPunct="1"/>
            <a:r>
              <a:rPr lang="pt-BR" dirty="0" smtClean="0">
                <a:hlinkClick r:id="" action="ppaction://noaction"/>
              </a:rPr>
              <a:t>Revista brasileira de parasitologia veterinária</a:t>
            </a:r>
            <a:r>
              <a:rPr lang="pt-BR" dirty="0" smtClean="0"/>
              <a:t> </a:t>
            </a:r>
            <a:br>
              <a:rPr lang="pt-BR" dirty="0" smtClean="0"/>
            </a:br>
            <a:endParaRPr lang="pt-BR" dirty="0" smtClean="0"/>
          </a:p>
          <a:p>
            <a:pPr lvl="1" eaLnBrk="1" hangingPunct="1"/>
            <a:r>
              <a:rPr lang="pt-BR" dirty="0" smtClean="0">
                <a:hlinkClick r:id="" action="ppaction://noaction"/>
              </a:rPr>
              <a:t>Revista brasileira de psiquiatria</a:t>
            </a:r>
            <a:r>
              <a:rPr lang="pt-BR" dirty="0" smtClean="0"/>
              <a:t> </a:t>
            </a:r>
            <a:br>
              <a:rPr lang="pt-BR" dirty="0" smtClean="0"/>
            </a:br>
            <a:endParaRPr lang="pt-BR" dirty="0" smtClean="0"/>
          </a:p>
          <a:p>
            <a:pPr lvl="1" eaLnBrk="1" hangingPunct="1"/>
            <a:r>
              <a:rPr lang="pt-BR" dirty="0" smtClean="0">
                <a:hlinkClick r:id="" action="ppaction://noaction"/>
              </a:rPr>
              <a:t>Revista da Escola de Enfermagem da USP</a:t>
            </a:r>
            <a:r>
              <a:rPr lang="pt-BR" dirty="0" smtClean="0"/>
              <a:t> </a:t>
            </a:r>
            <a:br>
              <a:rPr lang="pt-BR" dirty="0" smtClean="0"/>
            </a:br>
            <a:endParaRPr lang="pt-BR" dirty="0" smtClean="0"/>
          </a:p>
          <a:p>
            <a:pPr lvl="1" eaLnBrk="1" hangingPunct="1"/>
            <a:r>
              <a:rPr lang="pt-BR" dirty="0" smtClean="0">
                <a:hlinkClick r:id="" action="ppaction://noaction"/>
              </a:rPr>
              <a:t>Revista da Sociedade Brasileira de Medicina Tropical</a:t>
            </a:r>
            <a:r>
              <a:rPr lang="pt-BR" dirty="0" smtClean="0"/>
              <a:t> </a:t>
            </a:r>
            <a:br>
              <a:rPr lang="pt-BR" dirty="0" smtClean="0"/>
            </a:br>
            <a:endParaRPr lang="pt-BR" dirty="0" smtClean="0"/>
          </a:p>
          <a:p>
            <a:pPr lvl="1" eaLnBrk="1" hangingPunct="1"/>
            <a:r>
              <a:rPr lang="pt-BR" dirty="0" smtClean="0">
                <a:hlinkClick r:id="" action="ppaction://noaction"/>
              </a:rPr>
              <a:t>Revista de Saúde Pública</a:t>
            </a:r>
            <a:r>
              <a:rPr lang="pt-BR" dirty="0" smtClean="0"/>
              <a:t> </a:t>
            </a:r>
            <a:br>
              <a:rPr lang="pt-BR" dirty="0" smtClean="0"/>
            </a:br>
            <a:endParaRPr lang="pt-BR" dirty="0" smtClean="0"/>
          </a:p>
          <a:p>
            <a:pPr lvl="1" eaLnBrk="1" hangingPunct="1"/>
            <a:r>
              <a:rPr lang="pt-BR" dirty="0" smtClean="0">
                <a:hlinkClick r:id="" action="ppaction://noaction"/>
              </a:rPr>
              <a:t>Revista Latino-Americana de Enfermagem</a:t>
            </a:r>
            <a:r>
              <a:rPr lang="pt-BR" dirty="0" smtClean="0"/>
              <a:t> </a:t>
            </a:r>
            <a:br>
              <a:rPr lang="pt-BR" dirty="0" smtClean="0"/>
            </a:br>
            <a:endParaRPr lang="pt-BR" dirty="0" smtClean="0"/>
          </a:p>
          <a:p>
            <a:pPr eaLnBrk="1" hangingPunct="1"/>
            <a:endParaRPr lang="pt-BR" dirty="0" smtClean="0"/>
          </a:p>
        </p:txBody>
      </p:sp>
    </p:spTree>
    <p:extLst>
      <p:ext uri="{BB962C8B-B14F-4D97-AF65-F5344CB8AC3E}">
        <p14:creationId xmlns:p14="http://schemas.microsoft.com/office/powerpoint/2010/main" val="417759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18FAC8-D651-4EEA-BBD1-687D2E87C660}" type="slidenum">
              <a:rPr lang="pt-BR" altLang="pt-BR"/>
              <a:pPr eaLnBrk="1" hangingPunct="1">
                <a:spcBef>
                  <a:spcPct val="0"/>
                </a:spcBef>
              </a:pPr>
              <a:t>6</a:t>
            </a:fld>
            <a:endParaRPr lang="pt-BR" altLang="pt-B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pt-BR" altLang="pt-BR" smtClean="0">
              <a:latin typeface="Arial" panose="020B0604020202020204" pitchFamily="34" charset="0"/>
            </a:endParaRPr>
          </a:p>
        </p:txBody>
      </p:sp>
    </p:spTree>
    <p:extLst>
      <p:ext uri="{BB962C8B-B14F-4D97-AF65-F5344CB8AC3E}">
        <p14:creationId xmlns:p14="http://schemas.microsoft.com/office/powerpoint/2010/main" val="79492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7C4359B-8291-41BD-9B6A-DB87F98FB97D}" type="slidenum">
              <a:rPr lang="pt-BR" smtClean="0"/>
              <a:pPr/>
              <a:t>7</a:t>
            </a:fld>
            <a:endParaRPr lang="pt-BR"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pt-BR" dirty="0" smtClean="0"/>
              <a:t>O que é ciência? É uma das formas de o homem abordar o universo.</a:t>
            </a:r>
          </a:p>
          <a:p>
            <a:pPr eaLnBrk="1" hangingPunct="1"/>
            <a:r>
              <a:rPr lang="pt-BR" dirty="0" smtClean="0"/>
              <a:t>Ser cientista – quem faz ciência; além de pesquisar</a:t>
            </a:r>
            <a:r>
              <a:rPr lang="pt-BR" baseline="0" dirty="0" smtClean="0"/>
              <a:t> e concluir algo, ele insere sua conclusão na rede de conhecimento cientifico existente.</a:t>
            </a:r>
            <a:endParaRPr lang="pt-BR" dirty="0" smtClean="0"/>
          </a:p>
          <a:p>
            <a:pPr eaLnBrk="1" hangingPunct="1"/>
            <a:r>
              <a:rPr lang="pt-BR" dirty="0" smtClean="0"/>
              <a:t>Ser</a:t>
            </a:r>
            <a:r>
              <a:rPr lang="pt-BR" baseline="0" dirty="0" smtClean="0"/>
              <a:t> pesquisador – é todo aquele que faz uma pesquisa, que investiga algo – não necessariamente usando um método científico.</a:t>
            </a:r>
          </a:p>
          <a:p>
            <a:pPr eaLnBrk="1" hangingPunct="1"/>
            <a:r>
              <a:rPr lang="pt-BR" baseline="0" dirty="0" smtClean="0"/>
              <a:t>Todo cientista é um pesquisador, mas nem todo pesquisador é um </a:t>
            </a:r>
            <a:r>
              <a:rPr lang="pt-BR" baseline="0" dirty="0" err="1" smtClean="0"/>
              <a:t>cientísta</a:t>
            </a:r>
            <a:r>
              <a:rPr lang="pt-BR" baseline="0" dirty="0" smtClean="0"/>
              <a:t> (VOLPATO 2013 p.64)</a:t>
            </a:r>
          </a:p>
          <a:p>
            <a:pPr marL="0" marR="0" indent="0" algn="l" defTabSz="914400" rtl="0" eaLnBrk="1" fontAlgn="base" latinLnBrk="0" hangingPunct="1">
              <a:lnSpc>
                <a:spcPct val="100000"/>
              </a:lnSpc>
              <a:spcBef>
                <a:spcPct val="30000"/>
              </a:spcBef>
              <a:spcAft>
                <a:spcPct val="0"/>
              </a:spcAft>
              <a:buClrTx/>
              <a:buSzTx/>
              <a:buFontTx/>
              <a:buNone/>
              <a:tabLst/>
              <a:defRPr/>
            </a:pPr>
            <a:r>
              <a:rPr lang="pt-BR" dirty="0" smtClean="0"/>
              <a:t>OBSOLESCENCIA _ Apesar da literatura especializada ser mais acessível hoje, é cada vez mais difícil se conseguir absorver, filtrar, selecionar a quantidade imensa de publicações de interesse na nossa área de pesquisa; o ideal de atualização constante se tornou cada vez mais inatingível.  Existem (e existirão) artigos que jamais serão lidos.  Esse dado é </a:t>
            </a:r>
            <a:r>
              <a:rPr lang="pt-BR" dirty="0" err="1" smtClean="0"/>
              <a:t>dificl</a:t>
            </a:r>
            <a:r>
              <a:rPr lang="pt-BR" dirty="0" smtClean="0"/>
              <a:t> de ser estimado, mas há estudos (Collins HM – </a:t>
            </a:r>
            <a:r>
              <a:rPr lang="pt-BR" dirty="0" err="1" smtClean="0"/>
              <a:t>Soc</a:t>
            </a:r>
            <a:r>
              <a:rPr lang="pt-BR" dirty="0" smtClean="0"/>
              <a:t> Stud </a:t>
            </a:r>
            <a:r>
              <a:rPr lang="pt-BR" dirty="0" err="1" smtClean="0"/>
              <a:t>Sci</a:t>
            </a:r>
            <a:r>
              <a:rPr lang="pt-BR" dirty="0" smtClean="0"/>
              <a:t>, 1999:p.163) estimando que 50% dos trabalhos em </a:t>
            </a:r>
            <a:r>
              <a:rPr lang="pt-BR" dirty="0" err="1" smtClean="0"/>
              <a:t>ciencias</a:t>
            </a:r>
            <a:r>
              <a:rPr lang="pt-BR" dirty="0" smtClean="0"/>
              <a:t> sociais jamais </a:t>
            </a:r>
            <a:r>
              <a:rPr lang="pt-BR" dirty="0" err="1" smtClean="0"/>
              <a:t>serao</a:t>
            </a:r>
            <a:r>
              <a:rPr lang="pt-BR" dirty="0" smtClean="0"/>
              <a:t> citados (</a:t>
            </a:r>
            <a:r>
              <a:rPr lang="pt-BR" dirty="0" err="1" smtClean="0"/>
              <a:t>Castiel</a:t>
            </a:r>
            <a:r>
              <a:rPr lang="pt-BR" dirty="0" smtClean="0"/>
              <a:t> </a:t>
            </a:r>
            <a:r>
              <a:rPr lang="pt-BR" dirty="0" err="1" smtClean="0"/>
              <a:t>et</a:t>
            </a:r>
            <a:r>
              <a:rPr lang="pt-BR" dirty="0" smtClean="0"/>
              <a:t> </a:t>
            </a:r>
            <a:r>
              <a:rPr lang="pt-BR" dirty="0" err="1" smtClean="0"/>
              <a:t>al</a:t>
            </a:r>
            <a:r>
              <a:rPr lang="pt-BR" dirty="0" smtClean="0"/>
              <a:t>, 2007 – CSP23(12):3041); no ranking d citações da </a:t>
            </a:r>
            <a:r>
              <a:rPr lang="pt-BR" dirty="0" err="1" smtClean="0"/>
              <a:t>Scopus</a:t>
            </a:r>
            <a:r>
              <a:rPr lang="pt-BR" dirty="0" smtClean="0"/>
              <a:t> há uma </a:t>
            </a:r>
            <a:r>
              <a:rPr lang="pt-BR" dirty="0" err="1" smtClean="0"/>
              <a:t>obsolescencia</a:t>
            </a:r>
            <a:r>
              <a:rPr lang="pt-BR" dirty="0" smtClean="0"/>
              <a:t> variando de 15 a 20% de trabalhos não citados para </a:t>
            </a:r>
            <a:r>
              <a:rPr lang="pt-BR" dirty="0" err="1" smtClean="0"/>
              <a:t>decadas</a:t>
            </a:r>
            <a:r>
              <a:rPr lang="pt-BR" dirty="0" smtClean="0"/>
              <a:t> anteriores.</a:t>
            </a:r>
          </a:p>
          <a:p>
            <a:pPr marL="0" marR="0" indent="0" algn="l" defTabSz="914400" rtl="0" eaLnBrk="1" fontAlgn="base" latinLnBrk="0" hangingPunct="1">
              <a:lnSpc>
                <a:spcPct val="100000"/>
              </a:lnSpc>
              <a:spcBef>
                <a:spcPct val="30000"/>
              </a:spcBef>
              <a:spcAft>
                <a:spcPct val="0"/>
              </a:spcAft>
              <a:buClrTx/>
              <a:buSzTx/>
              <a:buFontTx/>
              <a:buNone/>
              <a:tabLst/>
              <a:defRPr/>
            </a:pPr>
            <a:r>
              <a:rPr lang="pt-BR" dirty="0" smtClean="0"/>
              <a:t>COLEGIO INVISIVEL  Redes humanas de comunicação – os cientistas trocam informações sobre seus trabalhos, que </a:t>
            </a:r>
            <a:r>
              <a:rPr lang="pt-BR" dirty="0" err="1" smtClean="0"/>
              <a:t>vao</a:t>
            </a:r>
            <a:r>
              <a:rPr lang="pt-BR" dirty="0" smtClean="0"/>
              <a:t> desde a conversa com o colega de sala até o contato com pesquisadores estrangeiros em reuniões científicas.  Em geral, cientistas eminentes atuam como focos importantes de intercâmbio informal de </a:t>
            </a:r>
            <a:r>
              <a:rPr lang="pt-BR" dirty="0" err="1" smtClean="0"/>
              <a:t>informçao</a:t>
            </a:r>
            <a:r>
              <a:rPr lang="pt-BR" dirty="0" smtClean="0"/>
              <a:t>, do mesmo modo que no caso do formal. Eles próprios favorecem os contatos com outros cientistas eminentes em seus respectivos campos, sendo que, no mundo acadêmico, pertencem a </a:t>
            </a:r>
            <a:r>
              <a:rPr lang="pt-BR" dirty="0" err="1" smtClean="0"/>
              <a:t>a`outras</a:t>
            </a:r>
            <a:r>
              <a:rPr lang="pt-BR" dirty="0" smtClean="0"/>
              <a:t> instituições do </a:t>
            </a:r>
            <a:r>
              <a:rPr lang="pt-BR" dirty="0" err="1" smtClean="0"/>
              <a:t>proprio</a:t>
            </a:r>
            <a:r>
              <a:rPr lang="pt-BR" dirty="0" smtClean="0"/>
              <a:t> país e do exterior.  Esses grupos recebem o nome de colégios invisíveis. (</a:t>
            </a:r>
            <a:r>
              <a:rPr lang="pt-BR" dirty="0" err="1" smtClean="0"/>
              <a:t>meadows</a:t>
            </a:r>
            <a:r>
              <a:rPr lang="pt-BR" dirty="0" smtClean="0"/>
              <a:t> p.142)</a:t>
            </a:r>
          </a:p>
          <a:p>
            <a:pPr marL="0" marR="0" indent="0" algn="l" defTabSz="914400" rtl="0" eaLnBrk="1" fontAlgn="base" latinLnBrk="0" hangingPunct="1">
              <a:lnSpc>
                <a:spcPct val="100000"/>
              </a:lnSpc>
              <a:spcBef>
                <a:spcPct val="30000"/>
              </a:spcBef>
              <a:spcAft>
                <a:spcPct val="0"/>
              </a:spcAft>
              <a:buClrTx/>
              <a:buSzTx/>
              <a:buFontTx/>
              <a:buNone/>
              <a:tabLst/>
              <a:defRPr/>
            </a:pPr>
            <a:endParaRPr lang="pt-BR" dirty="0" smtClean="0"/>
          </a:p>
          <a:p>
            <a:r>
              <a:rPr lang="pt-BR" b="1" dirty="0" smtClean="0">
                <a:hlinkClick r:id="rId3"/>
              </a:rPr>
              <a:t>O fator de impacto do ISI e a avaliação da produção científica: aspectos conceituais e metodológicos</a:t>
            </a:r>
            <a:endParaRPr lang="pt-BR" b="1" dirty="0" smtClean="0"/>
          </a:p>
          <a:p>
            <a:r>
              <a:rPr lang="pt-BR" dirty="0" smtClean="0">
                <a:hlinkClick r:id="rId4"/>
              </a:rPr>
              <a:t>L </a:t>
            </a:r>
            <a:r>
              <a:rPr lang="pt-BR" dirty="0" err="1" smtClean="0">
                <a:hlinkClick r:id="rId4"/>
              </a:rPr>
              <a:t>Strehl</a:t>
            </a:r>
            <a:r>
              <a:rPr lang="pt-BR" dirty="0" smtClean="0"/>
              <a:t> - Ciência da informação, 2005 - </a:t>
            </a:r>
            <a:r>
              <a:rPr lang="pt-BR" dirty="0" err="1" smtClean="0"/>
              <a:t>SciELO</a:t>
            </a:r>
            <a:r>
              <a:rPr lang="pt-BR" dirty="0" smtClean="0"/>
              <a:t> Brasil</a:t>
            </a:r>
          </a:p>
          <a:p>
            <a:r>
              <a:rPr lang="pt-BR" dirty="0" smtClean="0"/>
              <a:t/>
            </a:r>
            <a:br>
              <a:rPr lang="pt-BR" dirty="0" smtClean="0"/>
            </a:br>
            <a:r>
              <a:rPr lang="pt-BR" dirty="0" smtClean="0"/>
              <a:t>Na página da </a:t>
            </a:r>
            <a:r>
              <a:rPr lang="pt-BR" dirty="0" err="1" smtClean="0"/>
              <a:t>SciELO</a:t>
            </a:r>
            <a:r>
              <a:rPr lang="pt-BR" dirty="0" smtClean="0"/>
              <a:t> diz que a Saúde e Sociedade está licenciada:</a:t>
            </a:r>
            <a:br>
              <a:rPr lang="pt-BR" dirty="0" smtClean="0"/>
            </a:br>
            <a:r>
              <a:rPr lang="pt-BR" dirty="0" err="1" smtClean="0"/>
              <a:t>All</a:t>
            </a:r>
            <a:r>
              <a:rPr lang="pt-BR" dirty="0" smtClean="0"/>
              <a:t> </a:t>
            </a:r>
            <a:r>
              <a:rPr lang="pt-BR" dirty="0" err="1" smtClean="0"/>
              <a:t>the</a:t>
            </a:r>
            <a:r>
              <a:rPr lang="pt-BR" dirty="0" smtClean="0"/>
              <a:t> </a:t>
            </a:r>
            <a:r>
              <a:rPr lang="pt-BR" dirty="0" err="1" smtClean="0"/>
              <a:t>contents</a:t>
            </a:r>
            <a:r>
              <a:rPr lang="pt-BR" dirty="0" smtClean="0"/>
              <a:t> </a:t>
            </a:r>
            <a:r>
              <a:rPr lang="pt-BR" dirty="0" err="1" smtClean="0"/>
              <a:t>of</a:t>
            </a:r>
            <a:r>
              <a:rPr lang="pt-BR" dirty="0" smtClean="0"/>
              <a:t> </a:t>
            </a:r>
            <a:r>
              <a:rPr lang="pt-BR" dirty="0" err="1" smtClean="0"/>
              <a:t>this</a:t>
            </a:r>
            <a:r>
              <a:rPr lang="pt-BR" dirty="0" smtClean="0"/>
              <a:t> </a:t>
            </a:r>
            <a:r>
              <a:rPr lang="pt-BR" dirty="0" err="1" smtClean="0"/>
              <a:t>journal</a:t>
            </a:r>
            <a:r>
              <a:rPr lang="pt-BR" dirty="0" smtClean="0"/>
              <a:t>, </a:t>
            </a:r>
            <a:r>
              <a:rPr lang="pt-BR" dirty="0" err="1" smtClean="0"/>
              <a:t>except</a:t>
            </a:r>
            <a:r>
              <a:rPr lang="pt-BR" dirty="0" smtClean="0"/>
              <a:t> </a:t>
            </a:r>
            <a:r>
              <a:rPr lang="pt-BR" dirty="0" err="1" smtClean="0"/>
              <a:t>where</a:t>
            </a:r>
            <a:r>
              <a:rPr lang="pt-BR" dirty="0" smtClean="0"/>
              <a:t> </a:t>
            </a:r>
            <a:r>
              <a:rPr lang="pt-BR" dirty="0" err="1" smtClean="0"/>
              <a:t>otherwise</a:t>
            </a:r>
            <a:r>
              <a:rPr lang="pt-BR" dirty="0" smtClean="0"/>
              <a:t> </a:t>
            </a:r>
            <a:r>
              <a:rPr lang="pt-BR" dirty="0" err="1" smtClean="0"/>
              <a:t>noted</a:t>
            </a:r>
            <a:r>
              <a:rPr lang="pt-BR" dirty="0" smtClean="0"/>
              <a:t>, </a:t>
            </a:r>
            <a:r>
              <a:rPr lang="pt-BR" dirty="0" err="1" smtClean="0"/>
              <a:t>is</a:t>
            </a:r>
            <a:r>
              <a:rPr lang="pt-BR" dirty="0" smtClean="0"/>
              <a:t> </a:t>
            </a:r>
            <a:r>
              <a:rPr lang="pt-BR" dirty="0" err="1" smtClean="0"/>
              <a:t>licensed</a:t>
            </a:r>
            <a:r>
              <a:rPr lang="pt-BR" dirty="0" smtClean="0"/>
              <a:t> </a:t>
            </a:r>
            <a:r>
              <a:rPr lang="pt-BR" dirty="0" err="1" smtClean="0"/>
              <a:t>under</a:t>
            </a:r>
            <a:r>
              <a:rPr lang="pt-BR" dirty="0" smtClean="0"/>
              <a:t> a </a:t>
            </a:r>
            <a:r>
              <a:rPr lang="pt-BR" dirty="0" err="1" smtClean="0">
                <a:hlinkClick r:id="rId5"/>
              </a:rPr>
              <a:t>Creative</a:t>
            </a:r>
            <a:r>
              <a:rPr lang="pt-BR" dirty="0" smtClean="0">
                <a:hlinkClick r:id="rId5"/>
              </a:rPr>
              <a:t> </a:t>
            </a:r>
            <a:r>
              <a:rPr lang="pt-BR" dirty="0" err="1" smtClean="0">
                <a:hlinkClick r:id="rId5"/>
              </a:rPr>
              <a:t>Commons</a:t>
            </a:r>
            <a:r>
              <a:rPr lang="pt-BR" dirty="0" smtClean="0">
                <a:hlinkClick r:id="rId5"/>
              </a:rPr>
              <a:t> </a:t>
            </a:r>
            <a:r>
              <a:rPr lang="pt-BR" dirty="0" err="1" smtClean="0">
                <a:hlinkClick r:id="rId5"/>
              </a:rPr>
              <a:t>Attribution</a:t>
            </a:r>
            <a:r>
              <a:rPr lang="pt-BR" dirty="0" smtClean="0">
                <a:hlinkClick r:id="rId5"/>
              </a:rPr>
              <a:t> </a:t>
            </a:r>
            <a:r>
              <a:rPr lang="pt-BR" dirty="0" err="1" smtClean="0">
                <a:hlinkClick r:id="rId5"/>
              </a:rPr>
              <a:t>License</a:t>
            </a:r>
            <a:r>
              <a:rPr lang="pt-BR" dirty="0" smtClean="0"/>
              <a:t> </a:t>
            </a:r>
          </a:p>
          <a:p>
            <a:r>
              <a:rPr lang="pt-BR" dirty="0" smtClean="0"/>
              <a:t>A categoria BY diz que pode: copiar, distribuir, transformar </a:t>
            </a:r>
            <a:r>
              <a:rPr lang="pt-BR" dirty="0" err="1" smtClean="0"/>
              <a:t>etc</a:t>
            </a:r>
            <a:r>
              <a:rPr lang="pt-BR" dirty="0" smtClean="0"/>
              <a:t> e o NC é não comercial. Veja link: http://creativecommons.org/licenses/by-nc/3.0/</a:t>
            </a:r>
            <a:br>
              <a:rPr lang="pt-BR" dirty="0" smtClean="0"/>
            </a:br>
            <a:r>
              <a:rPr lang="pt-BR" dirty="0" smtClean="0"/>
              <a:t>Vai depender da interpretação dos editores da SS para esse pedido. Eu interpretaria que inserir no repositório é "distribuição" e entendo que não haverá comercialização pela Universidade do Paraná.</a:t>
            </a:r>
            <a:br>
              <a:rPr lang="pt-BR" dirty="0" smtClean="0"/>
            </a:br>
            <a:endParaRPr lang="pt-BR" dirty="0" smtClean="0"/>
          </a:p>
          <a:p>
            <a:pPr eaLnBrk="1" hangingPunct="1"/>
            <a:endParaRPr lang="pt-BR" dirty="0" smtClean="0"/>
          </a:p>
        </p:txBody>
      </p:sp>
    </p:spTree>
    <p:extLst>
      <p:ext uri="{BB962C8B-B14F-4D97-AF65-F5344CB8AC3E}">
        <p14:creationId xmlns:p14="http://schemas.microsoft.com/office/powerpoint/2010/main" val="207069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78F6D75-B54B-4591-A657-905F2E331F2C}" type="slidenum">
              <a:rPr lang="pt-BR" smtClean="0"/>
              <a:pPr/>
              <a:t>8</a:t>
            </a:fld>
            <a:endParaRPr lang="pt-B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pt-BR" dirty="0" smtClean="0"/>
              <a:t>Voltar para o  ciclo e falar sobre como os sistemas de informação tratam documento convencionais e não convencionais.</a:t>
            </a:r>
          </a:p>
          <a:p>
            <a:pPr eaLnBrk="1" hangingPunct="1"/>
            <a:r>
              <a:rPr lang="pt-BR" sz="1200" kern="1200" dirty="0" smtClean="0">
                <a:solidFill>
                  <a:schemeClr val="tx1"/>
                </a:solidFill>
                <a:effectLst/>
                <a:latin typeface="Arial" charset="0"/>
                <a:ea typeface="+mn-ea"/>
                <a:cs typeface="+mn-cs"/>
              </a:rPr>
              <a:t> O termo “</a:t>
            </a:r>
            <a:r>
              <a:rPr lang="pt-BR" sz="1200" kern="1200" smtClean="0">
                <a:solidFill>
                  <a:schemeClr val="tx1"/>
                </a:solidFill>
                <a:effectLst/>
                <a:latin typeface="Arial" charset="0"/>
                <a:ea typeface="+mn-ea"/>
                <a:cs typeface="+mn-cs"/>
              </a:rPr>
              <a:t>Literatura cinzenta</a:t>
            </a:r>
            <a:r>
              <a:rPr lang="pt-BR" sz="1200" kern="1200" dirty="0" smtClean="0">
                <a:solidFill>
                  <a:schemeClr val="tx1"/>
                </a:solidFill>
                <a:effectLst/>
                <a:latin typeface="Arial" charset="0"/>
                <a:ea typeface="+mn-ea"/>
                <a:cs typeface="+mn-cs"/>
              </a:rPr>
              <a:t>”  foi definido na Quarta Conferência de Literatura Cinzenta, realizada em Washington em 1999 como "O que é produzido em todos os níveis do governo, institutos, academias, empresas e indústria, em formato impresso e eletrônico, mas que não é controlado por editores científicos  ou comerciais”</a:t>
            </a:r>
            <a:endParaRPr lang="pt-BR" dirty="0" smtClean="0"/>
          </a:p>
          <a:p>
            <a:pPr eaLnBrk="1" hangingPunct="1"/>
            <a:endParaRPr lang="pt-BR" dirty="0" smtClean="0"/>
          </a:p>
          <a:p>
            <a:pPr eaLnBrk="1" hangingPunct="1"/>
            <a:r>
              <a:rPr lang="pt-BR" dirty="0" smtClean="0"/>
              <a:t>Ver Nascimento CC – mestrado p.48 sobre indexação em bases de dados – historia, tipos, critérios citando Coimbra, 1999; Castro 2011; Lancaster 1997</a:t>
            </a:r>
          </a:p>
        </p:txBody>
      </p:sp>
    </p:spTree>
    <p:extLst>
      <p:ext uri="{BB962C8B-B14F-4D97-AF65-F5344CB8AC3E}">
        <p14:creationId xmlns:p14="http://schemas.microsoft.com/office/powerpoint/2010/main" val="346323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a:ln/>
        </p:spPr>
        <p:txBody>
          <a:bodyPr/>
          <a:lstStyle/>
          <a:p>
            <a:pPr eaLnBrk="1" hangingPunct="1"/>
            <a:r>
              <a:rPr lang="pt-BR" dirty="0" smtClean="0"/>
              <a:t>Competitividade na ciência – LE CODIAC  Y-F.  A </a:t>
            </a:r>
            <a:r>
              <a:rPr lang="pt-BR" dirty="0" err="1" smtClean="0"/>
              <a:t>ciencia</a:t>
            </a:r>
            <a:r>
              <a:rPr lang="pt-BR" dirty="0" smtClean="0"/>
              <a:t> da </a:t>
            </a:r>
            <a:r>
              <a:rPr lang="pt-BR" dirty="0" err="1" smtClean="0"/>
              <a:t>informaçao</a:t>
            </a:r>
            <a:r>
              <a:rPr lang="pt-BR" dirty="0" smtClean="0"/>
              <a:t>. 2.ed. </a:t>
            </a:r>
            <a:r>
              <a:rPr lang="pt-BR" dirty="0" err="1" smtClean="0"/>
              <a:t>Brasilia</a:t>
            </a:r>
            <a:r>
              <a:rPr lang="pt-BR" dirty="0" smtClean="0"/>
              <a:t>; </a:t>
            </a:r>
            <a:r>
              <a:rPr lang="pt-BR" dirty="0" err="1" smtClean="0"/>
              <a:t>Briquet</a:t>
            </a:r>
            <a:r>
              <a:rPr lang="pt-BR" dirty="0" smtClean="0"/>
              <a:t> de Lemos, 2004 p.28-29.“republica de ideias da Cidade do</a:t>
            </a:r>
            <a:r>
              <a:rPr lang="pt-BR" baseline="0" dirty="0" smtClean="0"/>
              <a:t> Saber” do </a:t>
            </a:r>
            <a:r>
              <a:rPr lang="pt-BR" baseline="0" dirty="0" err="1" smtClean="0"/>
              <a:t>sec</a:t>
            </a:r>
            <a:r>
              <a:rPr lang="pt-BR" baseline="0" dirty="0" smtClean="0"/>
              <a:t> XIX “cuja preocupação era com a discussão </a:t>
            </a:r>
            <a:r>
              <a:rPr lang="pt-BR" baseline="0" dirty="0" err="1" smtClean="0"/>
              <a:t>teorica</a:t>
            </a:r>
            <a:r>
              <a:rPr lang="pt-BR" baseline="0" dirty="0" smtClean="0"/>
              <a:t> e o encontro da verdade” foi </a:t>
            </a:r>
            <a:r>
              <a:rPr lang="pt-BR" baseline="0" dirty="0" err="1" smtClean="0"/>
              <a:t>substituido</a:t>
            </a:r>
            <a:r>
              <a:rPr lang="pt-BR" baseline="0" dirty="0" smtClean="0"/>
              <a:t> pelo conceito dos rankings internacionais, onde a avaliação se dá por meio da publicação de resultados de pesquisa em periódicos reconhecidos pela comunidade cientifica (ver tese Nascimento CC do ECA/</a:t>
            </a:r>
            <a:r>
              <a:rPr lang="pt-BR" baseline="0" dirty="0" err="1" smtClean="0"/>
              <a:t>Mugnaini</a:t>
            </a:r>
            <a:r>
              <a:rPr lang="pt-BR" baseline="0" dirty="0" smtClean="0"/>
              <a:t> e Carla, 2014).  O pragmatismo do “publicar ou perecer” ganhou força e </a:t>
            </a:r>
            <a:r>
              <a:rPr lang="pt-BR" baseline="0" dirty="0" err="1" smtClean="0"/>
              <a:t>impos</a:t>
            </a:r>
            <a:r>
              <a:rPr lang="pt-BR" baseline="0" dirty="0" smtClean="0"/>
              <a:t> o aumento do numero de revistas.</a:t>
            </a:r>
          </a:p>
          <a:p>
            <a:pPr eaLnBrk="1" hangingPunct="1"/>
            <a:r>
              <a:rPr lang="pt-BR" baseline="0" dirty="0" smtClean="0"/>
              <a:t>PUBLICAR OU PERECER – frase registrada na literatura em 1942 no livro The </a:t>
            </a:r>
            <a:r>
              <a:rPr lang="pt-BR" baseline="0" dirty="0" err="1" smtClean="0"/>
              <a:t>academic</a:t>
            </a:r>
            <a:r>
              <a:rPr lang="pt-BR" baseline="0" dirty="0" smtClean="0"/>
              <a:t> </a:t>
            </a:r>
            <a:r>
              <a:rPr lang="pt-BR" baseline="0" dirty="0" err="1" smtClean="0"/>
              <a:t>man</a:t>
            </a:r>
            <a:r>
              <a:rPr lang="pt-BR" baseline="0" dirty="0" smtClean="0"/>
              <a:t>: a </a:t>
            </a:r>
            <a:r>
              <a:rPr lang="pt-BR" baseline="0" dirty="0" err="1" smtClean="0"/>
              <a:t>study</a:t>
            </a:r>
            <a:r>
              <a:rPr lang="pt-BR" baseline="0" dirty="0" smtClean="0"/>
              <a:t> </a:t>
            </a:r>
            <a:r>
              <a:rPr lang="pt-BR" baseline="0" dirty="0" err="1" smtClean="0"/>
              <a:t>inthe</a:t>
            </a:r>
            <a:r>
              <a:rPr lang="pt-BR" baseline="0" dirty="0" smtClean="0"/>
              <a:t> </a:t>
            </a:r>
            <a:r>
              <a:rPr lang="pt-BR" baseline="0" dirty="0" err="1" smtClean="0"/>
              <a:t>sociology</a:t>
            </a:r>
            <a:r>
              <a:rPr lang="pt-BR" baseline="0" dirty="0" smtClean="0"/>
              <a:t> </a:t>
            </a:r>
            <a:r>
              <a:rPr lang="pt-BR" baseline="0" dirty="0" err="1" smtClean="0"/>
              <a:t>of</a:t>
            </a:r>
            <a:r>
              <a:rPr lang="pt-BR" baseline="0" dirty="0" smtClean="0"/>
              <a:t> a </a:t>
            </a:r>
            <a:r>
              <a:rPr lang="pt-BR" baseline="0" dirty="0" err="1" smtClean="0"/>
              <a:t>profession</a:t>
            </a:r>
            <a:r>
              <a:rPr lang="pt-BR" baseline="0" dirty="0" smtClean="0"/>
              <a:t>, de Logan Wilson e difundida por Eugene Garfield, fundados do ISI. Garfield E. </a:t>
            </a:r>
            <a:r>
              <a:rPr lang="pt-BR" baseline="0" dirty="0" err="1" smtClean="0"/>
              <a:t>What</a:t>
            </a:r>
            <a:r>
              <a:rPr lang="pt-BR" baseline="0" dirty="0" smtClean="0"/>
              <a:t> </a:t>
            </a:r>
            <a:r>
              <a:rPr lang="pt-BR" baseline="0" dirty="0" err="1" smtClean="0"/>
              <a:t>is</a:t>
            </a:r>
            <a:r>
              <a:rPr lang="pt-BR" baseline="0" dirty="0" smtClean="0"/>
              <a:t> </a:t>
            </a:r>
            <a:r>
              <a:rPr lang="pt-BR" baseline="0" dirty="0" err="1" smtClean="0"/>
              <a:t>the</a:t>
            </a:r>
            <a:r>
              <a:rPr lang="pt-BR" baseline="0" dirty="0" smtClean="0"/>
              <a:t> primordial </a:t>
            </a:r>
            <a:r>
              <a:rPr lang="pt-BR" baseline="0" dirty="0" err="1" smtClean="0"/>
              <a:t>reference</a:t>
            </a:r>
            <a:r>
              <a:rPr lang="pt-BR" baseline="0" dirty="0" smtClean="0"/>
              <a:t> for </a:t>
            </a:r>
            <a:r>
              <a:rPr lang="pt-BR" baseline="0" dirty="0" err="1" smtClean="0"/>
              <a:t>the</a:t>
            </a:r>
            <a:r>
              <a:rPr lang="pt-BR" baseline="0" dirty="0" smtClean="0"/>
              <a:t> </a:t>
            </a:r>
            <a:r>
              <a:rPr lang="pt-BR" baseline="0" dirty="0" err="1" smtClean="0"/>
              <a:t>phrase</a:t>
            </a:r>
            <a:r>
              <a:rPr lang="pt-BR" baseline="0" dirty="0" smtClean="0"/>
              <a:t> “</a:t>
            </a:r>
            <a:r>
              <a:rPr lang="pt-BR" baseline="0" dirty="0" err="1" smtClean="0"/>
              <a:t>publish</a:t>
            </a:r>
            <a:r>
              <a:rPr lang="pt-BR" baseline="0" dirty="0" smtClean="0"/>
              <a:t> </a:t>
            </a:r>
            <a:r>
              <a:rPr lang="pt-BR" baseline="0" dirty="0" err="1" smtClean="0"/>
              <a:t>or</a:t>
            </a:r>
            <a:r>
              <a:rPr lang="pt-BR" baseline="0" dirty="0" smtClean="0"/>
              <a:t> </a:t>
            </a:r>
            <a:r>
              <a:rPr lang="pt-BR" baseline="0" dirty="0" err="1" smtClean="0"/>
              <a:t>perish</a:t>
            </a:r>
            <a:r>
              <a:rPr lang="pt-BR" baseline="0" dirty="0" smtClean="0"/>
              <a:t>”?. The </a:t>
            </a:r>
            <a:r>
              <a:rPr lang="pt-BR" baseline="0" dirty="0" err="1" smtClean="0"/>
              <a:t>scientist</a:t>
            </a:r>
            <a:r>
              <a:rPr lang="pt-BR" baseline="0" dirty="0" smtClean="0"/>
              <a:t> 10(12):10jun 1996.</a:t>
            </a:r>
          </a:p>
          <a:p>
            <a:pPr eaLnBrk="1" hangingPunct="1"/>
            <a:r>
              <a:rPr lang="pt-BR" baseline="0" dirty="0" smtClean="0"/>
              <a:t>Indicadores </a:t>
            </a:r>
            <a:r>
              <a:rPr lang="pt-BR" baseline="0" dirty="0" err="1" smtClean="0"/>
              <a:t>bobliometricos</a:t>
            </a:r>
            <a:r>
              <a:rPr lang="pt-BR" baseline="0" dirty="0" smtClean="0"/>
              <a:t>  ver dissertação  Nascimento CC do, 2014  p.51</a:t>
            </a:r>
          </a:p>
          <a:p>
            <a:pPr eaLnBrk="1" hangingPunct="1"/>
            <a:r>
              <a:rPr lang="pt-BR" baseline="0" dirty="0" smtClean="0"/>
              <a:t>CAPES  e </a:t>
            </a:r>
            <a:r>
              <a:rPr lang="pt-BR" baseline="0" dirty="0" err="1" smtClean="0"/>
              <a:t>Qualis</a:t>
            </a:r>
            <a:r>
              <a:rPr lang="pt-BR" baseline="0" dirty="0" smtClean="0"/>
              <a:t> – ver dissertação  Nascimento CC do, 2014 – p.12-14</a:t>
            </a:r>
            <a:endParaRPr lang="pt-BR" dirty="0" smtClean="0"/>
          </a:p>
        </p:txBody>
      </p:sp>
      <p:sp>
        <p:nvSpPr>
          <p:cNvPr id="26628" name="Espaço Reservado para Número de Slide 3"/>
          <p:cNvSpPr>
            <a:spLocks noGrp="1"/>
          </p:cNvSpPr>
          <p:nvPr>
            <p:ph type="sldNum" sz="quarter" idx="5"/>
          </p:nvPr>
        </p:nvSpPr>
        <p:spPr>
          <a:noFill/>
        </p:spPr>
        <p:txBody>
          <a:bodyPr/>
          <a:lstStyle/>
          <a:p>
            <a:fld id="{C1F715AD-FFFD-4121-85DC-6B82489E2F5D}" type="slidenum">
              <a:rPr lang="pt-BR" smtClean="0"/>
              <a:pPr/>
              <a:t>9</a:t>
            </a:fld>
            <a:endParaRPr lang="pt-BR" smtClean="0"/>
          </a:p>
        </p:txBody>
      </p:sp>
    </p:spTree>
    <p:extLst>
      <p:ext uri="{BB962C8B-B14F-4D97-AF65-F5344CB8AC3E}">
        <p14:creationId xmlns:p14="http://schemas.microsoft.com/office/powerpoint/2010/main" val="383456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866CB5B-7A19-4533-ADFC-5D31136AF363}" type="slidenum">
              <a:rPr lang="pt-BR" smtClean="0"/>
              <a:pPr/>
              <a:t>11</a:t>
            </a:fld>
            <a:endParaRPr lang="pt-B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178494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8A0C24D-A30E-4A15-8C7A-0CCFE18DFFF2}" type="slidenum">
              <a:rPr lang="pt-BR" smtClean="0"/>
              <a:pPr/>
              <a:t>12</a:t>
            </a:fld>
            <a:endParaRPr lang="pt-B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pt-BR" b="1" dirty="0" smtClean="0">
                <a:solidFill>
                  <a:srgbClr val="003300"/>
                </a:solidFill>
              </a:rPr>
              <a:t>O controle da literatura científica brasileira começou em 1937 – com o Catálogo Médico Brasileiro. Depois a Bibliografia Brasileira de Medicina, pelo antigo IBBD, fez esse controle de 1941 a 1979.  Na década de 1980 essa atividade passou a ser realizada pela </a:t>
            </a:r>
            <a:r>
              <a:rPr lang="pt-BR" b="1" dirty="0" err="1" smtClean="0">
                <a:solidFill>
                  <a:srgbClr val="003300"/>
                </a:solidFill>
              </a:rPr>
              <a:t>Bireme</a:t>
            </a:r>
            <a:r>
              <a:rPr lang="pt-BR" b="1" dirty="0" smtClean="0">
                <a:solidFill>
                  <a:srgbClr val="003300"/>
                </a:solidFill>
              </a:rPr>
              <a:t>, que a mantem até os dias de hoje – representada pela base de dados LILACS. A base de dados LILACS está inserida no Portal BVS</a:t>
            </a:r>
            <a:r>
              <a:rPr lang="pt-BR" b="1" baseline="0" dirty="0" smtClean="0">
                <a:solidFill>
                  <a:srgbClr val="003300"/>
                </a:solidFill>
              </a:rPr>
              <a:t> que agrega diversos tipos de fontes além da base de dados bibliográfica.</a:t>
            </a:r>
            <a:endParaRPr lang="pt-BR" b="1" dirty="0" smtClean="0">
              <a:solidFill>
                <a:srgbClr val="003300"/>
              </a:solidFill>
            </a:endParaRPr>
          </a:p>
          <a:p>
            <a:pPr eaLnBrk="1" hangingPunct="1"/>
            <a:endParaRPr lang="pt-BR" b="1" dirty="0" smtClean="0">
              <a:solidFill>
                <a:srgbClr val="003300"/>
              </a:solidFill>
            </a:endParaRPr>
          </a:p>
          <a:p>
            <a:pPr eaLnBrk="1" hangingPunct="1"/>
            <a:r>
              <a:rPr lang="pt-BR" b="1" dirty="0" smtClean="0">
                <a:solidFill>
                  <a:srgbClr val="003300"/>
                </a:solidFill>
              </a:rPr>
              <a:t>periodicamente são avaliados: novos inseridos, outros, retirados de acordo como os critérios de qualidade estabelecidos ; em 2012 por exemplo eram 1.740 revistas sendo 22% brasileiras; em 2016 são 1.472, sendo 43% brasileiras.</a:t>
            </a:r>
          </a:p>
          <a:p>
            <a:pPr eaLnBrk="1" hangingPunct="1"/>
            <a:endParaRPr lang="pt-BR" dirty="0" smtClean="0"/>
          </a:p>
        </p:txBody>
      </p:sp>
    </p:spTree>
    <p:extLst>
      <p:ext uri="{BB962C8B-B14F-4D97-AF65-F5344CB8AC3E}">
        <p14:creationId xmlns:p14="http://schemas.microsoft.com/office/powerpoint/2010/main" val="323739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Imagem de Slide 1"/>
          <p:cNvSpPr>
            <a:spLocks noGrp="1" noRot="1" noChangeAspect="1" noTextEdit="1"/>
          </p:cNvSpPr>
          <p:nvPr>
            <p:ph type="sldImg"/>
          </p:nvPr>
        </p:nvSpPr>
        <p:spPr>
          <a:ln/>
        </p:spPr>
      </p:sp>
      <p:sp>
        <p:nvSpPr>
          <p:cNvPr id="29699" name="Espaço Reservado para Anotações 2"/>
          <p:cNvSpPr>
            <a:spLocks noGrp="1"/>
          </p:cNvSpPr>
          <p:nvPr>
            <p:ph type="body" idx="1"/>
          </p:nvPr>
        </p:nvSpPr>
        <p:spPr>
          <a:noFill/>
          <a:ln/>
        </p:spPr>
        <p:txBody>
          <a:bodyPr/>
          <a:lstStyle/>
          <a:p>
            <a:pPr eaLnBrk="1" hangingPunct="1"/>
            <a:endParaRPr lang="pt-BR" smtClean="0"/>
          </a:p>
        </p:txBody>
      </p:sp>
      <p:sp>
        <p:nvSpPr>
          <p:cNvPr id="29700" name="Espaço Reservado para Número de Slide 3"/>
          <p:cNvSpPr>
            <a:spLocks noGrp="1"/>
          </p:cNvSpPr>
          <p:nvPr>
            <p:ph type="sldNum" sz="quarter" idx="5"/>
          </p:nvPr>
        </p:nvSpPr>
        <p:spPr>
          <a:noFill/>
        </p:spPr>
        <p:txBody>
          <a:bodyPr/>
          <a:lstStyle/>
          <a:p>
            <a:fld id="{C8D6BE9D-3CA6-46D5-A8E6-31C977E55371}" type="slidenum">
              <a:rPr lang="pt-BR" smtClean="0"/>
              <a:pPr/>
              <a:t>13</a:t>
            </a:fld>
            <a:endParaRPr lang="pt-BR" smtClean="0"/>
          </a:p>
        </p:txBody>
      </p:sp>
    </p:spTree>
    <p:extLst>
      <p:ext uri="{BB962C8B-B14F-4D97-AF65-F5344CB8AC3E}">
        <p14:creationId xmlns:p14="http://schemas.microsoft.com/office/powerpoint/2010/main" val="364403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78F4178-B9E1-4266-8089-39A82F15B889}" type="slidenum">
              <a:rPr lang="pt-BR" smtClean="0"/>
              <a:pPr/>
              <a:t>14</a:t>
            </a:fld>
            <a:endParaRPr lang="pt-B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pt-BR" dirty="0" smtClean="0"/>
              <a:t>O </a:t>
            </a:r>
            <a:r>
              <a:rPr lang="pt-BR" dirty="0" err="1" smtClean="0"/>
              <a:t>PubMed</a:t>
            </a:r>
            <a:r>
              <a:rPr lang="pt-BR" dirty="0" smtClean="0"/>
              <a:t> é um portal que tem outros documentos e revistas, além de todo o conteúdo da base </a:t>
            </a:r>
            <a:r>
              <a:rPr lang="pt-BR" dirty="0" err="1" smtClean="0"/>
              <a:t>Medline</a:t>
            </a:r>
            <a:r>
              <a:rPr lang="pt-BR" dirty="0" smtClean="0"/>
              <a:t>. As revistas que estão fora da base </a:t>
            </a:r>
            <a:r>
              <a:rPr lang="pt-BR" dirty="0" err="1" smtClean="0"/>
              <a:t>Medline</a:t>
            </a:r>
            <a:r>
              <a:rPr lang="pt-BR" dirty="0" smtClean="0"/>
              <a:t> (no </a:t>
            </a:r>
            <a:r>
              <a:rPr lang="pt-BR" dirty="0" err="1" smtClean="0"/>
              <a:t>PubMed</a:t>
            </a:r>
            <a:r>
              <a:rPr lang="pt-BR" dirty="0" smtClean="0"/>
              <a:t>) ainda não passaram por avaliação do Comitê de Revisão Técnica de Seleção de Literatura (LSTRC) da NLM.  Portanto, têm pesos diferentes. As que estão na base </a:t>
            </a:r>
            <a:r>
              <a:rPr lang="pt-BR" dirty="0" err="1" smtClean="0"/>
              <a:t>Medline</a:t>
            </a:r>
            <a:r>
              <a:rPr lang="pt-BR" dirty="0" smtClean="0"/>
              <a:t> já passaram por um crivo na seleção, e também passam a ter seus descritores indexados pelo </a:t>
            </a:r>
            <a:r>
              <a:rPr lang="pt-BR" dirty="0" err="1" smtClean="0"/>
              <a:t>Mesh</a:t>
            </a:r>
            <a:r>
              <a:rPr lang="pt-BR" dirty="0" smtClean="0"/>
              <a:t>. As demais revistas estão disponíveis para acesso no </a:t>
            </a:r>
            <a:r>
              <a:rPr lang="pt-BR" dirty="0" err="1" smtClean="0"/>
              <a:t>PubMed</a:t>
            </a:r>
            <a:r>
              <a:rPr lang="pt-BR" dirty="0" smtClean="0"/>
              <a:t>, mas ainda na espera de alguma avaliação (regularidade, periodicidade, conteúdo científico, normalização, acesso </a:t>
            </a:r>
            <a:r>
              <a:rPr lang="pt-BR" dirty="0" err="1" smtClean="0"/>
              <a:t>etc</a:t>
            </a:r>
            <a:r>
              <a:rPr lang="pt-BR" dirty="0" smtClean="0"/>
              <a:t>). </a:t>
            </a:r>
            <a:br>
              <a:rPr lang="pt-BR" dirty="0" smtClean="0"/>
            </a:br>
            <a:r>
              <a:rPr lang="pt-BR" dirty="0" smtClean="0"/>
              <a:t/>
            </a:r>
            <a:br>
              <a:rPr lang="pt-BR" dirty="0" smtClean="0"/>
            </a:br>
            <a:r>
              <a:rPr lang="pt-BR" dirty="0" smtClean="0"/>
              <a:t>Suas revistas são todas as brasileiras ou brasileiras da área da saúde ou da área de saúde pública?</a:t>
            </a:r>
            <a:br>
              <a:rPr lang="pt-BR" dirty="0" smtClean="0"/>
            </a:br>
            <a:r>
              <a:rPr lang="pt-BR" dirty="0" smtClean="0"/>
              <a:t/>
            </a:r>
            <a:br>
              <a:rPr lang="pt-BR" dirty="0" smtClean="0"/>
            </a:br>
            <a:r>
              <a:rPr lang="pt-BR" dirty="0" smtClean="0"/>
              <a:t>A base de dados LILACS tem todas as brasileiras da área da saúde. Funciona como um diretório de revistas da </a:t>
            </a:r>
            <a:r>
              <a:rPr lang="pt-BR" dirty="0" err="1" smtClean="0"/>
              <a:t>America</a:t>
            </a:r>
            <a:r>
              <a:rPr lang="pt-BR" dirty="0" smtClean="0"/>
              <a:t> Latina e Caribe. Revistas da área da saúde que não estão na LILACS merecem mais atenção.  Assim como as revistas que estão no </a:t>
            </a:r>
            <a:r>
              <a:rPr lang="pt-BR" dirty="0" err="1" smtClean="0"/>
              <a:t>PubMed</a:t>
            </a:r>
            <a:r>
              <a:rPr lang="pt-BR" dirty="0" smtClean="0"/>
              <a:t> e não estão na MEDLINE.  A </a:t>
            </a:r>
            <a:r>
              <a:rPr lang="pt-BR" dirty="0" err="1" smtClean="0"/>
              <a:t>Bireme</a:t>
            </a:r>
            <a:r>
              <a:rPr lang="pt-BR" dirty="0" smtClean="0"/>
              <a:t> mantém uma planilha com a indexação na Biblioteca Virtual (</a:t>
            </a:r>
            <a:r>
              <a:rPr lang="pt-BR" dirty="0" smtClean="0">
                <a:hlinkClick r:id="rId3"/>
              </a:rPr>
              <a:t>http://ccs.bvsalud.org/</a:t>
            </a:r>
            <a:r>
              <a:rPr lang="pt-BR" dirty="0" smtClean="0"/>
              <a:t>) veja a lista no endereço:</a:t>
            </a:r>
            <a:br>
              <a:rPr lang="pt-BR" dirty="0" smtClean="0"/>
            </a:br>
            <a:r>
              <a:rPr lang="pt-BR" dirty="0" smtClean="0">
                <a:hlinkClick r:id="rId4"/>
              </a:rPr>
              <a:t>https://docs.google.com/spreadsheets/d/1iqjAZKnNyDymsHiM3H1G258PxhsI7AA4PthIhWKE7Fs/edit#gid=544060301</a:t>
            </a:r>
            <a:r>
              <a:rPr lang="pt-BR" dirty="0" smtClean="0"/>
              <a:t/>
            </a:r>
            <a:br>
              <a:rPr lang="pt-BR" dirty="0" smtClean="0"/>
            </a:br>
            <a:r>
              <a:rPr lang="pt-BR" dirty="0" smtClean="0"/>
              <a:t/>
            </a:r>
            <a:br>
              <a:rPr lang="pt-BR" dirty="0" smtClean="0"/>
            </a:br>
            <a:r>
              <a:rPr lang="pt-BR" dirty="0" smtClean="0"/>
              <a:t>Espero ter respondido ...</a:t>
            </a:r>
            <a:r>
              <a:rPr lang="pt-BR" dirty="0" err="1" smtClean="0"/>
              <a:t>rsrsr</a:t>
            </a:r>
            <a:r>
              <a:rPr lang="pt-BR" dirty="0" smtClean="0"/>
              <a:t> Fico à disposição</a:t>
            </a:r>
            <a:br>
              <a:rPr lang="pt-BR" dirty="0" smtClean="0"/>
            </a:br>
            <a:r>
              <a:rPr lang="pt-BR" dirty="0" err="1" smtClean="0"/>
              <a:t>bj</a:t>
            </a:r>
            <a:r>
              <a:rPr lang="pt-BR" dirty="0" smtClean="0"/>
              <a:t> </a:t>
            </a:r>
            <a:r>
              <a:rPr lang="pt-BR" dirty="0" err="1" smtClean="0"/>
              <a:t>Angela</a:t>
            </a:r>
            <a:r>
              <a:rPr lang="pt-BR" dirty="0" smtClean="0"/>
              <a:t/>
            </a:r>
            <a:br>
              <a:rPr lang="pt-BR" dirty="0" smtClean="0"/>
            </a:br>
            <a:r>
              <a:rPr lang="pt-BR" dirty="0" smtClean="0"/>
              <a:t/>
            </a:r>
            <a:br>
              <a:rPr lang="pt-BR" dirty="0" smtClean="0"/>
            </a:br>
            <a:r>
              <a:rPr lang="pt-BR" dirty="0" smtClean="0"/>
              <a:t/>
            </a:r>
            <a:br>
              <a:rPr lang="pt-BR" dirty="0" smtClean="0"/>
            </a:br>
            <a:r>
              <a:rPr lang="pt-BR" dirty="0" smtClean="0"/>
              <a:t>"</a:t>
            </a:r>
            <a:r>
              <a:rPr lang="pt-BR" dirty="0" err="1" smtClean="0"/>
              <a:t>PubMed</a:t>
            </a:r>
            <a:r>
              <a:rPr lang="pt-BR" dirty="0" smtClean="0"/>
              <a:t> </a:t>
            </a:r>
            <a:r>
              <a:rPr lang="pt-BR" dirty="0" err="1" smtClean="0"/>
              <a:t>comprises</a:t>
            </a:r>
            <a:r>
              <a:rPr lang="pt-BR" dirty="0" smtClean="0"/>
              <a:t> more </a:t>
            </a:r>
            <a:r>
              <a:rPr lang="pt-BR" dirty="0" err="1" smtClean="0"/>
              <a:t>than</a:t>
            </a:r>
            <a:r>
              <a:rPr lang="pt-BR" dirty="0" smtClean="0"/>
              <a:t> 26 </a:t>
            </a:r>
            <a:r>
              <a:rPr lang="pt-BR" dirty="0" err="1" smtClean="0"/>
              <a:t>million</a:t>
            </a:r>
            <a:r>
              <a:rPr lang="pt-BR" dirty="0" smtClean="0"/>
              <a:t> </a:t>
            </a:r>
            <a:r>
              <a:rPr lang="pt-BR" dirty="0" err="1" smtClean="0"/>
              <a:t>citations</a:t>
            </a:r>
            <a:r>
              <a:rPr lang="pt-BR" dirty="0" smtClean="0"/>
              <a:t> for </a:t>
            </a:r>
            <a:r>
              <a:rPr lang="pt-BR" dirty="0" err="1" smtClean="0"/>
              <a:t>biomedical</a:t>
            </a:r>
            <a:r>
              <a:rPr lang="pt-BR" dirty="0" smtClean="0"/>
              <a:t> </a:t>
            </a:r>
            <a:r>
              <a:rPr lang="pt-BR" dirty="0" err="1" smtClean="0"/>
              <a:t>literature</a:t>
            </a:r>
            <a:r>
              <a:rPr lang="pt-BR" dirty="0" smtClean="0"/>
              <a:t> </a:t>
            </a:r>
            <a:r>
              <a:rPr lang="pt-BR" dirty="0" err="1" smtClean="0"/>
              <a:t>from</a:t>
            </a:r>
            <a:r>
              <a:rPr lang="pt-BR" dirty="0" smtClean="0"/>
              <a:t> MEDLINE, </a:t>
            </a:r>
            <a:r>
              <a:rPr lang="pt-BR" dirty="0" err="1" smtClean="0"/>
              <a:t>life</a:t>
            </a:r>
            <a:r>
              <a:rPr lang="pt-BR" dirty="0" smtClean="0"/>
              <a:t> </a:t>
            </a:r>
            <a:r>
              <a:rPr lang="pt-BR" dirty="0" err="1" smtClean="0"/>
              <a:t>science</a:t>
            </a:r>
            <a:r>
              <a:rPr lang="pt-BR" dirty="0" smtClean="0"/>
              <a:t> </a:t>
            </a:r>
            <a:r>
              <a:rPr lang="pt-BR" dirty="0" err="1" smtClean="0"/>
              <a:t>journals</a:t>
            </a:r>
            <a:r>
              <a:rPr lang="pt-BR" dirty="0" smtClean="0"/>
              <a:t>, </a:t>
            </a:r>
            <a:r>
              <a:rPr lang="pt-BR" dirty="0" err="1" smtClean="0"/>
              <a:t>and</a:t>
            </a:r>
            <a:r>
              <a:rPr lang="pt-BR" dirty="0" smtClean="0"/>
              <a:t> online books. </a:t>
            </a:r>
            <a:r>
              <a:rPr lang="pt-BR" dirty="0" err="1" smtClean="0"/>
              <a:t>Citations</a:t>
            </a:r>
            <a:r>
              <a:rPr lang="pt-BR" dirty="0" smtClean="0"/>
              <a:t> </a:t>
            </a:r>
            <a:r>
              <a:rPr lang="pt-BR" dirty="0" err="1" smtClean="0"/>
              <a:t>may</a:t>
            </a:r>
            <a:r>
              <a:rPr lang="pt-BR" dirty="0" smtClean="0"/>
              <a:t> include links </a:t>
            </a:r>
            <a:r>
              <a:rPr lang="pt-BR" dirty="0" err="1" smtClean="0"/>
              <a:t>to</a:t>
            </a:r>
            <a:r>
              <a:rPr lang="pt-BR" dirty="0" smtClean="0"/>
              <a:t> </a:t>
            </a:r>
            <a:r>
              <a:rPr lang="pt-BR" dirty="0" err="1" smtClean="0"/>
              <a:t>full-text</a:t>
            </a:r>
            <a:r>
              <a:rPr lang="pt-BR" dirty="0" smtClean="0"/>
              <a:t> </a:t>
            </a:r>
            <a:r>
              <a:rPr lang="pt-BR" dirty="0" err="1" smtClean="0"/>
              <a:t>content</a:t>
            </a:r>
            <a:r>
              <a:rPr lang="pt-BR" dirty="0" smtClean="0"/>
              <a:t> </a:t>
            </a:r>
            <a:r>
              <a:rPr lang="pt-BR" dirty="0" err="1" smtClean="0"/>
              <a:t>from</a:t>
            </a:r>
            <a:r>
              <a:rPr lang="pt-BR" dirty="0" smtClean="0"/>
              <a:t> </a:t>
            </a:r>
            <a:r>
              <a:rPr lang="pt-BR" dirty="0" err="1" smtClean="0"/>
              <a:t>PubMed</a:t>
            </a:r>
            <a:r>
              <a:rPr lang="pt-BR" dirty="0" smtClean="0"/>
              <a:t> Central </a:t>
            </a:r>
            <a:r>
              <a:rPr lang="pt-BR" dirty="0" err="1" smtClean="0"/>
              <a:t>and</a:t>
            </a:r>
            <a:r>
              <a:rPr lang="pt-BR" dirty="0" smtClean="0"/>
              <a:t> </a:t>
            </a:r>
            <a:r>
              <a:rPr lang="pt-BR" dirty="0" err="1" smtClean="0"/>
              <a:t>publisher</a:t>
            </a:r>
            <a:r>
              <a:rPr lang="pt-BR" dirty="0" smtClean="0"/>
              <a:t> web sites"</a:t>
            </a:r>
            <a:br>
              <a:rPr lang="pt-BR" dirty="0" smtClean="0"/>
            </a:br>
            <a:r>
              <a:rPr lang="pt-BR" dirty="0" smtClean="0"/>
              <a:t/>
            </a:r>
            <a:br>
              <a:rPr lang="pt-BR" dirty="0" smtClean="0"/>
            </a:br>
            <a:endParaRPr lang="pt-BR" dirty="0" smtClean="0"/>
          </a:p>
          <a:p>
            <a:r>
              <a:rPr lang="pt-BR" dirty="0" smtClean="0"/>
              <a:t>"MEDLINE </a:t>
            </a:r>
            <a:r>
              <a:rPr lang="pt-BR" dirty="0" err="1" smtClean="0"/>
              <a:t>is</a:t>
            </a:r>
            <a:r>
              <a:rPr lang="pt-BR" dirty="0" smtClean="0"/>
              <a:t> </a:t>
            </a:r>
            <a:r>
              <a:rPr lang="pt-BR" dirty="0" err="1" smtClean="0"/>
              <a:t>the</a:t>
            </a:r>
            <a:r>
              <a:rPr lang="pt-BR" dirty="0" smtClean="0"/>
              <a:t> </a:t>
            </a:r>
            <a:r>
              <a:rPr lang="pt-BR" dirty="0" err="1" smtClean="0"/>
              <a:t>primary</a:t>
            </a:r>
            <a:r>
              <a:rPr lang="pt-BR" dirty="0" smtClean="0"/>
              <a:t> </a:t>
            </a:r>
            <a:r>
              <a:rPr lang="pt-BR" dirty="0" err="1" smtClean="0"/>
              <a:t>component</a:t>
            </a:r>
            <a:r>
              <a:rPr lang="pt-BR" dirty="0" smtClean="0"/>
              <a:t> </a:t>
            </a:r>
            <a:r>
              <a:rPr lang="pt-BR" dirty="0" err="1" smtClean="0"/>
              <a:t>of</a:t>
            </a:r>
            <a:r>
              <a:rPr lang="pt-BR" dirty="0" smtClean="0"/>
              <a:t> </a:t>
            </a:r>
            <a:r>
              <a:rPr lang="pt-BR" dirty="0" err="1" smtClean="0">
                <a:hlinkClick r:id="rId5"/>
              </a:rPr>
              <a:t>PubMed</a:t>
            </a:r>
            <a:r>
              <a:rPr lang="pt-BR" dirty="0" smtClean="0">
                <a:hlinkClick r:id="rId5"/>
              </a:rPr>
              <a:t>®</a:t>
            </a:r>
            <a:r>
              <a:rPr lang="pt-BR" dirty="0" smtClean="0"/>
              <a:t>, </a:t>
            </a:r>
            <a:r>
              <a:rPr lang="pt-BR" dirty="0" err="1" smtClean="0"/>
              <a:t>part</a:t>
            </a:r>
            <a:r>
              <a:rPr lang="pt-BR" dirty="0" smtClean="0"/>
              <a:t> </a:t>
            </a:r>
            <a:r>
              <a:rPr lang="pt-BR" dirty="0" err="1" smtClean="0"/>
              <a:t>of</a:t>
            </a:r>
            <a:r>
              <a:rPr lang="pt-BR" dirty="0" smtClean="0"/>
              <a:t> </a:t>
            </a:r>
            <a:r>
              <a:rPr lang="pt-BR" dirty="0" err="1" smtClean="0"/>
              <a:t>the</a:t>
            </a:r>
            <a:r>
              <a:rPr lang="pt-BR" dirty="0" smtClean="0"/>
              <a:t> </a:t>
            </a:r>
            <a:r>
              <a:rPr lang="pt-BR" dirty="0" err="1" smtClean="0"/>
              <a:t>Entrez</a:t>
            </a:r>
            <a:r>
              <a:rPr lang="pt-BR" dirty="0" smtClean="0"/>
              <a:t> series </a:t>
            </a:r>
            <a:r>
              <a:rPr lang="pt-BR" dirty="0" err="1" smtClean="0"/>
              <a:t>of</a:t>
            </a:r>
            <a:r>
              <a:rPr lang="pt-BR" dirty="0" smtClean="0"/>
              <a:t> </a:t>
            </a:r>
            <a:r>
              <a:rPr lang="pt-BR" dirty="0" err="1" smtClean="0"/>
              <a:t>databases</a:t>
            </a:r>
            <a:r>
              <a:rPr lang="pt-BR" dirty="0" smtClean="0"/>
              <a:t> </a:t>
            </a:r>
            <a:r>
              <a:rPr lang="pt-BR" dirty="0" err="1" smtClean="0"/>
              <a:t>provided</a:t>
            </a:r>
            <a:r>
              <a:rPr lang="pt-BR" dirty="0" smtClean="0"/>
              <a:t> </a:t>
            </a:r>
            <a:r>
              <a:rPr lang="pt-BR" dirty="0" err="1" smtClean="0"/>
              <a:t>by</a:t>
            </a:r>
            <a:r>
              <a:rPr lang="pt-BR" dirty="0" smtClean="0"/>
              <a:t> </a:t>
            </a:r>
            <a:r>
              <a:rPr lang="pt-BR" dirty="0" err="1" smtClean="0"/>
              <a:t>the</a:t>
            </a:r>
            <a:r>
              <a:rPr lang="pt-BR" dirty="0" smtClean="0"/>
              <a:t> NLM </a:t>
            </a:r>
            <a:r>
              <a:rPr lang="pt-BR" dirty="0" err="1" smtClean="0"/>
              <a:t>National</a:t>
            </a:r>
            <a:r>
              <a:rPr lang="pt-BR" dirty="0" smtClean="0"/>
              <a:t> Center for </a:t>
            </a:r>
            <a:r>
              <a:rPr lang="pt-BR" dirty="0" err="1" smtClean="0"/>
              <a:t>Biotechnology</a:t>
            </a:r>
            <a:r>
              <a:rPr lang="pt-BR" dirty="0" smtClean="0"/>
              <a:t> </a:t>
            </a:r>
            <a:r>
              <a:rPr lang="pt-BR" dirty="0" err="1" smtClean="0"/>
              <a:t>Information</a:t>
            </a:r>
            <a:r>
              <a:rPr lang="pt-BR" dirty="0" smtClean="0"/>
              <a:t> (NCBI).</a:t>
            </a:r>
          </a:p>
          <a:p>
            <a:r>
              <a:rPr lang="pt-BR" i="1" dirty="0" smtClean="0"/>
              <a:t>Time </a:t>
            </a:r>
            <a:r>
              <a:rPr lang="pt-BR" i="1" dirty="0" err="1" smtClean="0"/>
              <a:t>coverage</a:t>
            </a:r>
            <a:r>
              <a:rPr lang="pt-BR" i="1" dirty="0" smtClean="0"/>
              <a:t>:</a:t>
            </a:r>
            <a:r>
              <a:rPr lang="pt-BR" dirty="0" smtClean="0"/>
              <a:t> </a:t>
            </a:r>
            <a:r>
              <a:rPr lang="pt-BR" dirty="0" err="1" smtClean="0"/>
              <a:t>generally</a:t>
            </a:r>
            <a:r>
              <a:rPr lang="pt-BR" dirty="0" smtClean="0"/>
              <a:t> </a:t>
            </a:r>
            <a:r>
              <a:rPr lang="pt-BR" dirty="0" smtClean="0">
                <a:hlinkClick r:id="rId6"/>
              </a:rPr>
              <a:t>1946 </a:t>
            </a:r>
            <a:r>
              <a:rPr lang="pt-BR" dirty="0" err="1" smtClean="0">
                <a:hlinkClick r:id="rId6"/>
              </a:rPr>
              <a:t>to</a:t>
            </a:r>
            <a:r>
              <a:rPr lang="pt-BR" dirty="0" smtClean="0">
                <a:hlinkClick r:id="rId6"/>
              </a:rPr>
              <a:t> </a:t>
            </a:r>
            <a:r>
              <a:rPr lang="pt-BR" dirty="0" err="1" smtClean="0">
                <a:hlinkClick r:id="rId6"/>
              </a:rPr>
              <a:t>the</a:t>
            </a:r>
            <a:r>
              <a:rPr lang="pt-BR" dirty="0" smtClean="0">
                <a:hlinkClick r:id="rId6"/>
              </a:rPr>
              <a:t> </a:t>
            </a:r>
            <a:r>
              <a:rPr lang="pt-BR" dirty="0" err="1" smtClean="0">
                <a:hlinkClick r:id="rId6"/>
              </a:rPr>
              <a:t>present</a:t>
            </a:r>
            <a:r>
              <a:rPr lang="pt-BR" dirty="0" smtClean="0"/>
              <a:t>, </a:t>
            </a:r>
            <a:r>
              <a:rPr lang="pt-BR" dirty="0" err="1" smtClean="0"/>
              <a:t>with</a:t>
            </a:r>
            <a:r>
              <a:rPr lang="pt-BR" dirty="0" smtClean="0"/>
              <a:t> some </a:t>
            </a:r>
            <a:r>
              <a:rPr lang="pt-BR" dirty="0" err="1" smtClean="0"/>
              <a:t>older</a:t>
            </a:r>
            <a:r>
              <a:rPr lang="pt-BR" dirty="0" smtClean="0"/>
              <a:t> material"  Veja: </a:t>
            </a:r>
            <a:r>
              <a:rPr lang="pt-BR" sz="1200" kern="1200" dirty="0" smtClean="0">
                <a:solidFill>
                  <a:schemeClr val="tx1"/>
                </a:solidFill>
                <a:effectLst/>
                <a:latin typeface="Arial" charset="0"/>
                <a:ea typeface="+mn-ea"/>
                <a:cs typeface="+mn-cs"/>
                <a:hlinkClick r:id="rId7"/>
              </a:rPr>
              <a:t>https://www.nlm.nih.gov/pubs/factsheets/medline.html</a:t>
            </a:r>
            <a:endParaRPr lang="pt-BR" dirty="0" smtClean="0"/>
          </a:p>
          <a:p>
            <a:pPr eaLnBrk="1" hangingPunct="1"/>
            <a:endParaRPr lang="pt-BR" dirty="0" smtClean="0"/>
          </a:p>
        </p:txBody>
      </p:sp>
    </p:spTree>
    <p:extLst>
      <p:ext uri="{BB962C8B-B14F-4D97-AF65-F5344CB8AC3E}">
        <p14:creationId xmlns:p14="http://schemas.microsoft.com/office/powerpoint/2010/main" val="367491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pt-B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pt-BR"/>
          </a:p>
        </p:txBody>
      </p:sp>
      <p:sp>
        <p:nvSpPr>
          <p:cNvPr id="51202" name="Rectangle 2"/>
          <p:cNvSpPr>
            <a:spLocks noGrp="1" noChangeArrowheads="1"/>
          </p:cNvSpPr>
          <p:nvPr>
            <p:ph type="ctrTitle"/>
          </p:nvPr>
        </p:nvSpPr>
        <p:spPr>
          <a:xfrm>
            <a:off x="914400" y="1524000"/>
            <a:ext cx="7623175" cy="1752600"/>
          </a:xfrm>
        </p:spPr>
        <p:txBody>
          <a:bodyPr/>
          <a:lstStyle>
            <a:lvl1pPr>
              <a:defRPr sz="5000"/>
            </a:lvl1pPr>
          </a:lstStyle>
          <a:p>
            <a:r>
              <a:rPr lang="pt-BR" altLang="en-US"/>
              <a:t>Clique para editar o estilo do título mestre</a:t>
            </a:r>
          </a:p>
        </p:txBody>
      </p:sp>
      <p:sp>
        <p:nvSpPr>
          <p:cNvPr id="5120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pt-BR" altLang="en-US"/>
              <a:t>Clique para editar o estilo do subtítulo mestre</a:t>
            </a:r>
          </a:p>
        </p:txBody>
      </p:sp>
      <p:sp>
        <p:nvSpPr>
          <p:cNvPr id="6" name="Rectangle 4"/>
          <p:cNvSpPr>
            <a:spLocks noGrp="1" noChangeArrowheads="1"/>
          </p:cNvSpPr>
          <p:nvPr>
            <p:ph type="dt" sz="half" idx="10"/>
          </p:nvPr>
        </p:nvSpPr>
        <p:spPr/>
        <p:txBody>
          <a:bodyPr/>
          <a:lstStyle>
            <a:lvl1pPr>
              <a:defRPr/>
            </a:lvl1pPr>
          </a:lstStyle>
          <a:p>
            <a:pPr>
              <a:defRPr/>
            </a:pPr>
            <a:endParaRPr lang="pt-BR" altLang="en-US"/>
          </a:p>
        </p:txBody>
      </p:sp>
      <p:sp>
        <p:nvSpPr>
          <p:cNvPr id="7" name="Rectangle 6"/>
          <p:cNvSpPr>
            <a:spLocks noGrp="1" noChangeArrowheads="1"/>
          </p:cNvSpPr>
          <p:nvPr>
            <p:ph type="sldNum" sz="quarter" idx="11"/>
          </p:nvPr>
        </p:nvSpPr>
        <p:spPr/>
        <p:txBody>
          <a:bodyPr/>
          <a:lstStyle>
            <a:lvl1pPr>
              <a:defRPr/>
            </a:lvl1pPr>
          </a:lstStyle>
          <a:p>
            <a:pPr>
              <a:defRPr/>
            </a:pPr>
            <a:fld id="{D3ADE1AA-97CE-4A45-9085-18150228E84C}" type="slidenum">
              <a:rPr lang="pt-BR" altLang="en-US"/>
              <a:pPr>
                <a:defRPr/>
              </a:pPr>
              <a:t>‹nº›</a:t>
            </a:fld>
            <a:endParaRPr lang="pt-B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ltLang="en-US" smtClean="0"/>
              <a:t>Angela Maria Belloni Cuenca</a:t>
            </a:r>
            <a:endParaRPr lang="pt-BR" altLang="en-US"/>
          </a:p>
        </p:txBody>
      </p:sp>
      <p:sp>
        <p:nvSpPr>
          <p:cNvPr id="6" name="Rectangle 6"/>
          <p:cNvSpPr>
            <a:spLocks noGrp="1" noChangeArrowheads="1"/>
          </p:cNvSpPr>
          <p:nvPr>
            <p:ph type="sldNum" sz="quarter" idx="12"/>
          </p:nvPr>
        </p:nvSpPr>
        <p:spPr>
          <a:ln/>
        </p:spPr>
        <p:txBody>
          <a:bodyPr/>
          <a:lstStyle>
            <a:lvl1pPr>
              <a:defRPr/>
            </a:lvl1pPr>
          </a:lstStyle>
          <a:p>
            <a:pPr>
              <a:defRPr/>
            </a:pPr>
            <a:fld id="{148DD577-53B7-4C09-AA80-C412CE45AB26}" type="slidenum">
              <a:rPr lang="pt-BR" altLang="en-US"/>
              <a:pPr>
                <a:defRPr/>
              </a:pPr>
              <a:t>‹nº›</a:t>
            </a:fld>
            <a:endParaRPr lang="pt-B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7813"/>
            <a:ext cx="6019800" cy="5853112"/>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ltLang="en-US" smtClean="0"/>
              <a:t>Angela Maria Belloni Cuenca</a:t>
            </a:r>
            <a:endParaRPr lang="pt-BR" altLang="en-US"/>
          </a:p>
        </p:txBody>
      </p:sp>
      <p:sp>
        <p:nvSpPr>
          <p:cNvPr id="6" name="Rectangle 6"/>
          <p:cNvSpPr>
            <a:spLocks noGrp="1" noChangeArrowheads="1"/>
          </p:cNvSpPr>
          <p:nvPr>
            <p:ph type="sldNum" sz="quarter" idx="12"/>
          </p:nvPr>
        </p:nvSpPr>
        <p:spPr>
          <a:ln/>
        </p:spPr>
        <p:txBody>
          <a:bodyPr/>
          <a:lstStyle>
            <a:lvl1pPr>
              <a:defRPr/>
            </a:lvl1pPr>
          </a:lstStyle>
          <a:p>
            <a:pPr>
              <a:defRPr/>
            </a:pPr>
            <a:fld id="{413D0AD7-EF2E-4F75-92AE-AC9B40CFE999}" type="slidenum">
              <a:rPr lang="pt-BR" altLang="en-US"/>
              <a:pPr>
                <a:defRPr/>
              </a:pPr>
              <a:t>‹nº›</a:t>
            </a:fld>
            <a:endParaRPr lang="pt-B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ítulo e diagrama ou organogram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BR" smtClean="0"/>
              <a:t>Clique para editar o estilo do título mestre</a:t>
            </a:r>
            <a:endParaRPr lang="pt-BR"/>
          </a:p>
        </p:txBody>
      </p:sp>
      <p:sp>
        <p:nvSpPr>
          <p:cNvPr id="3" name="Espaço Reservado para SmartArt 2"/>
          <p:cNvSpPr>
            <a:spLocks noGrp="1"/>
          </p:cNvSpPr>
          <p:nvPr>
            <p:ph type="dgm" idx="1"/>
          </p:nvPr>
        </p:nvSpPr>
        <p:spPr>
          <a:xfrm>
            <a:off x="457200" y="1600200"/>
            <a:ext cx="8229600" cy="4530725"/>
          </a:xfrm>
        </p:spPr>
        <p:txBody>
          <a:bodyPr/>
          <a:lstStyle/>
          <a:p>
            <a:pPr lvl="0"/>
            <a:endParaRPr lang="pt-B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ltLang="en-US" smtClean="0"/>
              <a:t>Angela Maria Belloni Cuenca</a:t>
            </a:r>
            <a:endParaRPr lang="pt-BR" altLang="en-US"/>
          </a:p>
        </p:txBody>
      </p:sp>
      <p:sp>
        <p:nvSpPr>
          <p:cNvPr id="6" name="Rectangle 6"/>
          <p:cNvSpPr>
            <a:spLocks noGrp="1" noChangeArrowheads="1"/>
          </p:cNvSpPr>
          <p:nvPr>
            <p:ph type="sldNum" sz="quarter" idx="12"/>
          </p:nvPr>
        </p:nvSpPr>
        <p:spPr>
          <a:ln/>
        </p:spPr>
        <p:txBody>
          <a:bodyPr/>
          <a:lstStyle>
            <a:lvl1pPr>
              <a:defRPr/>
            </a:lvl1pPr>
          </a:lstStyle>
          <a:p>
            <a:pPr>
              <a:defRPr/>
            </a:pPr>
            <a:fld id="{E915E981-1598-4142-B85C-851AA2E43714}" type="slidenum">
              <a:rPr lang="pt-BR" altLang="en-US"/>
              <a:pPr>
                <a:defRPr/>
              </a:pPr>
              <a:t>‹nº›</a:t>
            </a:fld>
            <a:endParaRPr lang="pt-B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BR" smtClean="0"/>
              <a:t>Clique para editar o título mestre</a:t>
            </a:r>
            <a:endParaRPr lang="pt-BR"/>
          </a:p>
        </p:txBody>
      </p:sp>
      <p:sp>
        <p:nvSpPr>
          <p:cNvPr id="3" name="Espaço Reservado para Tabela 2"/>
          <p:cNvSpPr>
            <a:spLocks noGrp="1"/>
          </p:cNvSpPr>
          <p:nvPr>
            <p:ph type="tbl" idx="1"/>
          </p:nvPr>
        </p:nvSpPr>
        <p:spPr>
          <a:xfrm>
            <a:off x="457200" y="1924050"/>
            <a:ext cx="8229600" cy="4457700"/>
          </a:xfrm>
        </p:spPr>
        <p:txBody>
          <a:bodyPr/>
          <a:lstStyle/>
          <a:p>
            <a:pPr lvl="0"/>
            <a:endParaRPr lang="pt-B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p:cNvSpPr>
            <a:spLocks noGrp="1" noChangeArrowheads="1"/>
          </p:cNvSpPr>
          <p:nvPr>
            <p:ph type="sldNum" sz="quarter" idx="11"/>
          </p:nvPr>
        </p:nvSpPr>
        <p:spPr>
          <a:ln/>
        </p:spPr>
        <p:txBody>
          <a:bodyPr/>
          <a:lstStyle>
            <a:lvl1pPr>
              <a:defRPr/>
            </a:lvl1pPr>
          </a:lstStyle>
          <a:p>
            <a:fld id="{CD945079-6A6A-486F-9EE1-65E263B9D653}" type="slidenum">
              <a:rPr lang="pt-BR" altLang="en-US"/>
              <a:pPr/>
              <a:t>‹nº›</a:t>
            </a:fld>
            <a:endParaRPr lang="pt-BR" altLang="en-US"/>
          </a:p>
        </p:txBody>
      </p:sp>
    </p:spTree>
    <p:extLst>
      <p:ext uri="{BB962C8B-B14F-4D97-AF65-F5344CB8AC3E}">
        <p14:creationId xmlns:p14="http://schemas.microsoft.com/office/powerpoint/2010/main" val="383842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ltLang="en-US" smtClean="0"/>
              <a:t>Angela Maria Belloni Cuenca</a:t>
            </a:r>
            <a:endParaRPr lang="pt-BR" altLang="en-US"/>
          </a:p>
        </p:txBody>
      </p:sp>
      <p:sp>
        <p:nvSpPr>
          <p:cNvPr id="6" name="Rectangle 6"/>
          <p:cNvSpPr>
            <a:spLocks noGrp="1" noChangeArrowheads="1"/>
          </p:cNvSpPr>
          <p:nvPr>
            <p:ph type="sldNum" sz="quarter" idx="12"/>
          </p:nvPr>
        </p:nvSpPr>
        <p:spPr>
          <a:ln/>
        </p:spPr>
        <p:txBody>
          <a:bodyPr/>
          <a:lstStyle>
            <a:lvl1pPr>
              <a:defRPr/>
            </a:lvl1pPr>
          </a:lstStyle>
          <a:p>
            <a:pPr>
              <a:defRPr/>
            </a:pPr>
            <a:fld id="{6E6C5846-89D9-4141-BBBD-9A83B71F4D9B}" type="slidenum">
              <a:rPr lang="pt-BR" altLang="en-US"/>
              <a:pPr>
                <a:defRPr/>
              </a:pPr>
              <a:t>‹nº›</a:t>
            </a:fld>
            <a:endParaRPr lang="pt-B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ltLang="en-US" smtClean="0"/>
              <a:t>Angela Maria Belloni Cuenca</a:t>
            </a:r>
            <a:endParaRPr lang="pt-BR"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04F46A-21B7-4BFB-90F0-B797523BC127}" type="slidenum">
              <a:rPr lang="pt-BR" altLang="en-US"/>
              <a:pPr>
                <a:defRPr/>
              </a:pPr>
              <a:t>‹nº›</a:t>
            </a:fld>
            <a:endParaRPr lang="pt-B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altLang="en-US" smtClean="0"/>
              <a:t>Angela Maria Belloni Cuenca</a:t>
            </a:r>
            <a:endParaRPr lang="pt-BR" altLang="en-US"/>
          </a:p>
        </p:txBody>
      </p:sp>
      <p:sp>
        <p:nvSpPr>
          <p:cNvPr id="7" name="Rectangle 6"/>
          <p:cNvSpPr>
            <a:spLocks noGrp="1" noChangeArrowheads="1"/>
          </p:cNvSpPr>
          <p:nvPr>
            <p:ph type="sldNum" sz="quarter" idx="12"/>
          </p:nvPr>
        </p:nvSpPr>
        <p:spPr>
          <a:ln/>
        </p:spPr>
        <p:txBody>
          <a:bodyPr/>
          <a:lstStyle>
            <a:lvl1pPr>
              <a:defRPr/>
            </a:lvl1pPr>
          </a:lstStyle>
          <a:p>
            <a:pPr>
              <a:defRPr/>
            </a:pPr>
            <a:fld id="{11955A2E-A885-46A5-B23F-97C9C603169C}" type="slidenum">
              <a:rPr lang="pt-BR" altLang="en-US"/>
              <a:pPr>
                <a:defRPr/>
              </a:pPr>
              <a:t>‹nº›</a:t>
            </a:fld>
            <a:endParaRPr lang="pt-B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pt-BR" altLang="en-US" smtClean="0"/>
              <a:t>Angela Maria Belloni Cuenca</a:t>
            </a:r>
            <a:endParaRPr lang="pt-BR" altLang="en-US"/>
          </a:p>
        </p:txBody>
      </p:sp>
      <p:sp>
        <p:nvSpPr>
          <p:cNvPr id="9" name="Rectangle 6"/>
          <p:cNvSpPr>
            <a:spLocks noGrp="1" noChangeArrowheads="1"/>
          </p:cNvSpPr>
          <p:nvPr>
            <p:ph type="sldNum" sz="quarter" idx="12"/>
          </p:nvPr>
        </p:nvSpPr>
        <p:spPr>
          <a:ln/>
        </p:spPr>
        <p:txBody>
          <a:bodyPr/>
          <a:lstStyle>
            <a:lvl1pPr>
              <a:defRPr/>
            </a:lvl1pPr>
          </a:lstStyle>
          <a:p>
            <a:pPr>
              <a:defRPr/>
            </a:pPr>
            <a:fld id="{70D7B14A-056C-43FC-B274-F180A78F2764}" type="slidenum">
              <a:rPr lang="pt-BR" altLang="en-US"/>
              <a:pPr>
                <a:defRPr/>
              </a:pPr>
              <a:t>‹nº›</a:t>
            </a:fld>
            <a:endParaRPr lang="pt-B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pt-BR" altLang="en-US" smtClean="0"/>
              <a:t>Angela Maria Belloni Cuenca</a:t>
            </a:r>
            <a:endParaRPr lang="pt-BR" altLang="en-US"/>
          </a:p>
        </p:txBody>
      </p:sp>
      <p:sp>
        <p:nvSpPr>
          <p:cNvPr id="5" name="Rectangle 6"/>
          <p:cNvSpPr>
            <a:spLocks noGrp="1" noChangeArrowheads="1"/>
          </p:cNvSpPr>
          <p:nvPr>
            <p:ph type="sldNum" sz="quarter" idx="12"/>
          </p:nvPr>
        </p:nvSpPr>
        <p:spPr>
          <a:ln/>
        </p:spPr>
        <p:txBody>
          <a:bodyPr/>
          <a:lstStyle>
            <a:lvl1pPr>
              <a:defRPr/>
            </a:lvl1pPr>
          </a:lstStyle>
          <a:p>
            <a:pPr>
              <a:defRPr/>
            </a:pPr>
            <a:fld id="{BB75BCAF-2DB6-41D5-815B-735F7426AA63}" type="slidenum">
              <a:rPr lang="pt-BR" altLang="en-US"/>
              <a:pPr>
                <a:defRPr/>
              </a:pPr>
              <a:t>‹nº›</a:t>
            </a:fld>
            <a:endParaRPr lang="pt-B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pt-BR" altLang="en-US" smtClean="0"/>
              <a:t>Angela Maria Belloni Cuenca</a:t>
            </a:r>
            <a:endParaRPr lang="pt-BR" altLang="en-US"/>
          </a:p>
        </p:txBody>
      </p:sp>
      <p:sp>
        <p:nvSpPr>
          <p:cNvPr id="4" name="Rectangle 6"/>
          <p:cNvSpPr>
            <a:spLocks noGrp="1" noChangeArrowheads="1"/>
          </p:cNvSpPr>
          <p:nvPr>
            <p:ph type="sldNum" sz="quarter" idx="12"/>
          </p:nvPr>
        </p:nvSpPr>
        <p:spPr>
          <a:ln/>
        </p:spPr>
        <p:txBody>
          <a:bodyPr/>
          <a:lstStyle>
            <a:lvl1pPr>
              <a:defRPr/>
            </a:lvl1pPr>
          </a:lstStyle>
          <a:p>
            <a:pPr>
              <a:defRPr/>
            </a:pPr>
            <a:fld id="{D70F2980-E0C8-4196-A8BB-DAE6E1CB560C}" type="slidenum">
              <a:rPr lang="pt-BR" altLang="en-US"/>
              <a:pPr>
                <a:defRPr/>
              </a:pPr>
              <a:t>‹nº›</a:t>
            </a:fld>
            <a:endParaRPr lang="pt-B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altLang="en-US" smtClean="0"/>
              <a:t>Angela Maria Belloni Cuenca</a:t>
            </a:r>
            <a:endParaRPr lang="pt-BR" altLang="en-US"/>
          </a:p>
        </p:txBody>
      </p:sp>
      <p:sp>
        <p:nvSpPr>
          <p:cNvPr id="7" name="Rectangle 6"/>
          <p:cNvSpPr>
            <a:spLocks noGrp="1" noChangeArrowheads="1"/>
          </p:cNvSpPr>
          <p:nvPr>
            <p:ph type="sldNum" sz="quarter" idx="12"/>
          </p:nvPr>
        </p:nvSpPr>
        <p:spPr>
          <a:ln/>
        </p:spPr>
        <p:txBody>
          <a:bodyPr/>
          <a:lstStyle>
            <a:lvl1pPr>
              <a:defRPr/>
            </a:lvl1pPr>
          </a:lstStyle>
          <a:p>
            <a:pPr>
              <a:defRPr/>
            </a:pPr>
            <a:fld id="{12EAF3BC-5BB9-45B9-9745-751B012A23A0}" type="slidenum">
              <a:rPr lang="pt-BR" altLang="en-US"/>
              <a:pPr>
                <a:defRPr/>
              </a:pPr>
              <a:t>‹nº›</a:t>
            </a:fld>
            <a:endParaRPr lang="pt-B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altLang="en-US" smtClean="0"/>
              <a:t>Angela Maria Belloni Cuenca</a:t>
            </a:r>
            <a:endParaRPr lang="pt-BR"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FAECE0-3E34-492E-8F17-A206070841CA}" type="slidenum">
              <a:rPr lang="pt-BR" altLang="en-US"/>
              <a:pPr>
                <a:defRPr/>
              </a:pPr>
              <a:t>‹nº›</a:t>
            </a:fld>
            <a:endParaRPr lang="pt-B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en-US" smtClean="0"/>
              <a:t>Clique para editar o estilo do título mestre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en-US" smtClean="0"/>
              <a:t>Clique para editar os estilos do texto mestre</a:t>
            </a:r>
          </a:p>
          <a:p>
            <a:pPr lvl="1"/>
            <a:r>
              <a:rPr lang="pt-BR" altLang="en-US" smtClean="0"/>
              <a:t>Segundo nível</a:t>
            </a:r>
          </a:p>
          <a:p>
            <a:pPr lvl="2"/>
            <a:r>
              <a:rPr lang="pt-BR" altLang="en-US" smtClean="0"/>
              <a:t>Terceiro nível</a:t>
            </a:r>
          </a:p>
          <a:p>
            <a:pPr lvl="3"/>
            <a:r>
              <a:rPr lang="pt-BR" altLang="en-US" smtClean="0"/>
              <a:t>Quarto nível</a:t>
            </a:r>
          </a:p>
          <a:p>
            <a:pPr lvl="4"/>
            <a:r>
              <a:rPr lang="pt-BR" altLang="en-US" smtClean="0"/>
              <a:t>Quinto nível</a:t>
            </a:r>
          </a:p>
        </p:txBody>
      </p:sp>
      <p:sp>
        <p:nvSpPr>
          <p:cNvPr id="5018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pt-BR" altLang="en-US"/>
          </a:p>
        </p:txBody>
      </p:sp>
      <p:sp>
        <p:nvSpPr>
          <p:cNvPr id="501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r>
              <a:rPr lang="pt-BR" altLang="en-US" smtClean="0"/>
              <a:t>Angela Maria Belloni Cuenca</a:t>
            </a:r>
            <a:endParaRPr lang="pt-BR" altLang="en-US"/>
          </a:p>
        </p:txBody>
      </p:sp>
      <p:sp>
        <p:nvSpPr>
          <p:cNvPr id="5018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0C78743F-679D-4335-8CC6-B2EDD10DE18A}" type="slidenum">
              <a:rPr lang="pt-BR" altLang="en-US"/>
              <a:pPr>
                <a:defRPr/>
              </a:pPr>
              <a:t>‹nº›</a:t>
            </a:fld>
            <a:endParaRPr lang="pt-BR" altLang="en-US"/>
          </a:p>
        </p:txBody>
      </p:sp>
      <p:sp>
        <p:nvSpPr>
          <p:cNvPr id="5018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pt-BR"/>
          </a:p>
        </p:txBody>
      </p:sp>
      <p:sp>
        <p:nvSpPr>
          <p:cNvPr id="5018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pt-BR"/>
          </a:p>
        </p:txBody>
      </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Lst>
  <p:timing>
    <p:tnLst>
      <p:par>
        <p:cTn id="1" dur="indefinite" restart="never" nodeType="tmRoot"/>
      </p:par>
    </p:tnLst>
  </p:timing>
  <p:hf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bireme.br/"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books.scielo.org/" TargetMode="External"/><Relationship Id="rId4" Type="http://schemas.openxmlformats.org/officeDocument/2006/relationships/hyperlink" Target="http://www.scielo.org/php/index.ph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nlm.nih.gov/"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http://www.bvs.br/" TargetMode="External"/><Relationship Id="rId4" Type="http://schemas.openxmlformats.org/officeDocument/2006/relationships/hyperlink" Target="http://ccs.bvsalud.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cimagojr.com/index.php"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s://pt.wikipedia.org/wiki/BuscaP%C3%A9" TargetMode="External"/><Relationship Id="rId3" Type="http://schemas.openxmlformats.org/officeDocument/2006/relationships/hyperlink" Target="https://pt.wikipedia.org/wiki/Google" TargetMode="External"/><Relationship Id="rId7" Type="http://schemas.openxmlformats.org/officeDocument/2006/relationships/hyperlink" Target="https://pt.wikipedia.org/wiki/Cad%C3%AA"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pt.wikipedia.org/wiki/Lycos" TargetMode="External"/><Relationship Id="rId11" Type="http://schemas.openxmlformats.org/officeDocument/2006/relationships/hyperlink" Target="https://pt.wikipedia.org/wiki/Montreal" TargetMode="External"/><Relationship Id="rId5" Type="http://schemas.openxmlformats.org/officeDocument/2006/relationships/hyperlink" Target="https://pt.wikipedia.org/wiki/Bing" TargetMode="External"/><Relationship Id="rId10" Type="http://schemas.openxmlformats.org/officeDocument/2006/relationships/hyperlink" Target="https://pt.wikipedia.org/wiki/Archie" TargetMode="External"/><Relationship Id="rId4" Type="http://schemas.openxmlformats.org/officeDocument/2006/relationships/hyperlink" Target="https://pt.wikipedia.org/wiki/Yahoo!" TargetMode="External"/><Relationship Id="rId9" Type="http://schemas.openxmlformats.org/officeDocument/2006/relationships/hyperlink" Target="https://pt.wikipedia.org/wiki/Amaz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9.xml"/><Relationship Id="rId7"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23938" y="1720850"/>
            <a:ext cx="184150" cy="366713"/>
          </a:xfrm>
          <a:prstGeom prst="rect">
            <a:avLst/>
          </a:prstGeom>
          <a:noFill/>
          <a:ln w="9525">
            <a:noFill/>
            <a:miter lim="800000"/>
            <a:headEnd/>
            <a:tailEnd/>
          </a:ln>
        </p:spPr>
        <p:txBody>
          <a:bodyPr wrap="none">
            <a:spAutoFit/>
          </a:bodyPr>
          <a:lstStyle/>
          <a:p>
            <a:endParaRPr lang="pt-BR"/>
          </a:p>
        </p:txBody>
      </p:sp>
      <p:sp>
        <p:nvSpPr>
          <p:cNvPr id="48131" name="Text Box 3"/>
          <p:cNvSpPr txBox="1">
            <a:spLocks noChangeArrowheads="1"/>
          </p:cNvSpPr>
          <p:nvPr/>
        </p:nvSpPr>
        <p:spPr bwMode="auto">
          <a:xfrm>
            <a:off x="539750" y="1052513"/>
            <a:ext cx="8064500" cy="1938992"/>
          </a:xfrm>
          <a:prstGeom prst="rect">
            <a:avLst/>
          </a:prstGeom>
          <a:noFill/>
          <a:ln w="9525">
            <a:noFill/>
            <a:miter lim="800000"/>
            <a:headEnd/>
            <a:tailEnd/>
          </a:ln>
          <a:effectLst/>
        </p:spPr>
        <p:txBody>
          <a:bodyPr>
            <a:spAutoFit/>
          </a:bodyPr>
          <a:lstStyle/>
          <a:p>
            <a:pPr algn="ctr">
              <a:lnSpc>
                <a:spcPct val="150000"/>
              </a:lnSpc>
              <a:defRPr/>
            </a:pPr>
            <a:r>
              <a:rPr lang="pt-BR" sz="4000" b="1" dirty="0" smtClean="0">
                <a:solidFill>
                  <a:srgbClr val="003300"/>
                </a:solidFill>
                <a:effectLst>
                  <a:outerShdw blurRad="38100" dist="38100" dir="2700000" algn="tl">
                    <a:srgbClr val="C0C0C0"/>
                  </a:outerShdw>
                </a:effectLst>
                <a:latin typeface="Microsoft Sans Serif" pitchFamily="34" charset="0"/>
              </a:rPr>
              <a:t>A literatura em saúde e os sistemas de informação</a:t>
            </a:r>
            <a:endParaRPr lang="pt-BR" sz="4000" b="1" dirty="0">
              <a:solidFill>
                <a:srgbClr val="003300"/>
              </a:solidFill>
              <a:effectLst>
                <a:outerShdw blurRad="38100" dist="38100" dir="2700000" algn="tl">
                  <a:srgbClr val="C0C0C0"/>
                </a:outerShdw>
              </a:effectLst>
              <a:latin typeface="Microsoft Sans Serif" pitchFamily="34" charset="0"/>
            </a:endParaRPr>
          </a:p>
        </p:txBody>
      </p:sp>
      <p:sp>
        <p:nvSpPr>
          <p:cNvPr id="3076" name="Text Box 6"/>
          <p:cNvSpPr txBox="1">
            <a:spLocks noChangeArrowheads="1"/>
          </p:cNvSpPr>
          <p:nvPr/>
        </p:nvSpPr>
        <p:spPr bwMode="auto">
          <a:xfrm>
            <a:off x="684213" y="4992688"/>
            <a:ext cx="2471737" cy="517525"/>
          </a:xfrm>
          <a:prstGeom prst="rect">
            <a:avLst/>
          </a:prstGeom>
          <a:noFill/>
          <a:ln w="9525">
            <a:noFill/>
            <a:miter lim="800000"/>
            <a:headEnd/>
            <a:tailEnd/>
          </a:ln>
        </p:spPr>
        <p:txBody>
          <a:bodyPr wrap="none">
            <a:spAutoFit/>
          </a:bodyPr>
          <a:lstStyle/>
          <a:p>
            <a:r>
              <a:rPr lang="pt-BR" sz="1400"/>
              <a:t>Angela Maria Belloni Cuenca</a:t>
            </a:r>
          </a:p>
          <a:p>
            <a:r>
              <a:rPr lang="pt-BR" sz="1400"/>
              <a:t>abcuenca@usp.br</a:t>
            </a:r>
          </a:p>
        </p:txBody>
      </p:sp>
      <p:sp>
        <p:nvSpPr>
          <p:cNvPr id="2" name="Espaço Reservado para Número de Slide 1"/>
          <p:cNvSpPr>
            <a:spLocks noGrp="1"/>
          </p:cNvSpPr>
          <p:nvPr>
            <p:ph type="sldNum" sz="quarter" idx="11"/>
          </p:nvPr>
        </p:nvSpPr>
        <p:spPr/>
        <p:txBody>
          <a:bodyPr/>
          <a:lstStyle/>
          <a:p>
            <a:pPr>
              <a:defRPr/>
            </a:pPr>
            <a:fld id="{D3ADE1AA-97CE-4A45-9085-18150228E84C}" type="slidenum">
              <a:rPr lang="pt-BR" altLang="en-US" smtClean="0"/>
              <a:pPr>
                <a:defRPr/>
              </a:pPr>
              <a:t>1</a:t>
            </a:fld>
            <a:endParaRPr lang="pt-BR"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 y="485965"/>
            <a:ext cx="9138159" cy="63720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CaixaDeTexto 1"/>
          <p:cNvSpPr txBox="1"/>
          <p:nvPr/>
        </p:nvSpPr>
        <p:spPr>
          <a:xfrm>
            <a:off x="1763688" y="116632"/>
            <a:ext cx="3147015" cy="369332"/>
          </a:xfrm>
          <a:prstGeom prst="rect">
            <a:avLst/>
          </a:prstGeom>
          <a:noFill/>
        </p:spPr>
        <p:txBody>
          <a:bodyPr wrap="none" rtlCol="0">
            <a:spAutoFit/>
          </a:bodyPr>
          <a:lstStyle/>
          <a:p>
            <a:r>
              <a:rPr lang="pt-BR" dirty="0" smtClean="0"/>
              <a:t>Produtividade científica 2016</a:t>
            </a:r>
            <a:endParaRPr lang="pt-BR" dirty="0"/>
          </a:p>
        </p:txBody>
      </p:sp>
      <p:pic>
        <p:nvPicPr>
          <p:cNvPr id="4" name="Picture 7" descr="Anterior_Verde2">
            <a:hlinkClick r:id="rId3" action="ppaction://hlinksldjump"/>
          </p:cNvPr>
          <p:cNvPicPr>
            <a:picLocks noChangeAspect="1" noChangeArrowheads="1"/>
          </p:cNvPicPr>
          <p:nvPr/>
        </p:nvPicPr>
        <p:blipFill>
          <a:blip r:embed="rId4" cstate="print"/>
          <a:srcRect/>
          <a:stretch>
            <a:fillRect/>
          </a:stretch>
        </p:blipFill>
        <p:spPr bwMode="auto">
          <a:xfrm>
            <a:off x="8604250" y="6237288"/>
            <a:ext cx="219075" cy="219075"/>
          </a:xfrm>
          <a:prstGeom prst="rect">
            <a:avLst/>
          </a:prstGeom>
          <a:noFill/>
          <a:ln w="9525">
            <a:noFill/>
            <a:miter lim="800000"/>
            <a:headEnd/>
            <a:tailEnd/>
          </a:ln>
        </p:spPr>
      </p:pic>
    </p:spTree>
    <p:extLst>
      <p:ext uri="{BB962C8B-B14F-4D97-AF65-F5344CB8AC3E}">
        <p14:creationId xmlns:p14="http://schemas.microsoft.com/office/powerpoint/2010/main" val="4125534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468312" y="250354"/>
            <a:ext cx="8424167" cy="514350"/>
          </a:xfrm>
        </p:spPr>
        <p:txBody>
          <a:bodyPr/>
          <a:lstStyle/>
          <a:p>
            <a:pPr eaLnBrk="1" hangingPunct="1">
              <a:defRPr/>
            </a:pPr>
            <a:r>
              <a:rPr lang="pt-BR" sz="3200" b="1" kern="1200" dirty="0">
                <a:solidFill>
                  <a:srgbClr val="003300"/>
                </a:solidFill>
                <a:effectLst>
                  <a:outerShdw blurRad="38100" dist="38100" dir="2700000" algn="tl">
                    <a:srgbClr val="C0C0C0"/>
                  </a:outerShdw>
                </a:effectLst>
                <a:latin typeface="Microsoft Sans Serif" pitchFamily="34" charset="0"/>
                <a:ea typeface="+mn-ea"/>
                <a:cs typeface="+mn-cs"/>
              </a:rPr>
              <a:t>Principais Sistemas de Informação  da área da saúde</a:t>
            </a:r>
          </a:p>
        </p:txBody>
      </p:sp>
      <p:sp>
        <p:nvSpPr>
          <p:cNvPr id="492547" name="Text Box 3"/>
          <p:cNvSpPr txBox="1">
            <a:spLocks noChangeArrowheads="1"/>
          </p:cNvSpPr>
          <p:nvPr/>
        </p:nvSpPr>
        <p:spPr bwMode="auto">
          <a:xfrm>
            <a:off x="395288" y="1412875"/>
            <a:ext cx="8713787" cy="4537075"/>
          </a:xfrm>
          <a:prstGeom prst="rect">
            <a:avLst/>
          </a:prstGeom>
          <a:noFill/>
          <a:ln w="12700">
            <a:noFill/>
            <a:miter lim="800000"/>
            <a:headEnd type="none" w="sm" len="sm"/>
            <a:tailEnd type="none" w="sm" len="sm"/>
          </a:ln>
        </p:spPr>
        <p:txBody>
          <a:bodyPr>
            <a:spAutoFit/>
          </a:bodyPr>
          <a:lstStyle/>
          <a:p>
            <a:pPr eaLnBrk="0" hangingPunct="0">
              <a:buFont typeface="Wingdings" pitchFamily="2" charset="2"/>
              <a:buChar char="Ø"/>
            </a:pPr>
            <a:endParaRPr lang="en-US" sz="2000" b="1" i="1" dirty="0">
              <a:solidFill>
                <a:srgbClr val="000066"/>
              </a:solidFill>
              <a:latin typeface="Microsoft Sans Serif" pitchFamily="34" charset="0"/>
            </a:endParaRPr>
          </a:p>
          <a:p>
            <a:pPr eaLnBrk="0" hangingPunct="0">
              <a:buFont typeface="Wingdings" pitchFamily="2" charset="2"/>
              <a:buChar char="Ø"/>
            </a:pPr>
            <a:r>
              <a:rPr lang="en-US" sz="2400" b="1" dirty="0">
                <a:solidFill>
                  <a:srgbClr val="000066"/>
                </a:solidFill>
              </a:rPr>
              <a:t>BIREME – Sistema Latino-Americano e do Caribe </a:t>
            </a:r>
            <a:r>
              <a:rPr lang="en-US" sz="2400" b="1" dirty="0" err="1">
                <a:solidFill>
                  <a:srgbClr val="000066"/>
                </a:solidFill>
              </a:rPr>
              <a:t>em</a:t>
            </a:r>
            <a:r>
              <a:rPr lang="en-US" sz="2400" b="1" dirty="0">
                <a:solidFill>
                  <a:srgbClr val="000066"/>
                </a:solidFill>
              </a:rPr>
              <a:t> </a:t>
            </a:r>
            <a:r>
              <a:rPr lang="en-US" sz="2400" b="1" dirty="0" err="1">
                <a:solidFill>
                  <a:srgbClr val="000066"/>
                </a:solidFill>
              </a:rPr>
              <a:t>Ciências</a:t>
            </a:r>
            <a:r>
              <a:rPr lang="en-US" sz="2400" b="1" dirty="0">
                <a:solidFill>
                  <a:srgbClr val="000066"/>
                </a:solidFill>
              </a:rPr>
              <a:t> da </a:t>
            </a:r>
            <a:r>
              <a:rPr lang="en-US" sz="2400" b="1" dirty="0" err="1">
                <a:solidFill>
                  <a:srgbClr val="000066"/>
                </a:solidFill>
              </a:rPr>
              <a:t>Saúde</a:t>
            </a:r>
            <a:r>
              <a:rPr lang="en-US" sz="2400" dirty="0"/>
              <a:t> – </a:t>
            </a:r>
            <a:r>
              <a:rPr lang="en-US" sz="2400" b="1" dirty="0">
                <a:solidFill>
                  <a:srgbClr val="000066"/>
                </a:solidFill>
              </a:rPr>
              <a:t>LILACS</a:t>
            </a:r>
          </a:p>
          <a:p>
            <a:pPr eaLnBrk="0" hangingPunct="0">
              <a:buFont typeface="Wingdings" pitchFamily="2" charset="2"/>
              <a:buChar char="Ø"/>
            </a:pPr>
            <a:endParaRPr lang="en-US" sz="2400" b="1" dirty="0">
              <a:solidFill>
                <a:srgbClr val="000066"/>
              </a:solidFill>
            </a:endParaRPr>
          </a:p>
          <a:p>
            <a:pPr eaLnBrk="0" hangingPunct="0">
              <a:buFont typeface="Wingdings" pitchFamily="2" charset="2"/>
              <a:buChar char="Ø"/>
            </a:pPr>
            <a:r>
              <a:rPr lang="en-US" sz="2400" b="1" i="1" dirty="0">
                <a:solidFill>
                  <a:srgbClr val="000066"/>
                </a:solidFill>
              </a:rPr>
              <a:t>National Library of Medicine -  MEDLINE</a:t>
            </a:r>
          </a:p>
          <a:p>
            <a:pPr eaLnBrk="0" hangingPunct="0">
              <a:buFont typeface="Wingdings" pitchFamily="2" charset="2"/>
              <a:buNone/>
            </a:pPr>
            <a:endParaRPr lang="en-US" sz="2400" b="1" i="1" dirty="0">
              <a:solidFill>
                <a:srgbClr val="000066"/>
              </a:solidFill>
            </a:endParaRPr>
          </a:p>
          <a:p>
            <a:pPr eaLnBrk="0" hangingPunct="0">
              <a:buFont typeface="Wingdings" pitchFamily="2" charset="2"/>
              <a:buChar char="Ø"/>
            </a:pPr>
            <a:r>
              <a:rPr lang="en-US" sz="2400" b="1" i="1" dirty="0">
                <a:solidFill>
                  <a:srgbClr val="000066"/>
                </a:solidFill>
              </a:rPr>
              <a:t>Scopus/</a:t>
            </a:r>
            <a:r>
              <a:rPr lang="en-US" sz="2400" b="1" i="1" dirty="0" err="1">
                <a:solidFill>
                  <a:srgbClr val="000066"/>
                </a:solidFill>
              </a:rPr>
              <a:t>SCImago</a:t>
            </a:r>
            <a:r>
              <a:rPr lang="en-US" sz="2400" b="1" i="1" dirty="0">
                <a:solidFill>
                  <a:srgbClr val="000066"/>
                </a:solidFill>
              </a:rPr>
              <a:t> -  Elsevier  </a:t>
            </a:r>
            <a:r>
              <a:rPr lang="en-US" sz="2400" b="1" i="1" dirty="0" err="1">
                <a:solidFill>
                  <a:srgbClr val="000066"/>
                </a:solidFill>
              </a:rPr>
              <a:t>Sci</a:t>
            </a:r>
            <a:r>
              <a:rPr lang="en-US" sz="2400" b="1" i="1" dirty="0">
                <a:solidFill>
                  <a:srgbClr val="000066"/>
                </a:solidFill>
              </a:rPr>
              <a:t> </a:t>
            </a:r>
            <a:r>
              <a:rPr lang="en-US" sz="2400" b="1" i="1" dirty="0" err="1">
                <a:solidFill>
                  <a:srgbClr val="000066"/>
                </a:solidFill>
              </a:rPr>
              <a:t>Publ</a:t>
            </a:r>
            <a:r>
              <a:rPr lang="en-US" sz="2400" b="1" i="1" dirty="0">
                <a:solidFill>
                  <a:srgbClr val="000066"/>
                </a:solidFill>
              </a:rPr>
              <a:t>– </a:t>
            </a:r>
            <a:r>
              <a:rPr lang="en-US" sz="2400" b="1" i="1" dirty="0" err="1">
                <a:solidFill>
                  <a:srgbClr val="000066"/>
                </a:solidFill>
              </a:rPr>
              <a:t>Excerpta</a:t>
            </a:r>
            <a:r>
              <a:rPr lang="en-US" sz="2400" b="1" i="1" dirty="0">
                <a:solidFill>
                  <a:srgbClr val="000066"/>
                </a:solidFill>
              </a:rPr>
              <a:t> </a:t>
            </a:r>
            <a:r>
              <a:rPr lang="en-US" sz="2400" b="1" i="1" dirty="0" err="1">
                <a:solidFill>
                  <a:srgbClr val="000066"/>
                </a:solidFill>
              </a:rPr>
              <a:t>Medica</a:t>
            </a:r>
            <a:endParaRPr lang="en-US" sz="2400" b="1" i="1" dirty="0">
              <a:solidFill>
                <a:srgbClr val="000066"/>
              </a:solidFill>
            </a:endParaRPr>
          </a:p>
          <a:p>
            <a:pPr eaLnBrk="0" hangingPunct="0">
              <a:buFont typeface="Wingdings" pitchFamily="2" charset="2"/>
              <a:buChar char="Ø"/>
            </a:pPr>
            <a:endParaRPr lang="en-US" sz="2400" b="1" i="1" dirty="0">
              <a:solidFill>
                <a:srgbClr val="000066"/>
              </a:solidFill>
            </a:endParaRPr>
          </a:p>
          <a:p>
            <a:pPr eaLnBrk="0" hangingPunct="0">
              <a:buFont typeface="Wingdings" pitchFamily="2" charset="2"/>
              <a:buChar char="Ø"/>
            </a:pPr>
            <a:r>
              <a:rPr lang="en-US" sz="2400" b="1" dirty="0">
                <a:solidFill>
                  <a:srgbClr val="000066"/>
                </a:solidFill>
              </a:rPr>
              <a:t>ISI – </a:t>
            </a:r>
            <a:r>
              <a:rPr lang="en-US" sz="2400" b="1" dirty="0" err="1">
                <a:solidFill>
                  <a:srgbClr val="000066"/>
                </a:solidFill>
              </a:rPr>
              <a:t>Institut</a:t>
            </a:r>
            <a:r>
              <a:rPr lang="en-US" sz="2400" b="1" dirty="0">
                <a:solidFill>
                  <a:srgbClr val="000066"/>
                </a:solidFill>
              </a:rPr>
              <a:t> for Scientific Information</a:t>
            </a:r>
            <a:r>
              <a:rPr lang="en-US" sz="2400" b="1" i="1" dirty="0">
                <a:solidFill>
                  <a:srgbClr val="000066"/>
                </a:solidFill>
              </a:rPr>
              <a:t> - Web of Science/JCR </a:t>
            </a:r>
          </a:p>
          <a:p>
            <a:pPr eaLnBrk="0" hangingPunct="0">
              <a:buFont typeface="Wingdings" pitchFamily="2" charset="2"/>
              <a:buChar char="Ø"/>
            </a:pPr>
            <a:endParaRPr lang="en-US" sz="2800" b="1" i="1" dirty="0">
              <a:solidFill>
                <a:srgbClr val="000066"/>
              </a:solidFill>
              <a:latin typeface="Microsoft Sans Serif" pitchFamily="34" charset="0"/>
            </a:endParaRPr>
          </a:p>
          <a:p>
            <a:pPr eaLnBrk="0" hangingPunct="0">
              <a:buFont typeface="Wingdings" pitchFamily="2" charset="2"/>
              <a:buChar char="q"/>
            </a:pPr>
            <a:endParaRPr lang="pt-BR" sz="2800" b="1" dirty="0">
              <a:solidFill>
                <a:srgbClr val="000066"/>
              </a:solidFill>
              <a:latin typeface="Microsoft Sans Serif" pitchFamily="34" charset="0"/>
            </a:endParaRPr>
          </a:p>
        </p:txBody>
      </p:sp>
      <p:sp>
        <p:nvSpPr>
          <p:cNvPr id="11269" name="Text Box 4"/>
          <p:cNvSpPr txBox="1">
            <a:spLocks noChangeArrowheads="1"/>
          </p:cNvSpPr>
          <p:nvPr/>
        </p:nvSpPr>
        <p:spPr bwMode="auto">
          <a:xfrm>
            <a:off x="2319338" y="2655888"/>
            <a:ext cx="184150" cy="366712"/>
          </a:xfrm>
          <a:prstGeom prst="rect">
            <a:avLst/>
          </a:prstGeom>
          <a:noFill/>
          <a:ln w="9525">
            <a:noFill/>
            <a:miter lim="800000"/>
            <a:headEnd/>
            <a:tailEnd/>
          </a:ln>
        </p:spPr>
        <p:txBody>
          <a:bodyPr wrap="none">
            <a:spAutoFit/>
          </a:bodyPr>
          <a:lstStyle/>
          <a:p>
            <a:endParaRPr lang="pt-BR"/>
          </a:p>
        </p:txBody>
      </p:sp>
      <p:sp>
        <p:nvSpPr>
          <p:cNvPr id="2" name="Espaço Reservado para Número de Slide 1"/>
          <p:cNvSpPr>
            <a:spLocks noGrp="1"/>
          </p:cNvSpPr>
          <p:nvPr>
            <p:ph type="sldNum" sz="quarter" idx="12"/>
          </p:nvPr>
        </p:nvSpPr>
        <p:spPr/>
        <p:txBody>
          <a:bodyPr/>
          <a:lstStyle/>
          <a:p>
            <a:pPr>
              <a:defRPr/>
            </a:pPr>
            <a:fld id="{E915E981-1598-4142-B85C-851AA2E43714}" type="slidenum">
              <a:rPr lang="pt-BR" altLang="en-US" smtClean="0"/>
              <a:pPr>
                <a:defRPr/>
              </a:pPr>
              <a:t>11</a:t>
            </a:fld>
            <a:endParaRPr lang="pt-BR" altLang="en-US"/>
          </a:p>
        </p:txBody>
      </p:sp>
    </p:spTree>
    <p:extLst>
      <p:ext uri="{BB962C8B-B14F-4D97-AF65-F5344CB8AC3E}">
        <p14:creationId xmlns:p14="http://schemas.microsoft.com/office/powerpoint/2010/main" val="168501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2547"/>
                                        </p:tgtEl>
                                        <p:attrNameLst>
                                          <p:attrName>style.visibility</p:attrName>
                                        </p:attrNameLst>
                                      </p:cBhvr>
                                      <p:to>
                                        <p:strVal val="visible"/>
                                      </p:to>
                                    </p:set>
                                    <p:animEffect transition="in" filter="wipe(down)">
                                      <p:cBhvr>
                                        <p:cTn id="7" dur="500"/>
                                        <p:tgtEl>
                                          <p:spTgt spid="492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ChangeArrowheads="1"/>
          </p:cNvSpPr>
          <p:nvPr/>
        </p:nvSpPr>
        <p:spPr bwMode="auto">
          <a:xfrm>
            <a:off x="107950" y="1298575"/>
            <a:ext cx="3622675" cy="977900"/>
          </a:xfrm>
          <a:prstGeom prst="rect">
            <a:avLst/>
          </a:prstGeom>
          <a:noFill/>
          <a:ln w="28575" cap="rnd">
            <a:noFill/>
            <a:prstDash val="sysDot"/>
            <a:miter lim="800000"/>
            <a:headEnd/>
            <a:tailEnd/>
          </a:ln>
        </p:spPr>
        <p:txBody>
          <a:bodyPr lIns="0" tIns="0" rIns="0" bIns="0">
            <a:spAutoFit/>
          </a:bodyPr>
          <a:lstStyle/>
          <a:p>
            <a:pPr algn="ctr">
              <a:defRPr/>
            </a:pPr>
            <a:r>
              <a:rPr lang="pt-BR" sz="1600" b="1" dirty="0">
                <a:solidFill>
                  <a:srgbClr val="333399"/>
                </a:solidFill>
                <a:effectLst>
                  <a:outerShdw blurRad="38100" dist="38100" dir="2700000" algn="tl">
                    <a:srgbClr val="C0C0C0"/>
                  </a:outerShdw>
                </a:effectLst>
                <a:latin typeface="Tahoma" pitchFamily="34" charset="0"/>
              </a:rPr>
              <a:t>BIREME</a:t>
            </a:r>
          </a:p>
          <a:p>
            <a:pPr algn="ctr">
              <a:defRPr/>
            </a:pPr>
            <a:r>
              <a:rPr lang="pt-BR" sz="1600" b="1" dirty="0">
                <a:solidFill>
                  <a:srgbClr val="333399"/>
                </a:solidFill>
                <a:effectLst>
                  <a:outerShdw blurRad="38100" dist="38100" dir="2700000" algn="tl">
                    <a:srgbClr val="C0C0C0"/>
                  </a:outerShdw>
                </a:effectLst>
                <a:latin typeface="Tahoma" pitchFamily="34" charset="0"/>
              </a:rPr>
              <a:t>Sistema Latino-Americano e do Caribe em Ciências da Saúde </a:t>
            </a:r>
          </a:p>
          <a:p>
            <a:pPr algn="ctr">
              <a:defRPr/>
            </a:pPr>
            <a:r>
              <a:rPr lang="pt-BR" sz="1600" b="1" u="sng" dirty="0">
                <a:solidFill>
                  <a:srgbClr val="FF3300"/>
                </a:solidFill>
                <a:effectLst>
                  <a:outerShdw blurRad="38100" dist="38100" dir="2700000" algn="tl">
                    <a:srgbClr val="C0C0C0"/>
                  </a:outerShdw>
                </a:effectLst>
                <a:latin typeface="Tahoma" pitchFamily="34" charset="0"/>
                <a:hlinkClick r:id="rId3"/>
              </a:rPr>
              <a:t>www.bireme.br</a:t>
            </a:r>
            <a:endParaRPr lang="pt-BR" sz="1600" b="1" u="sng" dirty="0">
              <a:solidFill>
                <a:srgbClr val="FF3300"/>
              </a:solidFill>
              <a:effectLst>
                <a:outerShdw blurRad="38100" dist="38100" dir="2700000" algn="tl">
                  <a:srgbClr val="C0C0C0"/>
                </a:outerShdw>
              </a:effectLst>
              <a:latin typeface="Tahoma" pitchFamily="34" charset="0"/>
            </a:endParaRPr>
          </a:p>
        </p:txBody>
      </p:sp>
      <p:sp>
        <p:nvSpPr>
          <p:cNvPr id="342019" name="Rectangle 3"/>
          <p:cNvSpPr>
            <a:spLocks noChangeArrowheads="1"/>
          </p:cNvSpPr>
          <p:nvPr/>
        </p:nvSpPr>
        <p:spPr bwMode="auto">
          <a:xfrm>
            <a:off x="250825" y="2867025"/>
            <a:ext cx="8893175" cy="2793715"/>
          </a:xfrm>
          <a:prstGeom prst="rect">
            <a:avLst/>
          </a:prstGeom>
          <a:noFill/>
          <a:ln w="9525">
            <a:noFill/>
            <a:miter lim="800000"/>
            <a:headEnd/>
            <a:tailEnd/>
          </a:ln>
          <a:effectLst/>
        </p:spPr>
        <p:txBody>
          <a:bodyPr lIns="92075" tIns="46038" rIns="92075" bIns="46038">
            <a:spAutoFit/>
          </a:bodyPr>
          <a:lstStyle/>
          <a:p>
            <a:pPr marL="290513" indent="-290513" eaLnBrk="0" hangingPunct="0">
              <a:spcBef>
                <a:spcPct val="55000"/>
              </a:spcBef>
              <a:buClr>
                <a:srgbClr val="333399"/>
              </a:buClr>
              <a:buFont typeface="Wingdings" pitchFamily="2" charset="2"/>
              <a:buChar char="Ü"/>
              <a:defRPr/>
            </a:pPr>
            <a:r>
              <a:rPr lang="pt-BR" b="1" dirty="0" smtClean="0">
                <a:solidFill>
                  <a:srgbClr val="333399"/>
                </a:solidFill>
                <a:effectLst>
                  <a:outerShdw blurRad="38100" dist="38100" dir="2700000" algn="tl">
                    <a:srgbClr val="C0C0C0"/>
                  </a:outerShdw>
                </a:effectLst>
                <a:latin typeface="Microsoft Sans Serif" pitchFamily="34" charset="0"/>
              </a:rPr>
              <a:t>No Brasil desde </a:t>
            </a:r>
            <a:r>
              <a:rPr lang="pt-BR" b="1" dirty="0">
                <a:solidFill>
                  <a:srgbClr val="333399"/>
                </a:solidFill>
                <a:effectLst>
                  <a:outerShdw blurRad="38100" dist="38100" dir="2700000" algn="tl">
                    <a:srgbClr val="C0C0C0"/>
                  </a:outerShdw>
                </a:effectLst>
                <a:latin typeface="Microsoft Sans Serif" pitchFamily="34" charset="0"/>
              </a:rPr>
              <a:t>1967   </a:t>
            </a:r>
          </a:p>
          <a:p>
            <a:pPr marL="290513" indent="-290513" eaLnBrk="0" hangingPunct="0">
              <a:spcBef>
                <a:spcPct val="55000"/>
              </a:spcBef>
              <a:buClr>
                <a:srgbClr val="333399"/>
              </a:buClr>
              <a:buFont typeface="Wingdings" pitchFamily="2" charset="2"/>
              <a:buChar char="Ü"/>
              <a:defRPr/>
            </a:pPr>
            <a:r>
              <a:rPr lang="pt-BR" b="1" dirty="0">
                <a:solidFill>
                  <a:srgbClr val="333399"/>
                </a:solidFill>
                <a:effectLst>
                  <a:outerShdw blurRad="38100" dist="38100" dir="2700000" algn="tl">
                    <a:srgbClr val="C0C0C0"/>
                  </a:outerShdw>
                </a:effectLst>
                <a:latin typeface="Microsoft Sans Serif" pitchFamily="34" charset="0"/>
              </a:rPr>
              <a:t>Base de dados </a:t>
            </a:r>
            <a:r>
              <a:rPr lang="pt-BR" b="1" dirty="0">
                <a:solidFill>
                  <a:srgbClr val="CC0000"/>
                </a:solidFill>
                <a:effectLst>
                  <a:outerShdw blurRad="38100" dist="38100" dir="2700000" algn="tl">
                    <a:srgbClr val="C0C0C0"/>
                  </a:outerShdw>
                </a:effectLst>
                <a:latin typeface="Microsoft Sans Serif" pitchFamily="34" charset="0"/>
              </a:rPr>
              <a:t>LILACS</a:t>
            </a:r>
            <a:r>
              <a:rPr lang="pt-BR" b="1" dirty="0">
                <a:solidFill>
                  <a:srgbClr val="333399"/>
                </a:solidFill>
                <a:effectLst>
                  <a:outerShdw blurRad="38100" dist="38100" dir="2700000" algn="tl">
                    <a:srgbClr val="C0C0C0"/>
                  </a:outerShdw>
                </a:effectLst>
                <a:latin typeface="Microsoft Sans Serif" pitchFamily="34" charset="0"/>
              </a:rPr>
              <a:t> desde </a:t>
            </a:r>
            <a:r>
              <a:rPr lang="pt-BR" b="1" dirty="0" smtClean="0">
                <a:solidFill>
                  <a:srgbClr val="333399"/>
                </a:solidFill>
                <a:effectLst>
                  <a:outerShdw blurRad="38100" dist="38100" dir="2700000" algn="tl">
                    <a:srgbClr val="C0C0C0"/>
                  </a:outerShdw>
                </a:effectLst>
                <a:latin typeface="Microsoft Sans Serif" pitchFamily="34" charset="0"/>
              </a:rPr>
              <a:t>1982</a:t>
            </a:r>
          </a:p>
          <a:p>
            <a:pPr marL="290513" indent="-290513" eaLnBrk="0" hangingPunct="0">
              <a:spcBef>
                <a:spcPct val="55000"/>
              </a:spcBef>
              <a:buClr>
                <a:srgbClr val="333399"/>
              </a:buClr>
              <a:buFont typeface="Wingdings" pitchFamily="2" charset="2"/>
              <a:buChar char="Ü"/>
              <a:defRPr/>
            </a:pPr>
            <a:r>
              <a:rPr lang="pt-BR" b="1" dirty="0" smtClean="0">
                <a:solidFill>
                  <a:srgbClr val="333399"/>
                </a:solidFill>
                <a:effectLst>
                  <a:outerShdw blurRad="38100" dist="38100" dir="2700000" algn="tl">
                    <a:srgbClr val="C0C0C0"/>
                  </a:outerShdw>
                </a:effectLst>
                <a:latin typeface="Microsoft Sans Serif" pitchFamily="34" charset="0"/>
              </a:rPr>
              <a:t> Bibliotecas de 27 </a:t>
            </a:r>
            <a:r>
              <a:rPr lang="pt-BR" b="1" dirty="0">
                <a:solidFill>
                  <a:srgbClr val="333399"/>
                </a:solidFill>
                <a:effectLst>
                  <a:outerShdw blurRad="38100" dist="38100" dir="2700000" algn="tl">
                    <a:srgbClr val="C0C0C0"/>
                  </a:outerShdw>
                </a:effectLst>
                <a:latin typeface="Microsoft Sans Serif" pitchFamily="34" charset="0"/>
              </a:rPr>
              <a:t>países da América Latina</a:t>
            </a:r>
          </a:p>
          <a:p>
            <a:pPr marL="290513" indent="-290513" eaLnBrk="0" hangingPunct="0">
              <a:spcBef>
                <a:spcPct val="55000"/>
              </a:spcBef>
              <a:buClr>
                <a:srgbClr val="333399"/>
              </a:buClr>
              <a:buFont typeface="Wingdings" pitchFamily="2" charset="2"/>
              <a:buChar char="Ü"/>
              <a:defRPr/>
            </a:pPr>
            <a:r>
              <a:rPr lang="pt-BR" b="1" dirty="0">
                <a:solidFill>
                  <a:srgbClr val="333399"/>
                </a:solidFill>
                <a:effectLst>
                  <a:outerShdw blurRad="38100" dist="38100" dir="2700000" algn="tl">
                    <a:srgbClr val="C0C0C0"/>
                  </a:outerShdw>
                </a:effectLst>
                <a:latin typeface="Microsoft Sans Serif" pitchFamily="34" charset="0"/>
              </a:rPr>
              <a:t> Indexa periódicos, livros, teses, trabalhos apresentados em  congressos,</a:t>
            </a:r>
            <a:br>
              <a:rPr lang="pt-BR" b="1" dirty="0">
                <a:solidFill>
                  <a:srgbClr val="333399"/>
                </a:solidFill>
                <a:effectLst>
                  <a:outerShdw blurRad="38100" dist="38100" dir="2700000" algn="tl">
                    <a:srgbClr val="C0C0C0"/>
                  </a:outerShdw>
                </a:effectLst>
                <a:latin typeface="Microsoft Sans Serif" pitchFamily="34" charset="0"/>
              </a:rPr>
            </a:br>
            <a:r>
              <a:rPr lang="pt-BR" b="1" dirty="0">
                <a:solidFill>
                  <a:srgbClr val="333399"/>
                </a:solidFill>
                <a:effectLst>
                  <a:outerShdw blurRad="38100" dist="38100" dir="2700000" algn="tl">
                    <a:srgbClr val="C0C0C0"/>
                  </a:outerShdw>
                </a:effectLst>
                <a:latin typeface="Microsoft Sans Serif" pitchFamily="34" charset="0"/>
              </a:rPr>
              <a:t> relatórios científicos, projetos e documentos não convencionais</a:t>
            </a:r>
          </a:p>
          <a:p>
            <a:pPr marL="290513" indent="-290513" eaLnBrk="0" hangingPunct="0">
              <a:spcBef>
                <a:spcPct val="55000"/>
              </a:spcBef>
              <a:buClr>
                <a:srgbClr val="333399"/>
              </a:buClr>
              <a:buFont typeface="Wingdings" pitchFamily="2" charset="2"/>
              <a:buChar char="Ü"/>
              <a:defRPr/>
            </a:pPr>
            <a:r>
              <a:rPr lang="pt-BR" b="1" dirty="0" smtClean="0">
                <a:solidFill>
                  <a:srgbClr val="CC0000"/>
                </a:solidFill>
                <a:effectLst>
                  <a:outerShdw blurRad="38100" dist="38100" dir="2700000" algn="tl">
                    <a:srgbClr val="C0C0C0"/>
                  </a:outerShdw>
                </a:effectLst>
              </a:rPr>
              <a:t>923 revistas </a:t>
            </a:r>
            <a:r>
              <a:rPr lang="pt-BR" b="1" dirty="0">
                <a:solidFill>
                  <a:srgbClr val="CC0000"/>
                </a:solidFill>
                <a:effectLst>
                  <a:outerShdw blurRad="38100" dist="38100" dir="2700000" algn="tl">
                    <a:srgbClr val="C0C0C0"/>
                  </a:outerShdw>
                </a:effectLst>
              </a:rPr>
              <a:t>científicas,das quais </a:t>
            </a:r>
            <a:r>
              <a:rPr lang="pt-BR" b="1" dirty="0" smtClean="0">
                <a:solidFill>
                  <a:srgbClr val="C00000"/>
                </a:solidFill>
                <a:effectLst>
                  <a:outerShdw blurRad="38100" dist="38100" dir="2700000" algn="tl">
                    <a:srgbClr val="C0C0C0"/>
                  </a:outerShdw>
                </a:effectLst>
              </a:rPr>
              <a:t>346 (</a:t>
            </a:r>
            <a:r>
              <a:rPr lang="pt-BR" b="1" dirty="0" smtClean="0">
                <a:solidFill>
                  <a:srgbClr val="CC0000"/>
                </a:solidFill>
                <a:effectLst>
                  <a:outerShdw blurRad="38100" dist="38100" dir="2700000" algn="tl">
                    <a:srgbClr val="C0C0C0"/>
                  </a:outerShdw>
                </a:effectLst>
              </a:rPr>
              <a:t>32%) </a:t>
            </a:r>
            <a:r>
              <a:rPr lang="pt-BR" b="1" dirty="0">
                <a:solidFill>
                  <a:srgbClr val="CC0000"/>
                </a:solidFill>
                <a:effectLst>
                  <a:outerShdw blurRad="38100" dist="38100" dir="2700000" algn="tl">
                    <a:srgbClr val="C0C0C0"/>
                  </a:outerShdw>
                </a:effectLst>
              </a:rPr>
              <a:t>são brasileiras</a:t>
            </a:r>
            <a:endParaRPr lang="pt-BR" b="1" dirty="0">
              <a:solidFill>
                <a:srgbClr val="333399"/>
              </a:solidFill>
              <a:effectLst>
                <a:outerShdw blurRad="38100" dist="38100" dir="2700000" algn="tl">
                  <a:srgbClr val="C0C0C0"/>
                </a:outerShdw>
              </a:effectLst>
            </a:endParaRPr>
          </a:p>
          <a:p>
            <a:pPr marL="290513" indent="-290513" eaLnBrk="0" hangingPunct="0">
              <a:spcBef>
                <a:spcPct val="55000"/>
              </a:spcBef>
              <a:buClr>
                <a:srgbClr val="333399"/>
              </a:buClr>
              <a:buFont typeface="Wingdings" pitchFamily="2" charset="2"/>
              <a:buChar char="Ü"/>
              <a:defRPr/>
            </a:pPr>
            <a:r>
              <a:rPr lang="en-US" b="1" dirty="0">
                <a:solidFill>
                  <a:srgbClr val="333399"/>
                </a:solidFill>
                <a:effectLst>
                  <a:outerShdw blurRad="38100" dist="38100" dir="2700000" algn="tl">
                    <a:srgbClr val="C0C0C0"/>
                  </a:outerShdw>
                </a:effectLst>
              </a:rPr>
              <a:t> </a:t>
            </a:r>
            <a:r>
              <a:rPr lang="en-US" b="1" dirty="0">
                <a:solidFill>
                  <a:srgbClr val="333399"/>
                </a:solidFill>
                <a:effectLst>
                  <a:outerShdw blurRad="38100" dist="38100" dir="2700000" algn="tl">
                    <a:srgbClr val="C0C0C0"/>
                  </a:outerShdw>
                </a:effectLst>
                <a:latin typeface="Microsoft Sans Serif" pitchFamily="34" charset="0"/>
              </a:rPr>
              <a:t>A</a:t>
            </a:r>
            <a:r>
              <a:rPr lang="pt-BR" b="1" dirty="0">
                <a:solidFill>
                  <a:srgbClr val="333399"/>
                </a:solidFill>
                <a:effectLst>
                  <a:outerShdw blurRad="38100" dist="38100" dir="2700000" algn="tl">
                    <a:srgbClr val="C0C0C0"/>
                  </a:outerShdw>
                </a:effectLst>
                <a:latin typeface="Microsoft Sans Serif" pitchFamily="34" charset="0"/>
              </a:rPr>
              <a:t>cesso universal </a:t>
            </a:r>
            <a:r>
              <a:rPr lang="pt-BR" b="1" dirty="0" smtClean="0">
                <a:solidFill>
                  <a:srgbClr val="333399"/>
                </a:solidFill>
                <a:effectLst>
                  <a:outerShdw blurRad="38100" dist="38100" dir="2700000" algn="tl">
                    <a:srgbClr val="C0C0C0"/>
                  </a:outerShdw>
                </a:effectLst>
                <a:latin typeface="Microsoft Sans Serif" pitchFamily="34" charset="0"/>
              </a:rPr>
              <a:t>pelo Portal BVS:</a:t>
            </a:r>
            <a:r>
              <a:rPr lang="pt-BR" dirty="0" smtClean="0"/>
              <a:t> </a:t>
            </a:r>
            <a:r>
              <a:rPr lang="pt-BR" b="1" u="sng" dirty="0">
                <a:solidFill>
                  <a:srgbClr val="CC0000"/>
                </a:solidFill>
                <a:effectLst>
                  <a:outerShdw blurRad="38100" dist="38100" dir="2700000" algn="tl">
                    <a:srgbClr val="C0C0C0"/>
                  </a:outerShdw>
                </a:effectLst>
                <a:latin typeface="Microsoft Sans Serif" pitchFamily="34" charset="0"/>
                <a:hlinkClick r:id="rId3"/>
              </a:rPr>
              <a:t>Biblioteca Virtual em Saúde</a:t>
            </a:r>
            <a:endParaRPr lang="pt-BR" b="1" u="sng" dirty="0">
              <a:solidFill>
                <a:srgbClr val="CC0000"/>
              </a:solidFill>
              <a:effectLst>
                <a:outerShdw blurRad="38100" dist="38100" dir="2700000" algn="tl">
                  <a:srgbClr val="C0C0C0"/>
                </a:outerShdw>
              </a:effectLst>
              <a:latin typeface="Microsoft Sans Serif" pitchFamily="34" charset="0"/>
            </a:endParaRPr>
          </a:p>
        </p:txBody>
      </p:sp>
      <p:sp>
        <p:nvSpPr>
          <p:cNvPr id="12293" name="Rectangle 4"/>
          <p:cNvSpPr>
            <a:spLocks noGrp="1" noChangeArrowheads="1"/>
          </p:cNvSpPr>
          <p:nvPr>
            <p:ph type="title"/>
          </p:nvPr>
        </p:nvSpPr>
        <p:spPr>
          <a:xfrm>
            <a:off x="827088" y="298450"/>
            <a:ext cx="8156575" cy="609600"/>
          </a:xfrm>
          <a:noFill/>
        </p:spPr>
        <p:txBody>
          <a:bodyPr/>
          <a:lstStyle/>
          <a:p>
            <a:pPr eaLnBrk="1" hangingPunct="1"/>
            <a:r>
              <a:rPr lang="pt-BR" sz="3400" i="1" dirty="0" smtClean="0"/>
              <a:t>Sistema de Informação na área de saúde - LILACS</a:t>
            </a:r>
          </a:p>
        </p:txBody>
      </p:sp>
      <p:pic>
        <p:nvPicPr>
          <p:cNvPr id="12294" name="Picture 5"/>
          <p:cNvPicPr>
            <a:picLocks noChangeAspect="1" noChangeArrowheads="1"/>
          </p:cNvPicPr>
          <p:nvPr/>
        </p:nvPicPr>
        <p:blipFill>
          <a:blip r:embed="rId4" cstate="print"/>
          <a:srcRect l="4134" t="26367" r="44841" b="53777"/>
          <a:stretch>
            <a:fillRect/>
          </a:stretch>
        </p:blipFill>
        <p:spPr bwMode="auto">
          <a:xfrm>
            <a:off x="4048125" y="1112838"/>
            <a:ext cx="4976813" cy="1452562"/>
          </a:xfrm>
          <a:prstGeom prst="rect">
            <a:avLst/>
          </a:prstGeom>
          <a:noFill/>
          <a:ln w="9525">
            <a:noFill/>
            <a:miter lim="800000"/>
            <a:headEnd/>
            <a:tailEnd/>
          </a:ln>
        </p:spPr>
      </p:pic>
      <p:sp>
        <p:nvSpPr>
          <p:cNvPr id="342022" name="Text Box 6"/>
          <p:cNvSpPr txBox="1">
            <a:spLocks noChangeArrowheads="1"/>
          </p:cNvSpPr>
          <p:nvPr/>
        </p:nvSpPr>
        <p:spPr bwMode="auto">
          <a:xfrm>
            <a:off x="873125" y="5949950"/>
            <a:ext cx="7010400" cy="244475"/>
          </a:xfrm>
          <a:prstGeom prst="rect">
            <a:avLst/>
          </a:prstGeom>
          <a:noFill/>
          <a:ln w="12700" cap="sq">
            <a:noFill/>
            <a:miter lim="800000"/>
            <a:headEnd type="none" w="sm" len="sm"/>
            <a:tailEnd type="none" w="sm" len="sm"/>
          </a:ln>
          <a:effectLst/>
        </p:spPr>
        <p:txBody>
          <a:bodyPr wrap="none">
            <a:spAutoFit/>
          </a:bodyPr>
          <a:lstStyle/>
          <a:p>
            <a:pPr>
              <a:defRPr/>
            </a:pPr>
            <a:r>
              <a:rPr lang="pt-BR" sz="1000" dirty="0">
                <a:solidFill>
                  <a:srgbClr val="333399"/>
                </a:solidFill>
                <a:effectLst>
                  <a:outerShdw blurRad="38100" dist="38100" dir="2700000" algn="tl">
                    <a:srgbClr val="C0C0C0"/>
                  </a:outerShdw>
                </a:effectLst>
                <a:latin typeface="Microsoft Sans Serif" pitchFamily="34" charset="0"/>
              </a:rPr>
              <a:t>* Consulta pública em: BVS.BIREME. Comunicação Científica em Saúde </a:t>
            </a:r>
            <a:r>
              <a:rPr lang="pt-BR" sz="1000" dirty="0" smtClean="0">
                <a:solidFill>
                  <a:srgbClr val="333399"/>
                </a:solidFill>
                <a:effectLst>
                  <a:outerShdw blurRad="38100" dist="38100" dir="2700000" algn="tl">
                    <a:srgbClr val="C0C0C0"/>
                  </a:outerShdw>
                </a:effectLst>
                <a:latin typeface="Microsoft Sans Serif" pitchFamily="34" charset="0"/>
              </a:rPr>
              <a:t>12fev2017. </a:t>
            </a:r>
            <a:r>
              <a:rPr lang="pt-BR" sz="1000" dirty="0">
                <a:solidFill>
                  <a:srgbClr val="333399"/>
                </a:solidFill>
                <a:effectLst>
                  <a:outerShdw blurRad="38100" dist="38100" dir="2700000" algn="tl">
                    <a:srgbClr val="C0C0C0"/>
                  </a:outerShdw>
                </a:effectLst>
                <a:latin typeface="Microsoft Sans Serif" pitchFamily="34" charset="0"/>
              </a:rPr>
              <a:t>Disponível em http://ccs.bvsalud.org</a:t>
            </a:r>
          </a:p>
        </p:txBody>
      </p:sp>
      <p:sp>
        <p:nvSpPr>
          <p:cNvPr id="9" name="AutoShape 33">
            <a:hlinkClick r:id="" action="ppaction://hlinkshowjump?jump=previousslide" highlightClick="1"/>
          </p:cNvPr>
          <p:cNvSpPr>
            <a:spLocks noChangeArrowheads="1"/>
          </p:cNvSpPr>
          <p:nvPr/>
        </p:nvSpPr>
        <p:spPr bwMode="auto">
          <a:xfrm>
            <a:off x="8696325" y="6003925"/>
            <a:ext cx="287338" cy="287338"/>
          </a:xfrm>
          <a:prstGeom prst="actionButtonBackPrevious">
            <a:avLst/>
          </a:prstGeom>
          <a:solidFill>
            <a:schemeClr val="accent1"/>
          </a:solidFill>
          <a:ln w="9525">
            <a:noFill/>
            <a:miter lim="800000"/>
            <a:headEnd/>
            <a:tailEnd/>
          </a:ln>
        </p:spPr>
        <p:txBody>
          <a:bodyPr wrap="none" anchor="ctr"/>
          <a:lstStyle/>
          <a:p>
            <a:endParaRPr lang="pt-BR" u="sng" dirty="0"/>
          </a:p>
        </p:txBody>
      </p:sp>
      <p:sp>
        <p:nvSpPr>
          <p:cNvPr id="2" name="Espaço Reservado para Número de Slide 1"/>
          <p:cNvSpPr>
            <a:spLocks noGrp="1"/>
          </p:cNvSpPr>
          <p:nvPr>
            <p:ph type="sldNum" sz="quarter" idx="12"/>
          </p:nvPr>
        </p:nvSpPr>
        <p:spPr/>
        <p:txBody>
          <a:bodyPr/>
          <a:lstStyle/>
          <a:p>
            <a:pPr>
              <a:defRPr/>
            </a:pPr>
            <a:fld id="{E915E981-1598-4142-B85C-851AA2E43714}" type="slidenum">
              <a:rPr lang="pt-BR" altLang="en-US" smtClean="0"/>
              <a:pPr>
                <a:defRPr/>
              </a:pPr>
              <a:t>12</a:t>
            </a:fld>
            <a:endParaRPr lang="pt-BR" altLang="en-US"/>
          </a:p>
        </p:txBody>
      </p:sp>
    </p:spTree>
    <p:extLst>
      <p:ext uri="{BB962C8B-B14F-4D97-AF65-F5344CB8AC3E}">
        <p14:creationId xmlns:p14="http://schemas.microsoft.com/office/powerpoint/2010/main" val="29474236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pt-BR" sz="3400" i="1" dirty="0" smtClean="0"/>
              <a:t>Textos completos de periódicos e livros</a:t>
            </a:r>
          </a:p>
        </p:txBody>
      </p:sp>
      <p:pic>
        <p:nvPicPr>
          <p:cNvPr id="13316" name="Picture 5"/>
          <p:cNvPicPr>
            <a:picLocks noChangeAspect="1" noChangeArrowheads="1"/>
          </p:cNvPicPr>
          <p:nvPr/>
        </p:nvPicPr>
        <p:blipFill>
          <a:blip r:embed="rId3" cstate="print">
            <a:clrChange>
              <a:clrFrom>
                <a:srgbClr val="FFFFFF"/>
              </a:clrFrom>
              <a:clrTo>
                <a:srgbClr val="FFFFFF">
                  <a:alpha val="0"/>
                </a:srgbClr>
              </a:clrTo>
            </a:clrChange>
          </a:blip>
          <a:srcRect l="27507" t="16449" r="51089" b="67101"/>
          <a:stretch>
            <a:fillRect/>
          </a:stretch>
        </p:blipFill>
        <p:spPr bwMode="auto">
          <a:xfrm>
            <a:off x="379413" y="820738"/>
            <a:ext cx="2665412" cy="1368425"/>
          </a:xfrm>
          <a:prstGeom prst="rect">
            <a:avLst/>
          </a:prstGeom>
          <a:noFill/>
          <a:ln w="9525">
            <a:noFill/>
            <a:miter lim="800000"/>
            <a:headEnd/>
            <a:tailEnd/>
          </a:ln>
        </p:spPr>
      </p:pic>
      <p:graphicFrame>
        <p:nvGraphicFramePr>
          <p:cNvPr id="14442" name="Group 106"/>
          <p:cNvGraphicFramePr>
            <a:graphicFrameLocks noGrp="1"/>
          </p:cNvGraphicFramePr>
          <p:nvPr>
            <p:extLst/>
          </p:nvPr>
        </p:nvGraphicFramePr>
        <p:xfrm>
          <a:off x="4284663" y="1268413"/>
          <a:ext cx="2160587" cy="736600"/>
        </p:xfrm>
        <a:graphic>
          <a:graphicData uri="http://schemas.openxmlformats.org/drawingml/2006/table">
            <a:tbl>
              <a:tblPr/>
              <a:tblGrid>
                <a:gridCol w="935409"/>
                <a:gridCol w="1225178"/>
              </a:tblGrid>
              <a:tr h="368300">
                <a:tc>
                  <a:txBody>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pPr>
                      <a:r>
                        <a:rPr lang="pt-BR" sz="1400" b="1" kern="1200" dirty="0" smtClean="0">
                          <a:solidFill>
                            <a:srgbClr val="333399"/>
                          </a:solidFill>
                          <a:effectLst>
                            <a:outerShdw blurRad="38100" dist="38100" dir="2700000" algn="tl">
                              <a:srgbClr val="C0C0C0"/>
                            </a:outerShdw>
                          </a:effectLst>
                          <a:latin typeface="Microsoft Sans Serif" pitchFamily="34" charset="0"/>
                          <a:ea typeface="+mn-ea"/>
                          <a:cs typeface="Microsoft Sans Serif" pitchFamily="34" charset="0"/>
                        </a:rPr>
                        <a:t>      1.249</a:t>
                      </a:r>
                    </a:p>
                  </a:txBody>
                  <a:tcPr horzOverflow="overflow">
                    <a:lnL w="12700" cap="flat" cmpd="sng" algn="ctr">
                      <a:solidFill>
                        <a:schemeClr val="tx2"/>
                      </a:solidFill>
                      <a:prstDash val="sysDash"/>
                      <a:round/>
                      <a:headEnd type="none" w="med" len="med"/>
                      <a:tailEnd type="none" w="med" len="med"/>
                    </a:lnL>
                    <a:lnR>
                      <a:noFill/>
                    </a:lnR>
                    <a:lnT w="12700" cap="flat" cmpd="sng" algn="ctr">
                      <a:solidFill>
                        <a:schemeClr val="tx2"/>
                      </a:solidFill>
                      <a:prstDash val="sysDash"/>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pPr>
                      <a:r>
                        <a:rPr lang="pt-BR" sz="1600" b="1" kern="1200" dirty="0" smtClean="0">
                          <a:solidFill>
                            <a:srgbClr val="333399"/>
                          </a:solidFill>
                          <a:effectLst>
                            <a:outerShdw blurRad="38100" dist="38100" dir="2700000" algn="tl">
                              <a:srgbClr val="C0C0C0"/>
                            </a:outerShdw>
                          </a:effectLst>
                          <a:latin typeface="Microsoft Sans Serif" pitchFamily="34" charset="0"/>
                          <a:ea typeface="+mn-ea"/>
                          <a:cs typeface="Microsoft Sans Serif" pitchFamily="34" charset="0"/>
                        </a:rPr>
                        <a:t>periódicos</a:t>
                      </a:r>
                    </a:p>
                  </a:txBody>
                  <a:tcPr horzOverflow="overflow">
                    <a:lnL>
                      <a:noFill/>
                    </a:lnL>
                    <a:lnR w="12700" cap="flat" cmpd="sng" algn="ctr">
                      <a:solidFill>
                        <a:schemeClr val="tx2"/>
                      </a:solidFill>
                      <a:prstDash val="sysDash"/>
                      <a:round/>
                      <a:headEnd type="none" w="med" len="med"/>
                      <a:tailEnd type="none" w="med" len="med"/>
                    </a:lnR>
                    <a:lnT w="12700" cap="flat" cmpd="sng" algn="ctr">
                      <a:solidFill>
                        <a:schemeClr val="tx2"/>
                      </a:solidFill>
                      <a:prstDash val="sysDash"/>
                      <a:round/>
                      <a:headEnd type="none" w="med" len="med"/>
                      <a:tailEnd type="none" w="med" len="med"/>
                    </a:lnT>
                    <a:lnB>
                      <a:noFill/>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pPr>
                      <a:r>
                        <a:rPr lang="pt-BR" sz="1600" b="1" kern="1200" dirty="0" smtClean="0">
                          <a:solidFill>
                            <a:srgbClr val="333399"/>
                          </a:solidFill>
                          <a:effectLst>
                            <a:outerShdw blurRad="38100" dist="38100" dir="2700000" algn="tl">
                              <a:srgbClr val="C0C0C0"/>
                            </a:outerShdw>
                          </a:effectLst>
                          <a:latin typeface="Microsoft Sans Serif" pitchFamily="34" charset="0"/>
                          <a:ea typeface="+mn-ea"/>
                          <a:cs typeface="Microsoft Sans Serif" pitchFamily="34" charset="0"/>
                        </a:rPr>
                        <a:t>575 mil</a:t>
                      </a:r>
                    </a:p>
                  </a:txBody>
                  <a:tcPr horzOverflow="overflow">
                    <a:lnL w="12700" cap="flat" cmpd="sng" algn="ctr">
                      <a:solidFill>
                        <a:schemeClr val="tx2"/>
                      </a:solidFill>
                      <a:prstDash val="sysDash"/>
                      <a:round/>
                      <a:headEnd type="none" w="med" len="med"/>
                      <a:tailEnd type="none" w="med" len="med"/>
                    </a:lnL>
                    <a:lnR>
                      <a:noFill/>
                    </a:lnR>
                    <a:lnT>
                      <a:noFill/>
                    </a:lnT>
                    <a:lnB w="12700" cap="flat" cmpd="sng" algn="ctr">
                      <a:solidFill>
                        <a:schemeClr val="tx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pPr>
                      <a:r>
                        <a:rPr lang="pt-BR" sz="1600" b="1" kern="1200" dirty="0" smtClean="0">
                          <a:solidFill>
                            <a:srgbClr val="333399"/>
                          </a:solidFill>
                          <a:effectLst>
                            <a:outerShdw blurRad="38100" dist="38100" dir="2700000" algn="tl">
                              <a:srgbClr val="C0C0C0"/>
                            </a:outerShdw>
                          </a:effectLst>
                          <a:latin typeface="Microsoft Sans Serif" pitchFamily="34" charset="0"/>
                          <a:ea typeface="+mn-ea"/>
                          <a:cs typeface="Microsoft Sans Serif" pitchFamily="34" charset="0"/>
                        </a:rPr>
                        <a:t>artigos</a:t>
                      </a:r>
                    </a:p>
                  </a:txBody>
                  <a:tcPr horzOverflow="overflow">
                    <a:lnL>
                      <a:noFill/>
                    </a:lnL>
                    <a:lnR w="12700" cap="flat" cmpd="sng" algn="ctr">
                      <a:solidFill>
                        <a:schemeClr val="tx2"/>
                      </a:solidFill>
                      <a:prstDash val="sysDash"/>
                      <a:round/>
                      <a:headEnd type="none" w="med" len="med"/>
                      <a:tailEnd type="none" w="med" len="med"/>
                    </a:lnR>
                    <a:lnT>
                      <a:noFill/>
                    </a:lnT>
                    <a:lnB w="12700" cap="flat" cmpd="sng" algn="ctr">
                      <a:solidFill>
                        <a:schemeClr val="tx2"/>
                      </a:solidFill>
                      <a:prstDash val="sysDash"/>
                      <a:round/>
                      <a:headEnd type="none" w="med" len="med"/>
                      <a:tailEnd type="none" w="med" len="med"/>
                    </a:lnB>
                    <a:lnTlToBr>
                      <a:noFill/>
                    </a:lnTlToBr>
                    <a:lnBlToTr>
                      <a:noFill/>
                    </a:lnBlToTr>
                    <a:noFill/>
                  </a:tcPr>
                </a:tc>
              </a:tr>
            </a:tbl>
          </a:graphicData>
        </a:graphic>
      </p:graphicFrame>
      <p:graphicFrame>
        <p:nvGraphicFramePr>
          <p:cNvPr id="14437" name="Group 101"/>
          <p:cNvGraphicFramePr>
            <a:graphicFrameLocks noGrp="1"/>
          </p:cNvGraphicFramePr>
          <p:nvPr>
            <p:extLst/>
          </p:nvPr>
        </p:nvGraphicFramePr>
        <p:xfrm>
          <a:off x="6804248" y="1052736"/>
          <a:ext cx="1800225" cy="1341120"/>
        </p:xfrm>
        <a:graphic>
          <a:graphicData uri="http://schemas.openxmlformats.org/drawingml/2006/table">
            <a:tbl>
              <a:tblPr/>
              <a:tblGrid>
                <a:gridCol w="1079500"/>
                <a:gridCol w="720725"/>
              </a:tblGrid>
              <a:tr h="263525">
                <a:tc>
                  <a:txBody>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pPr>
                      <a:r>
                        <a:rPr lang="pt-BR" sz="1600" b="1" kern="1200" dirty="0" smtClean="0">
                          <a:solidFill>
                            <a:srgbClr val="333399"/>
                          </a:solidFill>
                          <a:effectLst>
                            <a:outerShdw blurRad="38100" dist="38100" dir="2700000" algn="tl">
                              <a:srgbClr val="C0C0C0"/>
                            </a:outerShdw>
                          </a:effectLst>
                          <a:latin typeface="Microsoft Sans Serif" pitchFamily="34" charset="0"/>
                          <a:ea typeface="+mn-ea"/>
                          <a:cs typeface="Microsoft Sans Serif" pitchFamily="34" charset="0"/>
                        </a:rPr>
                        <a:t>Brasil</a:t>
                      </a:r>
                    </a:p>
                  </a:txBody>
                  <a:tcPr horzOverflow="overflow">
                    <a:lnL w="12700" cap="flat" cmpd="sng" algn="ctr">
                      <a:solidFill>
                        <a:schemeClr val="tx2"/>
                      </a:solidFill>
                      <a:prstDash val="sysDash"/>
                      <a:round/>
                      <a:headEnd type="none" w="med" len="med"/>
                      <a:tailEnd type="none" w="med" len="med"/>
                    </a:lnL>
                    <a:lnR>
                      <a:noFill/>
                    </a:lnR>
                    <a:lnT w="12700" cap="flat" cmpd="sng" algn="ctr">
                      <a:solidFill>
                        <a:schemeClr val="tx2"/>
                      </a:solidFill>
                      <a:prstDash val="sysDash"/>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pPr>
                      <a:r>
                        <a:rPr lang="pt-BR" sz="1600" b="1" kern="1200" dirty="0" smtClean="0">
                          <a:solidFill>
                            <a:srgbClr val="333399"/>
                          </a:solidFill>
                          <a:effectLst>
                            <a:outerShdw blurRad="38100" dist="38100" dir="2700000" algn="tl">
                              <a:srgbClr val="C0C0C0"/>
                            </a:outerShdw>
                          </a:effectLst>
                          <a:latin typeface="Microsoft Sans Serif" pitchFamily="34" charset="0"/>
                          <a:ea typeface="+mn-ea"/>
                          <a:cs typeface="Microsoft Sans Serif" pitchFamily="34" charset="0"/>
                        </a:rPr>
                        <a:t>345</a:t>
                      </a:r>
                    </a:p>
                  </a:txBody>
                  <a:tcPr horzOverflow="overflow">
                    <a:lnL>
                      <a:noFill/>
                    </a:lnL>
                    <a:lnR w="12700" cap="flat" cmpd="sng" algn="ctr">
                      <a:solidFill>
                        <a:schemeClr val="tx2"/>
                      </a:solidFill>
                      <a:prstDash val="sysDash"/>
                      <a:round/>
                      <a:headEnd type="none" w="med" len="med"/>
                      <a:tailEnd type="none" w="med" len="med"/>
                    </a:lnR>
                    <a:lnT w="12700" cap="flat" cmpd="sng" algn="ctr">
                      <a:solidFill>
                        <a:schemeClr val="tx2"/>
                      </a:solidFill>
                      <a:prstDash val="sysDash"/>
                      <a:round/>
                      <a:headEnd type="none" w="med" len="med"/>
                      <a:tailEnd type="none" w="med" len="med"/>
                    </a:lnT>
                    <a:lnB>
                      <a:noFill/>
                    </a:lnB>
                    <a:lnTlToBr>
                      <a:noFill/>
                    </a:lnTlToBr>
                    <a:lnBlToTr>
                      <a:noFill/>
                    </a:lnBlToTr>
                    <a:noFill/>
                  </a:tcPr>
                </a:tc>
              </a:tr>
              <a:tr h="265113">
                <a:tc>
                  <a:txBody>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pPr>
                      <a:r>
                        <a:rPr lang="pt-BR" sz="1600" b="1" kern="1200" dirty="0" smtClean="0">
                          <a:solidFill>
                            <a:srgbClr val="333399"/>
                          </a:solidFill>
                          <a:effectLst>
                            <a:outerShdw blurRad="38100" dist="38100" dir="2700000" algn="tl">
                              <a:srgbClr val="C0C0C0"/>
                            </a:outerShdw>
                          </a:effectLst>
                          <a:latin typeface="Microsoft Sans Serif" pitchFamily="34" charset="0"/>
                          <a:ea typeface="+mn-ea"/>
                          <a:cs typeface="Microsoft Sans Serif" pitchFamily="34" charset="0"/>
                        </a:rPr>
                        <a:t>Chile</a:t>
                      </a:r>
                    </a:p>
                  </a:txBody>
                  <a:tcPr horzOverflow="overflow">
                    <a:lnL w="12700" cap="flat" cmpd="sng" algn="ctr">
                      <a:solidFill>
                        <a:schemeClr val="tx2"/>
                      </a:solidFill>
                      <a:prstDash val="sysDash"/>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pPr>
                      <a:r>
                        <a:rPr lang="pt-BR" sz="1600" b="1" kern="1200" dirty="0" smtClean="0">
                          <a:solidFill>
                            <a:srgbClr val="333399"/>
                          </a:solidFill>
                          <a:effectLst>
                            <a:outerShdw blurRad="38100" dist="38100" dir="2700000" algn="tl">
                              <a:srgbClr val="C0C0C0"/>
                            </a:outerShdw>
                          </a:effectLst>
                          <a:latin typeface="Microsoft Sans Serif" pitchFamily="34" charset="0"/>
                          <a:ea typeface="+mn-ea"/>
                          <a:cs typeface="Microsoft Sans Serif" pitchFamily="34" charset="0"/>
                        </a:rPr>
                        <a:t>107</a:t>
                      </a:r>
                    </a:p>
                  </a:txBody>
                  <a:tcPr horzOverflow="overflow">
                    <a:lnL>
                      <a:noFill/>
                    </a:lnL>
                    <a:lnR w="12700" cap="flat" cmpd="sng" algn="ctr">
                      <a:solidFill>
                        <a:schemeClr val="tx2"/>
                      </a:solidFill>
                      <a:prstDash val="sysDash"/>
                      <a:round/>
                      <a:headEnd type="none" w="med" len="med"/>
                      <a:tailEnd type="none" w="med" len="med"/>
                    </a:lnR>
                    <a:lnT>
                      <a:noFill/>
                    </a:lnT>
                    <a:lnB>
                      <a:noFill/>
                    </a:lnB>
                    <a:lnTlToBr>
                      <a:noFill/>
                    </a:lnTlToBr>
                    <a:lnBlToTr>
                      <a:noFill/>
                    </a:lnBlToTr>
                    <a:noFill/>
                  </a:tcPr>
                </a:tc>
              </a:tr>
              <a:tr h="263525">
                <a:tc>
                  <a:txBody>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pPr>
                      <a:r>
                        <a:rPr lang="pt-BR" sz="1600" b="1" kern="1200" dirty="0" smtClean="0">
                          <a:solidFill>
                            <a:srgbClr val="333399"/>
                          </a:solidFill>
                          <a:effectLst>
                            <a:outerShdw blurRad="38100" dist="38100" dir="2700000" algn="tl">
                              <a:srgbClr val="C0C0C0"/>
                            </a:outerShdw>
                          </a:effectLst>
                          <a:latin typeface="Microsoft Sans Serif" pitchFamily="34" charset="0"/>
                          <a:ea typeface="+mn-ea"/>
                          <a:cs typeface="Microsoft Sans Serif" pitchFamily="34" charset="0"/>
                        </a:rPr>
                        <a:t>Cuba</a:t>
                      </a:r>
                    </a:p>
                  </a:txBody>
                  <a:tcPr horzOverflow="overflow">
                    <a:lnL w="12700" cap="flat" cmpd="sng" algn="ctr">
                      <a:solidFill>
                        <a:schemeClr val="tx2"/>
                      </a:solidFill>
                      <a:prstDash val="sysDash"/>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pPr>
                      <a:r>
                        <a:rPr lang="pt-BR" sz="1600" b="1" kern="1200" dirty="0" smtClean="0">
                          <a:solidFill>
                            <a:srgbClr val="333399"/>
                          </a:solidFill>
                          <a:effectLst>
                            <a:outerShdw blurRad="38100" dist="38100" dir="2700000" algn="tl">
                              <a:srgbClr val="C0C0C0"/>
                            </a:outerShdw>
                          </a:effectLst>
                          <a:latin typeface="Microsoft Sans Serif" pitchFamily="34" charset="0"/>
                          <a:ea typeface="+mn-ea"/>
                          <a:cs typeface="Microsoft Sans Serif" pitchFamily="34" charset="0"/>
                        </a:rPr>
                        <a:t>61</a:t>
                      </a:r>
                    </a:p>
                  </a:txBody>
                  <a:tcPr horzOverflow="overflow">
                    <a:lnL>
                      <a:noFill/>
                    </a:lnL>
                    <a:lnR w="12700" cap="flat" cmpd="sng" algn="ctr">
                      <a:solidFill>
                        <a:schemeClr val="tx2"/>
                      </a:solidFill>
                      <a:prstDash val="sysDash"/>
                      <a:round/>
                      <a:headEnd type="none" w="med" len="med"/>
                      <a:tailEnd type="none" w="med" len="med"/>
                    </a:lnR>
                    <a:lnT>
                      <a:noFill/>
                    </a:lnT>
                    <a:lnB>
                      <a:noFill/>
                    </a:lnB>
                    <a:lnTlToBr>
                      <a:noFill/>
                    </a:lnTlToBr>
                    <a:lnBlToTr>
                      <a:noFill/>
                    </a:lnBlToTr>
                    <a:noFill/>
                  </a:tcPr>
                </a:tc>
              </a:tr>
              <a:tr h="265113">
                <a:tc>
                  <a:txBody>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pPr>
                      <a:r>
                        <a:rPr lang="pt-BR" sz="1600" b="1" kern="1200" smtClean="0">
                          <a:solidFill>
                            <a:srgbClr val="333399"/>
                          </a:solidFill>
                          <a:effectLst>
                            <a:outerShdw blurRad="38100" dist="38100" dir="2700000" algn="tl">
                              <a:srgbClr val="C0C0C0"/>
                            </a:outerShdw>
                          </a:effectLst>
                          <a:latin typeface="Microsoft Sans Serif" pitchFamily="34" charset="0"/>
                          <a:ea typeface="+mn-ea"/>
                          <a:cs typeface="Microsoft Sans Serif" pitchFamily="34" charset="0"/>
                        </a:rPr>
                        <a:t>Espanha</a:t>
                      </a:r>
                    </a:p>
                  </a:txBody>
                  <a:tcPr horzOverflow="overflow">
                    <a:lnL w="12700" cap="flat" cmpd="sng" algn="ctr">
                      <a:solidFill>
                        <a:schemeClr val="tx2"/>
                      </a:solidFill>
                      <a:prstDash val="sysDash"/>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pPr>
                      <a:r>
                        <a:rPr lang="pt-BR" sz="1600" b="1" kern="1200" dirty="0" smtClean="0">
                          <a:solidFill>
                            <a:srgbClr val="333399"/>
                          </a:solidFill>
                          <a:effectLst>
                            <a:outerShdw blurRad="38100" dist="38100" dir="2700000" algn="tl">
                              <a:srgbClr val="C0C0C0"/>
                            </a:outerShdw>
                          </a:effectLst>
                          <a:latin typeface="Microsoft Sans Serif" pitchFamily="34" charset="0"/>
                          <a:ea typeface="+mn-ea"/>
                          <a:cs typeface="Microsoft Sans Serif" pitchFamily="34" charset="0"/>
                        </a:rPr>
                        <a:t>59</a:t>
                      </a:r>
                    </a:p>
                  </a:txBody>
                  <a:tcPr horzOverflow="overflow">
                    <a:lnL>
                      <a:noFill/>
                    </a:lnL>
                    <a:lnR w="12700" cap="flat" cmpd="sng" algn="ctr">
                      <a:solidFill>
                        <a:schemeClr val="tx2"/>
                      </a:solidFill>
                      <a:prstDash val="sysDash"/>
                      <a:round/>
                      <a:headEnd type="none" w="med" len="med"/>
                      <a:tailEnd type="none" w="med" len="med"/>
                    </a:lnR>
                    <a:lnT>
                      <a:noFill/>
                    </a:lnT>
                    <a:lnB>
                      <a:noFill/>
                    </a:lnB>
                    <a:lnTlToBr>
                      <a:noFill/>
                    </a:lnTlToBr>
                    <a:lnBlToTr>
                      <a:noFill/>
                    </a:lnBlToTr>
                    <a:noFill/>
                  </a:tcPr>
                </a:tc>
              </a:tr>
            </a:tbl>
          </a:graphicData>
        </a:graphic>
      </p:graphicFrame>
      <p:sp>
        <p:nvSpPr>
          <p:cNvPr id="14339" name="Rectangle 3"/>
          <p:cNvSpPr>
            <a:spLocks noGrp="1" noChangeArrowheads="1"/>
          </p:cNvSpPr>
          <p:nvPr>
            <p:ph type="body" idx="1"/>
          </p:nvPr>
        </p:nvSpPr>
        <p:spPr>
          <a:xfrm>
            <a:off x="309563" y="2497236"/>
            <a:ext cx="8510910" cy="3746401"/>
          </a:xfrm>
        </p:spPr>
        <p:txBody>
          <a:bodyPr/>
          <a:lstStyle/>
          <a:p>
            <a:pPr eaLnBrk="1" hangingPunct="1">
              <a:defRPr/>
            </a:pPr>
            <a:r>
              <a:rPr lang="pt-BR" sz="1800" b="1" kern="1200" dirty="0" smtClean="0">
                <a:solidFill>
                  <a:srgbClr val="333399"/>
                </a:solidFill>
                <a:effectLst>
                  <a:outerShdw blurRad="38100" dist="38100" dir="2700000" algn="tl">
                    <a:srgbClr val="C0C0C0"/>
                  </a:outerShdw>
                </a:effectLst>
                <a:latin typeface="Microsoft Sans Serif" pitchFamily="34" charset="0"/>
                <a:cs typeface="Microsoft Sans Serif" pitchFamily="34" charset="0"/>
              </a:rPr>
              <a:t>Portal </a:t>
            </a:r>
            <a:r>
              <a:rPr lang="pt-BR" sz="1800" b="1" kern="1200" dirty="0" err="1" smtClean="0">
                <a:solidFill>
                  <a:srgbClr val="333399"/>
                </a:solidFill>
                <a:effectLst>
                  <a:outerShdw blurRad="38100" dist="38100" dir="2700000" algn="tl">
                    <a:srgbClr val="C0C0C0"/>
                  </a:outerShdw>
                </a:effectLst>
                <a:latin typeface="Microsoft Sans Serif" pitchFamily="34" charset="0"/>
                <a:cs typeface="Microsoft Sans Serif" pitchFamily="34" charset="0"/>
              </a:rPr>
              <a:t>Scielo</a:t>
            </a:r>
            <a:r>
              <a:rPr lang="pt-BR" sz="1800" b="1" kern="1200" dirty="0" smtClean="0">
                <a:solidFill>
                  <a:srgbClr val="333399"/>
                </a:solidFill>
                <a:effectLst>
                  <a:outerShdw blurRad="38100" dist="38100" dir="2700000" algn="tl">
                    <a:srgbClr val="C0C0C0"/>
                  </a:outerShdw>
                </a:effectLst>
                <a:latin typeface="Microsoft Sans Serif" pitchFamily="34" charset="0"/>
                <a:cs typeface="Microsoft Sans Serif" pitchFamily="34" charset="0"/>
              </a:rPr>
              <a:t>  - coloca em acesso livre livros e revistas com critérios de qualidade – validação.</a:t>
            </a:r>
          </a:p>
          <a:p>
            <a:pPr eaLnBrk="1" hangingPunct="1">
              <a:defRPr/>
            </a:pPr>
            <a:r>
              <a:rPr lang="pt-BR" sz="1800" b="1" kern="1200" dirty="0" smtClean="0">
                <a:solidFill>
                  <a:srgbClr val="333399"/>
                </a:solidFill>
                <a:effectLst>
                  <a:outerShdw blurRad="38100" dist="38100" dir="2700000" algn="tl">
                    <a:srgbClr val="C0C0C0"/>
                  </a:outerShdw>
                </a:effectLst>
                <a:latin typeface="Microsoft Sans Serif" pitchFamily="34" charset="0"/>
                <a:cs typeface="Microsoft Sans Serif" pitchFamily="34" charset="0"/>
              </a:rPr>
              <a:t>Publica</a:t>
            </a:r>
            <a:r>
              <a:rPr lang="pt-BR" sz="1800" dirty="0" smtClean="0">
                <a:latin typeface="Microsoft Sans Serif" pitchFamily="34" charset="0"/>
                <a:cs typeface="Microsoft Sans Serif" pitchFamily="34" charset="0"/>
              </a:rPr>
              <a:t> </a:t>
            </a:r>
            <a:r>
              <a:rPr lang="pt-BR" sz="1800" b="1" kern="1200" dirty="0">
                <a:solidFill>
                  <a:srgbClr val="333399"/>
                </a:solidFill>
                <a:effectLst>
                  <a:outerShdw blurRad="38100" dist="38100" dir="2700000" algn="tl">
                    <a:srgbClr val="C0C0C0"/>
                  </a:outerShdw>
                </a:effectLst>
                <a:latin typeface="Microsoft Sans Serif" pitchFamily="34" charset="0"/>
                <a:cs typeface="Microsoft Sans Serif" pitchFamily="34" charset="0"/>
              </a:rPr>
              <a:t>texto completo de periódicos científicos em formato eletrônico </a:t>
            </a:r>
            <a:endParaRPr lang="pt-BR" sz="1800" b="1" kern="1200" dirty="0" smtClean="0">
              <a:solidFill>
                <a:srgbClr val="333399"/>
              </a:solidFill>
              <a:effectLst>
                <a:outerShdw blurRad="38100" dist="38100" dir="2700000" algn="tl">
                  <a:srgbClr val="C0C0C0"/>
                </a:outerShdw>
              </a:effectLst>
              <a:latin typeface="Microsoft Sans Serif" pitchFamily="34" charset="0"/>
              <a:cs typeface="Microsoft Sans Serif" pitchFamily="34" charset="0"/>
            </a:endParaRPr>
          </a:p>
          <a:p>
            <a:pPr eaLnBrk="1" hangingPunct="1">
              <a:defRPr/>
            </a:pPr>
            <a:r>
              <a:rPr lang="pt-BR" sz="1800" b="1" kern="1200" dirty="0">
                <a:solidFill>
                  <a:srgbClr val="333399"/>
                </a:solidFill>
                <a:effectLst>
                  <a:outerShdw blurRad="38100" dist="38100" dir="2700000" algn="tl">
                    <a:srgbClr val="C0C0C0"/>
                  </a:outerShdw>
                </a:effectLst>
                <a:latin typeface="Microsoft Sans Serif" pitchFamily="34" charset="0"/>
                <a:cs typeface="Microsoft Sans Serif" pitchFamily="34" charset="0"/>
              </a:rPr>
              <a:t>Controle das </a:t>
            </a:r>
            <a:r>
              <a:rPr lang="pt-BR" sz="1800" b="1" kern="1200" dirty="0" smtClean="0">
                <a:solidFill>
                  <a:srgbClr val="333399"/>
                </a:solidFill>
                <a:effectLst>
                  <a:outerShdw blurRad="38100" dist="38100" dir="2700000" algn="tl">
                    <a:srgbClr val="C0C0C0"/>
                  </a:outerShdw>
                </a:effectLst>
                <a:latin typeface="Microsoft Sans Serif" pitchFamily="34" charset="0"/>
                <a:cs typeface="Microsoft Sans Serif" pitchFamily="34" charset="0"/>
              </a:rPr>
              <a:t>citações </a:t>
            </a:r>
            <a:r>
              <a:rPr lang="pt-BR" sz="1800" b="1" kern="1200" dirty="0">
                <a:solidFill>
                  <a:srgbClr val="333399"/>
                </a:solidFill>
                <a:effectLst>
                  <a:outerShdw blurRad="38100" dist="38100" dir="2700000" algn="tl">
                    <a:srgbClr val="C0C0C0"/>
                  </a:outerShdw>
                </a:effectLst>
                <a:latin typeface="Microsoft Sans Serif" pitchFamily="34" charset="0"/>
                <a:cs typeface="Microsoft Sans Serif" pitchFamily="34" charset="0"/>
              </a:rPr>
              <a:t>dos periódicos</a:t>
            </a:r>
          </a:p>
          <a:p>
            <a:pPr eaLnBrk="1" hangingPunct="1">
              <a:defRPr/>
            </a:pPr>
            <a:r>
              <a:rPr lang="pt-BR" sz="1800" b="1" kern="1200" dirty="0" smtClean="0">
                <a:solidFill>
                  <a:srgbClr val="333399"/>
                </a:solidFill>
                <a:effectLst>
                  <a:outerShdw blurRad="38100" dist="38100" dir="2700000" algn="tl">
                    <a:srgbClr val="C0C0C0"/>
                  </a:outerShdw>
                </a:effectLst>
                <a:latin typeface="Microsoft Sans Serif" pitchFamily="34" charset="0"/>
                <a:cs typeface="Microsoft Sans Serif" pitchFamily="34" charset="0"/>
              </a:rPr>
              <a:t>América </a:t>
            </a:r>
            <a:r>
              <a:rPr lang="pt-BR" sz="1800" b="1" kern="1200" dirty="0">
                <a:solidFill>
                  <a:srgbClr val="333399"/>
                </a:solidFill>
                <a:effectLst>
                  <a:outerShdw blurRad="38100" dist="38100" dir="2700000" algn="tl">
                    <a:srgbClr val="C0C0C0"/>
                  </a:outerShdw>
                </a:effectLst>
                <a:latin typeface="Microsoft Sans Serif" pitchFamily="34" charset="0"/>
                <a:cs typeface="Microsoft Sans Serif" pitchFamily="34" charset="0"/>
              </a:rPr>
              <a:t>Latina </a:t>
            </a:r>
            <a:r>
              <a:rPr lang="pt-BR" sz="1800" b="1" kern="1200" dirty="0" smtClean="0">
                <a:solidFill>
                  <a:srgbClr val="333399"/>
                </a:solidFill>
                <a:effectLst>
                  <a:outerShdw blurRad="38100" dist="38100" dir="2700000" algn="tl">
                    <a:srgbClr val="C0C0C0"/>
                  </a:outerShdw>
                </a:effectLst>
                <a:latin typeface="Microsoft Sans Serif" pitchFamily="34" charset="0"/>
                <a:cs typeface="Microsoft Sans Serif" pitchFamily="34" charset="0"/>
              </a:rPr>
              <a:t>e outros </a:t>
            </a:r>
            <a:r>
              <a:rPr lang="pt-BR" sz="1800" b="1" kern="1200" dirty="0">
                <a:solidFill>
                  <a:srgbClr val="333399"/>
                </a:solidFill>
                <a:effectLst>
                  <a:outerShdw blurRad="38100" dist="38100" dir="2700000" algn="tl">
                    <a:srgbClr val="C0C0C0"/>
                  </a:outerShdw>
                </a:effectLst>
                <a:latin typeface="Microsoft Sans Serif" pitchFamily="34" charset="0"/>
                <a:cs typeface="Microsoft Sans Serif" pitchFamily="34" charset="0"/>
              </a:rPr>
              <a:t>países como México, Espanha e Portugal. </a:t>
            </a:r>
            <a:endParaRPr lang="pt-BR" sz="1800" b="1" kern="1200" dirty="0" smtClean="0">
              <a:solidFill>
                <a:srgbClr val="333399"/>
              </a:solidFill>
              <a:effectLst>
                <a:outerShdw blurRad="38100" dist="38100" dir="2700000" algn="tl">
                  <a:srgbClr val="C0C0C0"/>
                </a:outerShdw>
              </a:effectLst>
              <a:latin typeface="Microsoft Sans Serif" pitchFamily="34" charset="0"/>
              <a:cs typeface="Microsoft Sans Serif" pitchFamily="34" charset="0"/>
            </a:endParaRPr>
          </a:p>
          <a:p>
            <a:pPr eaLnBrk="1" hangingPunct="1">
              <a:defRPr/>
            </a:pPr>
            <a:r>
              <a:rPr lang="pt-BR" sz="1800" b="1" kern="1200" dirty="0" smtClean="0">
                <a:solidFill>
                  <a:srgbClr val="333399"/>
                </a:solidFill>
                <a:effectLst>
                  <a:outerShdw blurRad="38100" dist="38100" dir="2700000" algn="tl">
                    <a:srgbClr val="C0C0C0"/>
                  </a:outerShdw>
                </a:effectLst>
                <a:latin typeface="Microsoft Sans Serif" pitchFamily="34" charset="0"/>
                <a:cs typeface="Microsoft Sans Serif" pitchFamily="34" charset="0"/>
              </a:rPr>
              <a:t>Publica livros – desde 2014</a:t>
            </a:r>
          </a:p>
          <a:p>
            <a:pPr eaLnBrk="1" hangingPunct="1">
              <a:defRPr/>
            </a:pPr>
            <a:r>
              <a:rPr lang="pt-BR" sz="1800" b="1" kern="1200" dirty="0" smtClean="0">
                <a:solidFill>
                  <a:srgbClr val="333399"/>
                </a:solidFill>
                <a:effectLst>
                  <a:outerShdw blurRad="38100" dist="38100" dir="2700000" algn="tl">
                    <a:srgbClr val="C0C0C0"/>
                  </a:outerShdw>
                </a:effectLst>
                <a:latin typeface="Microsoft Sans Serif" pitchFamily="34" charset="0"/>
                <a:cs typeface="Microsoft Sans Serif" pitchFamily="34" charset="0"/>
              </a:rPr>
              <a:t>Acesso </a:t>
            </a:r>
            <a:r>
              <a:rPr lang="es-ES_tradnl" sz="1800" b="1" kern="1200" dirty="0" smtClean="0">
                <a:solidFill>
                  <a:srgbClr val="333399"/>
                </a:solidFill>
                <a:effectLst>
                  <a:outerShdw blurRad="38100" dist="38100" dir="2700000" algn="tl">
                    <a:srgbClr val="C0C0C0"/>
                  </a:outerShdw>
                </a:effectLst>
                <a:latin typeface="Microsoft Sans Serif" pitchFamily="34" charset="0"/>
                <a:cs typeface="Microsoft Sans Serif" pitchFamily="34" charset="0"/>
                <a:hlinkClick r:id="rId4"/>
              </a:rPr>
              <a:t>http://www.scielo.org/php/index.php</a:t>
            </a:r>
            <a:r>
              <a:rPr lang="es-ES_tradnl" sz="1800" b="1" kern="1200" dirty="0" smtClean="0">
                <a:solidFill>
                  <a:srgbClr val="333399"/>
                </a:solidFill>
                <a:effectLst>
                  <a:outerShdw blurRad="38100" dist="38100" dir="2700000" algn="tl">
                    <a:srgbClr val="C0C0C0"/>
                  </a:outerShdw>
                </a:effectLst>
                <a:latin typeface="Microsoft Sans Serif" pitchFamily="34" charset="0"/>
                <a:cs typeface="Microsoft Sans Serif" pitchFamily="34" charset="0"/>
              </a:rPr>
              <a:t> </a:t>
            </a:r>
            <a:r>
              <a:rPr lang="pt-BR" sz="1800" b="1" kern="1200" dirty="0">
                <a:solidFill>
                  <a:srgbClr val="333399"/>
                </a:solidFill>
                <a:effectLst>
                  <a:outerShdw blurRad="38100" dist="38100" dir="2700000" algn="tl">
                    <a:srgbClr val="C0C0C0"/>
                  </a:outerShdw>
                </a:effectLst>
                <a:latin typeface="Microsoft Sans Serif" pitchFamily="34" charset="0"/>
                <a:cs typeface="Microsoft Sans Serif" pitchFamily="34" charset="0"/>
              </a:rPr>
              <a:t>e nas bibliotecas virtuais área da </a:t>
            </a:r>
            <a:r>
              <a:rPr lang="pt-BR" sz="1800" b="1" kern="1200" dirty="0" smtClean="0">
                <a:solidFill>
                  <a:srgbClr val="333399"/>
                </a:solidFill>
                <a:effectLst>
                  <a:outerShdw blurRad="38100" dist="38100" dir="2700000" algn="tl">
                    <a:srgbClr val="C0C0C0"/>
                  </a:outerShdw>
                </a:effectLst>
                <a:latin typeface="Microsoft Sans Serif" pitchFamily="34" charset="0"/>
                <a:cs typeface="Microsoft Sans Serif" pitchFamily="34" charset="0"/>
              </a:rPr>
              <a:t>saúde</a:t>
            </a:r>
          </a:p>
          <a:p>
            <a:pPr eaLnBrk="1" hangingPunct="1">
              <a:defRPr/>
            </a:pPr>
            <a:r>
              <a:rPr lang="pt-BR" sz="1800" b="1" kern="1200" dirty="0">
                <a:solidFill>
                  <a:srgbClr val="333399"/>
                </a:solidFill>
                <a:effectLst>
                  <a:outerShdw blurRad="38100" dist="38100" dir="2700000" algn="tl">
                    <a:srgbClr val="C0C0C0"/>
                  </a:outerShdw>
                </a:effectLst>
                <a:latin typeface="Microsoft Sans Serif" pitchFamily="34" charset="0"/>
                <a:cs typeface="Microsoft Sans Serif" pitchFamily="34" charset="0"/>
              </a:rPr>
              <a:t>Livros </a:t>
            </a:r>
            <a:r>
              <a:rPr lang="pt-BR" sz="1800" b="1" kern="1200" dirty="0" smtClean="0">
                <a:solidFill>
                  <a:srgbClr val="333399"/>
                </a:solidFill>
                <a:effectLst>
                  <a:outerShdw blurRad="38100" dist="38100" dir="2700000" algn="tl">
                    <a:srgbClr val="C0C0C0"/>
                  </a:outerShdw>
                </a:effectLst>
                <a:latin typeface="Microsoft Sans Serif" pitchFamily="34" charset="0"/>
                <a:cs typeface="Microsoft Sans Serif" pitchFamily="34" charset="0"/>
              </a:rPr>
              <a:t>(839) acesso </a:t>
            </a:r>
            <a:r>
              <a:rPr lang="pt-BR" sz="1800" b="1" kern="1200" dirty="0">
                <a:solidFill>
                  <a:srgbClr val="333399"/>
                </a:solidFill>
                <a:effectLst>
                  <a:outerShdw blurRad="38100" dist="38100" dir="2700000" algn="tl">
                    <a:srgbClr val="C0C0C0"/>
                  </a:outerShdw>
                </a:effectLst>
                <a:latin typeface="Microsoft Sans Serif" pitchFamily="34" charset="0"/>
                <a:cs typeface="Microsoft Sans Serif" pitchFamily="34" charset="0"/>
              </a:rPr>
              <a:t>em </a:t>
            </a:r>
            <a:r>
              <a:rPr lang="pt-BR" sz="1800" b="1" kern="1200" dirty="0">
                <a:solidFill>
                  <a:srgbClr val="333399"/>
                </a:solidFill>
                <a:effectLst>
                  <a:outerShdw blurRad="38100" dist="38100" dir="2700000" algn="tl">
                    <a:srgbClr val="C0C0C0"/>
                  </a:outerShdw>
                </a:effectLst>
                <a:latin typeface="Microsoft Sans Serif" pitchFamily="34" charset="0"/>
                <a:cs typeface="Microsoft Sans Serif" pitchFamily="34" charset="0"/>
                <a:hlinkClick r:id="rId5"/>
              </a:rPr>
              <a:t>http://books.scielo.org/</a:t>
            </a:r>
            <a:endParaRPr lang="pt-BR" sz="1800" b="1" kern="1200" dirty="0">
              <a:solidFill>
                <a:srgbClr val="333399"/>
              </a:solidFill>
              <a:effectLst>
                <a:outerShdw blurRad="38100" dist="38100" dir="2700000" algn="tl">
                  <a:srgbClr val="C0C0C0"/>
                </a:outerShdw>
              </a:effectLst>
              <a:latin typeface="Microsoft Sans Serif" pitchFamily="34" charset="0"/>
              <a:cs typeface="Microsoft Sans Serif" pitchFamily="34" charset="0"/>
            </a:endParaRPr>
          </a:p>
        </p:txBody>
      </p:sp>
      <p:sp>
        <p:nvSpPr>
          <p:cNvPr id="2" name="Espaço Reservado para Número de Slide 1"/>
          <p:cNvSpPr>
            <a:spLocks noGrp="1"/>
          </p:cNvSpPr>
          <p:nvPr>
            <p:ph type="sldNum" sz="quarter" idx="12"/>
          </p:nvPr>
        </p:nvSpPr>
        <p:spPr/>
        <p:txBody>
          <a:bodyPr/>
          <a:lstStyle/>
          <a:p>
            <a:pPr>
              <a:defRPr/>
            </a:pPr>
            <a:fld id="{6E6C5846-89D9-4141-BBBD-9A83B71F4D9B}" type="slidenum">
              <a:rPr lang="pt-BR" altLang="en-US" smtClean="0"/>
              <a:pPr>
                <a:defRPr/>
              </a:pPr>
              <a:t>13</a:t>
            </a:fld>
            <a:endParaRPr lang="pt-BR" altLang="en-US"/>
          </a:p>
        </p:txBody>
      </p:sp>
    </p:spTree>
    <p:extLst>
      <p:ext uri="{BB962C8B-B14F-4D97-AF65-F5344CB8AC3E}">
        <p14:creationId xmlns:p14="http://schemas.microsoft.com/office/powerpoint/2010/main" val="44398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17525" y="1584325"/>
            <a:ext cx="3622675" cy="553998"/>
          </a:xfrm>
          <a:prstGeom prst="rect">
            <a:avLst/>
          </a:prstGeom>
          <a:noFill/>
          <a:ln w="28575" cap="rnd">
            <a:noFill/>
            <a:prstDash val="sysDot"/>
            <a:miter lim="800000"/>
            <a:headEnd/>
            <a:tailEnd/>
          </a:ln>
        </p:spPr>
        <p:txBody>
          <a:bodyPr lIns="0" tIns="0" rIns="0" bIns="0">
            <a:spAutoFit/>
          </a:bodyPr>
          <a:lstStyle/>
          <a:p>
            <a:r>
              <a:rPr lang="pt-BR" b="1" dirty="0" err="1" smtClean="0">
                <a:solidFill>
                  <a:srgbClr val="333399"/>
                </a:solidFill>
                <a:latin typeface="Microsoft Sans Serif" pitchFamily="34" charset="0"/>
              </a:rPr>
              <a:t>PubMed</a:t>
            </a:r>
            <a:r>
              <a:rPr lang="pt-BR" b="1" dirty="0" smtClean="0">
                <a:solidFill>
                  <a:srgbClr val="333399"/>
                </a:solidFill>
                <a:latin typeface="Microsoft Sans Serif" pitchFamily="34" charset="0"/>
              </a:rPr>
              <a:t>/ </a:t>
            </a:r>
            <a:r>
              <a:rPr lang="pt-BR" b="1" dirty="0" err="1" smtClean="0">
                <a:solidFill>
                  <a:srgbClr val="333399"/>
                </a:solidFill>
                <a:latin typeface="Microsoft Sans Serif" pitchFamily="34" charset="0"/>
              </a:rPr>
              <a:t>Medline</a:t>
            </a:r>
            <a:endParaRPr lang="pt-BR" b="1" dirty="0" smtClean="0">
              <a:solidFill>
                <a:srgbClr val="333399"/>
              </a:solidFill>
              <a:latin typeface="Microsoft Sans Serif" pitchFamily="34" charset="0"/>
            </a:endParaRPr>
          </a:p>
          <a:p>
            <a:r>
              <a:rPr lang="pt-BR" b="1" u="sng" dirty="0" smtClean="0">
                <a:solidFill>
                  <a:srgbClr val="333399"/>
                </a:solidFill>
                <a:latin typeface="Microsoft Sans Serif" pitchFamily="34" charset="0"/>
                <a:hlinkClick r:id="rId3"/>
              </a:rPr>
              <a:t>www.nlm.nih.gov</a:t>
            </a:r>
            <a:endParaRPr lang="pt-BR" b="1" u="sng" dirty="0">
              <a:solidFill>
                <a:srgbClr val="333399"/>
              </a:solidFill>
              <a:latin typeface="Microsoft Sans Serif" pitchFamily="34" charset="0"/>
            </a:endParaRPr>
          </a:p>
        </p:txBody>
      </p:sp>
      <p:sp>
        <p:nvSpPr>
          <p:cNvPr id="346115" name="Rectangle 3"/>
          <p:cNvSpPr>
            <a:spLocks noChangeArrowheads="1"/>
          </p:cNvSpPr>
          <p:nvPr/>
        </p:nvSpPr>
        <p:spPr bwMode="auto">
          <a:xfrm>
            <a:off x="1" y="2708275"/>
            <a:ext cx="9144000" cy="3832460"/>
          </a:xfrm>
          <a:prstGeom prst="rect">
            <a:avLst/>
          </a:prstGeom>
          <a:noFill/>
          <a:ln w="9525">
            <a:noFill/>
            <a:miter lim="800000"/>
            <a:headEnd/>
            <a:tailEnd/>
          </a:ln>
          <a:effectLst/>
        </p:spPr>
        <p:txBody>
          <a:bodyPr wrap="square" lIns="92075" tIns="46038" rIns="92075" bIns="46038">
            <a:spAutoFit/>
          </a:bodyPr>
          <a:lstStyle/>
          <a:p>
            <a:pPr marL="290513" indent="-290513">
              <a:buFont typeface="Wingdings" pitchFamily="2" charset="2"/>
              <a:buChar char="Ü"/>
              <a:defRPr/>
            </a:pPr>
            <a:r>
              <a:rPr lang="pt-BR" b="1" dirty="0">
                <a:solidFill>
                  <a:srgbClr val="333399"/>
                </a:solidFill>
                <a:effectLst>
                  <a:outerShdw blurRad="38100" dist="38100" dir="2700000" algn="tl">
                    <a:srgbClr val="C0C0C0"/>
                  </a:outerShdw>
                </a:effectLst>
                <a:latin typeface="Microsoft Sans Serif" pitchFamily="34" charset="0"/>
              </a:rPr>
              <a:t> Desde 1879 – impresso </a:t>
            </a:r>
            <a:r>
              <a:rPr lang="pt-BR" b="1" i="1" dirty="0">
                <a:solidFill>
                  <a:srgbClr val="CC0000"/>
                </a:solidFill>
                <a:effectLst>
                  <a:outerShdw blurRad="38100" dist="38100" dir="2700000" algn="tl">
                    <a:srgbClr val="C0C0C0"/>
                  </a:outerShdw>
                </a:effectLst>
                <a:latin typeface="Microsoft Sans Serif" pitchFamily="34" charset="0"/>
              </a:rPr>
              <a:t>Index </a:t>
            </a:r>
            <a:r>
              <a:rPr lang="pt-BR" b="1" i="1" dirty="0" err="1">
                <a:solidFill>
                  <a:srgbClr val="CC0000"/>
                </a:solidFill>
                <a:effectLst>
                  <a:outerShdw blurRad="38100" dist="38100" dir="2700000" algn="tl">
                    <a:srgbClr val="C0C0C0"/>
                  </a:outerShdw>
                </a:effectLst>
                <a:latin typeface="Microsoft Sans Serif" pitchFamily="34" charset="0"/>
              </a:rPr>
              <a:t>Medicus</a:t>
            </a:r>
            <a:endParaRPr lang="pt-BR" b="1" i="1" dirty="0">
              <a:solidFill>
                <a:srgbClr val="CC0000"/>
              </a:solidFill>
              <a:effectLst>
                <a:outerShdw blurRad="38100" dist="38100" dir="2700000" algn="tl">
                  <a:srgbClr val="C0C0C0"/>
                </a:outerShdw>
              </a:effectLst>
              <a:latin typeface="Microsoft Sans Serif" pitchFamily="34" charset="0"/>
            </a:endParaRPr>
          </a:p>
          <a:p>
            <a:pPr marL="290513" indent="-290513">
              <a:buFont typeface="Wingdings" pitchFamily="2" charset="2"/>
              <a:buNone/>
              <a:defRPr/>
            </a:pPr>
            <a:endParaRPr lang="pt-BR" b="1" i="1" dirty="0">
              <a:solidFill>
                <a:srgbClr val="CC0000"/>
              </a:solidFill>
              <a:effectLst>
                <a:outerShdw blurRad="38100" dist="38100" dir="2700000" algn="tl">
                  <a:srgbClr val="C0C0C0"/>
                </a:outerShdw>
              </a:effectLst>
              <a:latin typeface="Microsoft Sans Serif" pitchFamily="34" charset="0"/>
            </a:endParaRPr>
          </a:p>
          <a:p>
            <a:pPr marL="290513" indent="-290513">
              <a:buClr>
                <a:srgbClr val="333399"/>
              </a:buClr>
              <a:buFont typeface="Wingdings" pitchFamily="2" charset="2"/>
              <a:buChar char="Ü"/>
              <a:defRPr/>
            </a:pPr>
            <a:r>
              <a:rPr lang="pt-BR" dirty="0">
                <a:latin typeface="Microsoft Sans Serif" pitchFamily="34" charset="0"/>
              </a:rPr>
              <a:t> </a:t>
            </a:r>
            <a:r>
              <a:rPr lang="pt-BR" b="1" dirty="0">
                <a:solidFill>
                  <a:srgbClr val="333399"/>
                </a:solidFill>
                <a:effectLst>
                  <a:outerShdw blurRad="38100" dist="38100" dir="2700000" algn="tl">
                    <a:srgbClr val="C0C0C0"/>
                  </a:outerShdw>
                </a:effectLst>
                <a:latin typeface="Microsoft Sans Serif" pitchFamily="34" charset="0"/>
              </a:rPr>
              <a:t>Base de dados</a:t>
            </a:r>
            <a:r>
              <a:rPr lang="pt-BR" dirty="0">
                <a:latin typeface="Microsoft Sans Serif" pitchFamily="34" charset="0"/>
              </a:rPr>
              <a:t> </a:t>
            </a:r>
            <a:r>
              <a:rPr lang="pt-BR" b="1" dirty="0" err="1" smtClean="0">
                <a:solidFill>
                  <a:srgbClr val="333399"/>
                </a:solidFill>
                <a:effectLst>
                  <a:outerShdw blurRad="38100" dist="38100" dir="2700000" algn="tl">
                    <a:srgbClr val="C0C0C0"/>
                  </a:outerShdw>
                </a:effectLst>
                <a:latin typeface="Microsoft Sans Serif" pitchFamily="34" charset="0"/>
              </a:rPr>
              <a:t>Medline</a:t>
            </a:r>
            <a:r>
              <a:rPr lang="pt-BR" b="1" dirty="0" smtClean="0">
                <a:solidFill>
                  <a:srgbClr val="333399"/>
                </a:solidFill>
                <a:effectLst>
                  <a:outerShdw blurRad="38100" dist="38100" dir="2700000" algn="tl">
                    <a:srgbClr val="C0C0C0"/>
                  </a:outerShdw>
                </a:effectLst>
                <a:latin typeface="Microsoft Sans Serif" pitchFamily="34" charset="0"/>
              </a:rPr>
              <a:t> </a:t>
            </a:r>
            <a:r>
              <a:rPr lang="pt-BR" b="1" dirty="0">
                <a:solidFill>
                  <a:srgbClr val="333399"/>
                </a:solidFill>
                <a:effectLst>
                  <a:outerShdw blurRad="38100" dist="38100" dir="2700000" algn="tl">
                    <a:srgbClr val="C0C0C0"/>
                  </a:outerShdw>
                </a:effectLst>
                <a:latin typeface="Microsoft Sans Serif" pitchFamily="34" charset="0"/>
              </a:rPr>
              <a:t>– </a:t>
            </a:r>
            <a:r>
              <a:rPr lang="pt-BR" b="1" dirty="0" smtClean="0">
                <a:solidFill>
                  <a:srgbClr val="333399"/>
                </a:solidFill>
                <a:effectLst>
                  <a:outerShdw blurRad="38100" dist="38100" dir="2700000" algn="tl">
                    <a:srgbClr val="C0C0C0"/>
                  </a:outerShdw>
                </a:effectLst>
                <a:latin typeface="Microsoft Sans Serif" pitchFamily="34" charset="0"/>
              </a:rPr>
              <a:t>abrange: </a:t>
            </a:r>
            <a:r>
              <a:rPr lang="pt-BR" b="1" dirty="0">
                <a:solidFill>
                  <a:srgbClr val="333399"/>
                </a:solidFill>
                <a:effectLst>
                  <a:outerShdw blurRad="38100" dist="38100" dir="2700000" algn="tl">
                    <a:srgbClr val="C0C0C0"/>
                  </a:outerShdw>
                </a:effectLst>
                <a:latin typeface="Microsoft Sans Serif" pitchFamily="34" charset="0"/>
              </a:rPr>
              <a:t>Index </a:t>
            </a:r>
            <a:r>
              <a:rPr lang="pt-BR" b="1" dirty="0" err="1">
                <a:solidFill>
                  <a:srgbClr val="333399"/>
                </a:solidFill>
                <a:effectLst>
                  <a:outerShdw blurRad="38100" dist="38100" dir="2700000" algn="tl">
                    <a:srgbClr val="C0C0C0"/>
                  </a:outerShdw>
                </a:effectLst>
                <a:latin typeface="Microsoft Sans Serif" pitchFamily="34" charset="0"/>
              </a:rPr>
              <a:t>Medicus</a:t>
            </a:r>
            <a:r>
              <a:rPr lang="pt-BR" b="1" dirty="0">
                <a:solidFill>
                  <a:srgbClr val="333399"/>
                </a:solidFill>
                <a:effectLst>
                  <a:outerShdw blurRad="38100" dist="38100" dir="2700000" algn="tl">
                    <a:srgbClr val="C0C0C0"/>
                  </a:outerShdw>
                </a:effectLst>
                <a:latin typeface="Microsoft Sans Serif" pitchFamily="34" charset="0"/>
              </a:rPr>
              <a:t>, </a:t>
            </a:r>
            <a:r>
              <a:rPr lang="pt-BR" b="1" dirty="0" err="1">
                <a:solidFill>
                  <a:srgbClr val="333399"/>
                </a:solidFill>
                <a:effectLst>
                  <a:outerShdw blurRad="38100" dist="38100" dir="2700000" algn="tl">
                    <a:srgbClr val="C0C0C0"/>
                  </a:outerShdw>
                </a:effectLst>
                <a:latin typeface="Microsoft Sans Serif" pitchFamily="34" charset="0"/>
              </a:rPr>
              <a:t>Nursing</a:t>
            </a:r>
            <a:r>
              <a:rPr lang="pt-BR" b="1" dirty="0">
                <a:solidFill>
                  <a:srgbClr val="333399"/>
                </a:solidFill>
                <a:effectLst>
                  <a:outerShdw blurRad="38100" dist="38100" dir="2700000" algn="tl">
                    <a:srgbClr val="C0C0C0"/>
                  </a:outerShdw>
                </a:effectLst>
                <a:latin typeface="Microsoft Sans Serif" pitchFamily="34" charset="0"/>
              </a:rPr>
              <a:t> Index, Index </a:t>
            </a:r>
            <a:r>
              <a:rPr lang="pt-BR" b="1" dirty="0" err="1">
                <a:solidFill>
                  <a:srgbClr val="333399"/>
                </a:solidFill>
                <a:effectLst>
                  <a:outerShdw blurRad="38100" dist="38100" dir="2700000" algn="tl">
                    <a:srgbClr val="C0C0C0"/>
                  </a:outerShdw>
                </a:effectLst>
                <a:latin typeface="Microsoft Sans Serif" pitchFamily="34" charset="0"/>
              </a:rPr>
              <a:t>to</a:t>
            </a:r>
            <a:r>
              <a:rPr lang="pt-BR" b="1" dirty="0">
                <a:solidFill>
                  <a:srgbClr val="333399"/>
                </a:solidFill>
                <a:effectLst>
                  <a:outerShdw blurRad="38100" dist="38100" dir="2700000" algn="tl">
                    <a:srgbClr val="C0C0C0"/>
                  </a:outerShdw>
                </a:effectLst>
                <a:latin typeface="Microsoft Sans Serif" pitchFamily="34" charset="0"/>
              </a:rPr>
              <a:t> Dental </a:t>
            </a:r>
            <a:r>
              <a:rPr lang="pt-BR" b="1" dirty="0" err="1">
                <a:solidFill>
                  <a:srgbClr val="333399"/>
                </a:solidFill>
                <a:effectLst>
                  <a:outerShdw blurRad="38100" dist="38100" dir="2700000" algn="tl">
                    <a:srgbClr val="C0C0C0"/>
                  </a:outerShdw>
                </a:effectLst>
                <a:latin typeface="Microsoft Sans Serif" pitchFamily="34" charset="0"/>
              </a:rPr>
              <a:t>Literature</a:t>
            </a:r>
            <a:r>
              <a:rPr lang="pt-BR" b="1" dirty="0">
                <a:solidFill>
                  <a:srgbClr val="333399"/>
                </a:solidFill>
                <a:effectLst>
                  <a:outerShdw blurRad="38100" dist="38100" dir="2700000" algn="tl">
                    <a:srgbClr val="C0C0C0"/>
                  </a:outerShdw>
                </a:effectLst>
                <a:latin typeface="Microsoft Sans Serif" pitchFamily="34" charset="0"/>
              </a:rPr>
              <a:t> (1966 retroagindo a 100 anos) </a:t>
            </a:r>
            <a:endParaRPr lang="pt-BR" b="1" dirty="0" smtClean="0">
              <a:solidFill>
                <a:srgbClr val="333399"/>
              </a:solidFill>
              <a:effectLst>
                <a:outerShdw blurRad="38100" dist="38100" dir="2700000" algn="tl">
                  <a:srgbClr val="C0C0C0"/>
                </a:outerShdw>
              </a:effectLst>
              <a:latin typeface="Microsoft Sans Serif" pitchFamily="34" charset="0"/>
            </a:endParaRPr>
          </a:p>
          <a:p>
            <a:pPr>
              <a:buClr>
                <a:srgbClr val="333399"/>
              </a:buClr>
              <a:defRPr/>
            </a:pPr>
            <a:endParaRPr lang="pt-BR" b="1" dirty="0" smtClean="0">
              <a:solidFill>
                <a:srgbClr val="333399"/>
              </a:solidFill>
              <a:effectLst>
                <a:outerShdw blurRad="38100" dist="38100" dir="2700000" algn="tl">
                  <a:srgbClr val="C0C0C0"/>
                </a:outerShdw>
              </a:effectLst>
              <a:latin typeface="Microsoft Sans Serif" pitchFamily="34" charset="0"/>
            </a:endParaRPr>
          </a:p>
          <a:p>
            <a:pPr marL="290513" indent="-290513">
              <a:buClr>
                <a:srgbClr val="333399"/>
              </a:buClr>
              <a:buFont typeface="Wingdings" pitchFamily="2" charset="2"/>
              <a:buChar char="Ü"/>
              <a:defRPr/>
            </a:pPr>
            <a:r>
              <a:rPr lang="pt-BR" b="1" dirty="0" err="1" smtClean="0">
                <a:solidFill>
                  <a:srgbClr val="333399"/>
                </a:solidFill>
                <a:effectLst>
                  <a:outerShdw blurRad="38100" dist="38100" dir="2700000" algn="tl">
                    <a:srgbClr val="C0C0C0"/>
                  </a:outerShdw>
                </a:effectLst>
                <a:latin typeface="Microsoft Sans Serif" pitchFamily="34" charset="0"/>
              </a:rPr>
              <a:t>PubMed</a:t>
            </a:r>
            <a:r>
              <a:rPr lang="pt-BR" b="1" dirty="0" smtClean="0">
                <a:solidFill>
                  <a:srgbClr val="333399"/>
                </a:solidFill>
                <a:effectLst>
                  <a:outerShdw blurRad="38100" dist="38100" dir="2700000" algn="tl">
                    <a:srgbClr val="C0C0C0"/>
                  </a:outerShdw>
                </a:effectLst>
                <a:latin typeface="Microsoft Sans Serif" pitchFamily="34" charset="0"/>
              </a:rPr>
              <a:t> – portal com </a:t>
            </a:r>
            <a:r>
              <a:rPr lang="pt-BR" b="1" dirty="0" err="1" smtClean="0">
                <a:solidFill>
                  <a:srgbClr val="333399"/>
                </a:solidFill>
                <a:effectLst>
                  <a:outerShdw blurRad="38100" dist="38100" dir="2700000" algn="tl">
                    <a:srgbClr val="C0C0C0"/>
                  </a:outerShdw>
                </a:effectLst>
                <a:latin typeface="Microsoft Sans Serif" pitchFamily="34" charset="0"/>
              </a:rPr>
              <a:t>Medline</a:t>
            </a:r>
            <a:r>
              <a:rPr lang="pt-BR" b="1" dirty="0" smtClean="0">
                <a:solidFill>
                  <a:srgbClr val="333399"/>
                </a:solidFill>
                <a:effectLst>
                  <a:outerShdw blurRad="38100" dist="38100" dir="2700000" algn="tl">
                    <a:srgbClr val="C0C0C0"/>
                  </a:outerShdw>
                </a:effectLst>
                <a:latin typeface="Microsoft Sans Serif" pitchFamily="34" charset="0"/>
              </a:rPr>
              <a:t> + revistas que aguardam avaliação para entrarem na </a:t>
            </a:r>
            <a:r>
              <a:rPr lang="pt-BR" b="1" dirty="0" err="1" smtClean="0">
                <a:solidFill>
                  <a:srgbClr val="333399"/>
                </a:solidFill>
                <a:effectLst>
                  <a:outerShdw blurRad="38100" dist="38100" dir="2700000" algn="tl">
                    <a:srgbClr val="C0C0C0"/>
                  </a:outerShdw>
                </a:effectLst>
                <a:latin typeface="Microsoft Sans Serif" pitchFamily="34" charset="0"/>
              </a:rPr>
              <a:t>Medline</a:t>
            </a:r>
            <a:r>
              <a:rPr lang="pt-BR" b="1" dirty="0" smtClean="0">
                <a:solidFill>
                  <a:srgbClr val="333399"/>
                </a:solidFill>
                <a:effectLst>
                  <a:outerShdw blurRad="38100" dist="38100" dir="2700000" algn="tl">
                    <a:srgbClr val="C0C0C0"/>
                  </a:outerShdw>
                </a:effectLst>
                <a:latin typeface="Microsoft Sans Serif" pitchFamily="34" charset="0"/>
              </a:rPr>
              <a:t>.</a:t>
            </a:r>
            <a:endParaRPr lang="pt-BR" b="1" dirty="0">
              <a:solidFill>
                <a:srgbClr val="333399"/>
              </a:solidFill>
              <a:effectLst>
                <a:outerShdw blurRad="38100" dist="38100" dir="2700000" algn="tl">
                  <a:srgbClr val="C0C0C0"/>
                </a:outerShdw>
              </a:effectLst>
              <a:latin typeface="Microsoft Sans Serif" pitchFamily="34" charset="0"/>
            </a:endParaRPr>
          </a:p>
          <a:p>
            <a:pPr marL="290513" indent="-290513">
              <a:buClr>
                <a:srgbClr val="333399"/>
              </a:buClr>
              <a:buFont typeface="Wingdings" pitchFamily="2" charset="2"/>
              <a:buNone/>
              <a:defRPr/>
            </a:pPr>
            <a:endParaRPr lang="pt-BR" b="1" dirty="0">
              <a:solidFill>
                <a:srgbClr val="333399"/>
              </a:solidFill>
              <a:effectLst>
                <a:outerShdw blurRad="38100" dist="38100" dir="2700000" algn="tl">
                  <a:srgbClr val="C0C0C0"/>
                </a:outerShdw>
              </a:effectLst>
              <a:latin typeface="Microsoft Sans Serif" pitchFamily="34" charset="0"/>
            </a:endParaRPr>
          </a:p>
          <a:p>
            <a:pPr marL="290513" indent="-290513">
              <a:buClr>
                <a:srgbClr val="333399"/>
              </a:buClr>
              <a:buFont typeface="Wingdings" pitchFamily="2" charset="2"/>
              <a:buChar char="Ü"/>
              <a:defRPr/>
            </a:pPr>
            <a:r>
              <a:rPr lang="pt-BR" b="1" dirty="0">
                <a:solidFill>
                  <a:srgbClr val="333399"/>
                </a:solidFill>
                <a:effectLst>
                  <a:outerShdw blurRad="38100" dist="38100" dir="2700000" algn="tl">
                    <a:srgbClr val="C0C0C0"/>
                  </a:outerShdw>
                </a:effectLst>
                <a:latin typeface="Microsoft Sans Serif" pitchFamily="34" charset="0"/>
              </a:rPr>
              <a:t>Periódicos da área médica produzidos nos EUA (50%) </a:t>
            </a:r>
          </a:p>
          <a:p>
            <a:pPr marL="290513" indent="-290513">
              <a:defRPr/>
            </a:pPr>
            <a:r>
              <a:rPr lang="pt-BR" b="1" dirty="0">
                <a:solidFill>
                  <a:srgbClr val="333399"/>
                </a:solidFill>
                <a:effectLst>
                  <a:outerShdw blurRad="38100" dist="38100" dir="2700000" algn="tl">
                    <a:srgbClr val="C0C0C0"/>
                  </a:outerShdw>
                </a:effectLst>
                <a:latin typeface="Microsoft Sans Serif" pitchFamily="34" charset="0"/>
              </a:rPr>
              <a:t>    e da área da saúde de demais países </a:t>
            </a:r>
          </a:p>
          <a:p>
            <a:pPr marL="290513" indent="-290513" eaLnBrk="0" hangingPunct="0">
              <a:spcBef>
                <a:spcPct val="50000"/>
              </a:spcBef>
              <a:buClr>
                <a:srgbClr val="333399"/>
              </a:buClr>
              <a:buFont typeface="Wingdings" pitchFamily="2" charset="2"/>
              <a:buChar char="Ü"/>
              <a:defRPr/>
            </a:pPr>
            <a:r>
              <a:rPr lang="pt-BR" b="1" dirty="0" smtClean="0">
                <a:solidFill>
                  <a:srgbClr val="333399"/>
                </a:solidFill>
                <a:effectLst>
                  <a:outerShdw blurRad="38100" dist="38100" dir="2700000" algn="tl">
                    <a:srgbClr val="C0C0C0"/>
                  </a:outerShdw>
                </a:effectLst>
                <a:latin typeface="Microsoft Sans Serif" pitchFamily="34" charset="0"/>
              </a:rPr>
              <a:t>Indexa </a:t>
            </a:r>
            <a:r>
              <a:rPr lang="pt-BR" b="1" dirty="0">
                <a:solidFill>
                  <a:srgbClr val="333399"/>
                </a:solidFill>
                <a:effectLst>
                  <a:outerShdw blurRad="38100" dist="38100" dir="2700000" algn="tl">
                    <a:srgbClr val="C0C0C0"/>
                  </a:outerShdw>
                </a:effectLst>
                <a:latin typeface="Microsoft Sans Serif" pitchFamily="34" charset="0"/>
              </a:rPr>
              <a:t>cerca de 5 mil revistas científicas; </a:t>
            </a:r>
            <a:r>
              <a:rPr lang="pt-BR" b="1" dirty="0" smtClean="0">
                <a:solidFill>
                  <a:srgbClr val="CC0000"/>
                </a:solidFill>
                <a:effectLst>
                  <a:outerShdw blurRad="38100" dist="38100" dir="2700000" algn="tl">
                    <a:srgbClr val="C0C0C0"/>
                  </a:outerShdw>
                </a:effectLst>
                <a:latin typeface="Microsoft Sans Serif" pitchFamily="34" charset="0"/>
              </a:rPr>
              <a:t>53 </a:t>
            </a:r>
            <a:r>
              <a:rPr lang="pt-BR" b="1" dirty="0" smtClean="0">
                <a:solidFill>
                  <a:srgbClr val="CC0000"/>
                </a:solidFill>
                <a:effectLst>
                  <a:outerShdw blurRad="38100" dist="38100" dir="2700000" algn="tl">
                    <a:srgbClr val="C0C0C0"/>
                  </a:outerShdw>
                </a:effectLst>
                <a:latin typeface="Microsoft Sans Serif" pitchFamily="34" charset="0"/>
                <a:hlinkClick r:id="rId4"/>
              </a:rPr>
              <a:t>são </a:t>
            </a:r>
            <a:r>
              <a:rPr lang="pt-BR" b="1" dirty="0">
                <a:solidFill>
                  <a:srgbClr val="CC0000"/>
                </a:solidFill>
                <a:effectLst>
                  <a:outerShdw blurRad="38100" dist="38100" dir="2700000" algn="tl">
                    <a:srgbClr val="C0C0C0"/>
                  </a:outerShdw>
                </a:effectLst>
                <a:latin typeface="Microsoft Sans Serif" pitchFamily="34" charset="0"/>
                <a:hlinkClick r:id="rId4"/>
              </a:rPr>
              <a:t>brasileiros</a:t>
            </a:r>
            <a:r>
              <a:rPr lang="pt-BR" b="1" dirty="0">
                <a:solidFill>
                  <a:srgbClr val="CC0000"/>
                </a:solidFill>
                <a:effectLst>
                  <a:outerShdw blurRad="38100" dist="38100" dir="2700000" algn="tl">
                    <a:srgbClr val="C0C0C0"/>
                  </a:outerShdw>
                </a:effectLst>
                <a:latin typeface="Microsoft Sans Serif" pitchFamily="34" charset="0"/>
              </a:rPr>
              <a:t> </a:t>
            </a:r>
            <a:r>
              <a:rPr lang="pt-BR" b="1" dirty="0">
                <a:solidFill>
                  <a:srgbClr val="333399"/>
                </a:solidFill>
                <a:effectLst>
                  <a:outerShdw blurRad="38100" dist="38100" dir="2700000" algn="tl">
                    <a:srgbClr val="C0C0C0"/>
                  </a:outerShdw>
                </a:effectLst>
                <a:latin typeface="Microsoft Sans Serif" pitchFamily="34" charset="0"/>
              </a:rPr>
              <a:t>(0,01%)</a:t>
            </a:r>
          </a:p>
          <a:p>
            <a:pPr>
              <a:buClr>
                <a:srgbClr val="333399"/>
              </a:buClr>
              <a:defRPr/>
            </a:pPr>
            <a:r>
              <a:rPr lang="pt-BR" b="1" dirty="0" smtClean="0">
                <a:solidFill>
                  <a:srgbClr val="333399"/>
                </a:solidFill>
                <a:effectLst>
                  <a:outerShdw blurRad="38100" dist="38100" dir="2700000" algn="tl">
                    <a:srgbClr val="C0C0C0"/>
                  </a:outerShdw>
                </a:effectLst>
                <a:latin typeface="Microsoft Sans Serif" pitchFamily="34" charset="0"/>
              </a:rPr>
              <a:t>Acesso </a:t>
            </a:r>
            <a:r>
              <a:rPr lang="pt-BR" b="1" dirty="0">
                <a:solidFill>
                  <a:srgbClr val="333399"/>
                </a:solidFill>
                <a:effectLst>
                  <a:outerShdw blurRad="38100" dist="38100" dir="2700000" algn="tl">
                    <a:srgbClr val="C0C0C0"/>
                  </a:outerShdw>
                </a:effectLst>
                <a:latin typeface="Microsoft Sans Serif" pitchFamily="34" charset="0"/>
              </a:rPr>
              <a:t>universal pela internet</a:t>
            </a:r>
            <a:r>
              <a:rPr lang="pt-BR" b="1" dirty="0">
                <a:solidFill>
                  <a:srgbClr val="003300"/>
                </a:solidFill>
                <a:latin typeface="Microsoft Sans Serif" pitchFamily="34" charset="0"/>
              </a:rPr>
              <a:t> – </a:t>
            </a:r>
            <a:r>
              <a:rPr lang="pt-BR" b="1" dirty="0">
                <a:solidFill>
                  <a:srgbClr val="FF3300"/>
                </a:solidFill>
                <a:effectLst>
                  <a:outerShdw blurRad="38100" dist="38100" dir="2700000" algn="tl">
                    <a:srgbClr val="C0C0C0"/>
                  </a:outerShdw>
                </a:effectLst>
                <a:latin typeface="Microsoft Sans Serif" pitchFamily="34" charset="0"/>
              </a:rPr>
              <a:t>BIREME - </a:t>
            </a:r>
            <a:r>
              <a:rPr lang="pt-BR" b="1" dirty="0">
                <a:solidFill>
                  <a:srgbClr val="FF3300"/>
                </a:solidFill>
                <a:effectLst>
                  <a:outerShdw blurRad="38100" dist="38100" dir="2700000" algn="tl">
                    <a:srgbClr val="C0C0C0"/>
                  </a:outerShdw>
                </a:effectLst>
                <a:latin typeface="Microsoft Sans Serif" pitchFamily="34" charset="0"/>
                <a:hlinkClick r:id="rId5"/>
              </a:rPr>
              <a:t>Biblioteca Virtual em Saúde</a:t>
            </a:r>
            <a:endParaRPr lang="pt-BR" b="1" dirty="0">
              <a:solidFill>
                <a:srgbClr val="FF3300"/>
              </a:solidFill>
              <a:effectLst>
                <a:outerShdw blurRad="38100" dist="38100" dir="2700000" algn="tl">
                  <a:srgbClr val="C0C0C0"/>
                </a:outerShdw>
              </a:effectLst>
              <a:latin typeface="Microsoft Sans Serif" pitchFamily="34" charset="0"/>
            </a:endParaRPr>
          </a:p>
          <a:p>
            <a:pPr marL="290513" indent="-290513">
              <a:buClr>
                <a:srgbClr val="333399"/>
              </a:buClr>
              <a:buFont typeface="Wingdings" pitchFamily="2" charset="2"/>
              <a:buChar char="Ü"/>
              <a:defRPr/>
            </a:pPr>
            <a:endParaRPr lang="pt-BR" b="1" dirty="0">
              <a:solidFill>
                <a:srgbClr val="FF3300"/>
              </a:solidFill>
              <a:effectLst>
                <a:outerShdw blurRad="38100" dist="38100" dir="2700000" algn="tl">
                  <a:srgbClr val="C0C0C0"/>
                </a:outerShdw>
              </a:effectLst>
              <a:latin typeface="Microsoft Sans Serif" pitchFamily="34" charset="0"/>
            </a:endParaRPr>
          </a:p>
        </p:txBody>
      </p:sp>
      <p:sp>
        <p:nvSpPr>
          <p:cNvPr id="14340" name="Rectangle 4"/>
          <p:cNvSpPr>
            <a:spLocks noGrp="1" noChangeArrowheads="1"/>
          </p:cNvSpPr>
          <p:nvPr>
            <p:ph type="title"/>
          </p:nvPr>
        </p:nvSpPr>
        <p:spPr>
          <a:xfrm>
            <a:off x="900113" y="333375"/>
            <a:ext cx="8170862" cy="609600"/>
          </a:xfrm>
          <a:noFill/>
        </p:spPr>
        <p:txBody>
          <a:bodyPr/>
          <a:lstStyle/>
          <a:p>
            <a:pPr eaLnBrk="1" hangingPunct="1"/>
            <a:r>
              <a:rPr lang="pt-BR" sz="3400" i="1" smtClean="0"/>
              <a:t>Sistema de Informação na área de saúde</a:t>
            </a:r>
          </a:p>
        </p:txBody>
      </p:sp>
      <p:pic>
        <p:nvPicPr>
          <p:cNvPr id="14341" name="Picture 5"/>
          <p:cNvPicPr>
            <a:picLocks noChangeAspect="1" noChangeArrowheads="1"/>
          </p:cNvPicPr>
          <p:nvPr/>
        </p:nvPicPr>
        <p:blipFill>
          <a:blip r:embed="rId6" cstate="print"/>
          <a:srcRect l="47377" t="11774" r="35995" b="78696"/>
          <a:stretch>
            <a:fillRect/>
          </a:stretch>
        </p:blipFill>
        <p:spPr bwMode="auto">
          <a:xfrm>
            <a:off x="4067175" y="1196975"/>
            <a:ext cx="3600450" cy="1136650"/>
          </a:xfrm>
          <a:prstGeom prst="rect">
            <a:avLst/>
          </a:prstGeom>
          <a:noFill/>
          <a:ln w="9525">
            <a:noFill/>
            <a:miter lim="800000"/>
            <a:headEnd/>
            <a:tailEnd/>
          </a:ln>
        </p:spPr>
      </p:pic>
      <p:sp>
        <p:nvSpPr>
          <p:cNvPr id="346118" name="Text Box 6"/>
          <p:cNvSpPr txBox="1">
            <a:spLocks noChangeArrowheads="1"/>
          </p:cNvSpPr>
          <p:nvPr/>
        </p:nvSpPr>
        <p:spPr bwMode="auto">
          <a:xfrm>
            <a:off x="873125" y="6280150"/>
            <a:ext cx="7010400" cy="244475"/>
          </a:xfrm>
          <a:prstGeom prst="rect">
            <a:avLst/>
          </a:prstGeom>
          <a:noFill/>
          <a:ln w="12700" cap="sq">
            <a:noFill/>
            <a:miter lim="800000"/>
            <a:headEnd type="none" w="sm" len="sm"/>
            <a:tailEnd type="none" w="sm" len="sm"/>
          </a:ln>
          <a:effectLst/>
        </p:spPr>
        <p:txBody>
          <a:bodyPr wrap="none">
            <a:spAutoFit/>
          </a:bodyPr>
          <a:lstStyle/>
          <a:p>
            <a:pPr>
              <a:defRPr/>
            </a:pPr>
            <a:r>
              <a:rPr lang="pt-BR" sz="1000" dirty="0">
                <a:solidFill>
                  <a:srgbClr val="333399"/>
                </a:solidFill>
                <a:effectLst>
                  <a:outerShdw blurRad="38100" dist="38100" dir="2700000" algn="tl">
                    <a:srgbClr val="C0C0C0"/>
                  </a:outerShdw>
                </a:effectLst>
                <a:latin typeface="Microsoft Sans Serif" pitchFamily="34" charset="0"/>
              </a:rPr>
              <a:t>* Consulta pública em: BVS.BIREME. Comunicação Científica em Saúde </a:t>
            </a:r>
            <a:r>
              <a:rPr lang="pt-BR" sz="1000" dirty="0" smtClean="0">
                <a:solidFill>
                  <a:srgbClr val="333399"/>
                </a:solidFill>
                <a:effectLst>
                  <a:outerShdw blurRad="38100" dist="38100" dir="2700000" algn="tl">
                    <a:srgbClr val="C0C0C0"/>
                  </a:outerShdw>
                </a:effectLst>
                <a:latin typeface="Microsoft Sans Serif" pitchFamily="34" charset="0"/>
              </a:rPr>
              <a:t>12fev2016. </a:t>
            </a:r>
            <a:r>
              <a:rPr lang="pt-BR" sz="1000" dirty="0">
                <a:solidFill>
                  <a:srgbClr val="333399"/>
                </a:solidFill>
                <a:effectLst>
                  <a:outerShdw blurRad="38100" dist="38100" dir="2700000" algn="tl">
                    <a:srgbClr val="C0C0C0"/>
                  </a:outerShdw>
                </a:effectLst>
                <a:latin typeface="Microsoft Sans Serif" pitchFamily="34" charset="0"/>
              </a:rPr>
              <a:t>Disponível em http://ccs.bvsalud.org</a:t>
            </a:r>
          </a:p>
        </p:txBody>
      </p:sp>
      <p:sp>
        <p:nvSpPr>
          <p:cNvPr id="3" name="Espaço Reservado para Número de Slide 2"/>
          <p:cNvSpPr>
            <a:spLocks noGrp="1"/>
          </p:cNvSpPr>
          <p:nvPr>
            <p:ph type="sldNum" sz="quarter" idx="12"/>
          </p:nvPr>
        </p:nvSpPr>
        <p:spPr/>
        <p:txBody>
          <a:bodyPr/>
          <a:lstStyle/>
          <a:p>
            <a:pPr>
              <a:defRPr/>
            </a:pPr>
            <a:fld id="{E915E981-1598-4142-B85C-851AA2E43714}" type="slidenum">
              <a:rPr lang="pt-BR" altLang="en-US" smtClean="0"/>
              <a:pPr>
                <a:defRPr/>
              </a:pPr>
              <a:t>14</a:t>
            </a:fld>
            <a:endParaRPr lang="pt-BR" altLang="en-US" dirty="0"/>
          </a:p>
        </p:txBody>
      </p:sp>
    </p:spTree>
    <p:extLst>
      <p:ext uri="{BB962C8B-B14F-4D97-AF65-F5344CB8AC3E}">
        <p14:creationId xmlns:p14="http://schemas.microsoft.com/office/powerpoint/2010/main" val="38648274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ChangeArrowheads="1"/>
          </p:cNvSpPr>
          <p:nvPr/>
        </p:nvSpPr>
        <p:spPr bwMode="auto">
          <a:xfrm>
            <a:off x="179388" y="2492375"/>
            <a:ext cx="8748712" cy="2979738"/>
          </a:xfrm>
          <a:prstGeom prst="rect">
            <a:avLst/>
          </a:prstGeom>
          <a:noFill/>
          <a:ln w="9525">
            <a:noFill/>
            <a:miter lim="800000"/>
            <a:headEnd/>
            <a:tailEnd/>
          </a:ln>
          <a:effectLst/>
        </p:spPr>
        <p:txBody>
          <a:bodyPr lIns="92075" tIns="46038" rIns="92075" bIns="46038">
            <a:spAutoFit/>
          </a:bodyPr>
          <a:lstStyle/>
          <a:p>
            <a:pPr marL="266700" indent="-266700" eaLnBrk="0" hangingPunct="0">
              <a:spcBef>
                <a:spcPct val="50000"/>
              </a:spcBef>
              <a:buClr>
                <a:srgbClr val="333399"/>
              </a:buClr>
              <a:buFont typeface="Wingdings" pitchFamily="2" charset="2"/>
              <a:buChar char="Ü"/>
              <a:defRPr/>
            </a:pPr>
            <a:r>
              <a:rPr lang="pt-BR" b="1" dirty="0">
                <a:solidFill>
                  <a:srgbClr val="333399"/>
                </a:solidFill>
                <a:effectLst>
                  <a:outerShdw blurRad="38100" dist="38100" dir="2700000" algn="tl">
                    <a:srgbClr val="C0C0C0"/>
                  </a:outerShdw>
                </a:effectLst>
                <a:latin typeface="Microsoft Sans Serif" pitchFamily="34" charset="0"/>
              </a:rPr>
              <a:t>Desde 1996 - </a:t>
            </a:r>
            <a:r>
              <a:rPr lang="pt-BR" b="1" dirty="0" err="1">
                <a:solidFill>
                  <a:srgbClr val="333399"/>
                </a:solidFill>
                <a:effectLst>
                  <a:outerShdw blurRad="38100" dist="38100" dir="2700000" algn="tl">
                    <a:srgbClr val="C0C0C0"/>
                  </a:outerShdw>
                </a:effectLst>
                <a:latin typeface="Microsoft Sans Serif" pitchFamily="34" charset="0"/>
              </a:rPr>
              <a:t>Scopus</a:t>
            </a:r>
            <a:r>
              <a:rPr lang="pt-BR" b="1" dirty="0">
                <a:solidFill>
                  <a:srgbClr val="333399"/>
                </a:solidFill>
                <a:effectLst>
                  <a:outerShdw blurRad="38100" dist="38100" dir="2700000" algn="tl">
                    <a:srgbClr val="C0C0C0"/>
                  </a:outerShdw>
                </a:effectLst>
                <a:latin typeface="Microsoft Sans Serif" pitchFamily="34" charset="0"/>
              </a:rPr>
              <a:t> = Base de dados bibliográficos retrospectiva a 1876.</a:t>
            </a:r>
          </a:p>
          <a:p>
            <a:pPr marL="266700" indent="-266700" eaLnBrk="0" hangingPunct="0">
              <a:spcBef>
                <a:spcPct val="50000"/>
              </a:spcBef>
              <a:buClr>
                <a:srgbClr val="333399"/>
              </a:buClr>
              <a:buFont typeface="Wingdings" pitchFamily="2" charset="2"/>
              <a:buChar char="Ü"/>
              <a:defRPr/>
            </a:pPr>
            <a:r>
              <a:rPr lang="pt-BR" b="1" dirty="0" err="1">
                <a:solidFill>
                  <a:srgbClr val="333399"/>
                </a:solidFill>
                <a:effectLst>
                  <a:outerShdw blurRad="38100" dist="38100" dir="2700000" algn="tl">
                    <a:srgbClr val="C0C0C0"/>
                  </a:outerShdw>
                </a:effectLst>
                <a:latin typeface="Microsoft Sans Serif" pitchFamily="34" charset="0"/>
              </a:rPr>
              <a:t>SCImago</a:t>
            </a:r>
            <a:r>
              <a:rPr lang="pt-BR" b="1" dirty="0">
                <a:solidFill>
                  <a:srgbClr val="333399"/>
                </a:solidFill>
                <a:effectLst>
                  <a:outerShdw blurRad="38100" dist="38100" dir="2700000" algn="tl">
                    <a:srgbClr val="C0C0C0"/>
                  </a:outerShdw>
                </a:effectLst>
                <a:latin typeface="Microsoft Sans Serif" pitchFamily="34" charset="0"/>
              </a:rPr>
              <a:t> Jr &amp; Country </a:t>
            </a:r>
            <a:r>
              <a:rPr lang="pt-BR" b="1" dirty="0" err="1">
                <a:solidFill>
                  <a:srgbClr val="333399"/>
                </a:solidFill>
                <a:effectLst>
                  <a:outerShdw blurRad="38100" dist="38100" dir="2700000" algn="tl">
                    <a:srgbClr val="C0C0C0"/>
                  </a:outerShdw>
                </a:effectLst>
                <a:latin typeface="Microsoft Sans Serif" pitchFamily="34" charset="0"/>
              </a:rPr>
              <a:t>Rank</a:t>
            </a:r>
            <a:r>
              <a:rPr lang="pt-BR" b="1" dirty="0">
                <a:solidFill>
                  <a:srgbClr val="333399"/>
                </a:solidFill>
                <a:effectLst>
                  <a:outerShdw blurRad="38100" dist="38100" dir="2700000" algn="tl">
                    <a:srgbClr val="C0C0C0"/>
                  </a:outerShdw>
                </a:effectLst>
                <a:latin typeface="Microsoft Sans Serif" pitchFamily="34" charset="0"/>
              </a:rPr>
              <a:t> = portal com indicadores de citação do conteúdo da </a:t>
            </a:r>
            <a:r>
              <a:rPr lang="pt-BR" b="1" dirty="0" err="1">
                <a:solidFill>
                  <a:srgbClr val="333399"/>
                </a:solidFill>
                <a:effectLst>
                  <a:outerShdw blurRad="38100" dist="38100" dir="2700000" algn="tl">
                    <a:srgbClr val="C0C0C0"/>
                  </a:outerShdw>
                </a:effectLst>
                <a:latin typeface="Microsoft Sans Serif" pitchFamily="34" charset="0"/>
              </a:rPr>
              <a:t>Scopus</a:t>
            </a:r>
            <a:r>
              <a:rPr lang="pt-BR" b="1" dirty="0">
                <a:solidFill>
                  <a:srgbClr val="333399"/>
                </a:solidFill>
                <a:effectLst>
                  <a:outerShdw blurRad="38100" dist="38100" dir="2700000" algn="tl">
                    <a:srgbClr val="C0C0C0"/>
                  </a:outerShdw>
                </a:effectLst>
                <a:latin typeface="Microsoft Sans Serif" pitchFamily="34" charset="0"/>
              </a:rPr>
              <a:t> da </a:t>
            </a:r>
            <a:r>
              <a:rPr lang="pt-BR" b="1" dirty="0" err="1" smtClean="0">
                <a:solidFill>
                  <a:srgbClr val="333399"/>
                </a:solidFill>
                <a:effectLst>
                  <a:outerShdw blurRad="38100" dist="38100" dir="2700000" algn="tl">
                    <a:srgbClr val="C0C0C0"/>
                  </a:outerShdw>
                </a:effectLst>
                <a:latin typeface="Microsoft Sans Serif" pitchFamily="34" charset="0"/>
              </a:rPr>
              <a:t>Elsevier</a:t>
            </a:r>
            <a:r>
              <a:rPr lang="pt-BR" b="1" dirty="0" smtClean="0">
                <a:solidFill>
                  <a:srgbClr val="333399"/>
                </a:solidFill>
                <a:effectLst>
                  <a:outerShdw blurRad="38100" dist="38100" dir="2700000" algn="tl">
                    <a:srgbClr val="C0C0C0"/>
                  </a:outerShdw>
                </a:effectLst>
                <a:latin typeface="Microsoft Sans Serif" pitchFamily="34" charset="0"/>
              </a:rPr>
              <a:t>*</a:t>
            </a:r>
            <a:endParaRPr lang="pt-BR" b="1" dirty="0">
              <a:solidFill>
                <a:srgbClr val="333399"/>
              </a:solidFill>
              <a:effectLst>
                <a:outerShdw blurRad="38100" dist="38100" dir="2700000" algn="tl">
                  <a:srgbClr val="C0C0C0"/>
                </a:outerShdw>
              </a:effectLst>
              <a:latin typeface="Microsoft Sans Serif" pitchFamily="34" charset="0"/>
            </a:endParaRPr>
          </a:p>
          <a:p>
            <a:pPr marL="266700" indent="-266700" eaLnBrk="0" hangingPunct="0">
              <a:spcBef>
                <a:spcPct val="50000"/>
              </a:spcBef>
              <a:buClr>
                <a:srgbClr val="333399"/>
              </a:buClr>
              <a:buFont typeface="Wingdings" pitchFamily="2" charset="2"/>
              <a:buChar char="Ü"/>
              <a:defRPr/>
            </a:pPr>
            <a:r>
              <a:rPr lang="pt-BR" b="1" dirty="0">
                <a:solidFill>
                  <a:srgbClr val="333399"/>
                </a:solidFill>
                <a:effectLst>
                  <a:outerShdw blurRad="38100" dist="38100" dir="2700000" algn="tl">
                    <a:srgbClr val="C0C0C0"/>
                  </a:outerShdw>
                </a:effectLst>
                <a:latin typeface="Microsoft Sans Serif" pitchFamily="34" charset="0"/>
              </a:rPr>
              <a:t>Indexa cerca de 16.600 títulos de revistas de todas as áreas do saber</a:t>
            </a:r>
          </a:p>
          <a:p>
            <a:pPr marL="266700" indent="-266700" eaLnBrk="0" hangingPunct="0">
              <a:spcBef>
                <a:spcPct val="50000"/>
              </a:spcBef>
              <a:buClr>
                <a:srgbClr val="333399"/>
              </a:buClr>
              <a:buFont typeface="Wingdings" pitchFamily="2" charset="2"/>
              <a:buChar char="Ü"/>
              <a:defRPr/>
            </a:pPr>
            <a:r>
              <a:rPr lang="pt-BR" b="1" dirty="0">
                <a:solidFill>
                  <a:srgbClr val="333399"/>
                </a:solidFill>
                <a:effectLst>
                  <a:outerShdw blurRad="38100" dist="38100" dir="2700000" algn="tl">
                    <a:srgbClr val="C0C0C0"/>
                  </a:outerShdw>
                </a:effectLst>
                <a:latin typeface="Microsoft Sans Serif" pitchFamily="34" charset="0"/>
              </a:rPr>
              <a:t> Contém registros da própria EMBASE, MEDLINE e outras da área de ciências sociais e humanidades</a:t>
            </a:r>
          </a:p>
          <a:p>
            <a:pPr marL="266700" indent="-266700" eaLnBrk="0" hangingPunct="0">
              <a:spcBef>
                <a:spcPct val="50000"/>
              </a:spcBef>
              <a:buClr>
                <a:srgbClr val="333399"/>
              </a:buClr>
              <a:buFont typeface="Wingdings" pitchFamily="2" charset="2"/>
              <a:buChar char="Ü"/>
              <a:defRPr/>
            </a:pPr>
            <a:r>
              <a:rPr lang="pt-BR" b="1" dirty="0" err="1">
                <a:solidFill>
                  <a:srgbClr val="333399"/>
                </a:solidFill>
                <a:effectLst>
                  <a:outerShdw blurRad="38100" dist="38100" dir="2700000" algn="tl">
                    <a:srgbClr val="C0C0C0"/>
                  </a:outerShdw>
                </a:effectLst>
                <a:latin typeface="Microsoft Sans Serif" pitchFamily="34" charset="0"/>
                <a:hlinkClick r:id="rId3"/>
              </a:rPr>
              <a:t>SCImago</a:t>
            </a:r>
            <a:r>
              <a:rPr lang="pt-BR" b="1" dirty="0">
                <a:solidFill>
                  <a:srgbClr val="333399"/>
                </a:solidFill>
                <a:effectLst>
                  <a:outerShdw blurRad="38100" dist="38100" dir="2700000" algn="tl">
                    <a:srgbClr val="C0C0C0"/>
                  </a:outerShdw>
                </a:effectLst>
                <a:latin typeface="Microsoft Sans Serif" pitchFamily="34" charset="0"/>
                <a:hlinkClick r:id="rId3"/>
              </a:rPr>
              <a:t> </a:t>
            </a:r>
            <a:r>
              <a:rPr lang="pt-BR" b="1" dirty="0">
                <a:solidFill>
                  <a:srgbClr val="333399"/>
                </a:solidFill>
                <a:effectLst>
                  <a:outerShdw blurRad="38100" dist="38100" dir="2700000" algn="tl">
                    <a:srgbClr val="C0C0C0"/>
                  </a:outerShdw>
                </a:effectLst>
                <a:latin typeface="Microsoft Sans Serif" pitchFamily="34" charset="0"/>
              </a:rPr>
              <a:t>– agrega </a:t>
            </a:r>
            <a:r>
              <a:rPr lang="pt-BR" b="1" dirty="0" smtClean="0">
                <a:solidFill>
                  <a:srgbClr val="333399"/>
                </a:solidFill>
                <a:effectLst>
                  <a:outerShdw blurRad="38100" dist="38100" dir="2700000" algn="tl">
                    <a:srgbClr val="C0C0C0"/>
                  </a:outerShdw>
                </a:effectLst>
                <a:latin typeface="Microsoft Sans Serif" pitchFamily="34" charset="0"/>
              </a:rPr>
              <a:t>índice H </a:t>
            </a:r>
            <a:r>
              <a:rPr lang="pt-BR" b="1" dirty="0">
                <a:solidFill>
                  <a:srgbClr val="333399"/>
                </a:solidFill>
                <a:effectLst>
                  <a:outerShdw blurRad="38100" dist="38100" dir="2700000" algn="tl">
                    <a:srgbClr val="C0C0C0"/>
                  </a:outerShdw>
                </a:effectLst>
                <a:latin typeface="Microsoft Sans Serif" pitchFamily="34" charset="0"/>
              </a:rPr>
              <a:t>dos periódicos   </a:t>
            </a:r>
          </a:p>
          <a:p>
            <a:pPr marL="266700" indent="-266700" eaLnBrk="0" hangingPunct="0">
              <a:spcBef>
                <a:spcPct val="50000"/>
              </a:spcBef>
              <a:buClr>
                <a:srgbClr val="333399"/>
              </a:buClr>
              <a:buFont typeface="Wingdings" pitchFamily="2" charset="2"/>
              <a:buChar char="Ü"/>
              <a:defRPr/>
            </a:pPr>
            <a:r>
              <a:rPr lang="pt-BR" b="1" dirty="0">
                <a:solidFill>
                  <a:srgbClr val="333399"/>
                </a:solidFill>
                <a:effectLst>
                  <a:outerShdw blurRad="38100" dist="38100" dir="2700000" algn="tl">
                    <a:srgbClr val="C0C0C0"/>
                  </a:outerShdw>
                </a:effectLst>
                <a:latin typeface="Microsoft Sans Serif" pitchFamily="34" charset="0"/>
              </a:rPr>
              <a:t> </a:t>
            </a:r>
            <a:r>
              <a:rPr lang="pt-BR" b="1" dirty="0" smtClean="0">
                <a:solidFill>
                  <a:srgbClr val="333399"/>
                </a:solidFill>
                <a:effectLst>
                  <a:outerShdw blurRad="38100" dist="38100" dir="2700000" algn="tl">
                    <a:srgbClr val="C0C0C0"/>
                  </a:outerShdw>
                </a:effectLst>
                <a:latin typeface="Microsoft Sans Serif" pitchFamily="34" charset="0"/>
              </a:rPr>
              <a:t>141 </a:t>
            </a:r>
            <a:r>
              <a:rPr lang="pt-BR" b="1" dirty="0">
                <a:solidFill>
                  <a:srgbClr val="333399"/>
                </a:solidFill>
                <a:effectLst>
                  <a:outerShdw blurRad="38100" dist="38100" dir="2700000" algn="tl">
                    <a:srgbClr val="C0C0C0"/>
                  </a:outerShdw>
                </a:effectLst>
                <a:latin typeface="Microsoft Sans Serif" pitchFamily="34" charset="0"/>
              </a:rPr>
              <a:t>são brasileiros (0,007%) ; 414 da América Latina (0,025</a:t>
            </a:r>
            <a:r>
              <a:rPr lang="pt-BR" b="1" dirty="0" smtClean="0">
                <a:solidFill>
                  <a:srgbClr val="333399"/>
                </a:solidFill>
                <a:effectLst>
                  <a:outerShdw blurRad="38100" dist="38100" dir="2700000" algn="tl">
                    <a:srgbClr val="C0C0C0"/>
                  </a:outerShdw>
                </a:effectLst>
                <a:latin typeface="Microsoft Sans Serif" pitchFamily="34" charset="0"/>
              </a:rPr>
              <a:t>%)**</a:t>
            </a:r>
            <a:endParaRPr lang="pt-BR" b="1" dirty="0">
              <a:solidFill>
                <a:srgbClr val="333399"/>
              </a:solidFill>
              <a:effectLst>
                <a:outerShdw blurRad="38100" dist="38100" dir="2700000" algn="tl">
                  <a:srgbClr val="C0C0C0"/>
                </a:outerShdw>
              </a:effectLst>
              <a:latin typeface="Microsoft Sans Serif" pitchFamily="34" charset="0"/>
            </a:endParaRPr>
          </a:p>
        </p:txBody>
      </p:sp>
      <p:sp>
        <p:nvSpPr>
          <p:cNvPr id="481283" name="Rectangle 3"/>
          <p:cNvSpPr>
            <a:spLocks noChangeArrowheads="1"/>
          </p:cNvSpPr>
          <p:nvPr/>
        </p:nvSpPr>
        <p:spPr bwMode="auto">
          <a:xfrm>
            <a:off x="725488" y="1628775"/>
            <a:ext cx="1182687" cy="182563"/>
          </a:xfrm>
          <a:prstGeom prst="rect">
            <a:avLst/>
          </a:prstGeom>
          <a:solidFill>
            <a:schemeClr val="bg1"/>
          </a:solidFill>
          <a:ln w="9525">
            <a:noFill/>
            <a:miter lim="800000"/>
            <a:headEnd/>
            <a:tailEnd/>
          </a:ln>
        </p:spPr>
        <p:txBody>
          <a:bodyPr wrap="none" lIns="0" tIns="0" rIns="0" bIns="0">
            <a:spAutoFit/>
          </a:bodyPr>
          <a:lstStyle/>
          <a:p>
            <a:pPr>
              <a:defRPr/>
            </a:pPr>
            <a:r>
              <a:rPr lang="pt-BR" sz="1200" b="1">
                <a:solidFill>
                  <a:srgbClr val="333399"/>
                </a:solidFill>
                <a:effectLst>
                  <a:outerShdw blurRad="38100" dist="38100" dir="2700000" algn="tl">
                    <a:srgbClr val="C0C0C0"/>
                  </a:outerShdw>
                </a:effectLst>
                <a:latin typeface="Microsoft Sans Serif" pitchFamily="34" charset="0"/>
              </a:rPr>
              <a:t>www.scopus.com</a:t>
            </a:r>
            <a:endParaRPr lang="pt-BR" sz="1600">
              <a:solidFill>
                <a:srgbClr val="333399"/>
              </a:solidFill>
              <a:effectLst>
                <a:outerShdw blurRad="38100" dist="38100" dir="2700000" algn="tl">
                  <a:srgbClr val="C0C0C0"/>
                </a:outerShdw>
              </a:effectLst>
              <a:latin typeface="Microsoft Sans Serif" pitchFamily="34" charset="0"/>
            </a:endParaRPr>
          </a:p>
        </p:txBody>
      </p:sp>
      <p:sp>
        <p:nvSpPr>
          <p:cNvPr id="15364" name="Rectangle 4"/>
          <p:cNvSpPr>
            <a:spLocks noChangeArrowheads="1"/>
          </p:cNvSpPr>
          <p:nvPr/>
        </p:nvSpPr>
        <p:spPr bwMode="auto">
          <a:xfrm>
            <a:off x="3167063" y="2109788"/>
            <a:ext cx="0" cy="365125"/>
          </a:xfrm>
          <a:prstGeom prst="rect">
            <a:avLst/>
          </a:prstGeom>
          <a:solidFill>
            <a:srgbClr val="FFFF99"/>
          </a:solidFill>
          <a:ln w="9525">
            <a:noFill/>
            <a:miter lim="800000"/>
            <a:headEnd/>
            <a:tailEnd/>
          </a:ln>
        </p:spPr>
        <p:txBody>
          <a:bodyPr wrap="none" lIns="0" tIns="0" rIns="0" bIns="0">
            <a:spAutoFit/>
          </a:bodyPr>
          <a:lstStyle/>
          <a:p>
            <a:endParaRPr lang="pt-BR" sz="2400">
              <a:solidFill>
                <a:srgbClr val="003300"/>
              </a:solidFill>
              <a:latin typeface="Microsoft Sans Serif" pitchFamily="34" charset="0"/>
            </a:endParaRPr>
          </a:p>
        </p:txBody>
      </p:sp>
      <p:sp>
        <p:nvSpPr>
          <p:cNvPr id="15365" name="Rectangle 5"/>
          <p:cNvSpPr>
            <a:spLocks noChangeArrowheads="1"/>
          </p:cNvSpPr>
          <p:nvPr/>
        </p:nvSpPr>
        <p:spPr bwMode="auto">
          <a:xfrm>
            <a:off x="3870325" y="603250"/>
            <a:ext cx="184150" cy="457200"/>
          </a:xfrm>
          <a:prstGeom prst="rect">
            <a:avLst/>
          </a:prstGeom>
          <a:noFill/>
          <a:ln w="9525">
            <a:noFill/>
            <a:miter lim="800000"/>
            <a:headEnd/>
            <a:tailEnd/>
          </a:ln>
        </p:spPr>
        <p:txBody>
          <a:bodyPr wrap="none" lIns="92075" tIns="46038" rIns="92075" bIns="46038">
            <a:spAutoFit/>
          </a:bodyPr>
          <a:lstStyle/>
          <a:p>
            <a:pPr algn="ctr"/>
            <a:endParaRPr lang="pt-BR" sz="2400">
              <a:latin typeface="Times New Roman" pitchFamily="18" charset="0"/>
            </a:endParaRPr>
          </a:p>
        </p:txBody>
      </p:sp>
      <p:sp>
        <p:nvSpPr>
          <p:cNvPr id="15366" name="Rectangle 6"/>
          <p:cNvSpPr>
            <a:spLocks noGrp="1" noChangeArrowheads="1"/>
          </p:cNvSpPr>
          <p:nvPr>
            <p:ph type="title"/>
          </p:nvPr>
        </p:nvSpPr>
        <p:spPr>
          <a:xfrm>
            <a:off x="684213" y="260350"/>
            <a:ext cx="8459787" cy="609600"/>
          </a:xfrm>
          <a:noFill/>
        </p:spPr>
        <p:txBody>
          <a:bodyPr/>
          <a:lstStyle/>
          <a:p>
            <a:pPr eaLnBrk="1" hangingPunct="1"/>
            <a:r>
              <a:rPr lang="pt-BR" sz="2900" i="1" smtClean="0"/>
              <a:t>Sistema de Informação</a:t>
            </a:r>
            <a:endParaRPr lang="pt-BR" sz="2500" i="1" smtClean="0"/>
          </a:p>
        </p:txBody>
      </p:sp>
      <p:pic>
        <p:nvPicPr>
          <p:cNvPr id="15367" name="Picture 8" descr="SCOPUS"/>
          <p:cNvPicPr>
            <a:picLocks noChangeAspect="1" noChangeArrowheads="1"/>
          </p:cNvPicPr>
          <p:nvPr/>
        </p:nvPicPr>
        <p:blipFill>
          <a:blip r:embed="rId4" cstate="print"/>
          <a:srcRect/>
          <a:stretch>
            <a:fillRect/>
          </a:stretch>
        </p:blipFill>
        <p:spPr bwMode="auto">
          <a:xfrm>
            <a:off x="657225" y="1196975"/>
            <a:ext cx="1393825" cy="287338"/>
          </a:xfrm>
          <a:prstGeom prst="rect">
            <a:avLst/>
          </a:prstGeom>
          <a:noFill/>
          <a:ln w="9525">
            <a:noFill/>
            <a:miter lim="800000"/>
            <a:headEnd/>
            <a:tailEnd/>
          </a:ln>
        </p:spPr>
      </p:pic>
      <p:pic>
        <p:nvPicPr>
          <p:cNvPr id="15368" name="Picture 9" descr="SCIMAGO"/>
          <p:cNvPicPr>
            <a:picLocks noChangeAspect="1" noChangeArrowheads="1"/>
          </p:cNvPicPr>
          <p:nvPr/>
        </p:nvPicPr>
        <p:blipFill>
          <a:blip r:embed="rId5" cstate="print"/>
          <a:srcRect/>
          <a:stretch>
            <a:fillRect/>
          </a:stretch>
        </p:blipFill>
        <p:spPr bwMode="auto">
          <a:xfrm>
            <a:off x="6445250" y="1196975"/>
            <a:ext cx="2087563" cy="576263"/>
          </a:xfrm>
          <a:prstGeom prst="rect">
            <a:avLst/>
          </a:prstGeom>
          <a:noFill/>
          <a:ln w="9525">
            <a:noFill/>
            <a:miter lim="800000"/>
            <a:headEnd/>
            <a:tailEnd/>
          </a:ln>
        </p:spPr>
      </p:pic>
      <p:sp>
        <p:nvSpPr>
          <p:cNvPr id="481290" name="Text Box 10"/>
          <p:cNvSpPr txBox="1">
            <a:spLocks noChangeArrowheads="1"/>
          </p:cNvSpPr>
          <p:nvPr/>
        </p:nvSpPr>
        <p:spPr bwMode="auto">
          <a:xfrm>
            <a:off x="6746875" y="1844675"/>
            <a:ext cx="1354138" cy="365125"/>
          </a:xfrm>
          <a:prstGeom prst="rect">
            <a:avLst/>
          </a:prstGeom>
          <a:solidFill>
            <a:schemeClr val="bg1"/>
          </a:solidFill>
          <a:ln w="9525" algn="ctr">
            <a:noFill/>
            <a:miter lim="800000"/>
            <a:headEnd/>
            <a:tailEnd/>
          </a:ln>
          <a:effectLst/>
        </p:spPr>
        <p:txBody>
          <a:bodyPr wrap="none" lIns="0" tIns="0" rIns="0" bIns="0">
            <a:spAutoFit/>
          </a:bodyPr>
          <a:lstStyle/>
          <a:p>
            <a:pPr>
              <a:defRPr/>
            </a:pPr>
            <a:r>
              <a:rPr lang="pt-BR" sz="1200" b="1">
                <a:solidFill>
                  <a:srgbClr val="333399"/>
                </a:solidFill>
                <a:effectLst>
                  <a:outerShdw blurRad="38100" dist="38100" dir="2700000" algn="tl">
                    <a:srgbClr val="C0C0C0"/>
                  </a:outerShdw>
                </a:effectLst>
                <a:latin typeface="Microsoft Sans Serif" pitchFamily="34" charset="0"/>
              </a:rPr>
              <a:t>www.scimagojr.com</a:t>
            </a:r>
          </a:p>
          <a:p>
            <a:pPr>
              <a:defRPr/>
            </a:pPr>
            <a:endParaRPr lang="pt-BR" sz="1200" b="1">
              <a:solidFill>
                <a:srgbClr val="333399"/>
              </a:solidFill>
              <a:effectLst>
                <a:outerShdw blurRad="38100" dist="38100" dir="2700000" algn="tl">
                  <a:srgbClr val="C0C0C0"/>
                </a:outerShdw>
              </a:effectLst>
              <a:latin typeface="Microsoft Sans Serif" pitchFamily="34" charset="0"/>
            </a:endParaRPr>
          </a:p>
        </p:txBody>
      </p:sp>
      <p:sp>
        <p:nvSpPr>
          <p:cNvPr id="481291" name="Text Box 11"/>
          <p:cNvSpPr txBox="1">
            <a:spLocks noChangeArrowheads="1"/>
          </p:cNvSpPr>
          <p:nvPr/>
        </p:nvSpPr>
        <p:spPr bwMode="auto">
          <a:xfrm>
            <a:off x="323527" y="6115362"/>
            <a:ext cx="8424937" cy="400110"/>
          </a:xfrm>
          <a:prstGeom prst="rect">
            <a:avLst/>
          </a:prstGeom>
          <a:noFill/>
          <a:ln w="12700" cap="sq">
            <a:noFill/>
            <a:miter lim="800000"/>
            <a:headEnd type="none" w="sm" len="sm"/>
            <a:tailEnd type="none" w="sm" len="sm"/>
          </a:ln>
          <a:effectLst/>
        </p:spPr>
        <p:txBody>
          <a:bodyPr wrap="square">
            <a:spAutoFit/>
          </a:bodyPr>
          <a:lstStyle/>
          <a:p>
            <a:pPr>
              <a:defRPr/>
            </a:pPr>
            <a:r>
              <a:rPr lang="pt-BR" sz="1000" dirty="0" smtClean="0">
                <a:solidFill>
                  <a:srgbClr val="333399"/>
                </a:solidFill>
                <a:effectLst>
                  <a:outerShdw blurRad="38100" dist="38100" dir="2700000" algn="tl">
                    <a:srgbClr val="C0C0C0"/>
                  </a:outerShdw>
                </a:effectLst>
                <a:latin typeface="Microsoft Sans Serif" pitchFamily="34" charset="0"/>
              </a:rPr>
              <a:t>*</a:t>
            </a:r>
            <a:r>
              <a:rPr lang="en-US" sz="1000" dirty="0"/>
              <a:t> </a:t>
            </a:r>
            <a:r>
              <a:rPr lang="en-US" sz="900" dirty="0">
                <a:solidFill>
                  <a:srgbClr val="002060"/>
                </a:solidFill>
              </a:rPr>
              <a:t>Guerrero-</a:t>
            </a:r>
            <a:r>
              <a:rPr lang="en-US" sz="900" dirty="0" err="1">
                <a:solidFill>
                  <a:srgbClr val="002060"/>
                </a:solidFill>
              </a:rPr>
              <a:t>Botea</a:t>
            </a:r>
            <a:r>
              <a:rPr lang="en-US" sz="900" dirty="0">
                <a:solidFill>
                  <a:srgbClr val="002060"/>
                </a:solidFill>
              </a:rPr>
              <a:t> VP, Moya-</a:t>
            </a:r>
            <a:r>
              <a:rPr lang="en-US" sz="900" dirty="0" err="1">
                <a:solidFill>
                  <a:srgbClr val="002060"/>
                </a:solidFill>
              </a:rPr>
              <a:t>Anegón</a:t>
            </a:r>
            <a:r>
              <a:rPr lang="en-US" sz="900" dirty="0">
                <a:solidFill>
                  <a:srgbClr val="002060"/>
                </a:solidFill>
              </a:rPr>
              <a:t> F</a:t>
            </a:r>
            <a:r>
              <a:rPr lang="en-US" sz="900" dirty="0" smtClean="0">
                <a:solidFill>
                  <a:srgbClr val="002060"/>
                </a:solidFill>
              </a:rPr>
              <a:t>. </a:t>
            </a:r>
            <a:r>
              <a:rPr lang="en-US" sz="900" dirty="0">
                <a:solidFill>
                  <a:srgbClr val="002060"/>
                </a:solidFill>
              </a:rPr>
              <a:t>A further step forward in measuring journals’ scientific prestige: the SJR2 indicator. </a:t>
            </a:r>
            <a:r>
              <a:rPr lang="en-US" sz="900" dirty="0" smtClean="0">
                <a:solidFill>
                  <a:srgbClr val="002060"/>
                </a:solidFill>
              </a:rPr>
              <a:t>J. </a:t>
            </a:r>
            <a:r>
              <a:rPr lang="en-US" sz="900" dirty="0" err="1">
                <a:solidFill>
                  <a:srgbClr val="002060"/>
                </a:solidFill>
              </a:rPr>
              <a:t>Informetrics</a:t>
            </a:r>
            <a:r>
              <a:rPr lang="en-US" sz="900" dirty="0">
                <a:solidFill>
                  <a:srgbClr val="002060"/>
                </a:solidFill>
              </a:rPr>
              <a:t> </a:t>
            </a:r>
            <a:r>
              <a:rPr lang="en-US" sz="900" dirty="0" smtClean="0">
                <a:solidFill>
                  <a:srgbClr val="002060"/>
                </a:solidFill>
              </a:rPr>
              <a:t> </a:t>
            </a:r>
            <a:r>
              <a:rPr lang="en-US" sz="900" dirty="0">
                <a:solidFill>
                  <a:srgbClr val="002060"/>
                </a:solidFill>
              </a:rPr>
              <a:t>(2012) 674– 688.</a:t>
            </a:r>
            <a:endParaRPr lang="pt-BR" sz="900" dirty="0" smtClean="0">
              <a:solidFill>
                <a:srgbClr val="002060"/>
              </a:solidFill>
              <a:effectLst>
                <a:outerShdw blurRad="38100" dist="38100" dir="2700000" algn="tl">
                  <a:srgbClr val="C0C0C0"/>
                </a:outerShdw>
              </a:effectLst>
              <a:latin typeface="Microsoft Sans Serif" pitchFamily="34" charset="0"/>
            </a:endParaRPr>
          </a:p>
          <a:p>
            <a:pPr>
              <a:defRPr/>
            </a:pPr>
            <a:r>
              <a:rPr lang="pt-BR" sz="1000" dirty="0" smtClean="0">
                <a:solidFill>
                  <a:srgbClr val="333399"/>
                </a:solidFill>
                <a:effectLst>
                  <a:outerShdw blurRad="38100" dist="38100" dir="2700000" algn="tl">
                    <a:srgbClr val="C0C0C0"/>
                  </a:outerShdw>
                </a:effectLst>
                <a:latin typeface="Microsoft Sans Serif" pitchFamily="34" charset="0"/>
              </a:rPr>
              <a:t>** </a:t>
            </a:r>
            <a:r>
              <a:rPr lang="pt-BR" sz="1000" dirty="0">
                <a:solidFill>
                  <a:srgbClr val="333399"/>
                </a:solidFill>
                <a:effectLst>
                  <a:outerShdw blurRad="38100" dist="38100" dir="2700000" algn="tl">
                    <a:srgbClr val="C0C0C0"/>
                  </a:outerShdw>
                </a:effectLst>
                <a:latin typeface="Microsoft Sans Serif" pitchFamily="34" charset="0"/>
              </a:rPr>
              <a:t>Consulta pública em: BVS.BIREME. Comunicação Científica em Saúde </a:t>
            </a:r>
            <a:r>
              <a:rPr lang="pt-BR" sz="1000" dirty="0" smtClean="0">
                <a:solidFill>
                  <a:srgbClr val="333399"/>
                </a:solidFill>
                <a:effectLst>
                  <a:outerShdw blurRad="38100" dist="38100" dir="2700000" algn="tl">
                    <a:srgbClr val="C0C0C0"/>
                  </a:outerShdw>
                </a:effectLst>
                <a:latin typeface="Microsoft Sans Serif" pitchFamily="34" charset="0"/>
              </a:rPr>
              <a:t>12fev2017. </a:t>
            </a:r>
            <a:r>
              <a:rPr lang="pt-BR" sz="1000" dirty="0">
                <a:solidFill>
                  <a:srgbClr val="333399"/>
                </a:solidFill>
                <a:effectLst>
                  <a:outerShdw blurRad="38100" dist="38100" dir="2700000" algn="tl">
                    <a:srgbClr val="C0C0C0"/>
                  </a:outerShdw>
                </a:effectLst>
                <a:latin typeface="Microsoft Sans Serif" pitchFamily="34" charset="0"/>
              </a:rPr>
              <a:t>Disponível em http://ccs.bvsalud.org</a:t>
            </a:r>
          </a:p>
        </p:txBody>
      </p:sp>
    </p:spTree>
    <p:extLst>
      <p:ext uri="{BB962C8B-B14F-4D97-AF65-F5344CB8AC3E}">
        <p14:creationId xmlns:p14="http://schemas.microsoft.com/office/powerpoint/2010/main" val="2670325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670425" y="2743200"/>
            <a:ext cx="2949575" cy="630238"/>
          </a:xfrm>
          <a:prstGeom prst="rect">
            <a:avLst/>
          </a:prstGeom>
          <a:noFill/>
          <a:ln w="9525">
            <a:noFill/>
            <a:miter lim="800000"/>
            <a:headEnd/>
            <a:tailEnd/>
          </a:ln>
        </p:spPr>
        <p:txBody>
          <a:bodyPr/>
          <a:lstStyle/>
          <a:p>
            <a:endParaRPr lang="pt-BR"/>
          </a:p>
        </p:txBody>
      </p:sp>
      <p:sp>
        <p:nvSpPr>
          <p:cNvPr id="483331" name="Rectangle 3"/>
          <p:cNvSpPr>
            <a:spLocks noChangeArrowheads="1"/>
          </p:cNvSpPr>
          <p:nvPr/>
        </p:nvSpPr>
        <p:spPr bwMode="auto">
          <a:xfrm>
            <a:off x="3848100" y="2097088"/>
            <a:ext cx="0" cy="274637"/>
          </a:xfrm>
          <a:prstGeom prst="rect">
            <a:avLst/>
          </a:prstGeom>
          <a:noFill/>
          <a:ln w="9525">
            <a:noFill/>
            <a:miter lim="800000"/>
            <a:headEnd/>
            <a:tailEnd/>
          </a:ln>
        </p:spPr>
        <p:txBody>
          <a:bodyPr wrap="none" lIns="0" tIns="0" rIns="0" bIns="0">
            <a:spAutoFit/>
          </a:bodyPr>
          <a:lstStyle/>
          <a:p>
            <a:pPr>
              <a:defRPr/>
            </a:pPr>
            <a:endParaRPr lang="pt-BR" u="sng">
              <a:solidFill>
                <a:srgbClr val="FF3300"/>
              </a:solidFill>
              <a:effectLst>
                <a:outerShdw blurRad="38100" dist="38100" dir="2700000" algn="tl">
                  <a:srgbClr val="C0C0C0"/>
                </a:outerShdw>
              </a:effectLst>
              <a:latin typeface="Microsoft Sans Serif" pitchFamily="34" charset="0"/>
            </a:endParaRPr>
          </a:p>
        </p:txBody>
      </p:sp>
      <p:sp>
        <p:nvSpPr>
          <p:cNvPr id="16388" name="Rectangle 4"/>
          <p:cNvSpPr>
            <a:spLocks noChangeArrowheads="1"/>
          </p:cNvSpPr>
          <p:nvPr/>
        </p:nvSpPr>
        <p:spPr bwMode="auto">
          <a:xfrm>
            <a:off x="3870325" y="603250"/>
            <a:ext cx="184150" cy="457200"/>
          </a:xfrm>
          <a:prstGeom prst="rect">
            <a:avLst/>
          </a:prstGeom>
          <a:noFill/>
          <a:ln w="9525">
            <a:noFill/>
            <a:miter lim="800000"/>
            <a:headEnd/>
            <a:tailEnd/>
          </a:ln>
        </p:spPr>
        <p:txBody>
          <a:bodyPr wrap="none" lIns="92075" tIns="46038" rIns="92075" bIns="46038">
            <a:spAutoFit/>
          </a:bodyPr>
          <a:lstStyle/>
          <a:p>
            <a:pPr algn="ctr"/>
            <a:endParaRPr lang="pt-BR" sz="2400">
              <a:latin typeface="Times New Roman" pitchFamily="18" charset="0"/>
            </a:endParaRPr>
          </a:p>
        </p:txBody>
      </p:sp>
      <p:sp>
        <p:nvSpPr>
          <p:cNvPr id="483333" name="Rectangle 5"/>
          <p:cNvSpPr>
            <a:spLocks noChangeArrowheads="1"/>
          </p:cNvSpPr>
          <p:nvPr/>
        </p:nvSpPr>
        <p:spPr bwMode="auto">
          <a:xfrm>
            <a:off x="230188" y="2201863"/>
            <a:ext cx="8281987" cy="3773487"/>
          </a:xfrm>
          <a:prstGeom prst="rect">
            <a:avLst/>
          </a:prstGeom>
          <a:noFill/>
          <a:ln w="9525">
            <a:noFill/>
            <a:miter lim="800000"/>
            <a:headEnd/>
            <a:tailEnd/>
          </a:ln>
          <a:effectLst/>
        </p:spPr>
        <p:txBody>
          <a:bodyPr lIns="92075" tIns="46038" rIns="92075" bIns="46038">
            <a:spAutoFit/>
          </a:bodyPr>
          <a:lstStyle/>
          <a:p>
            <a:pPr marL="285750" indent="-285750" eaLnBrk="0" hangingPunct="0">
              <a:spcBef>
                <a:spcPct val="30000"/>
              </a:spcBef>
              <a:buClr>
                <a:srgbClr val="333399"/>
              </a:buClr>
              <a:buFont typeface="Wingdings" pitchFamily="2" charset="2"/>
              <a:buChar char="Ü"/>
              <a:defRPr/>
            </a:pPr>
            <a:r>
              <a:rPr lang="pt-BR" b="1" dirty="0">
                <a:solidFill>
                  <a:srgbClr val="CC0000"/>
                </a:solidFill>
                <a:effectLst>
                  <a:outerShdw blurRad="38100" dist="38100" dir="2700000" algn="tl">
                    <a:srgbClr val="C0C0C0"/>
                  </a:outerShdw>
                </a:effectLst>
                <a:latin typeface="Microsoft Sans Serif" pitchFamily="34" charset="0"/>
              </a:rPr>
              <a:t>Web </a:t>
            </a:r>
            <a:r>
              <a:rPr lang="pt-BR" b="1" dirty="0" err="1">
                <a:solidFill>
                  <a:srgbClr val="CC0000"/>
                </a:solidFill>
                <a:effectLst>
                  <a:outerShdw blurRad="38100" dist="38100" dir="2700000" algn="tl">
                    <a:srgbClr val="C0C0C0"/>
                  </a:outerShdw>
                </a:effectLst>
                <a:latin typeface="Microsoft Sans Serif" pitchFamily="34" charset="0"/>
              </a:rPr>
              <a:t>of</a:t>
            </a:r>
            <a:r>
              <a:rPr lang="pt-BR" b="1" dirty="0">
                <a:solidFill>
                  <a:srgbClr val="CC0000"/>
                </a:solidFill>
                <a:effectLst>
                  <a:outerShdw blurRad="38100" dist="38100" dir="2700000" algn="tl">
                    <a:srgbClr val="C0C0C0"/>
                  </a:outerShdw>
                </a:effectLst>
                <a:latin typeface="Microsoft Sans Serif" pitchFamily="34" charset="0"/>
              </a:rPr>
              <a:t> Science</a:t>
            </a:r>
            <a:r>
              <a:rPr lang="pt-BR" sz="1600" dirty="0"/>
              <a:t> </a:t>
            </a:r>
            <a:r>
              <a:rPr lang="pt-BR" b="1" dirty="0">
                <a:solidFill>
                  <a:srgbClr val="333399"/>
                </a:solidFill>
                <a:effectLst>
                  <a:outerShdw blurRad="38100" dist="38100" dir="2700000" algn="tl">
                    <a:srgbClr val="C0C0C0"/>
                  </a:outerShdw>
                </a:effectLst>
                <a:latin typeface="Microsoft Sans Serif" pitchFamily="34" charset="0"/>
              </a:rPr>
              <a:t>-  8.700 periódicos de alto impacto, </a:t>
            </a:r>
          </a:p>
          <a:p>
            <a:pPr marL="285750" indent="-285750" eaLnBrk="0" hangingPunct="0">
              <a:spcBef>
                <a:spcPct val="30000"/>
              </a:spcBef>
              <a:buClr>
                <a:srgbClr val="333399"/>
              </a:buClr>
              <a:buFont typeface="Wingdings" pitchFamily="2" charset="2"/>
              <a:buChar char="Ü"/>
              <a:defRPr/>
            </a:pPr>
            <a:r>
              <a:rPr lang="pt-BR" b="1" dirty="0">
                <a:solidFill>
                  <a:srgbClr val="333399"/>
                </a:solidFill>
                <a:effectLst>
                  <a:outerShdw blurRad="38100" dist="38100" dir="2700000" algn="tl">
                    <a:srgbClr val="C0C0C0"/>
                  </a:outerShdw>
                </a:effectLst>
                <a:latin typeface="Microsoft Sans Serif" pitchFamily="34" charset="0"/>
              </a:rPr>
              <a:t>Abrange: Science </a:t>
            </a:r>
            <a:r>
              <a:rPr lang="pt-BR" b="1" dirty="0" err="1">
                <a:solidFill>
                  <a:srgbClr val="333399"/>
                </a:solidFill>
                <a:effectLst>
                  <a:outerShdw blurRad="38100" dist="38100" dir="2700000" algn="tl">
                    <a:srgbClr val="C0C0C0"/>
                  </a:outerShdw>
                </a:effectLst>
                <a:latin typeface="Microsoft Sans Serif" pitchFamily="34" charset="0"/>
              </a:rPr>
              <a:t>Citation</a:t>
            </a:r>
            <a:r>
              <a:rPr lang="pt-BR" b="1" dirty="0">
                <a:solidFill>
                  <a:srgbClr val="333399"/>
                </a:solidFill>
                <a:effectLst>
                  <a:outerShdw blurRad="38100" dist="38100" dir="2700000" algn="tl">
                    <a:srgbClr val="C0C0C0"/>
                  </a:outerShdw>
                </a:effectLst>
                <a:latin typeface="Microsoft Sans Serif" pitchFamily="34" charset="0"/>
              </a:rPr>
              <a:t> Index, Social </a:t>
            </a:r>
            <a:r>
              <a:rPr lang="pt-BR" b="1" dirty="0" err="1">
                <a:solidFill>
                  <a:srgbClr val="333399"/>
                </a:solidFill>
                <a:effectLst>
                  <a:outerShdw blurRad="38100" dist="38100" dir="2700000" algn="tl">
                    <a:srgbClr val="C0C0C0"/>
                  </a:outerShdw>
                </a:effectLst>
                <a:latin typeface="Microsoft Sans Serif" pitchFamily="34" charset="0"/>
              </a:rPr>
              <a:t>Sciences</a:t>
            </a:r>
            <a:r>
              <a:rPr lang="pt-BR" b="1" dirty="0">
                <a:solidFill>
                  <a:srgbClr val="333399"/>
                </a:solidFill>
                <a:effectLst>
                  <a:outerShdw blurRad="38100" dist="38100" dir="2700000" algn="tl">
                    <a:srgbClr val="C0C0C0"/>
                  </a:outerShdw>
                </a:effectLst>
                <a:latin typeface="Microsoft Sans Serif" pitchFamily="34" charset="0"/>
              </a:rPr>
              <a:t> </a:t>
            </a:r>
            <a:r>
              <a:rPr lang="pt-BR" b="1" dirty="0" err="1">
                <a:solidFill>
                  <a:srgbClr val="333399"/>
                </a:solidFill>
                <a:effectLst>
                  <a:outerShdw blurRad="38100" dist="38100" dir="2700000" algn="tl">
                    <a:srgbClr val="C0C0C0"/>
                  </a:outerShdw>
                </a:effectLst>
                <a:latin typeface="Microsoft Sans Serif" pitchFamily="34" charset="0"/>
              </a:rPr>
              <a:t>Citation</a:t>
            </a:r>
            <a:r>
              <a:rPr lang="pt-BR" b="1" dirty="0">
                <a:solidFill>
                  <a:srgbClr val="333399"/>
                </a:solidFill>
                <a:effectLst>
                  <a:outerShdw blurRad="38100" dist="38100" dir="2700000" algn="tl">
                    <a:srgbClr val="C0C0C0"/>
                  </a:outerShdw>
                </a:effectLst>
                <a:latin typeface="Microsoft Sans Serif" pitchFamily="34" charset="0"/>
              </a:rPr>
              <a:t> Index, e </a:t>
            </a:r>
            <a:r>
              <a:rPr lang="pt-BR" b="1" dirty="0" err="1">
                <a:solidFill>
                  <a:srgbClr val="333399"/>
                </a:solidFill>
                <a:effectLst>
                  <a:outerShdw blurRad="38100" dist="38100" dir="2700000" algn="tl">
                    <a:srgbClr val="C0C0C0"/>
                  </a:outerShdw>
                </a:effectLst>
                <a:latin typeface="Microsoft Sans Serif" pitchFamily="34" charset="0"/>
              </a:rPr>
              <a:t>Arts</a:t>
            </a:r>
            <a:r>
              <a:rPr lang="pt-BR" b="1" dirty="0">
                <a:solidFill>
                  <a:srgbClr val="333399"/>
                </a:solidFill>
                <a:effectLst>
                  <a:outerShdw blurRad="38100" dist="38100" dir="2700000" algn="tl">
                    <a:srgbClr val="C0C0C0"/>
                  </a:outerShdw>
                </a:effectLst>
                <a:latin typeface="Microsoft Sans Serif" pitchFamily="34" charset="0"/>
              </a:rPr>
              <a:t> &amp; </a:t>
            </a:r>
            <a:r>
              <a:rPr lang="pt-BR" b="1" dirty="0" err="1">
                <a:solidFill>
                  <a:srgbClr val="333399"/>
                </a:solidFill>
                <a:effectLst>
                  <a:outerShdw blurRad="38100" dist="38100" dir="2700000" algn="tl">
                    <a:srgbClr val="C0C0C0"/>
                  </a:outerShdw>
                </a:effectLst>
                <a:latin typeface="Microsoft Sans Serif" pitchFamily="34" charset="0"/>
              </a:rPr>
              <a:t>Humanities</a:t>
            </a:r>
            <a:r>
              <a:rPr lang="pt-BR" b="1" dirty="0">
                <a:solidFill>
                  <a:srgbClr val="333399"/>
                </a:solidFill>
                <a:effectLst>
                  <a:outerShdw blurRad="38100" dist="38100" dir="2700000" algn="tl">
                    <a:srgbClr val="C0C0C0"/>
                  </a:outerShdw>
                </a:effectLst>
                <a:latin typeface="Microsoft Sans Serif" pitchFamily="34" charset="0"/>
              </a:rPr>
              <a:t> </a:t>
            </a:r>
            <a:r>
              <a:rPr lang="pt-BR" b="1" dirty="0" err="1">
                <a:solidFill>
                  <a:srgbClr val="333399"/>
                </a:solidFill>
                <a:effectLst>
                  <a:outerShdw blurRad="38100" dist="38100" dir="2700000" algn="tl">
                    <a:srgbClr val="C0C0C0"/>
                  </a:outerShdw>
                </a:effectLst>
                <a:latin typeface="Microsoft Sans Serif" pitchFamily="34" charset="0"/>
              </a:rPr>
              <a:t>Citation</a:t>
            </a:r>
            <a:r>
              <a:rPr lang="pt-BR" b="1" dirty="0">
                <a:solidFill>
                  <a:srgbClr val="333399"/>
                </a:solidFill>
                <a:effectLst>
                  <a:outerShdw blurRad="38100" dist="38100" dir="2700000" algn="tl">
                    <a:srgbClr val="C0C0C0"/>
                  </a:outerShdw>
                </a:effectLst>
                <a:latin typeface="Microsoft Sans Serif" pitchFamily="34" charset="0"/>
              </a:rPr>
              <a:t> Index, além de Index </a:t>
            </a:r>
            <a:r>
              <a:rPr lang="pt-BR" b="1" dirty="0" err="1">
                <a:solidFill>
                  <a:srgbClr val="333399"/>
                </a:solidFill>
                <a:effectLst>
                  <a:outerShdw blurRad="38100" dist="38100" dir="2700000" algn="tl">
                    <a:srgbClr val="C0C0C0"/>
                  </a:outerShdw>
                </a:effectLst>
                <a:latin typeface="Microsoft Sans Serif" pitchFamily="34" charset="0"/>
              </a:rPr>
              <a:t>Chemicus</a:t>
            </a:r>
            <a:r>
              <a:rPr lang="pt-BR" b="1" dirty="0">
                <a:solidFill>
                  <a:srgbClr val="333399"/>
                </a:solidFill>
                <a:effectLst>
                  <a:outerShdw blurRad="38100" dist="38100" dir="2700000" algn="tl">
                    <a:srgbClr val="C0C0C0"/>
                  </a:outerShdw>
                </a:effectLst>
                <a:latin typeface="Microsoft Sans Serif" pitchFamily="34" charset="0"/>
              </a:rPr>
              <a:t> e </a:t>
            </a:r>
            <a:r>
              <a:rPr lang="pt-BR" b="1" dirty="0" err="1">
                <a:solidFill>
                  <a:srgbClr val="333399"/>
                </a:solidFill>
                <a:effectLst>
                  <a:outerShdw blurRad="38100" dist="38100" dir="2700000" algn="tl">
                    <a:srgbClr val="C0C0C0"/>
                  </a:outerShdw>
                </a:effectLst>
                <a:latin typeface="Microsoft Sans Serif" pitchFamily="34" charset="0"/>
              </a:rPr>
              <a:t>Current</a:t>
            </a:r>
            <a:r>
              <a:rPr lang="pt-BR" b="1" dirty="0">
                <a:solidFill>
                  <a:srgbClr val="333399"/>
                </a:solidFill>
                <a:effectLst>
                  <a:outerShdw blurRad="38100" dist="38100" dir="2700000" algn="tl">
                    <a:srgbClr val="C0C0C0"/>
                  </a:outerShdw>
                </a:effectLst>
                <a:latin typeface="Microsoft Sans Serif" pitchFamily="34" charset="0"/>
              </a:rPr>
              <a:t> </a:t>
            </a:r>
            <a:r>
              <a:rPr lang="pt-BR" b="1" dirty="0" err="1">
                <a:solidFill>
                  <a:srgbClr val="333399"/>
                </a:solidFill>
                <a:effectLst>
                  <a:outerShdw blurRad="38100" dist="38100" dir="2700000" algn="tl">
                    <a:srgbClr val="C0C0C0"/>
                  </a:outerShdw>
                </a:effectLst>
                <a:latin typeface="Microsoft Sans Serif" pitchFamily="34" charset="0"/>
              </a:rPr>
              <a:t>Chemical</a:t>
            </a:r>
            <a:r>
              <a:rPr lang="pt-BR" b="1" dirty="0">
                <a:solidFill>
                  <a:srgbClr val="333399"/>
                </a:solidFill>
                <a:effectLst>
                  <a:outerShdw blurRad="38100" dist="38100" dir="2700000" algn="tl">
                    <a:srgbClr val="C0C0C0"/>
                  </a:outerShdw>
                </a:effectLst>
                <a:latin typeface="Microsoft Sans Serif" pitchFamily="34" charset="0"/>
              </a:rPr>
              <a:t> </a:t>
            </a:r>
            <a:r>
              <a:rPr lang="pt-BR" b="1" dirty="0" err="1">
                <a:solidFill>
                  <a:srgbClr val="333399"/>
                </a:solidFill>
                <a:effectLst>
                  <a:outerShdw blurRad="38100" dist="38100" dir="2700000" algn="tl">
                    <a:srgbClr val="C0C0C0"/>
                  </a:outerShdw>
                </a:effectLst>
                <a:latin typeface="Microsoft Sans Serif" pitchFamily="34" charset="0"/>
              </a:rPr>
              <a:t>Reactions</a:t>
            </a:r>
            <a:r>
              <a:rPr lang="pt-BR" b="1" dirty="0">
                <a:solidFill>
                  <a:srgbClr val="333399"/>
                </a:solidFill>
                <a:effectLst>
                  <a:outerShdw blurRad="38100" dist="38100" dir="2700000" algn="tl">
                    <a:srgbClr val="C0C0C0"/>
                  </a:outerShdw>
                </a:effectLst>
                <a:latin typeface="Microsoft Sans Serif" pitchFamily="34" charset="0"/>
              </a:rPr>
              <a:t>, e o mais recente Web </a:t>
            </a:r>
            <a:r>
              <a:rPr lang="pt-BR" b="1" dirty="0" err="1">
                <a:solidFill>
                  <a:srgbClr val="333399"/>
                </a:solidFill>
                <a:effectLst>
                  <a:outerShdw blurRad="38100" dist="38100" dir="2700000" algn="tl">
                    <a:srgbClr val="C0C0C0"/>
                  </a:outerShdw>
                </a:effectLst>
                <a:latin typeface="Microsoft Sans Serif" pitchFamily="34" charset="0"/>
              </a:rPr>
              <a:t>Citation</a:t>
            </a:r>
            <a:r>
              <a:rPr lang="pt-BR" b="1" dirty="0">
                <a:solidFill>
                  <a:srgbClr val="333399"/>
                </a:solidFill>
                <a:effectLst>
                  <a:outerShdw blurRad="38100" dist="38100" dir="2700000" algn="tl">
                    <a:srgbClr val="C0C0C0"/>
                  </a:outerShdw>
                </a:effectLst>
                <a:latin typeface="Microsoft Sans Serif" pitchFamily="34" charset="0"/>
              </a:rPr>
              <a:t> Index . </a:t>
            </a:r>
          </a:p>
          <a:p>
            <a:pPr marL="285750" indent="-285750" eaLnBrk="0" hangingPunct="0">
              <a:spcBef>
                <a:spcPct val="30000"/>
              </a:spcBef>
              <a:buClr>
                <a:srgbClr val="333399"/>
              </a:buClr>
              <a:buFont typeface="Wingdings" pitchFamily="2" charset="2"/>
              <a:buChar char="Ü"/>
              <a:defRPr/>
            </a:pPr>
            <a:endParaRPr lang="pt-BR" b="1" dirty="0">
              <a:solidFill>
                <a:srgbClr val="333399"/>
              </a:solidFill>
              <a:effectLst>
                <a:outerShdw blurRad="38100" dist="38100" dir="2700000" algn="tl">
                  <a:srgbClr val="C0C0C0"/>
                </a:outerShdw>
              </a:effectLst>
              <a:latin typeface="Microsoft Sans Serif" pitchFamily="34" charset="0"/>
            </a:endParaRPr>
          </a:p>
          <a:p>
            <a:pPr marL="285750" indent="-285750" eaLnBrk="0" hangingPunct="0">
              <a:spcBef>
                <a:spcPct val="30000"/>
              </a:spcBef>
              <a:buClr>
                <a:srgbClr val="333399"/>
              </a:buClr>
              <a:buFont typeface="Wingdings" pitchFamily="2" charset="2"/>
              <a:buChar char="Ü"/>
              <a:defRPr/>
            </a:pPr>
            <a:r>
              <a:rPr lang="en-US" b="1" dirty="0">
                <a:solidFill>
                  <a:srgbClr val="333399"/>
                </a:solidFill>
                <a:effectLst>
                  <a:outerShdw blurRad="38100" dist="38100" dir="2700000" algn="tl">
                    <a:srgbClr val="C0C0C0"/>
                  </a:outerShdw>
                </a:effectLst>
                <a:latin typeface="Microsoft Sans Serif" pitchFamily="34" charset="0"/>
                <a:hlinkClick r:id="" action="ppaction://noaction"/>
              </a:rPr>
              <a:t>JCR – Journal Citation Report </a:t>
            </a:r>
            <a:r>
              <a:rPr lang="en-US" b="1" dirty="0">
                <a:solidFill>
                  <a:srgbClr val="333399"/>
                </a:solidFill>
                <a:effectLst>
                  <a:outerShdw blurRad="38100" dist="38100" dir="2700000" algn="tl">
                    <a:srgbClr val="C0C0C0"/>
                  </a:outerShdw>
                </a:effectLst>
                <a:latin typeface="Microsoft Sans Serif" pitchFamily="34" charset="0"/>
              </a:rPr>
              <a:t>– </a:t>
            </a:r>
            <a:r>
              <a:rPr lang="en-US" b="1" dirty="0" err="1">
                <a:solidFill>
                  <a:srgbClr val="333399"/>
                </a:solidFill>
                <a:effectLst>
                  <a:outerShdw blurRad="38100" dist="38100" dir="2700000" algn="tl">
                    <a:srgbClr val="C0C0C0"/>
                  </a:outerShdw>
                </a:effectLst>
                <a:latin typeface="Microsoft Sans Serif" pitchFamily="34" charset="0"/>
              </a:rPr>
              <a:t>fator</a:t>
            </a:r>
            <a:r>
              <a:rPr lang="en-US" b="1" dirty="0">
                <a:solidFill>
                  <a:srgbClr val="333399"/>
                </a:solidFill>
                <a:effectLst>
                  <a:outerShdw blurRad="38100" dist="38100" dir="2700000" algn="tl">
                    <a:srgbClr val="C0C0C0"/>
                  </a:outerShdw>
                </a:effectLst>
                <a:latin typeface="Microsoft Sans Serif" pitchFamily="34" charset="0"/>
              </a:rPr>
              <a:t> de </a:t>
            </a:r>
            <a:r>
              <a:rPr lang="en-US" b="1" dirty="0" err="1">
                <a:solidFill>
                  <a:srgbClr val="333399"/>
                </a:solidFill>
                <a:effectLst>
                  <a:outerShdw blurRad="38100" dist="38100" dir="2700000" algn="tl">
                    <a:srgbClr val="C0C0C0"/>
                  </a:outerShdw>
                </a:effectLst>
                <a:latin typeface="Microsoft Sans Serif" pitchFamily="34" charset="0"/>
              </a:rPr>
              <a:t>impacto</a:t>
            </a:r>
            <a:r>
              <a:rPr lang="en-US" b="1" dirty="0">
                <a:solidFill>
                  <a:srgbClr val="333399"/>
                </a:solidFill>
                <a:effectLst>
                  <a:outerShdw blurRad="38100" dist="38100" dir="2700000" algn="tl">
                    <a:srgbClr val="C0C0C0"/>
                  </a:outerShdw>
                </a:effectLst>
                <a:latin typeface="Microsoft Sans Serif" pitchFamily="34" charset="0"/>
              </a:rPr>
              <a:t> dos </a:t>
            </a:r>
            <a:r>
              <a:rPr lang="en-US" b="1" dirty="0" err="1">
                <a:solidFill>
                  <a:srgbClr val="333399"/>
                </a:solidFill>
                <a:effectLst>
                  <a:outerShdw blurRad="38100" dist="38100" dir="2700000" algn="tl">
                    <a:srgbClr val="C0C0C0"/>
                  </a:outerShdw>
                </a:effectLst>
                <a:latin typeface="Microsoft Sans Serif" pitchFamily="34" charset="0"/>
              </a:rPr>
              <a:t>artigos</a:t>
            </a:r>
            <a:r>
              <a:rPr lang="en-US" b="1" dirty="0">
                <a:solidFill>
                  <a:srgbClr val="333399"/>
                </a:solidFill>
                <a:effectLst>
                  <a:outerShdw blurRad="38100" dist="38100" dir="2700000" algn="tl">
                    <a:srgbClr val="C0C0C0"/>
                  </a:outerShdw>
                </a:effectLst>
                <a:latin typeface="Microsoft Sans Serif" pitchFamily="34" charset="0"/>
              </a:rPr>
              <a:t> e </a:t>
            </a:r>
            <a:r>
              <a:rPr lang="en-US" b="1" dirty="0" err="1">
                <a:solidFill>
                  <a:srgbClr val="333399"/>
                </a:solidFill>
                <a:effectLst>
                  <a:outerShdw blurRad="38100" dist="38100" dir="2700000" algn="tl">
                    <a:srgbClr val="C0C0C0"/>
                  </a:outerShdw>
                </a:effectLst>
                <a:latin typeface="Microsoft Sans Serif" pitchFamily="34" charset="0"/>
              </a:rPr>
              <a:t>periódicos</a:t>
            </a:r>
            <a:endParaRPr lang="en-US" b="1" dirty="0">
              <a:solidFill>
                <a:srgbClr val="333399"/>
              </a:solidFill>
              <a:effectLst>
                <a:outerShdw blurRad="38100" dist="38100" dir="2700000" algn="tl">
                  <a:srgbClr val="C0C0C0"/>
                </a:outerShdw>
              </a:effectLst>
              <a:latin typeface="Microsoft Sans Serif" pitchFamily="34" charset="0"/>
            </a:endParaRPr>
          </a:p>
          <a:p>
            <a:pPr marL="285750" indent="-285750" eaLnBrk="0" hangingPunct="0">
              <a:spcBef>
                <a:spcPct val="30000"/>
              </a:spcBef>
              <a:buClr>
                <a:srgbClr val="333399"/>
              </a:buClr>
              <a:buFont typeface="Wingdings" pitchFamily="2" charset="2"/>
              <a:buChar char="Ü"/>
              <a:defRPr/>
            </a:pPr>
            <a:endParaRPr lang="pt-BR" b="1" dirty="0">
              <a:solidFill>
                <a:srgbClr val="333399"/>
              </a:solidFill>
              <a:effectLst>
                <a:outerShdw blurRad="38100" dist="38100" dir="2700000" algn="tl">
                  <a:srgbClr val="C0C0C0"/>
                </a:outerShdw>
              </a:effectLst>
              <a:latin typeface="Microsoft Sans Serif" pitchFamily="34" charset="0"/>
            </a:endParaRPr>
          </a:p>
          <a:p>
            <a:pPr marL="285750" indent="-285750" eaLnBrk="0" hangingPunct="0">
              <a:spcBef>
                <a:spcPct val="30000"/>
              </a:spcBef>
              <a:buClr>
                <a:srgbClr val="333399"/>
              </a:buClr>
              <a:buFont typeface="Wingdings" pitchFamily="2" charset="2"/>
              <a:buChar char="Ü"/>
              <a:defRPr/>
            </a:pPr>
            <a:r>
              <a:rPr lang="pt-BR" b="1" dirty="0" smtClean="0">
                <a:solidFill>
                  <a:srgbClr val="333399"/>
                </a:solidFill>
                <a:effectLst>
                  <a:outerShdw blurRad="38100" dist="38100" dir="2700000" algn="tl">
                    <a:srgbClr val="C0C0C0"/>
                  </a:outerShdw>
                </a:effectLst>
                <a:latin typeface="Microsoft Sans Serif" pitchFamily="34" charset="0"/>
              </a:rPr>
              <a:t>61 </a:t>
            </a:r>
            <a:r>
              <a:rPr lang="pt-BR" b="1" dirty="0">
                <a:solidFill>
                  <a:srgbClr val="333399"/>
                </a:solidFill>
                <a:effectLst>
                  <a:outerShdw blurRad="38100" dist="38100" dir="2700000" algn="tl">
                    <a:srgbClr val="C0C0C0"/>
                  </a:outerShdw>
                </a:effectLst>
                <a:latin typeface="Microsoft Sans Serif" pitchFamily="34" charset="0"/>
              </a:rPr>
              <a:t>periódicos são brasileiros (0,05%), sendo 32 da área da saúde</a:t>
            </a:r>
          </a:p>
          <a:p>
            <a:pPr marL="285750" indent="-285750" eaLnBrk="0" hangingPunct="0">
              <a:spcBef>
                <a:spcPct val="30000"/>
              </a:spcBef>
              <a:buClr>
                <a:srgbClr val="333399"/>
              </a:buClr>
              <a:buFont typeface="Wingdings" pitchFamily="2" charset="2"/>
              <a:buChar char="Ü"/>
              <a:defRPr/>
            </a:pPr>
            <a:endParaRPr lang="pt-BR" b="1" dirty="0">
              <a:solidFill>
                <a:srgbClr val="333399"/>
              </a:solidFill>
              <a:effectLst>
                <a:outerShdw blurRad="38100" dist="38100" dir="2700000" algn="tl">
                  <a:srgbClr val="C0C0C0"/>
                </a:outerShdw>
              </a:effectLst>
              <a:latin typeface="Microsoft Sans Serif" pitchFamily="34" charset="0"/>
            </a:endParaRPr>
          </a:p>
          <a:p>
            <a:pPr marL="285750" indent="-285750" eaLnBrk="0" hangingPunct="0">
              <a:spcBef>
                <a:spcPct val="30000"/>
              </a:spcBef>
              <a:buClr>
                <a:srgbClr val="333399"/>
              </a:buClr>
              <a:buFont typeface="Wingdings" pitchFamily="2" charset="2"/>
              <a:buChar char="Ü"/>
              <a:defRPr/>
            </a:pPr>
            <a:r>
              <a:rPr lang="pt-BR" b="1" dirty="0">
                <a:solidFill>
                  <a:srgbClr val="333399"/>
                </a:solidFill>
                <a:effectLst>
                  <a:outerShdw blurRad="38100" dist="38100" dir="2700000" algn="tl">
                    <a:srgbClr val="C0C0C0"/>
                  </a:outerShdw>
                </a:effectLst>
                <a:latin typeface="Microsoft Sans Serif" pitchFamily="34" charset="0"/>
              </a:rPr>
              <a:t>Acesso livre nas universidades brasileiras, via consórcios.</a:t>
            </a:r>
          </a:p>
          <a:p>
            <a:pPr marL="285750" indent="-285750" eaLnBrk="0" hangingPunct="0">
              <a:spcBef>
                <a:spcPct val="30000"/>
              </a:spcBef>
              <a:buClr>
                <a:srgbClr val="333399"/>
              </a:buClr>
              <a:buFont typeface="Wingdings" pitchFamily="2" charset="2"/>
              <a:buChar char="Ü"/>
              <a:defRPr/>
            </a:pPr>
            <a:endParaRPr lang="pt-BR" b="1" dirty="0">
              <a:solidFill>
                <a:srgbClr val="333399"/>
              </a:solidFill>
              <a:effectLst>
                <a:outerShdw blurRad="38100" dist="38100" dir="2700000" algn="tl">
                  <a:srgbClr val="C0C0C0"/>
                </a:outerShdw>
              </a:effectLst>
              <a:latin typeface="Microsoft Sans Serif" pitchFamily="34" charset="0"/>
            </a:endParaRPr>
          </a:p>
        </p:txBody>
      </p:sp>
      <p:sp>
        <p:nvSpPr>
          <p:cNvPr id="16390" name="Rectangle 6"/>
          <p:cNvSpPr>
            <a:spLocks noGrp="1" noChangeArrowheads="1"/>
          </p:cNvSpPr>
          <p:nvPr>
            <p:ph type="title"/>
          </p:nvPr>
        </p:nvSpPr>
        <p:spPr>
          <a:xfrm>
            <a:off x="468313" y="188913"/>
            <a:ext cx="5688012" cy="609600"/>
          </a:xfrm>
          <a:noFill/>
        </p:spPr>
        <p:txBody>
          <a:bodyPr/>
          <a:lstStyle/>
          <a:p>
            <a:pPr eaLnBrk="1" hangingPunct="1"/>
            <a:r>
              <a:rPr lang="pt-BR" sz="2900" i="1" smtClean="0"/>
              <a:t>ISI Institut for Scientific Information</a:t>
            </a:r>
          </a:p>
        </p:txBody>
      </p:sp>
      <p:sp>
        <p:nvSpPr>
          <p:cNvPr id="16391" name="Rectangle 7"/>
          <p:cNvSpPr>
            <a:spLocks noChangeArrowheads="1"/>
          </p:cNvSpPr>
          <p:nvPr/>
        </p:nvSpPr>
        <p:spPr bwMode="auto">
          <a:xfrm>
            <a:off x="468313" y="1341438"/>
            <a:ext cx="3001962" cy="274637"/>
          </a:xfrm>
          <a:prstGeom prst="rect">
            <a:avLst/>
          </a:prstGeom>
          <a:noFill/>
          <a:ln w="9525">
            <a:noFill/>
            <a:miter lim="800000"/>
            <a:headEnd/>
            <a:tailEnd/>
          </a:ln>
        </p:spPr>
        <p:txBody>
          <a:bodyPr wrap="none" lIns="0" tIns="0" rIns="0" bIns="0">
            <a:spAutoFit/>
          </a:bodyPr>
          <a:lstStyle/>
          <a:p>
            <a:r>
              <a:rPr lang="pt-BR" b="1" u="sng">
                <a:solidFill>
                  <a:srgbClr val="333399"/>
                </a:solidFill>
                <a:latin typeface="Microsoft Sans Serif" pitchFamily="34" charset="0"/>
              </a:rPr>
              <a:t>www.scientific.thompson.com</a:t>
            </a:r>
            <a:endParaRPr lang="pt-BR" u="sng">
              <a:solidFill>
                <a:srgbClr val="333399"/>
              </a:solidFill>
              <a:latin typeface="Microsoft Sans Serif" pitchFamily="34" charset="0"/>
            </a:endParaRPr>
          </a:p>
        </p:txBody>
      </p:sp>
      <p:pic>
        <p:nvPicPr>
          <p:cNvPr id="16392" name="Picture 8"/>
          <p:cNvPicPr>
            <a:picLocks noChangeAspect="1" noChangeArrowheads="1"/>
          </p:cNvPicPr>
          <p:nvPr/>
        </p:nvPicPr>
        <p:blipFill>
          <a:blip r:embed="rId3" cstate="print"/>
          <a:srcRect l="37413" t="14755" r="38220" b="75941"/>
          <a:stretch>
            <a:fillRect/>
          </a:stretch>
        </p:blipFill>
        <p:spPr bwMode="auto">
          <a:xfrm>
            <a:off x="5003800" y="1033463"/>
            <a:ext cx="3455988" cy="955675"/>
          </a:xfrm>
          <a:prstGeom prst="rect">
            <a:avLst/>
          </a:prstGeom>
          <a:noFill/>
          <a:ln w="12700" cap="sq">
            <a:noFill/>
            <a:miter lim="800000"/>
            <a:headEnd type="none" w="sm" len="sm"/>
            <a:tailEnd type="none" w="sm" len="sm"/>
          </a:ln>
        </p:spPr>
      </p:pic>
      <p:sp>
        <p:nvSpPr>
          <p:cNvPr id="483337" name="Text Box 9"/>
          <p:cNvSpPr txBox="1">
            <a:spLocks noChangeArrowheads="1"/>
          </p:cNvSpPr>
          <p:nvPr/>
        </p:nvSpPr>
        <p:spPr bwMode="auto">
          <a:xfrm>
            <a:off x="873125" y="6208713"/>
            <a:ext cx="7183377" cy="246221"/>
          </a:xfrm>
          <a:prstGeom prst="rect">
            <a:avLst/>
          </a:prstGeom>
          <a:noFill/>
          <a:ln w="12700" cap="sq">
            <a:noFill/>
            <a:miter lim="800000"/>
            <a:headEnd type="none" w="sm" len="sm"/>
            <a:tailEnd type="none" w="sm" len="sm"/>
          </a:ln>
          <a:effectLst/>
        </p:spPr>
        <p:txBody>
          <a:bodyPr wrap="none">
            <a:spAutoFit/>
          </a:bodyPr>
          <a:lstStyle/>
          <a:p>
            <a:pPr>
              <a:defRPr/>
            </a:pPr>
            <a:r>
              <a:rPr lang="pt-BR" sz="1000" dirty="0">
                <a:solidFill>
                  <a:srgbClr val="333399"/>
                </a:solidFill>
                <a:effectLst>
                  <a:outerShdw blurRad="38100" dist="38100" dir="2700000" algn="tl">
                    <a:srgbClr val="C0C0C0"/>
                  </a:outerShdw>
                </a:effectLst>
                <a:latin typeface="Microsoft Sans Serif" pitchFamily="34" charset="0"/>
              </a:rPr>
              <a:t>* Consulta pública em: BVS.BIREME. Comunicação Científica em Saúde </a:t>
            </a:r>
            <a:r>
              <a:rPr lang="pt-BR" sz="1000" dirty="0" smtClean="0">
                <a:solidFill>
                  <a:srgbClr val="333399"/>
                </a:solidFill>
                <a:effectLst>
                  <a:outerShdw blurRad="38100" dist="38100" dir="2700000" algn="tl">
                    <a:srgbClr val="C0C0C0"/>
                  </a:outerShdw>
                </a:effectLst>
                <a:latin typeface="Microsoft Sans Serif" pitchFamily="34" charset="0"/>
              </a:rPr>
              <a:t>12fev2017. </a:t>
            </a:r>
            <a:r>
              <a:rPr lang="pt-BR" sz="1000" dirty="0">
                <a:solidFill>
                  <a:srgbClr val="333399"/>
                </a:solidFill>
                <a:effectLst>
                  <a:outerShdw blurRad="38100" dist="38100" dir="2700000" algn="tl">
                    <a:srgbClr val="C0C0C0"/>
                  </a:outerShdw>
                </a:effectLst>
                <a:latin typeface="Microsoft Sans Serif" pitchFamily="34" charset="0"/>
              </a:rPr>
              <a:t>Disponível em http://ccs.bvsalud.org</a:t>
            </a:r>
          </a:p>
        </p:txBody>
      </p:sp>
      <p:sp>
        <p:nvSpPr>
          <p:cNvPr id="3" name="Espaço Reservado para Número de Slide 2"/>
          <p:cNvSpPr>
            <a:spLocks noGrp="1"/>
          </p:cNvSpPr>
          <p:nvPr>
            <p:ph type="sldNum" sz="quarter" idx="12"/>
          </p:nvPr>
        </p:nvSpPr>
        <p:spPr/>
        <p:txBody>
          <a:bodyPr/>
          <a:lstStyle/>
          <a:p>
            <a:pPr>
              <a:defRPr/>
            </a:pPr>
            <a:fld id="{E915E981-1598-4142-B85C-851AA2E43714}" type="slidenum">
              <a:rPr lang="pt-BR" altLang="en-US" smtClean="0"/>
              <a:pPr>
                <a:defRPr/>
              </a:pPr>
              <a:t>16</a:t>
            </a:fld>
            <a:endParaRPr lang="pt-BR" altLang="en-US"/>
          </a:p>
        </p:txBody>
      </p:sp>
    </p:spTree>
    <p:extLst>
      <p:ext uri="{BB962C8B-B14F-4D97-AF65-F5344CB8AC3E}">
        <p14:creationId xmlns:p14="http://schemas.microsoft.com/office/powerpoint/2010/main" val="237456024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2150"/>
            <a:ext cx="7127875"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CaixaDeTexto 4"/>
          <p:cNvSpPr txBox="1">
            <a:spLocks noChangeArrowheads="1"/>
          </p:cNvSpPr>
          <p:nvPr/>
        </p:nvSpPr>
        <p:spPr bwMode="auto">
          <a:xfrm>
            <a:off x="827088" y="5373216"/>
            <a:ext cx="80653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pt-BR" sz="1200" dirty="0"/>
              <a:t>Entre as maiores empresas encontram-se o </a:t>
            </a:r>
            <a:r>
              <a:rPr lang="pt-BR" altLang="pt-BR" sz="1200" dirty="0">
                <a:hlinkClick r:id="rId3" tooltip="Google"/>
              </a:rPr>
              <a:t>Google</a:t>
            </a:r>
            <a:r>
              <a:rPr lang="pt-BR" altLang="pt-BR" sz="1200" dirty="0"/>
              <a:t>, o </a:t>
            </a:r>
            <a:r>
              <a:rPr lang="pt-BR" altLang="pt-BR" sz="1200" dirty="0">
                <a:hlinkClick r:id="rId4" tooltip="Yahoo!"/>
              </a:rPr>
              <a:t>Yahoo</a:t>
            </a:r>
            <a:r>
              <a:rPr lang="pt-BR" altLang="pt-BR" sz="1200" dirty="0"/>
              <a:t>, o </a:t>
            </a:r>
            <a:r>
              <a:rPr lang="pt-BR" altLang="pt-BR" sz="1200" dirty="0">
                <a:hlinkClick r:id="rId5" tooltip="Bing"/>
              </a:rPr>
              <a:t>Bing</a:t>
            </a:r>
            <a:r>
              <a:rPr lang="pt-BR" altLang="pt-BR" sz="1200" dirty="0"/>
              <a:t>, o </a:t>
            </a:r>
            <a:r>
              <a:rPr lang="pt-BR" altLang="pt-BR" sz="1200" dirty="0" err="1">
                <a:hlinkClick r:id="rId6" tooltip="Lycos"/>
              </a:rPr>
              <a:t>Lycos</a:t>
            </a:r>
            <a:r>
              <a:rPr lang="pt-BR" altLang="pt-BR" sz="1200" dirty="0"/>
              <a:t>, o </a:t>
            </a:r>
            <a:r>
              <a:rPr lang="pt-BR" altLang="pt-BR" sz="1200" dirty="0" smtClean="0">
                <a:hlinkClick r:id="rId7" tooltip="Cadê"/>
              </a:rPr>
              <a:t>Cadê</a:t>
            </a:r>
            <a:r>
              <a:rPr lang="pt-BR" altLang="pt-BR" sz="1200" dirty="0" smtClean="0"/>
              <a:t>, </a:t>
            </a:r>
            <a:r>
              <a:rPr lang="pt-BR" altLang="pt-BR" sz="1200" dirty="0" err="1">
                <a:hlinkClick r:id="rId8" tooltip="BuscaPé"/>
              </a:rPr>
              <a:t>BuscaPé</a:t>
            </a:r>
            <a:r>
              <a:rPr lang="pt-BR" altLang="pt-BR" sz="1200" dirty="0"/>
              <a:t> </a:t>
            </a:r>
            <a:r>
              <a:rPr lang="pt-BR" altLang="pt-BR" sz="1200" dirty="0" smtClean="0"/>
              <a:t>e</a:t>
            </a:r>
            <a:r>
              <a:rPr lang="pt-BR" altLang="pt-BR" sz="1200" dirty="0"/>
              <a:t>, mais recentemente, a </a:t>
            </a:r>
            <a:r>
              <a:rPr lang="pt-BR" altLang="pt-BR" sz="1200" dirty="0">
                <a:hlinkClick r:id="rId9" tooltip="Amazon"/>
              </a:rPr>
              <a:t>Amazon</a:t>
            </a:r>
            <a:r>
              <a:rPr lang="pt-BR" altLang="pt-BR" sz="1200" dirty="0"/>
              <a:t>.com </a:t>
            </a:r>
            <a:r>
              <a:rPr lang="pt-BR" altLang="pt-BR" sz="1200" dirty="0" smtClean="0"/>
              <a:t>.A </a:t>
            </a:r>
            <a:r>
              <a:rPr lang="pt-BR" altLang="pt-BR" sz="1200" dirty="0"/>
              <a:t>primeira ferramenta utilizada para busca na Internet foi o </a:t>
            </a:r>
            <a:r>
              <a:rPr lang="pt-BR" altLang="pt-BR" sz="1200" dirty="0" err="1">
                <a:hlinkClick r:id="rId10" tooltip="Archie"/>
              </a:rPr>
              <a:t>Archie</a:t>
            </a:r>
            <a:r>
              <a:rPr lang="pt-BR" altLang="pt-BR" sz="1200" dirty="0"/>
              <a:t> (da palavra em Inglês, "</a:t>
            </a:r>
            <a:r>
              <a:rPr lang="pt-BR" altLang="pt-BR" sz="1200" dirty="0" err="1"/>
              <a:t>archive</a:t>
            </a:r>
            <a:r>
              <a:rPr lang="pt-BR" altLang="pt-BR" sz="1200" dirty="0"/>
              <a:t>" sem a letra "v") em </a:t>
            </a:r>
            <a:r>
              <a:rPr lang="pt-BR" altLang="pt-BR" sz="1200" b="1" dirty="0" smtClean="0"/>
              <a:t>1990</a:t>
            </a:r>
            <a:r>
              <a:rPr lang="pt-BR" altLang="pt-BR" sz="1200" dirty="0" smtClean="0"/>
              <a:t> </a:t>
            </a:r>
            <a:r>
              <a:rPr lang="pt-BR" altLang="pt-BR" sz="1200" dirty="0"/>
              <a:t>por Alan </a:t>
            </a:r>
            <a:r>
              <a:rPr lang="pt-BR" altLang="pt-BR" sz="1200" dirty="0" err="1"/>
              <a:t>Emtage</a:t>
            </a:r>
            <a:r>
              <a:rPr lang="pt-BR" altLang="pt-BR" sz="1200" dirty="0"/>
              <a:t>, um estudante da </a:t>
            </a:r>
            <a:r>
              <a:rPr lang="pt-BR" altLang="pt-BR" sz="1200" dirty="0" err="1"/>
              <a:t>McGill</a:t>
            </a:r>
            <a:r>
              <a:rPr lang="pt-BR" altLang="pt-BR" sz="1200" dirty="0"/>
              <a:t> </a:t>
            </a:r>
            <a:r>
              <a:rPr lang="pt-BR" altLang="pt-BR" sz="1200" dirty="0" err="1"/>
              <a:t>University</a:t>
            </a:r>
            <a:r>
              <a:rPr lang="pt-BR" altLang="pt-BR" sz="1200" dirty="0"/>
              <a:t> em </a:t>
            </a:r>
            <a:r>
              <a:rPr lang="pt-BR" altLang="pt-BR" sz="1200" dirty="0">
                <a:hlinkClick r:id="rId11" tooltip="Montreal"/>
              </a:rPr>
              <a:t>Montreal</a:t>
            </a:r>
            <a:r>
              <a:rPr lang="pt-BR" altLang="pt-BR" sz="1200" dirty="0"/>
              <a:t>. </a:t>
            </a:r>
          </a:p>
        </p:txBody>
      </p:sp>
    </p:spTree>
    <p:extLst>
      <p:ext uri="{BB962C8B-B14F-4D97-AF65-F5344CB8AC3E}">
        <p14:creationId xmlns:p14="http://schemas.microsoft.com/office/powerpoint/2010/main" val="4091301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4213" y="260350"/>
            <a:ext cx="7772400" cy="576263"/>
          </a:xfrm>
          <a:noFill/>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pt-BR" altLang="pt-BR" sz="3600" b="1" dirty="0" smtClean="0">
                <a:solidFill>
                  <a:srgbClr val="003366"/>
                </a:solidFill>
                <a:latin typeface="Microsoft Sans Serif" panose="020B0604020202020204" pitchFamily="34" charset="0"/>
              </a:rPr>
              <a:t>Buscadores na Internet</a:t>
            </a:r>
          </a:p>
        </p:txBody>
      </p:sp>
      <p:sp>
        <p:nvSpPr>
          <p:cNvPr id="4100" name="Text Box 3"/>
          <p:cNvSpPr txBox="1">
            <a:spLocks noChangeArrowheads="1"/>
          </p:cNvSpPr>
          <p:nvPr/>
        </p:nvSpPr>
        <p:spPr bwMode="auto">
          <a:xfrm>
            <a:off x="1187450" y="1499300"/>
            <a:ext cx="5689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accent1"/>
              </a:buClr>
              <a:buSzPct val="65000"/>
              <a:buFont typeface="Wingdings" panose="05000000000000000000" pitchFamily="2" charset="2"/>
              <a:buChar char="n"/>
              <a:tabLst>
                <a:tab pos="2476500" algn="l"/>
                <a:tab pos="4857750" algn="l"/>
              </a:tabLst>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tabLst>
                <a:tab pos="2476500" algn="l"/>
                <a:tab pos="4857750" algn="l"/>
              </a:tabLst>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tabLst>
                <a:tab pos="2476500" algn="l"/>
                <a:tab pos="4857750" algn="l"/>
              </a:tabLst>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tabLst>
                <a:tab pos="2476500" algn="l"/>
                <a:tab pos="4857750" algn="l"/>
              </a:tabLst>
              <a:defRPr sz="2000">
                <a:solidFill>
                  <a:schemeClr val="tx1"/>
                </a:solidFill>
                <a:latin typeface="Arial" panose="020B0604020202020204" pitchFamily="34" charset="0"/>
              </a:defRPr>
            </a:lvl4pPr>
            <a:lvl5pPr marL="2095500" eaLnBrk="0" hangingPunct="0">
              <a:spcBef>
                <a:spcPct val="20000"/>
              </a:spcBef>
              <a:buClr>
                <a:schemeClr val="accent1"/>
              </a:buClr>
              <a:buSzPct val="75000"/>
              <a:buFont typeface="Wingdings" panose="05000000000000000000" pitchFamily="2" charset="2"/>
              <a:buChar char="§"/>
              <a:tabLst>
                <a:tab pos="2476500" algn="l"/>
                <a:tab pos="4857750" algn="l"/>
              </a:tabLst>
              <a:defRPr sz="2000">
                <a:solidFill>
                  <a:schemeClr val="tx1"/>
                </a:solidFill>
                <a:latin typeface="Arial" panose="020B0604020202020204" pitchFamily="34" charset="0"/>
              </a:defRPr>
            </a:lvl5pPr>
            <a:lvl6pPr marL="2552700" eaLnBrk="0" fontAlgn="base" hangingPunct="0">
              <a:spcBef>
                <a:spcPct val="20000"/>
              </a:spcBef>
              <a:spcAft>
                <a:spcPct val="0"/>
              </a:spcAft>
              <a:buClr>
                <a:schemeClr val="accent1"/>
              </a:buClr>
              <a:buSzPct val="75000"/>
              <a:buFont typeface="Wingdings" panose="05000000000000000000" pitchFamily="2" charset="2"/>
              <a:buChar char="§"/>
              <a:tabLst>
                <a:tab pos="2476500" algn="l"/>
                <a:tab pos="4857750" algn="l"/>
              </a:tabLst>
              <a:defRPr sz="2000">
                <a:solidFill>
                  <a:schemeClr val="tx1"/>
                </a:solidFill>
                <a:latin typeface="Arial" panose="020B0604020202020204" pitchFamily="34" charset="0"/>
              </a:defRPr>
            </a:lvl6pPr>
            <a:lvl7pPr marL="3009900" eaLnBrk="0" fontAlgn="base" hangingPunct="0">
              <a:spcBef>
                <a:spcPct val="20000"/>
              </a:spcBef>
              <a:spcAft>
                <a:spcPct val="0"/>
              </a:spcAft>
              <a:buClr>
                <a:schemeClr val="accent1"/>
              </a:buClr>
              <a:buSzPct val="75000"/>
              <a:buFont typeface="Wingdings" panose="05000000000000000000" pitchFamily="2" charset="2"/>
              <a:buChar char="§"/>
              <a:tabLst>
                <a:tab pos="2476500" algn="l"/>
                <a:tab pos="4857750" algn="l"/>
              </a:tabLst>
              <a:defRPr sz="2000">
                <a:solidFill>
                  <a:schemeClr val="tx1"/>
                </a:solidFill>
                <a:latin typeface="Arial" panose="020B0604020202020204" pitchFamily="34" charset="0"/>
              </a:defRPr>
            </a:lvl7pPr>
            <a:lvl8pPr marL="3467100" eaLnBrk="0" fontAlgn="base" hangingPunct="0">
              <a:spcBef>
                <a:spcPct val="20000"/>
              </a:spcBef>
              <a:spcAft>
                <a:spcPct val="0"/>
              </a:spcAft>
              <a:buClr>
                <a:schemeClr val="accent1"/>
              </a:buClr>
              <a:buSzPct val="75000"/>
              <a:buFont typeface="Wingdings" panose="05000000000000000000" pitchFamily="2" charset="2"/>
              <a:buChar char="§"/>
              <a:tabLst>
                <a:tab pos="2476500" algn="l"/>
                <a:tab pos="4857750" algn="l"/>
              </a:tabLst>
              <a:defRPr sz="2000">
                <a:solidFill>
                  <a:schemeClr val="tx1"/>
                </a:solidFill>
                <a:latin typeface="Arial" panose="020B0604020202020204" pitchFamily="34" charset="0"/>
              </a:defRPr>
            </a:lvl8pPr>
            <a:lvl9pPr marL="3924300" eaLnBrk="0" fontAlgn="base" hangingPunct="0">
              <a:spcBef>
                <a:spcPct val="20000"/>
              </a:spcBef>
              <a:spcAft>
                <a:spcPct val="0"/>
              </a:spcAft>
              <a:buClr>
                <a:schemeClr val="accent1"/>
              </a:buClr>
              <a:buSzPct val="75000"/>
              <a:buFont typeface="Wingdings" panose="05000000000000000000" pitchFamily="2" charset="2"/>
              <a:buChar char="§"/>
              <a:tabLst>
                <a:tab pos="2476500" algn="l"/>
                <a:tab pos="4857750" algn="l"/>
              </a:tabLst>
              <a:defRPr sz="2000">
                <a:solidFill>
                  <a:schemeClr val="tx1"/>
                </a:solidFill>
                <a:latin typeface="Arial" panose="020B0604020202020204" pitchFamily="34" charset="0"/>
              </a:defRPr>
            </a:lvl9pPr>
          </a:lstStyle>
          <a:p>
            <a:pPr lvl="4">
              <a:spcBef>
                <a:spcPct val="0"/>
              </a:spcBef>
              <a:buClr>
                <a:srgbClr val="003300"/>
              </a:buClr>
              <a:buSzTx/>
              <a:buFont typeface="Wingdings" panose="05000000000000000000" pitchFamily="2" charset="2"/>
              <a:buChar char="q"/>
            </a:pPr>
            <a:r>
              <a:rPr kumimoji="1" lang="pt-BR" altLang="pt-BR" sz="2400" b="1" i="1" dirty="0">
                <a:solidFill>
                  <a:srgbClr val="990000"/>
                </a:solidFill>
              </a:rPr>
              <a:t> </a:t>
            </a:r>
            <a:r>
              <a:rPr lang="pt-BR" sz="2400" b="1" dirty="0">
                <a:solidFill>
                  <a:srgbClr val="C00000"/>
                </a:solidFill>
              </a:rPr>
              <a:t>Aedes aegypti</a:t>
            </a:r>
            <a:endParaRPr kumimoji="1" lang="pt-BR" altLang="pt-BR" sz="2400" b="1" i="1" dirty="0">
              <a:solidFill>
                <a:srgbClr val="C00000"/>
              </a:solidFill>
            </a:endParaRPr>
          </a:p>
          <a:p>
            <a:pPr>
              <a:spcBef>
                <a:spcPct val="0"/>
              </a:spcBef>
              <a:buClr>
                <a:srgbClr val="003300"/>
              </a:buClr>
              <a:buSzTx/>
              <a:buNone/>
            </a:pPr>
            <a:r>
              <a:rPr kumimoji="1" lang="pt-BR" altLang="pt-BR" sz="2400" b="1" i="1" dirty="0">
                <a:solidFill>
                  <a:srgbClr val="003300"/>
                </a:solidFill>
              </a:rPr>
              <a:t>Yahoo</a:t>
            </a:r>
            <a:r>
              <a:rPr kumimoji="1" lang="pt-BR" altLang="pt-BR" sz="2400" b="1" i="1" dirty="0">
                <a:solidFill>
                  <a:srgbClr val="990000"/>
                </a:solidFill>
              </a:rPr>
              <a:t> </a:t>
            </a:r>
            <a:r>
              <a:rPr kumimoji="1" lang="pt-BR" altLang="pt-BR" sz="2400" b="1" i="1" dirty="0" smtClean="0">
                <a:solidFill>
                  <a:srgbClr val="990000"/>
                </a:solidFill>
              </a:rPr>
              <a:t>  </a:t>
            </a:r>
            <a:r>
              <a:rPr lang="pt-BR" sz="2400" dirty="0" smtClean="0"/>
              <a:t>2.840.000 </a:t>
            </a:r>
          </a:p>
          <a:p>
            <a:pPr>
              <a:spcBef>
                <a:spcPct val="0"/>
              </a:spcBef>
              <a:buClr>
                <a:srgbClr val="003300"/>
              </a:buClr>
              <a:buSzTx/>
              <a:buNone/>
            </a:pPr>
            <a:r>
              <a:rPr kumimoji="1" lang="pt-BR" altLang="pt-BR" sz="2400" b="1" i="1" dirty="0" smtClean="0">
                <a:solidFill>
                  <a:srgbClr val="003300"/>
                </a:solidFill>
              </a:rPr>
              <a:t>Google</a:t>
            </a:r>
            <a:r>
              <a:rPr kumimoji="1" lang="pt-BR" altLang="pt-BR" sz="2400" b="1" i="1" dirty="0" smtClean="0">
                <a:solidFill>
                  <a:srgbClr val="990000"/>
                </a:solidFill>
              </a:rPr>
              <a:t>  </a:t>
            </a:r>
            <a:r>
              <a:rPr lang="pt-BR" sz="2400" dirty="0" smtClean="0"/>
              <a:t>13.800.000</a:t>
            </a:r>
          </a:p>
          <a:p>
            <a:pPr>
              <a:spcBef>
                <a:spcPct val="0"/>
              </a:spcBef>
              <a:buClr>
                <a:srgbClr val="003300"/>
              </a:buClr>
              <a:buSzTx/>
              <a:buNone/>
            </a:pPr>
            <a:r>
              <a:rPr kumimoji="1" lang="pt-BR" altLang="pt-BR" sz="2400" b="1" i="1" dirty="0" smtClean="0">
                <a:solidFill>
                  <a:srgbClr val="003300"/>
                </a:solidFill>
              </a:rPr>
              <a:t>Bing    </a:t>
            </a:r>
            <a:r>
              <a:rPr lang="pt-BR" sz="2400" dirty="0" smtClean="0"/>
              <a:t>2.270.000 </a:t>
            </a:r>
            <a:r>
              <a:rPr kumimoji="1" lang="pt-BR" altLang="pt-BR" sz="2400" b="1" dirty="0">
                <a:latin typeface="Times New Roman" panose="02020603050405020304" pitchFamily="18" charset="0"/>
              </a:rPr>
              <a:t>	 	</a:t>
            </a:r>
          </a:p>
        </p:txBody>
      </p:sp>
      <p:sp>
        <p:nvSpPr>
          <p:cNvPr id="4101" name="Text Box 4"/>
          <p:cNvSpPr txBox="1">
            <a:spLocks noChangeArrowheads="1"/>
          </p:cNvSpPr>
          <p:nvPr/>
        </p:nvSpPr>
        <p:spPr bwMode="auto">
          <a:xfrm>
            <a:off x="1023938" y="28019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pt-BR" altLang="pt-BR" sz="1800"/>
          </a:p>
        </p:txBody>
      </p:sp>
      <p:sp>
        <p:nvSpPr>
          <p:cNvPr id="4103" name="Text Box 6"/>
          <p:cNvSpPr txBox="1">
            <a:spLocks noChangeArrowheads="1"/>
          </p:cNvSpPr>
          <p:nvPr/>
        </p:nvSpPr>
        <p:spPr bwMode="auto">
          <a:xfrm>
            <a:off x="1527175" y="44577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pt-BR" altLang="pt-BR" sz="1800"/>
          </a:p>
        </p:txBody>
      </p:sp>
      <p:sp>
        <p:nvSpPr>
          <p:cNvPr id="146439" name="Text Box 7"/>
          <p:cNvSpPr txBox="1">
            <a:spLocks noChangeArrowheads="1"/>
          </p:cNvSpPr>
          <p:nvPr/>
        </p:nvSpPr>
        <p:spPr bwMode="auto">
          <a:xfrm>
            <a:off x="1003300" y="3861048"/>
            <a:ext cx="6705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accent1"/>
              </a:buClr>
              <a:buSzPct val="65000"/>
              <a:buFont typeface="Wingdings" panose="05000000000000000000" pitchFamily="2" charset="2"/>
              <a:buChar char="n"/>
              <a:tabLst>
                <a:tab pos="2476500" algn="l"/>
                <a:tab pos="4857750" algn="l"/>
              </a:tabLst>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tabLst>
                <a:tab pos="2476500" algn="l"/>
                <a:tab pos="4857750" algn="l"/>
              </a:tabLst>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tabLst>
                <a:tab pos="2476500" algn="l"/>
                <a:tab pos="4857750" algn="l"/>
              </a:tabLst>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tabLst>
                <a:tab pos="2476500" algn="l"/>
                <a:tab pos="4857750" algn="l"/>
              </a:tabLst>
              <a:defRPr sz="2000">
                <a:solidFill>
                  <a:schemeClr val="tx1"/>
                </a:solidFill>
                <a:latin typeface="Arial" panose="020B0604020202020204" pitchFamily="34" charset="0"/>
              </a:defRPr>
            </a:lvl4pPr>
            <a:lvl5pPr marL="2095500" eaLnBrk="0" hangingPunct="0">
              <a:spcBef>
                <a:spcPct val="20000"/>
              </a:spcBef>
              <a:buClr>
                <a:schemeClr val="accent1"/>
              </a:buClr>
              <a:buSzPct val="75000"/>
              <a:buFont typeface="Wingdings" panose="05000000000000000000" pitchFamily="2" charset="2"/>
              <a:buChar char="§"/>
              <a:tabLst>
                <a:tab pos="2476500" algn="l"/>
                <a:tab pos="4857750" algn="l"/>
              </a:tabLst>
              <a:defRPr sz="2000">
                <a:solidFill>
                  <a:schemeClr val="tx1"/>
                </a:solidFill>
                <a:latin typeface="Arial" panose="020B0604020202020204" pitchFamily="34" charset="0"/>
              </a:defRPr>
            </a:lvl5pPr>
            <a:lvl6pPr marL="2552700" eaLnBrk="0" fontAlgn="base" hangingPunct="0">
              <a:spcBef>
                <a:spcPct val="20000"/>
              </a:spcBef>
              <a:spcAft>
                <a:spcPct val="0"/>
              </a:spcAft>
              <a:buClr>
                <a:schemeClr val="accent1"/>
              </a:buClr>
              <a:buSzPct val="75000"/>
              <a:buFont typeface="Wingdings" panose="05000000000000000000" pitchFamily="2" charset="2"/>
              <a:buChar char="§"/>
              <a:tabLst>
                <a:tab pos="2476500" algn="l"/>
                <a:tab pos="4857750" algn="l"/>
              </a:tabLst>
              <a:defRPr sz="2000">
                <a:solidFill>
                  <a:schemeClr val="tx1"/>
                </a:solidFill>
                <a:latin typeface="Arial" panose="020B0604020202020204" pitchFamily="34" charset="0"/>
              </a:defRPr>
            </a:lvl6pPr>
            <a:lvl7pPr marL="3009900" eaLnBrk="0" fontAlgn="base" hangingPunct="0">
              <a:spcBef>
                <a:spcPct val="20000"/>
              </a:spcBef>
              <a:spcAft>
                <a:spcPct val="0"/>
              </a:spcAft>
              <a:buClr>
                <a:schemeClr val="accent1"/>
              </a:buClr>
              <a:buSzPct val="75000"/>
              <a:buFont typeface="Wingdings" panose="05000000000000000000" pitchFamily="2" charset="2"/>
              <a:buChar char="§"/>
              <a:tabLst>
                <a:tab pos="2476500" algn="l"/>
                <a:tab pos="4857750" algn="l"/>
              </a:tabLst>
              <a:defRPr sz="2000">
                <a:solidFill>
                  <a:schemeClr val="tx1"/>
                </a:solidFill>
                <a:latin typeface="Arial" panose="020B0604020202020204" pitchFamily="34" charset="0"/>
              </a:defRPr>
            </a:lvl7pPr>
            <a:lvl8pPr marL="3467100" eaLnBrk="0" fontAlgn="base" hangingPunct="0">
              <a:spcBef>
                <a:spcPct val="20000"/>
              </a:spcBef>
              <a:spcAft>
                <a:spcPct val="0"/>
              </a:spcAft>
              <a:buClr>
                <a:schemeClr val="accent1"/>
              </a:buClr>
              <a:buSzPct val="75000"/>
              <a:buFont typeface="Wingdings" panose="05000000000000000000" pitchFamily="2" charset="2"/>
              <a:buChar char="§"/>
              <a:tabLst>
                <a:tab pos="2476500" algn="l"/>
                <a:tab pos="4857750" algn="l"/>
              </a:tabLst>
              <a:defRPr sz="2000">
                <a:solidFill>
                  <a:schemeClr val="tx1"/>
                </a:solidFill>
                <a:latin typeface="Arial" panose="020B0604020202020204" pitchFamily="34" charset="0"/>
              </a:defRPr>
            </a:lvl8pPr>
            <a:lvl9pPr marL="3924300" eaLnBrk="0" fontAlgn="base" hangingPunct="0">
              <a:spcBef>
                <a:spcPct val="20000"/>
              </a:spcBef>
              <a:spcAft>
                <a:spcPct val="0"/>
              </a:spcAft>
              <a:buClr>
                <a:schemeClr val="accent1"/>
              </a:buClr>
              <a:buSzPct val="75000"/>
              <a:buFont typeface="Wingdings" panose="05000000000000000000" pitchFamily="2" charset="2"/>
              <a:buChar char="§"/>
              <a:tabLst>
                <a:tab pos="2476500" algn="l"/>
                <a:tab pos="4857750" algn="l"/>
              </a:tabLst>
              <a:defRPr sz="2000">
                <a:solidFill>
                  <a:schemeClr val="tx1"/>
                </a:solidFill>
                <a:latin typeface="Arial" panose="020B0604020202020204" pitchFamily="34" charset="0"/>
              </a:defRPr>
            </a:lvl9pPr>
          </a:lstStyle>
          <a:p>
            <a:pPr lvl="4">
              <a:spcBef>
                <a:spcPct val="0"/>
              </a:spcBef>
              <a:buClr>
                <a:srgbClr val="003300"/>
              </a:buClr>
              <a:buSzTx/>
              <a:buFont typeface="Wingdings" panose="05000000000000000000" pitchFamily="2" charset="2"/>
              <a:buChar char="q"/>
            </a:pPr>
            <a:r>
              <a:rPr kumimoji="1" lang="pt-BR" altLang="pt-BR" sz="2400" b="1" i="1" dirty="0">
                <a:solidFill>
                  <a:srgbClr val="990000"/>
                </a:solidFill>
              </a:rPr>
              <a:t> </a:t>
            </a:r>
            <a:r>
              <a:rPr kumimoji="1" lang="pt-BR" altLang="pt-BR" sz="2400" b="1" i="1" dirty="0"/>
              <a:t>Google </a:t>
            </a:r>
            <a:r>
              <a:rPr kumimoji="1" lang="pt-BR" altLang="pt-BR" sz="2400" b="1" i="1" dirty="0" smtClean="0"/>
              <a:t>acadêmico</a:t>
            </a:r>
          </a:p>
          <a:p>
            <a:pPr lvl="4">
              <a:spcBef>
                <a:spcPct val="0"/>
              </a:spcBef>
              <a:buClr>
                <a:srgbClr val="003300"/>
              </a:buClr>
              <a:buSzTx/>
              <a:buNone/>
            </a:pPr>
            <a:endParaRPr kumimoji="1" lang="pt-BR" altLang="pt-BR" sz="2400" b="1" i="1" dirty="0"/>
          </a:p>
          <a:p>
            <a:pPr>
              <a:spcBef>
                <a:spcPct val="0"/>
              </a:spcBef>
              <a:buClrTx/>
              <a:buSzTx/>
              <a:buFontTx/>
              <a:buNone/>
            </a:pPr>
            <a:r>
              <a:rPr kumimoji="1" lang="pt-BR" altLang="pt-BR" sz="2400" b="1" i="1" dirty="0" smtClean="0"/>
              <a:t>Aedes aegypti	</a:t>
            </a:r>
            <a:r>
              <a:rPr lang="pt-BR" sz="2400" dirty="0" smtClean="0"/>
              <a:t>147.000</a:t>
            </a:r>
          </a:p>
          <a:p>
            <a:pPr>
              <a:spcBef>
                <a:spcPct val="0"/>
              </a:spcBef>
              <a:buClrTx/>
              <a:buSzTx/>
              <a:buFontTx/>
              <a:buNone/>
            </a:pPr>
            <a:r>
              <a:rPr kumimoji="1" lang="pt-BR" altLang="pt-BR" sz="2400" b="1" i="1" dirty="0"/>
              <a:t>Aedes aegypti </a:t>
            </a:r>
            <a:r>
              <a:rPr kumimoji="1" lang="pt-BR" altLang="pt-BR" sz="2400" b="1" i="1" dirty="0" smtClean="0"/>
              <a:t> e </a:t>
            </a:r>
            <a:r>
              <a:rPr kumimoji="1" lang="pt-BR" altLang="pt-BR" sz="2400" b="1" i="1" dirty="0" err="1" smtClean="0"/>
              <a:t>zika</a:t>
            </a:r>
            <a:r>
              <a:rPr kumimoji="1" lang="pt-BR" altLang="pt-BR" sz="2400" b="1" i="1" dirty="0" smtClean="0"/>
              <a:t>   </a:t>
            </a:r>
            <a:r>
              <a:rPr lang="pt-BR" sz="2400" dirty="0" smtClean="0"/>
              <a:t>1.250 </a:t>
            </a:r>
          </a:p>
          <a:p>
            <a:pPr>
              <a:spcBef>
                <a:spcPct val="0"/>
              </a:spcBef>
              <a:buClrTx/>
              <a:buSzTx/>
              <a:buFontTx/>
              <a:buNone/>
            </a:pPr>
            <a:r>
              <a:rPr kumimoji="1" lang="pt-BR" altLang="pt-BR" sz="2400" b="1" i="1" dirty="0"/>
              <a:t>Aedes aegypti  e </a:t>
            </a:r>
            <a:r>
              <a:rPr kumimoji="1" lang="pt-BR" altLang="pt-BR" sz="2400" b="1" i="1" dirty="0" err="1"/>
              <a:t>zika</a:t>
            </a:r>
            <a:r>
              <a:rPr kumimoji="1" lang="pt-BR" altLang="pt-BR" sz="2400" b="1" i="1" dirty="0"/>
              <a:t> </a:t>
            </a:r>
            <a:r>
              <a:rPr kumimoji="1" lang="pt-BR" altLang="pt-BR" sz="2400" b="1" i="1" dirty="0" smtClean="0"/>
              <a:t>2016    </a:t>
            </a:r>
            <a:r>
              <a:rPr lang="pt-BR" sz="2400" dirty="0" smtClean="0"/>
              <a:t>281</a:t>
            </a:r>
            <a:endParaRPr kumimoji="1" lang="pt-BR" altLang="pt-BR" sz="2400" b="1" i="1" dirty="0">
              <a:solidFill>
                <a:srgbClr val="990000"/>
              </a:solidFill>
            </a:endParaRPr>
          </a:p>
        </p:txBody>
      </p:sp>
      <p:sp>
        <p:nvSpPr>
          <p:cNvPr id="2" name="Espaço Reservado para Número de Slide 1"/>
          <p:cNvSpPr>
            <a:spLocks noGrp="1"/>
          </p:cNvSpPr>
          <p:nvPr>
            <p:ph type="sldNum" sz="quarter" idx="11"/>
          </p:nvPr>
        </p:nvSpPr>
        <p:spPr/>
        <p:txBody>
          <a:bodyPr/>
          <a:lstStyle/>
          <a:p>
            <a:fld id="{CD945079-6A6A-486F-9EE1-65E263B9D653}" type="slidenum">
              <a:rPr lang="pt-BR" altLang="en-US" smtClean="0"/>
              <a:pPr/>
              <a:t>3</a:t>
            </a:fld>
            <a:endParaRPr lang="pt-BR" altLang="en-US"/>
          </a:p>
        </p:txBody>
      </p:sp>
    </p:spTree>
    <p:extLst>
      <p:ext uri="{BB962C8B-B14F-4D97-AF65-F5344CB8AC3E}">
        <p14:creationId xmlns:p14="http://schemas.microsoft.com/office/powerpoint/2010/main" val="1122019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900113" y="279530"/>
            <a:ext cx="6767512" cy="773206"/>
          </a:xfrm>
          <a:noFill/>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pt-BR" altLang="pt-BR" sz="3600" b="1" dirty="0" smtClean="0">
                <a:solidFill>
                  <a:srgbClr val="003366"/>
                </a:solidFill>
                <a:latin typeface="Microsoft Sans Serif" panose="020B0604020202020204" pitchFamily="34" charset="0"/>
              </a:rPr>
              <a:t>  Conteúdos na Internet</a:t>
            </a:r>
          </a:p>
        </p:txBody>
      </p:sp>
      <p:sp>
        <p:nvSpPr>
          <p:cNvPr id="6148" name="Text Box 5"/>
          <p:cNvSpPr txBox="1">
            <a:spLocks noChangeArrowheads="1"/>
          </p:cNvSpPr>
          <p:nvPr/>
        </p:nvSpPr>
        <p:spPr bwMode="auto">
          <a:xfrm>
            <a:off x="1965325" y="2819400"/>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Char char="•"/>
            </a:pPr>
            <a:endParaRPr lang="pt-BR" altLang="pt-BR" sz="1800"/>
          </a:p>
        </p:txBody>
      </p:sp>
      <p:sp>
        <p:nvSpPr>
          <p:cNvPr id="6149" name="Text Box 6"/>
          <p:cNvSpPr txBox="1">
            <a:spLocks noChangeArrowheads="1"/>
          </p:cNvSpPr>
          <p:nvPr/>
        </p:nvSpPr>
        <p:spPr bwMode="auto">
          <a:xfrm>
            <a:off x="2058988" y="4665663"/>
            <a:ext cx="6502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pt-BR" altLang="pt-BR" sz="1800" b="1"/>
          </a:p>
          <a:p>
            <a:pPr>
              <a:spcBef>
                <a:spcPct val="0"/>
              </a:spcBef>
              <a:buClrTx/>
              <a:buSzTx/>
              <a:buFontTx/>
              <a:buNone/>
            </a:pPr>
            <a:endParaRPr lang="pt-BR" altLang="pt-BR" sz="1800" b="1"/>
          </a:p>
          <a:p>
            <a:pPr>
              <a:spcBef>
                <a:spcPct val="0"/>
              </a:spcBef>
              <a:buClrTx/>
              <a:buSzTx/>
              <a:buFontTx/>
              <a:buNone/>
            </a:pPr>
            <a:endParaRPr lang="pt-BR" altLang="pt-BR" sz="1800" b="1"/>
          </a:p>
          <a:p>
            <a:pPr>
              <a:spcBef>
                <a:spcPct val="0"/>
              </a:spcBef>
              <a:buClrTx/>
              <a:buSzTx/>
              <a:buFontTx/>
              <a:buNone/>
            </a:pPr>
            <a:endParaRPr lang="pt-BR" altLang="pt-BR" sz="1800"/>
          </a:p>
        </p:txBody>
      </p:sp>
      <p:sp>
        <p:nvSpPr>
          <p:cNvPr id="6150" name="Text Box 7"/>
          <p:cNvSpPr txBox="1">
            <a:spLocks noChangeArrowheads="1"/>
          </p:cNvSpPr>
          <p:nvPr/>
        </p:nvSpPr>
        <p:spPr bwMode="auto">
          <a:xfrm>
            <a:off x="2570163" y="4191000"/>
            <a:ext cx="634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pt-BR" altLang="pt-BR" sz="1800"/>
          </a:p>
        </p:txBody>
      </p:sp>
      <p:sp>
        <p:nvSpPr>
          <p:cNvPr id="108552" name="Text Box 8"/>
          <p:cNvSpPr txBox="1">
            <a:spLocks noChangeArrowheads="1"/>
          </p:cNvSpPr>
          <p:nvPr/>
        </p:nvSpPr>
        <p:spPr bwMode="auto">
          <a:xfrm>
            <a:off x="467545" y="1336231"/>
            <a:ext cx="8460556" cy="51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85750" indent="-285750" eaLnBrk="1" hangingPunct="1">
              <a:spcBef>
                <a:spcPct val="0"/>
              </a:spcBef>
              <a:buClr>
                <a:srgbClr val="003300"/>
              </a:buClr>
              <a:buSzTx/>
              <a:buFont typeface="Wingdings" panose="05000000000000000000" pitchFamily="2" charset="2"/>
              <a:buChar char="ü"/>
            </a:pPr>
            <a:r>
              <a:rPr lang="pt-BR" altLang="pt-BR" sz="1800" b="1" dirty="0">
                <a:solidFill>
                  <a:srgbClr val="990000"/>
                </a:solidFill>
                <a:latin typeface="Microsoft Sans Serif" panose="020B0604020202020204" pitchFamily="34" charset="0"/>
              </a:rPr>
              <a:t> </a:t>
            </a:r>
            <a:r>
              <a:rPr lang="pt-BR" altLang="pt-BR" sz="2400" b="1" dirty="0">
                <a:latin typeface="+mn-lt"/>
              </a:rPr>
              <a:t>83% das informações na Web são de caráter</a:t>
            </a:r>
            <a:br>
              <a:rPr lang="pt-BR" altLang="pt-BR" sz="2400" b="1" dirty="0">
                <a:latin typeface="+mn-lt"/>
              </a:rPr>
            </a:br>
            <a:r>
              <a:rPr lang="pt-BR" altLang="pt-BR" sz="2400" b="1" dirty="0">
                <a:latin typeface="+mn-lt"/>
              </a:rPr>
              <a:t>    comercial </a:t>
            </a:r>
          </a:p>
          <a:p>
            <a:pPr marL="342900" indent="-342900" eaLnBrk="1" hangingPunct="1">
              <a:spcBef>
                <a:spcPct val="0"/>
              </a:spcBef>
              <a:buClr>
                <a:srgbClr val="003300"/>
              </a:buClr>
              <a:buSzTx/>
              <a:buFont typeface="Wingdings" panose="05000000000000000000" pitchFamily="2" charset="2"/>
              <a:buChar char="ü"/>
            </a:pPr>
            <a:r>
              <a:rPr lang="pt-BR" altLang="pt-BR" sz="2400" b="1" dirty="0" smtClean="0">
                <a:latin typeface="+mn-lt"/>
              </a:rPr>
              <a:t>9,4</a:t>
            </a:r>
            <a:r>
              <a:rPr lang="pt-BR" altLang="pt-BR" sz="2400" b="1" dirty="0">
                <a:latin typeface="+mn-lt"/>
              </a:rPr>
              <a:t>% conteúdo acadêmico</a:t>
            </a:r>
          </a:p>
          <a:p>
            <a:pPr marL="342900" indent="-342900" eaLnBrk="1" hangingPunct="1">
              <a:spcBef>
                <a:spcPct val="0"/>
              </a:spcBef>
              <a:buClr>
                <a:srgbClr val="003300"/>
              </a:buClr>
              <a:buSzTx/>
              <a:buFont typeface="Wingdings" panose="05000000000000000000" pitchFamily="2" charset="2"/>
              <a:buChar char="ü"/>
            </a:pPr>
            <a:r>
              <a:rPr lang="pt-BR" altLang="pt-BR" sz="2400" b="1" dirty="0" smtClean="0">
                <a:latin typeface="+mn-lt"/>
              </a:rPr>
              <a:t>apenas cerca de 5% científico</a:t>
            </a:r>
          </a:p>
          <a:p>
            <a:pPr marL="342900" indent="-342900">
              <a:lnSpc>
                <a:spcPct val="80000"/>
              </a:lnSpc>
              <a:spcBef>
                <a:spcPct val="80000"/>
              </a:spcBef>
              <a:buFont typeface="Wingdings" panose="05000000000000000000" pitchFamily="2" charset="2"/>
              <a:buChar char="ü"/>
              <a:tabLst>
                <a:tab pos="266700" algn="l"/>
              </a:tabLst>
            </a:pPr>
            <a:r>
              <a:rPr lang="pt-BR" altLang="pt-BR" sz="2400" b="1" dirty="0">
                <a:latin typeface="+mn-lt"/>
              </a:rPr>
              <a:t>18% dos </a:t>
            </a:r>
            <a:r>
              <a:rPr lang="pt-BR" altLang="pt-BR" sz="2400" b="1" i="1" dirty="0">
                <a:latin typeface="+mn-lt"/>
              </a:rPr>
              <a:t>websites</a:t>
            </a:r>
            <a:r>
              <a:rPr lang="pt-BR" altLang="pt-BR" sz="2400" b="1" dirty="0">
                <a:latin typeface="+mn-lt"/>
              </a:rPr>
              <a:t> e 32% das páginas na web desaparecem em um ano</a:t>
            </a:r>
          </a:p>
          <a:p>
            <a:pPr marL="342900" indent="-342900">
              <a:lnSpc>
                <a:spcPct val="80000"/>
              </a:lnSpc>
              <a:spcBef>
                <a:spcPct val="80000"/>
              </a:spcBef>
              <a:buFont typeface="Wingdings" panose="05000000000000000000" pitchFamily="2" charset="2"/>
              <a:buChar char="ü"/>
              <a:tabLst>
                <a:tab pos="266700" algn="l"/>
              </a:tabLst>
            </a:pPr>
            <a:r>
              <a:rPr lang="pt-BR" altLang="pt-BR" sz="2400" b="1" dirty="0">
                <a:latin typeface="+mn-lt"/>
              </a:rPr>
              <a:t> 1% desaparece em uma semana; outros 5% desaparecem e voltam a aparecer em uma semana;</a:t>
            </a:r>
          </a:p>
          <a:p>
            <a:pPr marL="342900" indent="-342900">
              <a:lnSpc>
                <a:spcPct val="80000"/>
              </a:lnSpc>
              <a:spcBef>
                <a:spcPct val="80000"/>
              </a:spcBef>
              <a:buFont typeface="Wingdings" panose="05000000000000000000" pitchFamily="2" charset="2"/>
              <a:buChar char="ü"/>
              <a:tabLst>
                <a:tab pos="266700" algn="l"/>
              </a:tabLst>
            </a:pPr>
            <a:r>
              <a:rPr lang="pt-BR" altLang="pt-BR" sz="2400" b="1" dirty="0">
                <a:latin typeface="+mn-lt"/>
              </a:rPr>
              <a:t> 31% mudam de endereço, e </a:t>
            </a:r>
          </a:p>
          <a:p>
            <a:pPr marL="342900" indent="-342900">
              <a:lnSpc>
                <a:spcPct val="80000"/>
              </a:lnSpc>
              <a:spcBef>
                <a:spcPct val="80000"/>
              </a:spcBef>
              <a:buFont typeface="Wingdings" panose="05000000000000000000" pitchFamily="2" charset="2"/>
              <a:buChar char="ü"/>
              <a:tabLst>
                <a:tab pos="266700" algn="l"/>
              </a:tabLst>
            </a:pPr>
            <a:r>
              <a:rPr lang="pt-BR" altLang="pt-BR" sz="2400" b="1" dirty="0">
                <a:latin typeface="+mn-lt"/>
              </a:rPr>
              <a:t> 97% sofrem algum tipo de alteração no período de um ano</a:t>
            </a:r>
          </a:p>
          <a:p>
            <a:pPr marL="342900" indent="-342900" eaLnBrk="1" hangingPunct="1">
              <a:spcBef>
                <a:spcPct val="0"/>
              </a:spcBef>
              <a:buClr>
                <a:srgbClr val="003300"/>
              </a:buClr>
              <a:buSzTx/>
              <a:buFont typeface="Wingdings" panose="05000000000000000000" pitchFamily="2" charset="2"/>
              <a:buChar char="ü"/>
            </a:pPr>
            <a:endParaRPr lang="pt-BR" altLang="pt-BR" sz="2400" b="1" dirty="0">
              <a:solidFill>
                <a:srgbClr val="C00000"/>
              </a:solidFill>
              <a:latin typeface="+mn-lt"/>
            </a:endParaRPr>
          </a:p>
        </p:txBody>
      </p:sp>
      <p:sp>
        <p:nvSpPr>
          <p:cNvPr id="2" name="Espaço Reservado para Número de Slide 1"/>
          <p:cNvSpPr>
            <a:spLocks noGrp="1"/>
          </p:cNvSpPr>
          <p:nvPr>
            <p:ph type="sldNum" sz="quarter" idx="12"/>
          </p:nvPr>
        </p:nvSpPr>
        <p:spPr/>
        <p:txBody>
          <a:bodyPr/>
          <a:lstStyle/>
          <a:p>
            <a:pPr>
              <a:defRPr/>
            </a:pPr>
            <a:fld id="{BB75BCAF-2DB6-41D5-815B-735F7426AA63}" type="slidenum">
              <a:rPr lang="pt-BR" altLang="en-US" smtClean="0"/>
              <a:pPr>
                <a:defRPr/>
              </a:pPr>
              <a:t>4</a:t>
            </a:fld>
            <a:endParaRPr lang="pt-BR" altLang="en-US"/>
          </a:p>
        </p:txBody>
      </p:sp>
    </p:spTree>
    <p:extLst>
      <p:ext uri="{BB962C8B-B14F-4D97-AF65-F5344CB8AC3E}">
        <p14:creationId xmlns:p14="http://schemas.microsoft.com/office/powerpoint/2010/main" val="1642156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208213" y="752376"/>
            <a:ext cx="5794375" cy="660400"/>
          </a:xfrm>
          <a:noFill/>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pt-BR" altLang="pt-BR" sz="3600" b="1" dirty="0" smtClean="0">
                <a:solidFill>
                  <a:srgbClr val="003366"/>
                </a:solidFill>
                <a:latin typeface="Microsoft Sans Serif" panose="020B0604020202020204" pitchFamily="34" charset="0"/>
              </a:rPr>
              <a:t>Maior problema na web</a:t>
            </a:r>
          </a:p>
        </p:txBody>
      </p:sp>
      <p:sp>
        <p:nvSpPr>
          <p:cNvPr id="7172" name="Text Box 3"/>
          <p:cNvSpPr txBox="1">
            <a:spLocks noChangeArrowheads="1"/>
          </p:cNvSpPr>
          <p:nvPr/>
        </p:nvSpPr>
        <p:spPr bwMode="auto">
          <a:xfrm>
            <a:off x="2555875" y="1412776"/>
            <a:ext cx="5329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pt-BR" sz="2800" b="1" dirty="0">
                <a:solidFill>
                  <a:srgbClr val="003300"/>
                </a:solidFill>
                <a:latin typeface="Microsoft Sans Serif" panose="020B0604020202020204" pitchFamily="34" charset="0"/>
              </a:rPr>
              <a:t>Excesso de informação!</a:t>
            </a:r>
          </a:p>
        </p:txBody>
      </p:sp>
      <p:sp>
        <p:nvSpPr>
          <p:cNvPr id="111620" name="Text Box 4"/>
          <p:cNvSpPr txBox="1">
            <a:spLocks noChangeArrowheads="1"/>
          </p:cNvSpPr>
          <p:nvPr/>
        </p:nvSpPr>
        <p:spPr bwMode="auto">
          <a:xfrm>
            <a:off x="4355976" y="2852937"/>
            <a:ext cx="4464496"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defRPr/>
            </a:pPr>
            <a:r>
              <a:rPr lang="pt-BR" altLang="pt-BR" b="1" i="1" dirty="0">
                <a:solidFill>
                  <a:srgbClr val="003300"/>
                </a:solidFill>
                <a:effectLst>
                  <a:outerShdw blurRad="38100" dist="38100" dir="2700000" algn="tl">
                    <a:srgbClr val="C0C0C0"/>
                  </a:outerShdw>
                </a:effectLst>
                <a:latin typeface="Microsoft Sans Serif" pitchFamily="34" charset="0"/>
                <a:cs typeface="+mn-cs"/>
              </a:rPr>
              <a:t>“... </a:t>
            </a:r>
            <a:r>
              <a:rPr lang="pt-BR" altLang="pt-BR" sz="2800" i="1" dirty="0">
                <a:solidFill>
                  <a:srgbClr val="003300"/>
                </a:solidFill>
                <a:effectLst>
                  <a:outerShdw blurRad="38100" dist="38100" dir="2700000" algn="tl">
                    <a:srgbClr val="C0C0C0"/>
                  </a:outerShdw>
                </a:effectLst>
                <a:latin typeface="Microsoft Sans Serif" pitchFamily="34" charset="0"/>
                <a:cs typeface="+mn-cs"/>
              </a:rPr>
              <a:t>Água, água por todo lado, porém nenhuma gota para beber...”</a:t>
            </a:r>
            <a:r>
              <a:rPr lang="pt-BR" altLang="pt-BR" sz="2800" dirty="0">
                <a:solidFill>
                  <a:srgbClr val="003300"/>
                </a:solidFill>
                <a:latin typeface="Microsoft Sans Serif" pitchFamily="34" charset="0"/>
                <a:cs typeface="+mn-cs"/>
              </a:rPr>
              <a:t> </a:t>
            </a:r>
          </a:p>
          <a:p>
            <a:pPr eaLnBrk="0" hangingPunct="0">
              <a:defRPr/>
            </a:pPr>
            <a:endParaRPr lang="pt-BR" altLang="pt-BR" sz="2800" dirty="0">
              <a:solidFill>
                <a:srgbClr val="003300"/>
              </a:solidFill>
              <a:latin typeface="Microsoft Sans Serif" pitchFamily="34" charset="0"/>
              <a:cs typeface="+mn-cs"/>
            </a:endParaRPr>
          </a:p>
          <a:p>
            <a:pPr eaLnBrk="0" hangingPunct="0">
              <a:defRPr/>
            </a:pPr>
            <a:r>
              <a:rPr lang="pt-BR" altLang="pt-BR" dirty="0">
                <a:solidFill>
                  <a:srgbClr val="003300"/>
                </a:solidFill>
                <a:latin typeface="Microsoft Sans Serif" pitchFamily="34" charset="0"/>
                <a:cs typeface="+mn-cs"/>
              </a:rPr>
              <a:t> </a:t>
            </a:r>
            <a:r>
              <a:rPr lang="pt-BR" altLang="pt-BR" sz="2000" dirty="0" err="1">
                <a:solidFill>
                  <a:srgbClr val="003300"/>
                </a:solidFill>
                <a:latin typeface="Microsoft Sans Serif" pitchFamily="34" charset="0"/>
                <a:cs typeface="+mn-cs"/>
              </a:rPr>
              <a:t>Repman</a:t>
            </a:r>
            <a:r>
              <a:rPr lang="pt-BR" altLang="pt-BR" sz="2000" dirty="0">
                <a:solidFill>
                  <a:srgbClr val="003300"/>
                </a:solidFill>
                <a:latin typeface="Microsoft Sans Serif" pitchFamily="34" charset="0"/>
                <a:cs typeface="+mn-cs"/>
              </a:rPr>
              <a:t> &amp; </a:t>
            </a:r>
            <a:r>
              <a:rPr lang="pt-BR" altLang="pt-BR" sz="2000" dirty="0" err="1">
                <a:solidFill>
                  <a:srgbClr val="003300"/>
                </a:solidFill>
                <a:latin typeface="Microsoft Sans Serif" pitchFamily="34" charset="0"/>
                <a:cs typeface="+mn-cs"/>
              </a:rPr>
              <a:t>Carlson</a:t>
            </a:r>
            <a:r>
              <a:rPr lang="pt-BR" altLang="pt-BR" sz="2000" dirty="0">
                <a:solidFill>
                  <a:srgbClr val="003300"/>
                </a:solidFill>
                <a:latin typeface="Microsoft Sans Serif" pitchFamily="34" charset="0"/>
                <a:cs typeface="+mn-cs"/>
              </a:rPr>
              <a:t> (1999) sobre Náufragos na </a:t>
            </a:r>
            <a:r>
              <a:rPr lang="pt-BR" altLang="pt-BR" sz="2000" dirty="0" smtClean="0">
                <a:solidFill>
                  <a:srgbClr val="003300"/>
                </a:solidFill>
                <a:latin typeface="Microsoft Sans Serif" pitchFamily="34" charset="0"/>
                <a:cs typeface="+mn-cs"/>
              </a:rPr>
              <a:t>internet</a:t>
            </a:r>
            <a:endParaRPr lang="pt-BR" altLang="pt-BR" sz="2000" dirty="0">
              <a:solidFill>
                <a:srgbClr val="003300"/>
              </a:solidFill>
              <a:latin typeface="Microsoft Sans Serif" pitchFamily="34" charset="0"/>
              <a:cs typeface="+mn-cs"/>
            </a:endParaRPr>
          </a:p>
        </p:txBody>
      </p:sp>
      <p:sp>
        <p:nvSpPr>
          <p:cNvPr id="2" name="Espaço Reservado para Número de Slide 1"/>
          <p:cNvSpPr>
            <a:spLocks noGrp="1"/>
          </p:cNvSpPr>
          <p:nvPr>
            <p:ph type="sldNum" sz="quarter" idx="12"/>
          </p:nvPr>
        </p:nvSpPr>
        <p:spPr>
          <a:xfrm>
            <a:off x="3995936" y="6243638"/>
            <a:ext cx="4690864" cy="457200"/>
          </a:xfrm>
        </p:spPr>
        <p:txBody>
          <a:bodyPr/>
          <a:lstStyle/>
          <a:p>
            <a:pPr>
              <a:defRPr/>
            </a:pPr>
            <a:r>
              <a:rPr lang="pt-BR" altLang="en-US" dirty="0" smtClean="0"/>
              <a:t>Fonte: Banco de imagens. http://media.gettyimages.com/vectors/desert-island-vector-id472288993?s=170667a</a:t>
            </a:r>
            <a:endParaRPr lang="pt-BR" altLang="en-US" dirty="0"/>
          </a:p>
        </p:txBody>
      </p:sp>
      <p:pic>
        <p:nvPicPr>
          <p:cNvPr id="51202" name="Picture 2" descr="http://media.gettyimages.com/vectors/desert-island-vector-id472288993?s=170667a"/>
          <p:cNvPicPr>
            <a:picLocks noChangeAspect="1" noChangeArrowheads="1"/>
          </p:cNvPicPr>
          <p:nvPr/>
        </p:nvPicPr>
        <p:blipFill>
          <a:blip r:embed="rId2" cstate="print"/>
          <a:srcRect/>
          <a:stretch>
            <a:fillRect/>
          </a:stretch>
        </p:blipFill>
        <p:spPr bwMode="auto">
          <a:xfrm>
            <a:off x="196602" y="2060848"/>
            <a:ext cx="3943350" cy="3987181"/>
          </a:xfrm>
          <a:prstGeom prst="rect">
            <a:avLst/>
          </a:prstGeom>
          <a:noFill/>
        </p:spPr>
      </p:pic>
    </p:spTree>
    <p:extLst>
      <p:ext uri="{BB962C8B-B14F-4D97-AF65-F5344CB8AC3E}">
        <p14:creationId xmlns:p14="http://schemas.microsoft.com/office/powerpoint/2010/main" val="1962982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additive="base">
                                        <p:cTn id="7" dur="500" fill="hold"/>
                                        <p:tgtEl>
                                          <p:spTgt spid="111620"/>
                                        </p:tgtEl>
                                        <p:attrNameLst>
                                          <p:attrName>ppt_x</p:attrName>
                                        </p:attrNameLst>
                                      </p:cBhvr>
                                      <p:tavLst>
                                        <p:tav tm="0">
                                          <p:val>
                                            <p:strVal val="0-#ppt_w/2"/>
                                          </p:val>
                                        </p:tav>
                                        <p:tav tm="100000">
                                          <p:val>
                                            <p:strVal val="#ppt_x"/>
                                          </p:val>
                                        </p:tav>
                                      </p:tavLst>
                                    </p:anim>
                                    <p:anim calcmode="lin" valueType="num">
                                      <p:cBhvr additive="base">
                                        <p:cTn id="8" dur="500" fill="hold"/>
                                        <p:tgtEl>
                                          <p:spTgt spid="1116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16933"/>
            <a:ext cx="9144000" cy="1268413"/>
          </a:xfrm>
          <a:prstGeom prst="rect">
            <a:avLst/>
          </a:prstGeom>
          <a:solidFill>
            <a:srgbClr val="666699"/>
          </a:solidFill>
          <a:ln w="9525">
            <a:solidFill>
              <a:schemeClr val="tx1"/>
            </a:solidFill>
            <a:miter lim="800000"/>
            <a:headEnd/>
            <a:tailEnd/>
          </a:ln>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pt-BR" altLang="pt-BR" sz="1800">
              <a:effectLst>
                <a:outerShdw blurRad="38100" dist="38100" dir="2700000" algn="tl">
                  <a:srgbClr val="000000">
                    <a:alpha val="43137"/>
                  </a:srgbClr>
                </a:outerShdw>
              </a:effectLst>
            </a:endParaRPr>
          </a:p>
        </p:txBody>
      </p:sp>
      <p:sp>
        <p:nvSpPr>
          <p:cNvPr id="10243" name="Text Box 3"/>
          <p:cNvSpPr txBox="1">
            <a:spLocks noChangeArrowheads="1"/>
          </p:cNvSpPr>
          <p:nvPr/>
        </p:nvSpPr>
        <p:spPr bwMode="auto">
          <a:xfrm>
            <a:off x="4500563" y="3933825"/>
            <a:ext cx="23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pt-BR" altLang="pt-BR" sz="1800"/>
          </a:p>
        </p:txBody>
      </p:sp>
      <p:sp>
        <p:nvSpPr>
          <p:cNvPr id="10244" name="Text Box 4"/>
          <p:cNvSpPr txBox="1">
            <a:spLocks noChangeArrowheads="1"/>
          </p:cNvSpPr>
          <p:nvPr/>
        </p:nvSpPr>
        <p:spPr bwMode="auto">
          <a:xfrm>
            <a:off x="468313" y="2422525"/>
            <a:ext cx="845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6088" indent="-446088"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pt-BR" altLang="pt-BR" sz="2400" b="1" dirty="0">
                <a:solidFill>
                  <a:srgbClr val="003300"/>
                </a:solidFill>
                <a:latin typeface="Microsoft Sans Serif" panose="020B0604020202020204" pitchFamily="34" charset="0"/>
              </a:rPr>
              <a:t>Onde encontrar a informação que vale para os textos acadêmicos e atualização profissional?</a:t>
            </a:r>
          </a:p>
          <a:p>
            <a:pPr>
              <a:spcBef>
                <a:spcPct val="0"/>
              </a:spcBef>
              <a:buClrTx/>
              <a:buSzTx/>
              <a:buFont typeface="Wingdings" panose="05000000000000000000" pitchFamily="2" charset="2"/>
              <a:buNone/>
            </a:pPr>
            <a:endParaRPr lang="pt-BR" altLang="pt-BR" sz="2400" b="1" dirty="0">
              <a:solidFill>
                <a:srgbClr val="003300"/>
              </a:solidFill>
              <a:latin typeface="Microsoft Sans Serif" panose="020B0604020202020204" pitchFamily="34" charset="0"/>
            </a:endParaRPr>
          </a:p>
          <a:p>
            <a:pPr>
              <a:spcBef>
                <a:spcPct val="0"/>
              </a:spcBef>
              <a:buClrTx/>
              <a:buSzTx/>
              <a:buFont typeface="Wingdings" panose="05000000000000000000" pitchFamily="2" charset="2"/>
              <a:buChar char="q"/>
            </a:pPr>
            <a:r>
              <a:rPr lang="pt-BR" altLang="pt-BR" sz="2400" b="1" dirty="0">
                <a:solidFill>
                  <a:srgbClr val="003300"/>
                </a:solidFill>
                <a:latin typeface="Microsoft Sans Serif" panose="020B0604020202020204" pitchFamily="34" charset="0"/>
              </a:rPr>
              <a:t>Nas Bibliotecas?</a:t>
            </a:r>
          </a:p>
          <a:p>
            <a:pPr>
              <a:spcBef>
                <a:spcPct val="0"/>
              </a:spcBef>
              <a:buClrTx/>
              <a:buSzTx/>
              <a:buFont typeface="Wingdings" panose="05000000000000000000" pitchFamily="2" charset="2"/>
              <a:buChar char="q"/>
            </a:pPr>
            <a:r>
              <a:rPr lang="pt-BR" altLang="pt-BR" sz="2400" b="1" dirty="0">
                <a:solidFill>
                  <a:srgbClr val="003300"/>
                </a:solidFill>
                <a:latin typeface="Microsoft Sans Serif" panose="020B0604020202020204" pitchFamily="34" charset="0"/>
              </a:rPr>
              <a:t>Na Internet?</a:t>
            </a:r>
          </a:p>
          <a:p>
            <a:pPr>
              <a:spcBef>
                <a:spcPct val="0"/>
              </a:spcBef>
              <a:buClrTx/>
              <a:buSzTx/>
              <a:buFont typeface="Wingdings" panose="05000000000000000000" pitchFamily="2" charset="2"/>
              <a:buChar char="q"/>
            </a:pPr>
            <a:r>
              <a:rPr lang="pt-BR" altLang="pt-BR" sz="2400" b="1" dirty="0">
                <a:solidFill>
                  <a:srgbClr val="003300"/>
                </a:solidFill>
                <a:latin typeface="Microsoft Sans Serif" panose="020B0604020202020204" pitchFamily="34" charset="0"/>
              </a:rPr>
              <a:t>Na </a:t>
            </a:r>
            <a:r>
              <a:rPr lang="pt-BR" altLang="pt-BR" sz="2400" b="1" dirty="0" err="1">
                <a:solidFill>
                  <a:srgbClr val="003300"/>
                </a:solidFill>
                <a:latin typeface="Microsoft Sans Serif" panose="020B0604020202020204" pitchFamily="34" charset="0"/>
              </a:rPr>
              <a:t>Scielo</a:t>
            </a:r>
            <a:r>
              <a:rPr lang="pt-BR" altLang="pt-BR" sz="2400" b="1" dirty="0">
                <a:solidFill>
                  <a:srgbClr val="003300"/>
                </a:solidFill>
                <a:latin typeface="Microsoft Sans Serif" panose="020B0604020202020204" pitchFamily="34" charset="0"/>
              </a:rPr>
              <a:t>, </a:t>
            </a:r>
            <a:r>
              <a:rPr lang="pt-BR" altLang="pt-BR" sz="2400" b="1" dirty="0" err="1">
                <a:solidFill>
                  <a:srgbClr val="003300"/>
                </a:solidFill>
                <a:latin typeface="Microsoft Sans Serif" panose="020B0604020202020204" pitchFamily="34" charset="0"/>
              </a:rPr>
              <a:t>PubMed</a:t>
            </a:r>
            <a:r>
              <a:rPr lang="pt-BR" altLang="pt-BR" sz="2400" b="1" dirty="0">
                <a:solidFill>
                  <a:srgbClr val="003300"/>
                </a:solidFill>
                <a:latin typeface="Microsoft Sans Serif" panose="020B0604020202020204" pitchFamily="34" charset="0"/>
              </a:rPr>
              <a:t>?</a:t>
            </a:r>
          </a:p>
        </p:txBody>
      </p:sp>
      <p:sp>
        <p:nvSpPr>
          <p:cNvPr id="270341" name="Rectangle 5"/>
          <p:cNvSpPr>
            <a:spLocks noChangeArrowheads="1"/>
          </p:cNvSpPr>
          <p:nvPr/>
        </p:nvSpPr>
        <p:spPr bwMode="auto">
          <a:xfrm>
            <a:off x="0" y="204788"/>
            <a:ext cx="9144000" cy="487362"/>
          </a:xfrm>
          <a:prstGeom prst="rect">
            <a:avLst/>
          </a:prstGeom>
          <a:noFill/>
          <a:ln w="9525" algn="ctr">
            <a:noFill/>
            <a:miter lim="800000"/>
            <a:headEnd/>
            <a:tailEnd/>
          </a:ln>
          <a:effectLst>
            <a:outerShdw dist="63500" dir="3187806" algn="ctr" rotWithShape="0">
              <a:srgbClr val="003300">
                <a:alpha val="50000"/>
              </a:srgbClr>
            </a:outerShdw>
          </a:effectLst>
        </p:spPr>
        <p:txBody>
          <a:bodyPr/>
          <a:lstStyle/>
          <a:p>
            <a:pPr algn="ctr" eaLnBrk="0" hangingPunct="0">
              <a:defRPr/>
            </a:pPr>
            <a:r>
              <a:rPr lang="pt-BR" sz="3200" b="1" dirty="0">
                <a:solidFill>
                  <a:srgbClr val="003300"/>
                </a:solidFill>
                <a:effectLst>
                  <a:outerShdw blurRad="38100" dist="38100" dir="2700000" algn="tl">
                    <a:srgbClr val="C0C0C0"/>
                  </a:outerShdw>
                </a:effectLst>
                <a:latin typeface="Microsoft Sans Serif" pitchFamily="34" charset="0"/>
                <a:cs typeface="+mn-cs"/>
              </a:rPr>
              <a:t>Acesso à</a:t>
            </a:r>
            <a:r>
              <a:rPr lang="pt-BR" sz="4500" dirty="0">
                <a:solidFill>
                  <a:schemeClr val="tx2"/>
                </a:solidFill>
                <a:effectLst>
                  <a:outerShdw blurRad="38100" dist="38100" dir="2700000" algn="tl">
                    <a:srgbClr val="C0C0C0"/>
                  </a:outerShdw>
                </a:effectLst>
                <a:latin typeface="Garamond" pitchFamily="18" charset="0"/>
                <a:cs typeface="+mn-cs"/>
              </a:rPr>
              <a:t> </a:t>
            </a:r>
            <a:r>
              <a:rPr lang="pt-BR" sz="3200" b="1" dirty="0">
                <a:solidFill>
                  <a:srgbClr val="003300"/>
                </a:solidFill>
                <a:effectLst>
                  <a:outerShdw blurRad="38100" dist="38100" dir="2700000" algn="tl">
                    <a:srgbClr val="C0C0C0"/>
                  </a:outerShdw>
                </a:effectLst>
                <a:latin typeface="Microsoft Sans Serif" pitchFamily="34" charset="0"/>
                <a:cs typeface="+mn-cs"/>
              </a:rPr>
              <a:t>Informação em Nutrição</a:t>
            </a:r>
          </a:p>
        </p:txBody>
      </p:sp>
      <p:sp>
        <p:nvSpPr>
          <p:cNvPr id="10246" name="AutoShape 33">
            <a:hlinkClick r:id="" action="ppaction://hlinkshowjump?jump=previousslide" highlightClick="1"/>
          </p:cNvPr>
          <p:cNvSpPr>
            <a:spLocks noChangeArrowheads="1"/>
          </p:cNvSpPr>
          <p:nvPr/>
        </p:nvSpPr>
        <p:spPr bwMode="auto">
          <a:xfrm>
            <a:off x="8696325" y="6003925"/>
            <a:ext cx="287338" cy="287338"/>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pt-BR" altLang="pt-BR" sz="1800"/>
          </a:p>
        </p:txBody>
      </p:sp>
      <p:sp>
        <p:nvSpPr>
          <p:cNvPr id="3" name="Espaço Reservado para Número de Slide 2"/>
          <p:cNvSpPr>
            <a:spLocks noGrp="1"/>
          </p:cNvSpPr>
          <p:nvPr>
            <p:ph type="sldNum" sz="quarter" idx="12"/>
          </p:nvPr>
        </p:nvSpPr>
        <p:spPr/>
        <p:txBody>
          <a:bodyPr/>
          <a:lstStyle/>
          <a:p>
            <a:pPr>
              <a:defRPr/>
            </a:pPr>
            <a:fld id="{BB75BCAF-2DB6-41D5-815B-735F7426AA63}" type="slidenum">
              <a:rPr lang="pt-BR" altLang="en-US" smtClean="0"/>
              <a:pPr>
                <a:defRPr/>
              </a:pPr>
              <a:t>6</a:t>
            </a:fld>
            <a:endParaRPr lang="pt-BR" altLang="en-US"/>
          </a:p>
        </p:txBody>
      </p:sp>
    </p:spTree>
    <p:extLst>
      <p:ext uri="{BB962C8B-B14F-4D97-AF65-F5344CB8AC3E}">
        <p14:creationId xmlns:p14="http://schemas.microsoft.com/office/powerpoint/2010/main" val="6058692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3"/>
          <p:cNvSpPr>
            <a:spLocks noChangeArrowheads="1"/>
          </p:cNvSpPr>
          <p:nvPr/>
        </p:nvSpPr>
        <p:spPr bwMode="auto">
          <a:xfrm>
            <a:off x="2411413" y="1125538"/>
            <a:ext cx="4465637" cy="4249737"/>
          </a:xfrm>
          <a:custGeom>
            <a:avLst/>
            <a:gdLst>
              <a:gd name="T0" fmla="*/ 461618312 w 21600"/>
              <a:gd name="T1" fmla="*/ 0 h 21600"/>
              <a:gd name="T2" fmla="*/ 135194269 w 21600"/>
              <a:gd name="T3" fmla="*/ 122437879 h 21600"/>
              <a:gd name="T4" fmla="*/ 0 w 21600"/>
              <a:gd name="T5" fmla="*/ 418061627 h 21600"/>
              <a:gd name="T6" fmla="*/ 135194269 w 21600"/>
              <a:gd name="T7" fmla="*/ 713685424 h 21600"/>
              <a:gd name="T8" fmla="*/ 461618312 w 21600"/>
              <a:gd name="T9" fmla="*/ 836123254 h 21600"/>
              <a:gd name="T10" fmla="*/ 788042200 w 21600"/>
              <a:gd name="T11" fmla="*/ 713685424 h 21600"/>
              <a:gd name="T12" fmla="*/ 923236624 w 21600"/>
              <a:gd name="T13" fmla="*/ 418061627 h 21600"/>
              <a:gd name="T14" fmla="*/ 788042200 w 21600"/>
              <a:gd name="T15" fmla="*/ 12243787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noFill/>
          <a:ln w="28575">
            <a:solidFill>
              <a:schemeClr val="tx1"/>
            </a:solidFill>
            <a:round/>
            <a:headEnd/>
            <a:tailEnd/>
          </a:ln>
        </p:spPr>
        <p:txBody>
          <a:bodyPr wrap="none" anchor="ctr"/>
          <a:lstStyle/>
          <a:p>
            <a:endParaRPr lang="pt-BR"/>
          </a:p>
        </p:txBody>
      </p:sp>
      <p:sp>
        <p:nvSpPr>
          <p:cNvPr id="5124" name="Rectangle 4">
            <a:hlinkClick r:id="rId3" action="ppaction://hlinksldjump"/>
          </p:cNvPr>
          <p:cNvSpPr>
            <a:spLocks noChangeArrowheads="1"/>
          </p:cNvSpPr>
          <p:nvPr/>
        </p:nvSpPr>
        <p:spPr bwMode="auto">
          <a:xfrm>
            <a:off x="4427538" y="4868863"/>
            <a:ext cx="1504950" cy="561975"/>
          </a:xfrm>
          <a:prstGeom prst="rect">
            <a:avLst/>
          </a:prstGeom>
          <a:solidFill>
            <a:schemeClr val="bg1"/>
          </a:solidFill>
          <a:ln w="9525" algn="ctr">
            <a:noFill/>
            <a:miter lim="800000"/>
            <a:headEnd/>
            <a:tailEnd/>
          </a:ln>
        </p:spPr>
        <p:txBody>
          <a:bodyPr wrap="none" anchor="ctr"/>
          <a:lstStyle/>
          <a:p>
            <a:pPr algn="ctr"/>
            <a:r>
              <a:rPr lang="pt-BR" sz="1400" b="1">
                <a:latin typeface="Microsoft Sans Serif" pitchFamily="34" charset="0"/>
              </a:rPr>
              <a:t>Comunicação</a:t>
            </a:r>
          </a:p>
          <a:p>
            <a:pPr algn="ctr"/>
            <a:r>
              <a:rPr lang="pt-BR" sz="1400" b="1">
                <a:latin typeface="Microsoft Sans Serif" pitchFamily="34" charset="0"/>
              </a:rPr>
              <a:t>científica</a:t>
            </a:r>
          </a:p>
          <a:p>
            <a:pPr algn="ctr"/>
            <a:r>
              <a:rPr lang="pt-BR" sz="1400" b="1">
                <a:latin typeface="Microsoft Sans Serif" pitchFamily="34" charset="0"/>
              </a:rPr>
              <a:t>eletrônica</a:t>
            </a:r>
          </a:p>
        </p:txBody>
      </p:sp>
      <p:sp>
        <p:nvSpPr>
          <p:cNvPr id="5125" name="Rectangle 5">
            <a:hlinkClick r:id="rId4" action="ppaction://hlinksldjump"/>
          </p:cNvPr>
          <p:cNvSpPr>
            <a:spLocks noChangeArrowheads="1"/>
          </p:cNvSpPr>
          <p:nvPr/>
        </p:nvSpPr>
        <p:spPr bwMode="auto">
          <a:xfrm>
            <a:off x="5724525" y="3789363"/>
            <a:ext cx="1655763" cy="668337"/>
          </a:xfrm>
          <a:prstGeom prst="rect">
            <a:avLst/>
          </a:prstGeom>
          <a:solidFill>
            <a:schemeClr val="bg1"/>
          </a:solidFill>
          <a:ln w="9525" algn="ctr">
            <a:noFill/>
            <a:miter lim="800000"/>
            <a:headEnd/>
            <a:tailEnd/>
          </a:ln>
        </p:spPr>
        <p:txBody>
          <a:bodyPr wrap="none" anchor="ctr"/>
          <a:lstStyle/>
          <a:p>
            <a:pPr algn="ctr"/>
            <a:r>
              <a:rPr lang="pt-BR" sz="1400" b="1" dirty="0">
                <a:latin typeface="Microsoft Sans Serif" pitchFamily="34" charset="0"/>
                <a:hlinkClick r:id="" action="ppaction://noaction"/>
              </a:rPr>
              <a:t>Comunicação </a:t>
            </a:r>
          </a:p>
          <a:p>
            <a:pPr algn="ctr"/>
            <a:r>
              <a:rPr lang="pt-BR" sz="1400" b="1" dirty="0">
                <a:latin typeface="Microsoft Sans Serif" pitchFamily="34" charset="0"/>
                <a:hlinkClick r:id="" action="ppaction://noaction"/>
              </a:rPr>
              <a:t>científica </a:t>
            </a:r>
          </a:p>
          <a:p>
            <a:pPr algn="ctr"/>
            <a:r>
              <a:rPr lang="pt-BR" sz="1400" b="1" dirty="0">
                <a:latin typeface="Microsoft Sans Serif" pitchFamily="34" charset="0"/>
                <a:hlinkClick r:id="" action="ppaction://noaction"/>
              </a:rPr>
              <a:t>formal</a:t>
            </a:r>
            <a:endParaRPr lang="pt-BR" sz="1400" b="1" dirty="0">
              <a:latin typeface="Microsoft Sans Serif" pitchFamily="34" charset="0"/>
            </a:endParaRPr>
          </a:p>
        </p:txBody>
      </p:sp>
      <p:sp>
        <p:nvSpPr>
          <p:cNvPr id="5126" name="Text Box 6">
            <a:hlinkClick r:id="" action="ppaction://noaction"/>
          </p:cNvPr>
          <p:cNvSpPr txBox="1">
            <a:spLocks noChangeArrowheads="1"/>
          </p:cNvSpPr>
          <p:nvPr/>
        </p:nvSpPr>
        <p:spPr bwMode="auto">
          <a:xfrm>
            <a:off x="1835150" y="2205038"/>
            <a:ext cx="1531938" cy="585787"/>
          </a:xfrm>
          <a:prstGeom prst="rect">
            <a:avLst/>
          </a:prstGeom>
          <a:solidFill>
            <a:schemeClr val="bg1"/>
          </a:solidFill>
          <a:ln w="9525" algn="ctr">
            <a:noFill/>
            <a:miter lim="800000"/>
            <a:headEnd/>
            <a:tailEnd/>
          </a:ln>
        </p:spPr>
        <p:txBody>
          <a:bodyPr wrap="none" anchor="ctr"/>
          <a:lstStyle/>
          <a:p>
            <a:pPr algn="ctr"/>
            <a:r>
              <a:rPr lang="pt-BR" sz="1400" b="1">
                <a:latin typeface="Microsoft Sans Serif" pitchFamily="34" charset="0"/>
              </a:rPr>
              <a:t>Utilização </a:t>
            </a:r>
          </a:p>
          <a:p>
            <a:pPr algn="ctr"/>
            <a:r>
              <a:rPr lang="pt-BR" sz="1400" b="1">
                <a:latin typeface="Microsoft Sans Serif" pitchFamily="34" charset="0"/>
              </a:rPr>
              <a:t>da Informação</a:t>
            </a:r>
          </a:p>
        </p:txBody>
      </p:sp>
      <p:sp>
        <p:nvSpPr>
          <p:cNvPr id="5127" name="Rectangle 7"/>
          <p:cNvSpPr>
            <a:spLocks noChangeArrowheads="1"/>
          </p:cNvSpPr>
          <p:nvPr/>
        </p:nvSpPr>
        <p:spPr bwMode="auto">
          <a:xfrm>
            <a:off x="3298825" y="1066800"/>
            <a:ext cx="1370013" cy="531813"/>
          </a:xfrm>
          <a:prstGeom prst="rect">
            <a:avLst/>
          </a:prstGeom>
          <a:solidFill>
            <a:schemeClr val="bg1"/>
          </a:solidFill>
          <a:ln w="9525">
            <a:noFill/>
            <a:miter lim="800000"/>
            <a:headEnd/>
            <a:tailEnd/>
          </a:ln>
        </p:spPr>
        <p:txBody>
          <a:bodyPr wrap="none" anchor="ctr"/>
          <a:lstStyle/>
          <a:p>
            <a:pPr algn="ctr"/>
            <a:r>
              <a:rPr lang="pt-BR" sz="1400" b="1">
                <a:latin typeface="Microsoft Sans Serif" pitchFamily="34" charset="0"/>
              </a:rPr>
              <a:t>Resultado </a:t>
            </a:r>
          </a:p>
          <a:p>
            <a:pPr algn="ctr"/>
            <a:r>
              <a:rPr lang="pt-BR" sz="1400" b="1">
                <a:latin typeface="Microsoft Sans Serif" pitchFamily="34" charset="0"/>
              </a:rPr>
              <a:t>de pesquisa</a:t>
            </a:r>
          </a:p>
        </p:txBody>
      </p:sp>
      <p:sp>
        <p:nvSpPr>
          <p:cNvPr id="5128" name="Rectangle 8">
            <a:hlinkClick r:id="rId3" action="ppaction://hlinksldjump"/>
          </p:cNvPr>
          <p:cNvSpPr>
            <a:spLocks noChangeArrowheads="1"/>
          </p:cNvSpPr>
          <p:nvPr/>
        </p:nvSpPr>
        <p:spPr bwMode="auto">
          <a:xfrm>
            <a:off x="5586413" y="1522413"/>
            <a:ext cx="1368425" cy="720725"/>
          </a:xfrm>
          <a:prstGeom prst="rect">
            <a:avLst/>
          </a:prstGeom>
          <a:solidFill>
            <a:schemeClr val="bg1"/>
          </a:solidFill>
          <a:ln w="9525" algn="ctr">
            <a:noFill/>
            <a:miter lim="800000"/>
            <a:headEnd/>
            <a:tailEnd/>
          </a:ln>
        </p:spPr>
        <p:txBody>
          <a:bodyPr wrap="none" anchor="ctr"/>
          <a:lstStyle/>
          <a:p>
            <a:pPr algn="ctr"/>
            <a:r>
              <a:rPr lang="pt-BR" sz="1400" b="1">
                <a:latin typeface="Microsoft Sans Serif" pitchFamily="34" charset="0"/>
              </a:rPr>
              <a:t>Comunicação </a:t>
            </a:r>
          </a:p>
          <a:p>
            <a:pPr algn="ctr"/>
            <a:r>
              <a:rPr lang="pt-BR" sz="1400" b="1">
                <a:latin typeface="Microsoft Sans Serif" pitchFamily="34" charset="0"/>
              </a:rPr>
              <a:t>científica </a:t>
            </a:r>
          </a:p>
          <a:p>
            <a:pPr algn="ctr"/>
            <a:r>
              <a:rPr lang="pt-BR" sz="1400" b="1">
                <a:latin typeface="Microsoft Sans Serif" pitchFamily="34" charset="0"/>
              </a:rPr>
              <a:t>informal</a:t>
            </a:r>
          </a:p>
        </p:txBody>
      </p:sp>
      <p:sp>
        <p:nvSpPr>
          <p:cNvPr id="5129" name="Text Box 9">
            <a:hlinkClick r:id="" action="ppaction://noaction"/>
          </p:cNvPr>
          <p:cNvSpPr txBox="1">
            <a:spLocks noChangeArrowheads="1"/>
          </p:cNvSpPr>
          <p:nvPr/>
        </p:nvSpPr>
        <p:spPr bwMode="auto">
          <a:xfrm>
            <a:off x="1692275" y="3357563"/>
            <a:ext cx="1589088" cy="215900"/>
          </a:xfrm>
          <a:prstGeom prst="rect">
            <a:avLst/>
          </a:prstGeom>
          <a:solidFill>
            <a:schemeClr val="bg1"/>
          </a:solidFill>
          <a:ln w="9525" algn="ctr">
            <a:noFill/>
            <a:miter lim="800000"/>
            <a:headEnd/>
            <a:tailEnd/>
          </a:ln>
        </p:spPr>
        <p:txBody>
          <a:bodyPr wrap="none" anchor="ctr"/>
          <a:lstStyle/>
          <a:p>
            <a:pPr algn="ctr"/>
            <a:r>
              <a:rPr lang="pt-BR" sz="1400" b="1">
                <a:latin typeface="Microsoft Sans Serif" pitchFamily="34" charset="0"/>
              </a:rPr>
              <a:t>    </a:t>
            </a:r>
          </a:p>
          <a:p>
            <a:pPr algn="ctr"/>
            <a:endParaRPr lang="pt-BR" sz="1400" b="1">
              <a:latin typeface="Microsoft Sans Serif" pitchFamily="34" charset="0"/>
            </a:endParaRPr>
          </a:p>
          <a:p>
            <a:pPr algn="ctr"/>
            <a:r>
              <a:rPr lang="pt-BR" sz="1400" b="1">
                <a:latin typeface="Microsoft Sans Serif" pitchFamily="34" charset="0"/>
                <a:hlinkClick r:id="rId5" action="ppaction://hlinksldjump"/>
              </a:rPr>
              <a:t>Pesquisador</a:t>
            </a:r>
            <a:endParaRPr lang="pt-BR" sz="1400" b="1">
              <a:latin typeface="Microsoft Sans Serif" pitchFamily="34" charset="0"/>
            </a:endParaRPr>
          </a:p>
          <a:p>
            <a:pPr algn="ctr"/>
            <a:endParaRPr lang="pt-BR" sz="1400" b="1">
              <a:latin typeface="Microsoft Sans Serif" pitchFamily="34" charset="0"/>
            </a:endParaRPr>
          </a:p>
          <a:p>
            <a:pPr algn="ctr"/>
            <a:endParaRPr lang="pt-BR" sz="1400" b="1">
              <a:latin typeface="Microsoft Sans Serif" pitchFamily="34" charset="0"/>
            </a:endParaRPr>
          </a:p>
        </p:txBody>
      </p:sp>
      <p:sp>
        <p:nvSpPr>
          <p:cNvPr id="5130" name="Text Box 10">
            <a:hlinkClick r:id="rId6" action="ppaction://hlinksldjump"/>
          </p:cNvPr>
          <p:cNvSpPr txBox="1">
            <a:spLocks noChangeArrowheads="1"/>
          </p:cNvSpPr>
          <p:nvPr/>
        </p:nvSpPr>
        <p:spPr bwMode="auto">
          <a:xfrm>
            <a:off x="2484438" y="4292600"/>
            <a:ext cx="1274762" cy="647700"/>
          </a:xfrm>
          <a:prstGeom prst="rect">
            <a:avLst/>
          </a:prstGeom>
          <a:solidFill>
            <a:schemeClr val="bg1"/>
          </a:solidFill>
          <a:ln w="9525" algn="ctr">
            <a:noFill/>
            <a:miter lim="800000"/>
            <a:headEnd/>
            <a:tailEnd/>
          </a:ln>
        </p:spPr>
        <p:txBody>
          <a:bodyPr wrap="none" anchor="ctr"/>
          <a:lstStyle/>
          <a:p>
            <a:r>
              <a:rPr lang="pt-BR" sz="1400" b="1">
                <a:latin typeface="Microsoft Sans Serif" pitchFamily="34" charset="0"/>
                <a:hlinkClick r:id="rId4" action="ppaction://hlinksldjump"/>
              </a:rPr>
              <a:t>Bibliotecas</a:t>
            </a:r>
          </a:p>
          <a:p>
            <a:r>
              <a:rPr lang="pt-BR" sz="1400" b="1">
                <a:latin typeface="Microsoft Sans Serif" pitchFamily="34" charset="0"/>
                <a:hlinkClick r:id="rId4" action="ppaction://hlinksldjump"/>
              </a:rPr>
              <a:t>e Sistemas de</a:t>
            </a:r>
          </a:p>
          <a:p>
            <a:r>
              <a:rPr lang="pt-BR" sz="1400" b="1">
                <a:latin typeface="Microsoft Sans Serif" pitchFamily="34" charset="0"/>
                <a:hlinkClick r:id="rId4" action="ppaction://hlinksldjump"/>
              </a:rPr>
              <a:t> Informação</a:t>
            </a:r>
            <a:endParaRPr lang="pt-BR" sz="1400" b="1">
              <a:latin typeface="Microsoft Sans Serif" pitchFamily="34" charset="0"/>
            </a:endParaRPr>
          </a:p>
        </p:txBody>
      </p:sp>
      <p:sp>
        <p:nvSpPr>
          <p:cNvPr id="239627" name="Text Box 11"/>
          <p:cNvSpPr txBox="1">
            <a:spLocks noChangeArrowheads="1"/>
          </p:cNvSpPr>
          <p:nvPr/>
        </p:nvSpPr>
        <p:spPr bwMode="auto">
          <a:xfrm>
            <a:off x="6300788" y="407988"/>
            <a:ext cx="2843212" cy="822325"/>
          </a:xfrm>
          <a:prstGeom prst="rect">
            <a:avLst/>
          </a:prstGeom>
          <a:noFill/>
          <a:ln w="9525">
            <a:noFill/>
            <a:miter lim="800000"/>
            <a:headEnd/>
            <a:tailEnd/>
          </a:ln>
        </p:spPr>
        <p:txBody>
          <a:bodyPr>
            <a:spAutoFit/>
          </a:bodyPr>
          <a:lstStyle/>
          <a:p>
            <a:pPr>
              <a:buFontTx/>
              <a:buChar char="•"/>
            </a:pPr>
            <a:r>
              <a:rPr lang="pt-BR" sz="1200" b="1" dirty="0">
                <a:solidFill>
                  <a:srgbClr val="FF0000"/>
                </a:solidFill>
                <a:latin typeface="Microsoft Sans Serif" pitchFamily="34" charset="0"/>
              </a:rPr>
              <a:t> Correspondências</a:t>
            </a:r>
          </a:p>
          <a:p>
            <a:pPr>
              <a:buFontTx/>
              <a:buChar char="•"/>
            </a:pPr>
            <a:r>
              <a:rPr lang="pt-BR" sz="1200" b="1" dirty="0">
                <a:solidFill>
                  <a:srgbClr val="FF0000"/>
                </a:solidFill>
                <a:latin typeface="Microsoft Sans Serif" pitchFamily="34" charset="0"/>
              </a:rPr>
              <a:t> Contatos pessoais</a:t>
            </a:r>
          </a:p>
          <a:p>
            <a:pPr>
              <a:buFontTx/>
              <a:buChar char="•"/>
            </a:pPr>
            <a:r>
              <a:rPr lang="pt-BR" sz="1200" b="1" dirty="0">
                <a:solidFill>
                  <a:srgbClr val="FF0000"/>
                </a:solidFill>
                <a:latin typeface="Microsoft Sans Serif" pitchFamily="34" charset="0"/>
              </a:rPr>
              <a:t> Reuniões</a:t>
            </a:r>
          </a:p>
          <a:p>
            <a:pPr>
              <a:buFontTx/>
              <a:buChar char="•"/>
            </a:pPr>
            <a:r>
              <a:rPr lang="pt-BR" sz="1200" b="1" dirty="0">
                <a:solidFill>
                  <a:srgbClr val="FF0000"/>
                </a:solidFill>
                <a:latin typeface="Microsoft Sans Serif" pitchFamily="34" charset="0"/>
              </a:rPr>
              <a:t>Comunicações em congressos</a:t>
            </a:r>
          </a:p>
        </p:txBody>
      </p:sp>
      <p:sp>
        <p:nvSpPr>
          <p:cNvPr id="239628" name="Text Box 12"/>
          <p:cNvSpPr txBox="1">
            <a:spLocks noChangeArrowheads="1"/>
          </p:cNvSpPr>
          <p:nvPr/>
        </p:nvSpPr>
        <p:spPr bwMode="auto">
          <a:xfrm>
            <a:off x="7019925" y="1341438"/>
            <a:ext cx="1727200" cy="1384995"/>
          </a:xfrm>
          <a:prstGeom prst="rect">
            <a:avLst/>
          </a:prstGeom>
          <a:noFill/>
          <a:ln w="9525">
            <a:noFill/>
            <a:miter lim="800000"/>
            <a:headEnd/>
            <a:tailEnd/>
          </a:ln>
        </p:spPr>
        <p:txBody>
          <a:bodyPr>
            <a:spAutoFit/>
          </a:bodyPr>
          <a:lstStyle/>
          <a:p>
            <a:pPr>
              <a:buFontTx/>
              <a:buChar char="•"/>
            </a:pPr>
            <a:r>
              <a:rPr lang="pt-BR" sz="1200" b="1" dirty="0">
                <a:solidFill>
                  <a:srgbClr val="003300"/>
                </a:solidFill>
                <a:latin typeface="Microsoft Sans Serif" pitchFamily="34" charset="0"/>
              </a:rPr>
              <a:t> E. mail</a:t>
            </a:r>
          </a:p>
          <a:p>
            <a:pPr>
              <a:buFontTx/>
              <a:buChar char="•"/>
            </a:pPr>
            <a:r>
              <a:rPr lang="pt-BR" sz="1200" b="1" dirty="0">
                <a:solidFill>
                  <a:srgbClr val="003300"/>
                </a:solidFill>
                <a:latin typeface="Microsoft Sans Serif" pitchFamily="34" charset="0"/>
              </a:rPr>
              <a:t> </a:t>
            </a:r>
            <a:r>
              <a:rPr lang="pt-BR" sz="1200" b="1" dirty="0" smtClean="0">
                <a:solidFill>
                  <a:srgbClr val="003300"/>
                </a:solidFill>
                <a:latin typeface="Microsoft Sans Serif" pitchFamily="34" charset="0"/>
              </a:rPr>
              <a:t>Redes sociais </a:t>
            </a:r>
          </a:p>
          <a:p>
            <a:pPr>
              <a:buFontTx/>
              <a:buChar char="•"/>
            </a:pPr>
            <a:r>
              <a:rPr lang="pt-BR" sz="1200" b="1" dirty="0" smtClean="0">
                <a:solidFill>
                  <a:srgbClr val="003300"/>
                </a:solidFill>
                <a:latin typeface="Microsoft Sans Serif" pitchFamily="34" charset="0"/>
              </a:rPr>
              <a:t> Comunidades na internet</a:t>
            </a:r>
          </a:p>
          <a:p>
            <a:pPr>
              <a:buFontTx/>
              <a:buChar char="•"/>
            </a:pPr>
            <a:r>
              <a:rPr lang="pt-BR" sz="1200" b="1" dirty="0" smtClean="0">
                <a:solidFill>
                  <a:srgbClr val="003300"/>
                </a:solidFill>
                <a:latin typeface="Microsoft Sans Serif" pitchFamily="34" charset="0"/>
              </a:rPr>
              <a:t> </a:t>
            </a:r>
            <a:r>
              <a:rPr lang="pt-BR" sz="1200" b="1" dirty="0">
                <a:solidFill>
                  <a:srgbClr val="003300"/>
                </a:solidFill>
                <a:latin typeface="Microsoft Sans Serif" pitchFamily="34" charset="0"/>
              </a:rPr>
              <a:t>Grupos de discussão</a:t>
            </a:r>
          </a:p>
          <a:p>
            <a:pPr>
              <a:buFontTx/>
              <a:buChar char="•"/>
            </a:pPr>
            <a:r>
              <a:rPr lang="pt-BR" sz="1200" b="1" dirty="0">
                <a:solidFill>
                  <a:srgbClr val="003300"/>
                </a:solidFill>
                <a:latin typeface="Microsoft Sans Serif" pitchFamily="34" charset="0"/>
              </a:rPr>
              <a:t>Teleconferências</a:t>
            </a:r>
          </a:p>
          <a:p>
            <a:pPr>
              <a:buFontTx/>
              <a:buChar char="•"/>
            </a:pPr>
            <a:r>
              <a:rPr lang="pt-BR" sz="1200" b="1" dirty="0">
                <a:solidFill>
                  <a:srgbClr val="003300"/>
                </a:solidFill>
                <a:latin typeface="Microsoft Sans Serif" pitchFamily="34" charset="0"/>
              </a:rPr>
              <a:t> Ambientes digitais</a:t>
            </a:r>
            <a:endParaRPr lang="pt-BR" sz="1200" b="1" i="1" dirty="0">
              <a:solidFill>
                <a:srgbClr val="003300"/>
              </a:solidFill>
              <a:latin typeface="Microsoft Sans Serif" pitchFamily="34" charset="0"/>
            </a:endParaRPr>
          </a:p>
        </p:txBody>
      </p:sp>
      <p:sp>
        <p:nvSpPr>
          <p:cNvPr id="239629" name="Text Box 13"/>
          <p:cNvSpPr txBox="1">
            <a:spLocks noChangeArrowheads="1"/>
          </p:cNvSpPr>
          <p:nvPr/>
        </p:nvSpPr>
        <p:spPr bwMode="auto">
          <a:xfrm>
            <a:off x="7178675" y="3213100"/>
            <a:ext cx="1869423" cy="1015663"/>
          </a:xfrm>
          <a:prstGeom prst="rect">
            <a:avLst/>
          </a:prstGeom>
          <a:noFill/>
          <a:ln w="9525">
            <a:noFill/>
            <a:miter lim="800000"/>
            <a:headEnd/>
            <a:tailEnd/>
          </a:ln>
        </p:spPr>
        <p:txBody>
          <a:bodyPr wrap="none">
            <a:spAutoFit/>
          </a:bodyPr>
          <a:lstStyle/>
          <a:p>
            <a:pPr>
              <a:buFontTx/>
              <a:buChar char="•"/>
            </a:pPr>
            <a:r>
              <a:rPr lang="pt-BR" sz="1200" b="1" dirty="0">
                <a:solidFill>
                  <a:srgbClr val="FF0000"/>
                </a:solidFill>
                <a:latin typeface="Microsoft Sans Serif" pitchFamily="34" charset="0"/>
              </a:rPr>
              <a:t> Livros</a:t>
            </a:r>
          </a:p>
          <a:p>
            <a:pPr>
              <a:buFontTx/>
              <a:buChar char="•"/>
            </a:pPr>
            <a:r>
              <a:rPr lang="pt-BR" sz="1200" b="1" dirty="0">
                <a:solidFill>
                  <a:srgbClr val="FF0000"/>
                </a:solidFill>
                <a:latin typeface="Microsoft Sans Serif" pitchFamily="34" charset="0"/>
              </a:rPr>
              <a:t> Periódicos</a:t>
            </a:r>
          </a:p>
          <a:p>
            <a:pPr>
              <a:buFontTx/>
              <a:buChar char="•"/>
            </a:pPr>
            <a:r>
              <a:rPr lang="pt-BR" sz="1200" b="1" dirty="0">
                <a:solidFill>
                  <a:srgbClr val="FF0000"/>
                </a:solidFill>
                <a:latin typeface="Microsoft Sans Serif" pitchFamily="34" charset="0"/>
              </a:rPr>
              <a:t> </a:t>
            </a:r>
            <a:r>
              <a:rPr lang="pt-BR" sz="1200" b="1" dirty="0" smtClean="0">
                <a:solidFill>
                  <a:srgbClr val="FF0000"/>
                </a:solidFill>
                <a:latin typeface="Microsoft Sans Serif" pitchFamily="34" charset="0"/>
              </a:rPr>
              <a:t>Anais de congressos    </a:t>
            </a:r>
            <a:endParaRPr lang="pt-BR" sz="1200" b="1" dirty="0">
              <a:solidFill>
                <a:srgbClr val="FF0000"/>
              </a:solidFill>
              <a:latin typeface="Microsoft Sans Serif" pitchFamily="34" charset="0"/>
            </a:endParaRPr>
          </a:p>
          <a:p>
            <a:pPr>
              <a:buFontTx/>
              <a:buChar char="•"/>
            </a:pPr>
            <a:r>
              <a:rPr lang="pt-BR" sz="1200" b="1" dirty="0">
                <a:solidFill>
                  <a:srgbClr val="FF0000"/>
                </a:solidFill>
                <a:latin typeface="Microsoft Sans Serif" pitchFamily="34" charset="0"/>
              </a:rPr>
              <a:t> Relatórios técnicos</a:t>
            </a:r>
          </a:p>
          <a:p>
            <a:pPr>
              <a:buFontTx/>
              <a:buChar char="•"/>
            </a:pPr>
            <a:r>
              <a:rPr lang="pt-BR" sz="1200" b="1" dirty="0" smtClean="0">
                <a:solidFill>
                  <a:srgbClr val="FF0000"/>
                </a:solidFill>
                <a:latin typeface="Microsoft Sans Serif" pitchFamily="34" charset="0"/>
              </a:rPr>
              <a:t>Teses </a:t>
            </a:r>
            <a:r>
              <a:rPr lang="pt-BR" sz="1200" b="1" dirty="0">
                <a:solidFill>
                  <a:srgbClr val="FF0000"/>
                </a:solidFill>
                <a:latin typeface="Microsoft Sans Serif" pitchFamily="34" charset="0"/>
              </a:rPr>
              <a:t>e dissertações</a:t>
            </a:r>
          </a:p>
        </p:txBody>
      </p:sp>
      <p:sp>
        <p:nvSpPr>
          <p:cNvPr id="239630" name="Text Box 14"/>
          <p:cNvSpPr txBox="1">
            <a:spLocks noChangeArrowheads="1"/>
          </p:cNvSpPr>
          <p:nvPr/>
        </p:nvSpPr>
        <p:spPr bwMode="auto">
          <a:xfrm>
            <a:off x="6659563" y="4805363"/>
            <a:ext cx="2405062" cy="639762"/>
          </a:xfrm>
          <a:prstGeom prst="rect">
            <a:avLst/>
          </a:prstGeom>
          <a:noFill/>
          <a:ln w="9525">
            <a:noFill/>
            <a:miter lim="800000"/>
            <a:headEnd/>
            <a:tailEnd/>
          </a:ln>
        </p:spPr>
        <p:txBody>
          <a:bodyPr wrap="none">
            <a:spAutoFit/>
          </a:bodyPr>
          <a:lstStyle/>
          <a:p>
            <a:pPr>
              <a:buFontTx/>
              <a:buChar char="•"/>
            </a:pPr>
            <a:r>
              <a:rPr lang="pt-BR" sz="1200" b="1">
                <a:solidFill>
                  <a:srgbClr val="003300"/>
                </a:solidFill>
                <a:latin typeface="Microsoft Sans Serif" pitchFamily="34" charset="0"/>
              </a:rPr>
              <a:t> Portais com acesso gratuito</a:t>
            </a:r>
          </a:p>
          <a:p>
            <a:pPr>
              <a:buFontTx/>
              <a:buChar char="•"/>
            </a:pPr>
            <a:r>
              <a:rPr lang="pt-BR" sz="1200" b="1">
                <a:solidFill>
                  <a:srgbClr val="003300"/>
                </a:solidFill>
                <a:latin typeface="Microsoft Sans Serif" pitchFamily="34" charset="0"/>
              </a:rPr>
              <a:t> Bases de dados especializadas</a:t>
            </a:r>
          </a:p>
          <a:p>
            <a:pPr>
              <a:buFontTx/>
              <a:buChar char="•"/>
            </a:pPr>
            <a:r>
              <a:rPr lang="pt-BR" sz="1200" b="1">
                <a:solidFill>
                  <a:srgbClr val="003300"/>
                </a:solidFill>
                <a:latin typeface="Microsoft Sans Serif" pitchFamily="34" charset="0"/>
              </a:rPr>
              <a:t> Artigos com textos integrais</a:t>
            </a:r>
          </a:p>
        </p:txBody>
      </p:sp>
      <p:sp>
        <p:nvSpPr>
          <p:cNvPr id="239631" name="Text Box 15"/>
          <p:cNvSpPr txBox="1">
            <a:spLocks noChangeArrowheads="1"/>
          </p:cNvSpPr>
          <p:nvPr/>
        </p:nvSpPr>
        <p:spPr bwMode="auto">
          <a:xfrm>
            <a:off x="201613" y="4221163"/>
            <a:ext cx="1993900" cy="1200150"/>
          </a:xfrm>
          <a:prstGeom prst="rect">
            <a:avLst/>
          </a:prstGeom>
          <a:noFill/>
          <a:ln w="9525">
            <a:noFill/>
            <a:miter lim="800000"/>
            <a:headEnd/>
            <a:tailEnd/>
          </a:ln>
        </p:spPr>
        <p:txBody>
          <a:bodyPr>
            <a:spAutoFit/>
          </a:bodyPr>
          <a:lstStyle/>
          <a:p>
            <a:pPr>
              <a:buFontTx/>
              <a:buChar char="•"/>
            </a:pPr>
            <a:r>
              <a:rPr lang="pt-BR" sz="1200" b="1">
                <a:solidFill>
                  <a:srgbClr val="003300"/>
                </a:solidFill>
                <a:latin typeface="Microsoft Sans Serif" pitchFamily="34" charset="0"/>
              </a:rPr>
              <a:t> Facilidades de </a:t>
            </a:r>
          </a:p>
          <a:p>
            <a:r>
              <a:rPr lang="pt-BR" sz="1200" b="1">
                <a:solidFill>
                  <a:srgbClr val="003300"/>
                </a:solidFill>
                <a:latin typeface="Microsoft Sans Serif" pitchFamily="34" charset="0"/>
              </a:rPr>
              <a:t>   acesso à informação</a:t>
            </a:r>
          </a:p>
          <a:p>
            <a:r>
              <a:rPr lang="pt-BR" sz="1200" b="1">
                <a:solidFill>
                  <a:srgbClr val="003300"/>
                </a:solidFill>
                <a:latin typeface="Microsoft Sans Serif" pitchFamily="34" charset="0"/>
              </a:rPr>
              <a:t>Bases de dados </a:t>
            </a:r>
          </a:p>
          <a:p>
            <a:r>
              <a:rPr lang="pt-BR" sz="1200" b="1">
                <a:solidFill>
                  <a:srgbClr val="003300"/>
                </a:solidFill>
                <a:latin typeface="Microsoft Sans Serif" pitchFamily="34" charset="0"/>
              </a:rPr>
              <a:t>Sistemas de informação</a:t>
            </a:r>
          </a:p>
          <a:p>
            <a:r>
              <a:rPr lang="pt-BR" sz="1200" b="1">
                <a:solidFill>
                  <a:srgbClr val="003300"/>
                </a:solidFill>
                <a:latin typeface="Microsoft Sans Serif" pitchFamily="34" charset="0"/>
              </a:rPr>
              <a:t>Google  acadêmico</a:t>
            </a:r>
          </a:p>
          <a:p>
            <a:r>
              <a:rPr lang="pt-BR" sz="1200" b="1">
                <a:solidFill>
                  <a:srgbClr val="003300"/>
                </a:solidFill>
                <a:latin typeface="Microsoft Sans Serif" pitchFamily="34" charset="0"/>
              </a:rPr>
              <a:t> </a:t>
            </a:r>
          </a:p>
        </p:txBody>
      </p:sp>
      <p:sp>
        <p:nvSpPr>
          <p:cNvPr id="239632" name="Text Box 16"/>
          <p:cNvSpPr txBox="1">
            <a:spLocks noChangeArrowheads="1"/>
          </p:cNvSpPr>
          <p:nvPr/>
        </p:nvSpPr>
        <p:spPr bwMode="auto">
          <a:xfrm>
            <a:off x="34925" y="2706688"/>
            <a:ext cx="2016125" cy="1015663"/>
          </a:xfrm>
          <a:prstGeom prst="rect">
            <a:avLst/>
          </a:prstGeom>
          <a:noFill/>
          <a:ln w="9525">
            <a:noFill/>
            <a:miter lim="800000"/>
            <a:headEnd/>
            <a:tailEnd/>
          </a:ln>
        </p:spPr>
        <p:txBody>
          <a:bodyPr>
            <a:spAutoFit/>
          </a:bodyPr>
          <a:lstStyle/>
          <a:p>
            <a:pPr>
              <a:buFontTx/>
              <a:buChar char="•"/>
            </a:pPr>
            <a:r>
              <a:rPr lang="pt-BR" sz="1200" b="1" dirty="0">
                <a:solidFill>
                  <a:srgbClr val="003300"/>
                </a:solidFill>
                <a:latin typeface="Microsoft Sans Serif" pitchFamily="34" charset="0"/>
              </a:rPr>
              <a:t>Obsolescência</a:t>
            </a:r>
          </a:p>
          <a:p>
            <a:r>
              <a:rPr lang="pt-BR" sz="1200" b="1" i="1" dirty="0">
                <a:solidFill>
                  <a:srgbClr val="003300"/>
                </a:solidFill>
                <a:latin typeface="Microsoft Sans Serif" pitchFamily="34" charset="0"/>
              </a:rPr>
              <a:t>cerca de 50% de trabalhos jamais serão lidos (</a:t>
            </a:r>
            <a:r>
              <a:rPr lang="pt-BR" sz="1200" b="1" i="1" dirty="0" err="1">
                <a:solidFill>
                  <a:srgbClr val="003300"/>
                </a:solidFill>
                <a:latin typeface="Microsoft Sans Serif" pitchFamily="34" charset="0"/>
              </a:rPr>
              <a:t>Cienc.Soc</a:t>
            </a:r>
            <a:r>
              <a:rPr lang="pt-BR" sz="1200" b="1" i="1" dirty="0">
                <a:solidFill>
                  <a:srgbClr val="003300"/>
                </a:solidFill>
                <a:latin typeface="Microsoft Sans Serif" pitchFamily="34" charset="0"/>
              </a:rPr>
              <a:t>.); </a:t>
            </a:r>
            <a:r>
              <a:rPr lang="pt-BR" sz="1200" b="1" i="1" dirty="0" smtClean="0">
                <a:solidFill>
                  <a:srgbClr val="003300"/>
                </a:solidFill>
                <a:latin typeface="Microsoft Sans Serif" pitchFamily="34" charset="0"/>
              </a:rPr>
              <a:t>15 a 20</a:t>
            </a:r>
            <a:r>
              <a:rPr lang="pt-BR" sz="1200" b="1" i="1" dirty="0">
                <a:solidFill>
                  <a:srgbClr val="003300"/>
                </a:solidFill>
                <a:latin typeface="Microsoft Sans Serif" pitchFamily="34" charset="0"/>
              </a:rPr>
              <a:t>% </a:t>
            </a:r>
            <a:r>
              <a:rPr lang="pt-BR" sz="1200" b="1" i="1" dirty="0" err="1">
                <a:solidFill>
                  <a:srgbClr val="003300"/>
                </a:solidFill>
                <a:latin typeface="Microsoft Sans Serif" pitchFamily="34" charset="0"/>
              </a:rPr>
              <a:t>B</a:t>
            </a:r>
            <a:r>
              <a:rPr lang="pt-BR" sz="1200" b="1" i="1" dirty="0" err="1" smtClean="0">
                <a:solidFill>
                  <a:srgbClr val="003300"/>
                </a:solidFill>
                <a:latin typeface="Microsoft Sans Serif" pitchFamily="34" charset="0"/>
              </a:rPr>
              <a:t>iomed</a:t>
            </a:r>
            <a:r>
              <a:rPr lang="pt-BR" sz="1200" b="1" i="1" dirty="0" smtClean="0">
                <a:solidFill>
                  <a:srgbClr val="003300"/>
                </a:solidFill>
                <a:latin typeface="Microsoft Sans Serif" pitchFamily="34" charset="0"/>
              </a:rPr>
              <a:t>.(</a:t>
            </a:r>
            <a:r>
              <a:rPr lang="pt-BR" sz="1200" b="1" i="1" dirty="0" err="1" smtClean="0">
                <a:solidFill>
                  <a:srgbClr val="003300"/>
                </a:solidFill>
                <a:latin typeface="Microsoft Sans Serif" pitchFamily="34" charset="0"/>
              </a:rPr>
              <a:t>Scopus</a:t>
            </a:r>
            <a:r>
              <a:rPr lang="pt-BR" sz="1200" b="1" i="1" dirty="0" smtClean="0">
                <a:solidFill>
                  <a:srgbClr val="003300"/>
                </a:solidFill>
                <a:latin typeface="Microsoft Sans Serif" pitchFamily="34" charset="0"/>
              </a:rPr>
              <a:t>)</a:t>
            </a:r>
            <a:endParaRPr lang="pt-BR" sz="1200" b="1" dirty="0">
              <a:solidFill>
                <a:srgbClr val="003300"/>
              </a:solidFill>
              <a:latin typeface="Microsoft Sans Serif" pitchFamily="34" charset="0"/>
            </a:endParaRPr>
          </a:p>
        </p:txBody>
      </p:sp>
      <p:sp>
        <p:nvSpPr>
          <p:cNvPr id="239633" name="Text Box 17"/>
          <p:cNvSpPr txBox="1">
            <a:spLocks noChangeArrowheads="1"/>
          </p:cNvSpPr>
          <p:nvPr/>
        </p:nvSpPr>
        <p:spPr bwMode="auto">
          <a:xfrm>
            <a:off x="2443901" y="5157192"/>
            <a:ext cx="2056091" cy="1015663"/>
          </a:xfrm>
          <a:prstGeom prst="rect">
            <a:avLst/>
          </a:prstGeom>
          <a:noFill/>
          <a:ln w="9525">
            <a:noFill/>
            <a:miter lim="800000"/>
            <a:headEnd/>
            <a:tailEnd/>
          </a:ln>
        </p:spPr>
        <p:txBody>
          <a:bodyPr wrap="square">
            <a:spAutoFit/>
          </a:bodyPr>
          <a:lstStyle/>
          <a:p>
            <a:pPr>
              <a:buFontTx/>
              <a:buChar char="•"/>
            </a:pPr>
            <a:r>
              <a:rPr lang="pt-BR" sz="1200" b="1" dirty="0">
                <a:solidFill>
                  <a:srgbClr val="FF0000"/>
                </a:solidFill>
                <a:latin typeface="Microsoft Sans Serif" pitchFamily="34" charset="0"/>
              </a:rPr>
              <a:t> Indexação</a:t>
            </a:r>
          </a:p>
          <a:p>
            <a:pPr>
              <a:buFontTx/>
              <a:buChar char="•"/>
            </a:pPr>
            <a:r>
              <a:rPr lang="pt-BR" sz="1200" b="1" dirty="0">
                <a:solidFill>
                  <a:srgbClr val="FF0000"/>
                </a:solidFill>
                <a:latin typeface="Microsoft Sans Serif" pitchFamily="34" charset="0"/>
              </a:rPr>
              <a:t> Catálogos online</a:t>
            </a:r>
          </a:p>
          <a:p>
            <a:pPr>
              <a:buFontTx/>
              <a:buChar char="•"/>
            </a:pPr>
            <a:r>
              <a:rPr lang="pt-BR" sz="1200" b="1" dirty="0">
                <a:solidFill>
                  <a:srgbClr val="FF0000"/>
                </a:solidFill>
                <a:latin typeface="Microsoft Sans Serif" pitchFamily="34" charset="0"/>
              </a:rPr>
              <a:t> Bases de dados</a:t>
            </a:r>
          </a:p>
          <a:p>
            <a:pPr>
              <a:buFontTx/>
              <a:buChar char="•"/>
            </a:pPr>
            <a:r>
              <a:rPr lang="pt-BR" sz="1200" b="1" dirty="0">
                <a:solidFill>
                  <a:srgbClr val="FF0000"/>
                </a:solidFill>
                <a:latin typeface="Microsoft Sans Serif" pitchFamily="34" charset="0"/>
              </a:rPr>
              <a:t> Acervos impressos</a:t>
            </a:r>
          </a:p>
          <a:p>
            <a:pPr>
              <a:buFontTx/>
              <a:buChar char="•"/>
            </a:pPr>
            <a:r>
              <a:rPr lang="pt-BR" sz="1200" b="1" dirty="0">
                <a:solidFill>
                  <a:srgbClr val="FF0000"/>
                </a:solidFill>
                <a:latin typeface="Microsoft Sans Serif" pitchFamily="34" charset="0"/>
              </a:rPr>
              <a:t>Bibliotecas </a:t>
            </a:r>
            <a:r>
              <a:rPr lang="pt-BR" sz="1200" b="1" dirty="0" smtClean="0">
                <a:solidFill>
                  <a:srgbClr val="FF0000"/>
                </a:solidFill>
                <a:latin typeface="Microsoft Sans Serif" pitchFamily="34" charset="0"/>
              </a:rPr>
              <a:t>virtuais</a:t>
            </a:r>
            <a:endParaRPr lang="pt-BR" sz="1200" b="1" dirty="0">
              <a:solidFill>
                <a:srgbClr val="FF0000"/>
              </a:solidFill>
              <a:latin typeface="Microsoft Sans Serif" pitchFamily="34" charset="0"/>
            </a:endParaRPr>
          </a:p>
        </p:txBody>
      </p:sp>
      <p:sp>
        <p:nvSpPr>
          <p:cNvPr id="239634" name="Text Box 18"/>
          <p:cNvSpPr txBox="1">
            <a:spLocks noChangeArrowheads="1"/>
          </p:cNvSpPr>
          <p:nvPr/>
        </p:nvSpPr>
        <p:spPr bwMode="auto">
          <a:xfrm>
            <a:off x="323850" y="908050"/>
            <a:ext cx="1939925" cy="822325"/>
          </a:xfrm>
          <a:prstGeom prst="rect">
            <a:avLst/>
          </a:prstGeom>
          <a:noFill/>
          <a:ln w="9525">
            <a:noFill/>
            <a:miter lim="800000"/>
            <a:headEnd/>
            <a:tailEnd/>
          </a:ln>
        </p:spPr>
        <p:txBody>
          <a:bodyPr wrap="none">
            <a:spAutoFit/>
          </a:bodyPr>
          <a:lstStyle/>
          <a:p>
            <a:pPr>
              <a:buFontTx/>
              <a:buChar char="•"/>
            </a:pPr>
            <a:r>
              <a:rPr lang="pt-BR" sz="1200" b="1">
                <a:solidFill>
                  <a:srgbClr val="003300"/>
                </a:solidFill>
                <a:latin typeface="Microsoft Sans Serif" pitchFamily="34" charset="0"/>
              </a:rPr>
              <a:t> Saber acumulado</a:t>
            </a:r>
          </a:p>
          <a:p>
            <a:pPr>
              <a:buFontTx/>
              <a:buChar char="•"/>
            </a:pPr>
            <a:r>
              <a:rPr lang="pt-BR" sz="1200" b="1">
                <a:solidFill>
                  <a:srgbClr val="003300"/>
                </a:solidFill>
                <a:latin typeface="Microsoft Sans Serif" pitchFamily="34" charset="0"/>
              </a:rPr>
              <a:t> Informação de pesquisa </a:t>
            </a:r>
          </a:p>
          <a:p>
            <a:r>
              <a:rPr lang="pt-BR" sz="1200" b="1">
                <a:solidFill>
                  <a:srgbClr val="003300"/>
                </a:solidFill>
                <a:latin typeface="Microsoft Sans Serif" pitchFamily="34" charset="0"/>
              </a:rPr>
              <a:t>  validada</a:t>
            </a:r>
          </a:p>
          <a:p>
            <a:pPr>
              <a:buFontTx/>
              <a:buChar char="•"/>
            </a:pPr>
            <a:r>
              <a:rPr lang="pt-BR" sz="1200" b="1">
                <a:solidFill>
                  <a:srgbClr val="003300"/>
                </a:solidFill>
                <a:latin typeface="Microsoft Sans Serif" pitchFamily="34" charset="0"/>
              </a:rPr>
              <a:t> PESQUISA</a:t>
            </a:r>
          </a:p>
        </p:txBody>
      </p:sp>
      <p:sp>
        <p:nvSpPr>
          <p:cNvPr id="239635" name="Text Box 19"/>
          <p:cNvSpPr txBox="1">
            <a:spLocks noChangeArrowheads="1"/>
          </p:cNvSpPr>
          <p:nvPr/>
        </p:nvSpPr>
        <p:spPr bwMode="auto">
          <a:xfrm>
            <a:off x="2174875" y="692150"/>
            <a:ext cx="1790700" cy="639763"/>
          </a:xfrm>
          <a:prstGeom prst="rect">
            <a:avLst/>
          </a:prstGeom>
          <a:noFill/>
          <a:ln w="9525">
            <a:noFill/>
            <a:miter lim="800000"/>
            <a:headEnd/>
            <a:tailEnd/>
          </a:ln>
        </p:spPr>
        <p:txBody>
          <a:bodyPr wrap="none">
            <a:spAutoFit/>
          </a:bodyPr>
          <a:lstStyle/>
          <a:p>
            <a:pPr>
              <a:buFontTx/>
              <a:buChar char="•"/>
            </a:pPr>
            <a:r>
              <a:rPr lang="pt-BR" sz="1200" b="1">
                <a:solidFill>
                  <a:srgbClr val="FF0000"/>
                </a:solidFill>
                <a:latin typeface="Microsoft Sans Serif" pitchFamily="34" charset="0"/>
              </a:rPr>
              <a:t> Institutos de pesquisa </a:t>
            </a:r>
          </a:p>
          <a:p>
            <a:pPr>
              <a:buFontTx/>
              <a:buChar char="•"/>
            </a:pPr>
            <a:r>
              <a:rPr lang="pt-BR" sz="1200" b="1">
                <a:solidFill>
                  <a:srgbClr val="FF0000"/>
                </a:solidFill>
                <a:latin typeface="Microsoft Sans Serif" pitchFamily="34" charset="0"/>
              </a:rPr>
              <a:t> Universidades</a:t>
            </a:r>
          </a:p>
          <a:p>
            <a:pPr>
              <a:buFontTx/>
              <a:buChar char="•"/>
            </a:pPr>
            <a:r>
              <a:rPr lang="pt-BR" sz="1200" b="1">
                <a:solidFill>
                  <a:srgbClr val="FF0000"/>
                </a:solidFill>
                <a:latin typeface="Microsoft Sans Serif" pitchFamily="34" charset="0"/>
              </a:rPr>
              <a:t> Laboratórios</a:t>
            </a:r>
          </a:p>
        </p:txBody>
      </p:sp>
      <p:sp>
        <p:nvSpPr>
          <p:cNvPr id="5140" name="Text Box 21">
            <a:hlinkClick r:id="rId7" action="ppaction://hlinksldjump"/>
          </p:cNvPr>
          <p:cNvSpPr txBox="1">
            <a:spLocks noChangeArrowheads="1"/>
          </p:cNvSpPr>
          <p:nvPr/>
        </p:nvSpPr>
        <p:spPr bwMode="auto">
          <a:xfrm>
            <a:off x="4187825" y="2701925"/>
            <a:ext cx="784225" cy="304800"/>
          </a:xfrm>
          <a:prstGeom prst="rect">
            <a:avLst/>
          </a:prstGeom>
          <a:noFill/>
          <a:ln w="9525">
            <a:noFill/>
            <a:miter lim="800000"/>
            <a:headEnd/>
            <a:tailEnd/>
          </a:ln>
        </p:spPr>
        <p:txBody>
          <a:bodyPr wrap="none">
            <a:spAutoFit/>
          </a:bodyPr>
          <a:lstStyle/>
          <a:p>
            <a:pPr algn="ctr"/>
            <a:r>
              <a:rPr lang="pt-BR" sz="1400" b="1">
                <a:latin typeface="Microsoft Sans Serif" pitchFamily="34" charset="0"/>
                <a:hlinkClick r:id="rId3" action="ppaction://hlinksldjump"/>
              </a:rPr>
              <a:t>Internet</a:t>
            </a:r>
            <a:endParaRPr lang="pt-BR" sz="1400" b="1">
              <a:latin typeface="Microsoft Sans Serif" pitchFamily="34" charset="0"/>
            </a:endParaRPr>
          </a:p>
        </p:txBody>
      </p:sp>
      <p:pic>
        <p:nvPicPr>
          <p:cNvPr id="5141" name="Picture 22">
            <a:hlinkClick r:id="rId3" action="ppaction://hlinksldjump" tooltip="Tempo"/>
          </p:cNvPr>
          <p:cNvPicPr>
            <a:picLocks noChangeAspect="1" noChangeArrowheads="1"/>
          </p:cNvPicPr>
          <p:nvPr/>
        </p:nvPicPr>
        <p:blipFill>
          <a:blip r:embed="rId8" cstate="print"/>
          <a:srcRect l="80692" t="61830" r="11758" b="29688"/>
          <a:stretch>
            <a:fillRect/>
          </a:stretch>
        </p:blipFill>
        <p:spPr bwMode="auto">
          <a:xfrm>
            <a:off x="4308475" y="2205038"/>
            <a:ext cx="409575" cy="454025"/>
          </a:xfrm>
          <a:prstGeom prst="rect">
            <a:avLst/>
          </a:prstGeom>
          <a:noFill/>
          <a:ln w="9525">
            <a:noFill/>
            <a:miter lim="800000"/>
            <a:headEnd/>
            <a:tailEnd/>
          </a:ln>
        </p:spPr>
      </p:pic>
      <p:sp>
        <p:nvSpPr>
          <p:cNvPr id="5142" name="Text Box 23"/>
          <p:cNvSpPr txBox="1">
            <a:spLocks noChangeArrowheads="1"/>
          </p:cNvSpPr>
          <p:nvPr/>
        </p:nvSpPr>
        <p:spPr bwMode="auto">
          <a:xfrm rot="-5400000">
            <a:off x="2766219" y="3063082"/>
            <a:ext cx="1609725" cy="274637"/>
          </a:xfrm>
          <a:prstGeom prst="rect">
            <a:avLst/>
          </a:prstGeom>
          <a:noFill/>
          <a:ln w="9525">
            <a:noFill/>
            <a:miter lim="800000"/>
            <a:headEnd/>
            <a:tailEnd/>
          </a:ln>
        </p:spPr>
        <p:txBody>
          <a:bodyPr wrap="none">
            <a:spAutoFit/>
          </a:bodyPr>
          <a:lstStyle/>
          <a:p>
            <a:r>
              <a:rPr lang="pt-BR" sz="1200" b="1">
                <a:latin typeface="Microsoft Sans Serif" pitchFamily="34" charset="0"/>
              </a:rPr>
              <a:t>Busca da informação</a:t>
            </a:r>
          </a:p>
        </p:txBody>
      </p:sp>
      <p:sp>
        <p:nvSpPr>
          <p:cNvPr id="5143" name="Text Box 24"/>
          <p:cNvSpPr txBox="1">
            <a:spLocks noChangeArrowheads="1"/>
          </p:cNvSpPr>
          <p:nvPr/>
        </p:nvSpPr>
        <p:spPr bwMode="auto">
          <a:xfrm rot="5400000">
            <a:off x="4751388" y="3249613"/>
            <a:ext cx="1931987" cy="274637"/>
          </a:xfrm>
          <a:prstGeom prst="rect">
            <a:avLst/>
          </a:prstGeom>
          <a:noFill/>
          <a:ln w="9525">
            <a:noFill/>
            <a:miter lim="800000"/>
            <a:headEnd/>
            <a:tailEnd/>
          </a:ln>
        </p:spPr>
        <p:txBody>
          <a:bodyPr wrap="none">
            <a:spAutoFit/>
          </a:bodyPr>
          <a:lstStyle/>
          <a:p>
            <a:r>
              <a:rPr lang="pt-BR" sz="1200" b="1">
                <a:latin typeface="Microsoft Sans Serif" pitchFamily="34" charset="0"/>
              </a:rPr>
              <a:t>Publicação da informação</a:t>
            </a:r>
          </a:p>
        </p:txBody>
      </p:sp>
      <p:sp>
        <p:nvSpPr>
          <p:cNvPr id="5144" name="Arc 25"/>
          <p:cNvSpPr>
            <a:spLocks/>
          </p:cNvSpPr>
          <p:nvPr/>
        </p:nvSpPr>
        <p:spPr bwMode="auto">
          <a:xfrm rot="18579555" flipH="1">
            <a:off x="2951957" y="2772568"/>
            <a:ext cx="863600" cy="792163"/>
          </a:xfrm>
          <a:custGeom>
            <a:avLst/>
            <a:gdLst>
              <a:gd name="T0" fmla="*/ 0 w 21600"/>
              <a:gd name="T1" fmla="*/ 0 h 21600"/>
              <a:gd name="T2" fmla="*/ 34528005 w 21600"/>
              <a:gd name="T3" fmla="*/ 29051953 h 21600"/>
              <a:gd name="T4" fmla="*/ 0 w 21600"/>
              <a:gd name="T5" fmla="*/ 290519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p:spPr>
        <p:txBody>
          <a:bodyPr wrap="none" anchor="ctr"/>
          <a:lstStyle/>
          <a:p>
            <a:endParaRPr lang="pt-BR"/>
          </a:p>
        </p:txBody>
      </p:sp>
      <p:sp>
        <p:nvSpPr>
          <p:cNvPr id="5145" name="Arc 26"/>
          <p:cNvSpPr>
            <a:spLocks/>
          </p:cNvSpPr>
          <p:nvPr/>
        </p:nvSpPr>
        <p:spPr bwMode="auto">
          <a:xfrm rot="7724335" flipH="1">
            <a:off x="5544344" y="2743994"/>
            <a:ext cx="863600" cy="792162"/>
          </a:xfrm>
          <a:custGeom>
            <a:avLst/>
            <a:gdLst>
              <a:gd name="T0" fmla="*/ 0 w 21600"/>
              <a:gd name="T1" fmla="*/ 0 h 21600"/>
              <a:gd name="T2" fmla="*/ 34528005 w 21600"/>
              <a:gd name="T3" fmla="*/ 29051880 h 21600"/>
              <a:gd name="T4" fmla="*/ 0 w 21600"/>
              <a:gd name="T5" fmla="*/ 290518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p:spPr>
        <p:txBody>
          <a:bodyPr wrap="none" anchor="ctr"/>
          <a:lstStyle/>
          <a:p>
            <a:endParaRPr lang="pt-BR"/>
          </a:p>
        </p:txBody>
      </p:sp>
      <p:sp>
        <p:nvSpPr>
          <p:cNvPr id="5146" name="Arc 27"/>
          <p:cNvSpPr>
            <a:spLocks/>
          </p:cNvSpPr>
          <p:nvPr/>
        </p:nvSpPr>
        <p:spPr bwMode="auto">
          <a:xfrm rot="12855744" flipV="1">
            <a:off x="3109913" y="1687513"/>
            <a:ext cx="669925" cy="804862"/>
          </a:xfrm>
          <a:custGeom>
            <a:avLst/>
            <a:gdLst>
              <a:gd name="T0" fmla="*/ 16313420 w 21600"/>
              <a:gd name="T1" fmla="*/ 0 h 18122"/>
              <a:gd name="T2" fmla="*/ 20269853 w 21600"/>
              <a:gd name="T3" fmla="*/ 35746759 h 18122"/>
              <a:gd name="T4" fmla="*/ 0 w 21600"/>
              <a:gd name="T5" fmla="*/ 26386966 h 18122"/>
              <a:gd name="T6" fmla="*/ 0 60000 65536"/>
              <a:gd name="T7" fmla="*/ 0 60000 65536"/>
              <a:gd name="T8" fmla="*/ 0 60000 65536"/>
              <a:gd name="T9" fmla="*/ 0 w 21600"/>
              <a:gd name="T10" fmla="*/ 0 h 18122"/>
              <a:gd name="T11" fmla="*/ 21600 w 21600"/>
              <a:gd name="T12" fmla="*/ 18122 h 18122"/>
            </a:gdLst>
            <a:ahLst/>
            <a:cxnLst>
              <a:cxn ang="T6">
                <a:pos x="T0" y="T1"/>
              </a:cxn>
              <a:cxn ang="T7">
                <a:pos x="T2" y="T3"/>
              </a:cxn>
              <a:cxn ang="T8">
                <a:pos x="T4" y="T5"/>
              </a:cxn>
            </a:cxnLst>
            <a:rect l="T9" t="T10" r="T11" b="T12"/>
            <a:pathLst>
              <a:path w="21600" h="18122" fill="none" extrusionOk="0">
                <a:moveTo>
                  <a:pt x="16959" y="-1"/>
                </a:moveTo>
                <a:cubicBezTo>
                  <a:pt x="19965" y="3810"/>
                  <a:pt x="21600" y="8523"/>
                  <a:pt x="21600" y="13377"/>
                </a:cubicBezTo>
                <a:cubicBezTo>
                  <a:pt x="21600" y="14973"/>
                  <a:pt x="21423" y="16564"/>
                  <a:pt x="21072" y="18122"/>
                </a:cubicBezTo>
              </a:path>
              <a:path w="21600" h="18122" stroke="0" extrusionOk="0">
                <a:moveTo>
                  <a:pt x="16959" y="-1"/>
                </a:moveTo>
                <a:cubicBezTo>
                  <a:pt x="19965" y="3810"/>
                  <a:pt x="21600" y="8523"/>
                  <a:pt x="21600" y="13377"/>
                </a:cubicBezTo>
                <a:cubicBezTo>
                  <a:pt x="21600" y="14973"/>
                  <a:pt x="21423" y="16564"/>
                  <a:pt x="21072" y="18122"/>
                </a:cubicBezTo>
                <a:lnTo>
                  <a:pt x="0" y="13377"/>
                </a:lnTo>
                <a:close/>
              </a:path>
            </a:pathLst>
          </a:custGeom>
          <a:noFill/>
          <a:ln w="9525">
            <a:solidFill>
              <a:schemeClr val="tx1"/>
            </a:solidFill>
            <a:round/>
            <a:headEnd type="triangle" w="med" len="med"/>
            <a:tailEnd/>
          </a:ln>
        </p:spPr>
        <p:txBody>
          <a:bodyPr wrap="none" anchor="ctr"/>
          <a:lstStyle/>
          <a:p>
            <a:endParaRPr lang="pt-BR"/>
          </a:p>
        </p:txBody>
      </p:sp>
      <p:sp>
        <p:nvSpPr>
          <p:cNvPr id="5147" name="Arc 28"/>
          <p:cNvSpPr>
            <a:spLocks/>
          </p:cNvSpPr>
          <p:nvPr/>
        </p:nvSpPr>
        <p:spPr bwMode="auto">
          <a:xfrm rot="16576461" flipV="1">
            <a:off x="4901406" y="1146969"/>
            <a:ext cx="506413" cy="1006475"/>
          </a:xfrm>
          <a:custGeom>
            <a:avLst/>
            <a:gdLst>
              <a:gd name="T0" fmla="*/ 7344700 w 21600"/>
              <a:gd name="T1" fmla="*/ 0 h 20074"/>
              <a:gd name="T2" fmla="*/ 11749742 w 21600"/>
              <a:gd name="T3" fmla="*/ 50462877 h 20074"/>
              <a:gd name="T4" fmla="*/ 0 w 21600"/>
              <a:gd name="T5" fmla="*/ 42662423 h 20074"/>
              <a:gd name="T6" fmla="*/ 0 60000 65536"/>
              <a:gd name="T7" fmla="*/ 0 60000 65536"/>
              <a:gd name="T8" fmla="*/ 0 60000 65536"/>
              <a:gd name="T9" fmla="*/ 0 w 21600"/>
              <a:gd name="T10" fmla="*/ 0 h 20074"/>
              <a:gd name="T11" fmla="*/ 21600 w 21600"/>
              <a:gd name="T12" fmla="*/ 20074 h 20074"/>
            </a:gdLst>
            <a:ahLst/>
            <a:cxnLst>
              <a:cxn ang="T6">
                <a:pos x="T0" y="T1"/>
              </a:cxn>
              <a:cxn ang="T7">
                <a:pos x="T2" y="T3"/>
              </a:cxn>
              <a:cxn ang="T8">
                <a:pos x="T4" y="T5"/>
              </a:cxn>
            </a:cxnLst>
            <a:rect l="T9" t="T10" r="T11" b="T12"/>
            <a:pathLst>
              <a:path w="21600" h="20074" fill="none" extrusionOk="0">
                <a:moveTo>
                  <a:pt x="13362" y="-1"/>
                </a:moveTo>
                <a:cubicBezTo>
                  <a:pt x="18563" y="4095"/>
                  <a:pt x="21600" y="10350"/>
                  <a:pt x="21600" y="16971"/>
                </a:cubicBezTo>
                <a:cubicBezTo>
                  <a:pt x="21600" y="18009"/>
                  <a:pt x="21525" y="19046"/>
                  <a:pt x="21375" y="20073"/>
                </a:cubicBezTo>
              </a:path>
              <a:path w="21600" h="20074" stroke="0" extrusionOk="0">
                <a:moveTo>
                  <a:pt x="13362" y="-1"/>
                </a:moveTo>
                <a:cubicBezTo>
                  <a:pt x="18563" y="4095"/>
                  <a:pt x="21600" y="10350"/>
                  <a:pt x="21600" y="16971"/>
                </a:cubicBezTo>
                <a:cubicBezTo>
                  <a:pt x="21600" y="18009"/>
                  <a:pt x="21525" y="19046"/>
                  <a:pt x="21375" y="20073"/>
                </a:cubicBezTo>
                <a:lnTo>
                  <a:pt x="0" y="16971"/>
                </a:lnTo>
                <a:close/>
              </a:path>
            </a:pathLst>
          </a:custGeom>
          <a:noFill/>
          <a:ln w="9525">
            <a:solidFill>
              <a:schemeClr val="tx1"/>
            </a:solidFill>
            <a:round/>
            <a:headEnd type="triangle" w="med" len="med"/>
            <a:tailEnd/>
          </a:ln>
        </p:spPr>
        <p:txBody>
          <a:bodyPr wrap="none" anchor="ctr"/>
          <a:lstStyle/>
          <a:p>
            <a:endParaRPr lang="pt-BR"/>
          </a:p>
        </p:txBody>
      </p:sp>
      <p:sp>
        <p:nvSpPr>
          <p:cNvPr id="5148" name="Arc 29"/>
          <p:cNvSpPr>
            <a:spLocks/>
          </p:cNvSpPr>
          <p:nvPr/>
        </p:nvSpPr>
        <p:spPr bwMode="auto">
          <a:xfrm rot="20305863" flipV="1">
            <a:off x="5940425" y="2420938"/>
            <a:ext cx="711200" cy="1287462"/>
          </a:xfrm>
          <a:custGeom>
            <a:avLst/>
            <a:gdLst>
              <a:gd name="T0" fmla="*/ 13164443 w 21600"/>
              <a:gd name="T1" fmla="*/ 0 h 20351"/>
              <a:gd name="T2" fmla="*/ 23260817 w 21600"/>
              <a:gd name="T3" fmla="*/ 81448499 h 20351"/>
              <a:gd name="T4" fmla="*/ 0 w 21600"/>
              <a:gd name="T5" fmla="*/ 71491059 h 20351"/>
              <a:gd name="T6" fmla="*/ 0 60000 65536"/>
              <a:gd name="T7" fmla="*/ 0 60000 65536"/>
              <a:gd name="T8" fmla="*/ 0 60000 65536"/>
              <a:gd name="T9" fmla="*/ 0 w 21600"/>
              <a:gd name="T10" fmla="*/ 0 h 20351"/>
              <a:gd name="T11" fmla="*/ 21600 w 21600"/>
              <a:gd name="T12" fmla="*/ 20351 h 20351"/>
            </a:gdLst>
            <a:ahLst/>
            <a:cxnLst>
              <a:cxn ang="T6">
                <a:pos x="T0" y="T1"/>
              </a:cxn>
              <a:cxn ang="T7">
                <a:pos x="T2" y="T3"/>
              </a:cxn>
              <a:cxn ang="T8">
                <a:pos x="T4" y="T5"/>
              </a:cxn>
            </a:cxnLst>
            <a:rect l="T9" t="T10" r="T11" b="T12"/>
            <a:pathLst>
              <a:path w="21600" h="20351" fill="none" extrusionOk="0">
                <a:moveTo>
                  <a:pt x="12143" y="-1"/>
                </a:moveTo>
                <a:cubicBezTo>
                  <a:pt x="18058" y="4020"/>
                  <a:pt x="21600" y="10710"/>
                  <a:pt x="21600" y="17863"/>
                </a:cubicBezTo>
                <a:cubicBezTo>
                  <a:pt x="21600" y="18694"/>
                  <a:pt x="21551" y="19525"/>
                  <a:pt x="21456" y="20351"/>
                </a:cubicBezTo>
              </a:path>
              <a:path w="21600" h="20351" stroke="0" extrusionOk="0">
                <a:moveTo>
                  <a:pt x="12143" y="-1"/>
                </a:moveTo>
                <a:cubicBezTo>
                  <a:pt x="18058" y="4020"/>
                  <a:pt x="21600" y="10710"/>
                  <a:pt x="21600" y="17863"/>
                </a:cubicBezTo>
                <a:cubicBezTo>
                  <a:pt x="21600" y="18694"/>
                  <a:pt x="21551" y="19525"/>
                  <a:pt x="21456" y="20351"/>
                </a:cubicBezTo>
                <a:lnTo>
                  <a:pt x="0" y="17863"/>
                </a:lnTo>
                <a:close/>
              </a:path>
            </a:pathLst>
          </a:custGeom>
          <a:noFill/>
          <a:ln w="9525">
            <a:solidFill>
              <a:schemeClr val="tx1"/>
            </a:solidFill>
            <a:round/>
            <a:headEnd type="triangle" w="med" len="med"/>
            <a:tailEnd/>
          </a:ln>
        </p:spPr>
        <p:txBody>
          <a:bodyPr wrap="none" anchor="ctr"/>
          <a:lstStyle/>
          <a:p>
            <a:endParaRPr lang="pt-BR"/>
          </a:p>
        </p:txBody>
      </p:sp>
      <p:sp>
        <p:nvSpPr>
          <p:cNvPr id="5149" name="Arc 30"/>
          <p:cNvSpPr>
            <a:spLocks/>
          </p:cNvSpPr>
          <p:nvPr/>
        </p:nvSpPr>
        <p:spPr bwMode="auto">
          <a:xfrm rot="2574453" flipV="1">
            <a:off x="5651500" y="4140200"/>
            <a:ext cx="431800" cy="657225"/>
          </a:xfrm>
          <a:custGeom>
            <a:avLst/>
            <a:gdLst>
              <a:gd name="T0" fmla="*/ 7653715 w 21600"/>
              <a:gd name="T1" fmla="*/ 0 h 12651"/>
              <a:gd name="T2" fmla="*/ 8566072 w 21600"/>
              <a:gd name="T3" fmla="*/ 34143130 h 12651"/>
              <a:gd name="T4" fmla="*/ 0 w 21600"/>
              <a:gd name="T5" fmla="*/ 26956094 h 12651"/>
              <a:gd name="T6" fmla="*/ 0 60000 65536"/>
              <a:gd name="T7" fmla="*/ 0 60000 65536"/>
              <a:gd name="T8" fmla="*/ 0 60000 65536"/>
              <a:gd name="T9" fmla="*/ 0 w 21600"/>
              <a:gd name="T10" fmla="*/ 0 h 12651"/>
              <a:gd name="T11" fmla="*/ 21600 w 21600"/>
              <a:gd name="T12" fmla="*/ 12651 h 12651"/>
            </a:gdLst>
            <a:ahLst/>
            <a:cxnLst>
              <a:cxn ang="T6">
                <a:pos x="T0" y="T1"/>
              </a:cxn>
              <a:cxn ang="T7">
                <a:pos x="T2" y="T3"/>
              </a:cxn>
              <a:cxn ang="T8">
                <a:pos x="T4" y="T5"/>
              </a:cxn>
            </a:cxnLst>
            <a:rect l="T9" t="T10" r="T11" b="T12"/>
            <a:pathLst>
              <a:path w="21600" h="12651" fill="none" extrusionOk="0">
                <a:moveTo>
                  <a:pt x="19152" y="-1"/>
                </a:moveTo>
                <a:cubicBezTo>
                  <a:pt x="20760" y="3083"/>
                  <a:pt x="21600" y="6510"/>
                  <a:pt x="21600" y="9988"/>
                </a:cubicBezTo>
                <a:cubicBezTo>
                  <a:pt x="21600" y="10878"/>
                  <a:pt x="21544" y="11767"/>
                  <a:pt x="21435" y="12651"/>
                </a:cubicBezTo>
              </a:path>
              <a:path w="21600" h="12651" stroke="0" extrusionOk="0">
                <a:moveTo>
                  <a:pt x="19152" y="-1"/>
                </a:moveTo>
                <a:cubicBezTo>
                  <a:pt x="20760" y="3083"/>
                  <a:pt x="21600" y="6510"/>
                  <a:pt x="21600" y="9988"/>
                </a:cubicBezTo>
                <a:cubicBezTo>
                  <a:pt x="21600" y="10878"/>
                  <a:pt x="21544" y="11767"/>
                  <a:pt x="21435" y="12651"/>
                </a:cubicBezTo>
                <a:lnTo>
                  <a:pt x="0" y="9988"/>
                </a:lnTo>
                <a:close/>
              </a:path>
            </a:pathLst>
          </a:custGeom>
          <a:noFill/>
          <a:ln w="9525">
            <a:solidFill>
              <a:schemeClr val="tx1"/>
            </a:solidFill>
            <a:round/>
            <a:headEnd type="triangle" w="med" len="med"/>
            <a:tailEnd/>
          </a:ln>
        </p:spPr>
        <p:txBody>
          <a:bodyPr wrap="none" anchor="ctr"/>
          <a:lstStyle/>
          <a:p>
            <a:endParaRPr lang="pt-BR"/>
          </a:p>
        </p:txBody>
      </p:sp>
      <p:sp>
        <p:nvSpPr>
          <p:cNvPr id="5150" name="Arc 31"/>
          <p:cNvSpPr>
            <a:spLocks/>
          </p:cNvSpPr>
          <p:nvPr/>
        </p:nvSpPr>
        <p:spPr bwMode="auto">
          <a:xfrm rot="5690522" flipV="1">
            <a:off x="3746500" y="4254501"/>
            <a:ext cx="642937" cy="1008062"/>
          </a:xfrm>
          <a:custGeom>
            <a:avLst/>
            <a:gdLst>
              <a:gd name="T0" fmla="*/ 11840810 w 21598"/>
              <a:gd name="T1" fmla="*/ 0 h 16971"/>
              <a:gd name="T2" fmla="*/ 19139179 w 21598"/>
              <a:gd name="T3" fmla="*/ 58798318 h 16971"/>
              <a:gd name="T4" fmla="*/ 0 w 21598"/>
              <a:gd name="T5" fmla="*/ 59877955 h 16971"/>
              <a:gd name="T6" fmla="*/ 0 60000 65536"/>
              <a:gd name="T7" fmla="*/ 0 60000 65536"/>
              <a:gd name="T8" fmla="*/ 0 60000 65536"/>
              <a:gd name="T9" fmla="*/ 0 w 21598"/>
              <a:gd name="T10" fmla="*/ 0 h 16971"/>
              <a:gd name="T11" fmla="*/ 21598 w 21598"/>
              <a:gd name="T12" fmla="*/ 16971 h 16971"/>
            </a:gdLst>
            <a:ahLst/>
            <a:cxnLst>
              <a:cxn ang="T6">
                <a:pos x="T0" y="T1"/>
              </a:cxn>
              <a:cxn ang="T7">
                <a:pos x="T2" y="T3"/>
              </a:cxn>
              <a:cxn ang="T8">
                <a:pos x="T4" y="T5"/>
              </a:cxn>
            </a:cxnLst>
            <a:rect l="T9" t="T10" r="T11" b="T12"/>
            <a:pathLst>
              <a:path w="21598" h="16971" fill="none" extrusionOk="0">
                <a:moveTo>
                  <a:pt x="13362" y="-1"/>
                </a:moveTo>
                <a:cubicBezTo>
                  <a:pt x="18479" y="4029"/>
                  <a:pt x="21505" y="10152"/>
                  <a:pt x="21597" y="16665"/>
                </a:cubicBezTo>
              </a:path>
              <a:path w="21598" h="16971" stroke="0" extrusionOk="0">
                <a:moveTo>
                  <a:pt x="13362" y="-1"/>
                </a:moveTo>
                <a:cubicBezTo>
                  <a:pt x="18479" y="4029"/>
                  <a:pt x="21505" y="10152"/>
                  <a:pt x="21597" y="16665"/>
                </a:cubicBezTo>
                <a:lnTo>
                  <a:pt x="0" y="16971"/>
                </a:lnTo>
                <a:close/>
              </a:path>
            </a:pathLst>
          </a:custGeom>
          <a:noFill/>
          <a:ln w="9525">
            <a:solidFill>
              <a:schemeClr val="tx1"/>
            </a:solidFill>
            <a:round/>
            <a:headEnd type="triangle" w="med" len="med"/>
            <a:tailEnd/>
          </a:ln>
        </p:spPr>
        <p:txBody>
          <a:bodyPr wrap="none" anchor="ctr"/>
          <a:lstStyle/>
          <a:p>
            <a:endParaRPr lang="pt-BR"/>
          </a:p>
        </p:txBody>
      </p:sp>
      <p:sp>
        <p:nvSpPr>
          <p:cNvPr id="5151" name="Arc 32"/>
          <p:cNvSpPr>
            <a:spLocks/>
          </p:cNvSpPr>
          <p:nvPr/>
        </p:nvSpPr>
        <p:spPr bwMode="auto">
          <a:xfrm rot="8895850" flipV="1">
            <a:off x="2705100" y="3424238"/>
            <a:ext cx="642938" cy="738187"/>
          </a:xfrm>
          <a:custGeom>
            <a:avLst/>
            <a:gdLst>
              <a:gd name="T0" fmla="*/ 15658421 w 21598"/>
              <a:gd name="T1" fmla="*/ 0 h 12422"/>
              <a:gd name="T2" fmla="*/ 19139239 w 21598"/>
              <a:gd name="T3" fmla="*/ 42786739 h 12422"/>
              <a:gd name="T4" fmla="*/ 0 w 21598"/>
              <a:gd name="T5" fmla="*/ 43867337 h 12422"/>
              <a:gd name="T6" fmla="*/ 0 60000 65536"/>
              <a:gd name="T7" fmla="*/ 0 60000 65536"/>
              <a:gd name="T8" fmla="*/ 0 60000 65536"/>
              <a:gd name="T9" fmla="*/ 0 w 21598"/>
              <a:gd name="T10" fmla="*/ 0 h 12422"/>
              <a:gd name="T11" fmla="*/ 21598 w 21598"/>
              <a:gd name="T12" fmla="*/ 12422 h 12422"/>
            </a:gdLst>
            <a:ahLst/>
            <a:cxnLst>
              <a:cxn ang="T6">
                <a:pos x="T0" y="T1"/>
              </a:cxn>
              <a:cxn ang="T7">
                <a:pos x="T2" y="T3"/>
              </a:cxn>
              <a:cxn ang="T8">
                <a:pos x="T4" y="T5"/>
              </a:cxn>
            </a:cxnLst>
            <a:rect l="T9" t="T10" r="T11" b="T12"/>
            <a:pathLst>
              <a:path w="21598" h="12422" fill="none" extrusionOk="0">
                <a:moveTo>
                  <a:pt x="17670" y="-1"/>
                </a:moveTo>
                <a:cubicBezTo>
                  <a:pt x="20167" y="3551"/>
                  <a:pt x="21536" y="7774"/>
                  <a:pt x="21597" y="12116"/>
                </a:cubicBezTo>
              </a:path>
              <a:path w="21598" h="12422" stroke="0" extrusionOk="0">
                <a:moveTo>
                  <a:pt x="17670" y="-1"/>
                </a:moveTo>
                <a:cubicBezTo>
                  <a:pt x="20167" y="3551"/>
                  <a:pt x="21536" y="7774"/>
                  <a:pt x="21597" y="12116"/>
                </a:cubicBezTo>
                <a:lnTo>
                  <a:pt x="0" y="12422"/>
                </a:lnTo>
                <a:close/>
              </a:path>
            </a:pathLst>
          </a:custGeom>
          <a:noFill/>
          <a:ln w="9525">
            <a:solidFill>
              <a:schemeClr val="tx1"/>
            </a:solidFill>
            <a:round/>
            <a:headEnd type="triangle" w="med" len="med"/>
            <a:tailEnd/>
          </a:ln>
        </p:spPr>
        <p:txBody>
          <a:bodyPr wrap="none" anchor="ctr"/>
          <a:lstStyle/>
          <a:p>
            <a:endParaRPr lang="pt-BR"/>
          </a:p>
        </p:txBody>
      </p:sp>
      <p:sp>
        <p:nvSpPr>
          <p:cNvPr id="5152" name="Arc 33"/>
          <p:cNvSpPr>
            <a:spLocks/>
          </p:cNvSpPr>
          <p:nvPr/>
        </p:nvSpPr>
        <p:spPr bwMode="auto">
          <a:xfrm rot="9775633" flipV="1">
            <a:off x="2646363" y="2781300"/>
            <a:ext cx="557212" cy="1008063"/>
          </a:xfrm>
          <a:custGeom>
            <a:avLst/>
            <a:gdLst>
              <a:gd name="T0" fmla="*/ 11825983 w 18730"/>
              <a:gd name="T1" fmla="*/ 0 h 16971"/>
              <a:gd name="T2" fmla="*/ 16576894 w 18730"/>
              <a:gd name="T3" fmla="*/ 21921076 h 16971"/>
              <a:gd name="T4" fmla="*/ 0 w 18730"/>
              <a:gd name="T5" fmla="*/ 59878074 h 16971"/>
              <a:gd name="T6" fmla="*/ 0 60000 65536"/>
              <a:gd name="T7" fmla="*/ 0 60000 65536"/>
              <a:gd name="T8" fmla="*/ 0 60000 65536"/>
              <a:gd name="T9" fmla="*/ 0 w 18730"/>
              <a:gd name="T10" fmla="*/ 0 h 16971"/>
              <a:gd name="T11" fmla="*/ 18730 w 18730"/>
              <a:gd name="T12" fmla="*/ 16971 h 16971"/>
            </a:gdLst>
            <a:ahLst/>
            <a:cxnLst>
              <a:cxn ang="T6">
                <a:pos x="T0" y="T1"/>
              </a:cxn>
              <a:cxn ang="T7">
                <a:pos x="T2" y="T3"/>
              </a:cxn>
              <a:cxn ang="T8">
                <a:pos x="T4" y="T5"/>
              </a:cxn>
            </a:cxnLst>
            <a:rect l="T9" t="T10" r="T11" b="T12"/>
            <a:pathLst>
              <a:path w="18730" h="16971" fill="none" extrusionOk="0">
                <a:moveTo>
                  <a:pt x="13362" y="-1"/>
                </a:moveTo>
                <a:cubicBezTo>
                  <a:pt x="15532" y="1708"/>
                  <a:pt x="17354" y="3817"/>
                  <a:pt x="18730" y="6212"/>
                </a:cubicBezTo>
              </a:path>
              <a:path w="18730" h="16971" stroke="0" extrusionOk="0">
                <a:moveTo>
                  <a:pt x="13362" y="-1"/>
                </a:moveTo>
                <a:cubicBezTo>
                  <a:pt x="15532" y="1708"/>
                  <a:pt x="17354" y="3817"/>
                  <a:pt x="18730" y="6212"/>
                </a:cubicBezTo>
                <a:lnTo>
                  <a:pt x="0" y="16971"/>
                </a:lnTo>
                <a:close/>
              </a:path>
            </a:pathLst>
          </a:custGeom>
          <a:noFill/>
          <a:ln w="9525">
            <a:solidFill>
              <a:schemeClr val="tx1"/>
            </a:solidFill>
            <a:round/>
            <a:headEnd type="triangle" w="med" len="med"/>
            <a:tailEnd/>
          </a:ln>
        </p:spPr>
        <p:txBody>
          <a:bodyPr wrap="none" anchor="ctr"/>
          <a:lstStyle/>
          <a:p>
            <a:endParaRPr lang="pt-BR"/>
          </a:p>
        </p:txBody>
      </p:sp>
      <p:sp>
        <p:nvSpPr>
          <p:cNvPr id="239650" name="Line 34"/>
          <p:cNvSpPr>
            <a:spLocks noChangeShapeType="1"/>
          </p:cNvSpPr>
          <p:nvPr/>
        </p:nvSpPr>
        <p:spPr bwMode="auto">
          <a:xfrm flipV="1">
            <a:off x="6227763" y="1365250"/>
            <a:ext cx="288925" cy="215900"/>
          </a:xfrm>
          <a:prstGeom prst="line">
            <a:avLst/>
          </a:prstGeom>
          <a:noFill/>
          <a:ln w="9525">
            <a:solidFill>
              <a:schemeClr val="tx1"/>
            </a:solidFill>
            <a:round/>
            <a:headEnd/>
            <a:tailEnd type="triangle" w="med" len="med"/>
          </a:ln>
        </p:spPr>
        <p:txBody>
          <a:bodyPr/>
          <a:lstStyle/>
          <a:p>
            <a:endParaRPr lang="pt-BR"/>
          </a:p>
        </p:txBody>
      </p:sp>
      <p:sp>
        <p:nvSpPr>
          <p:cNvPr id="239651" name="Line 35"/>
          <p:cNvSpPr>
            <a:spLocks noChangeShapeType="1"/>
          </p:cNvSpPr>
          <p:nvPr/>
        </p:nvSpPr>
        <p:spPr bwMode="auto">
          <a:xfrm>
            <a:off x="6877050" y="1700213"/>
            <a:ext cx="215900" cy="0"/>
          </a:xfrm>
          <a:prstGeom prst="line">
            <a:avLst/>
          </a:prstGeom>
          <a:noFill/>
          <a:ln w="9525">
            <a:solidFill>
              <a:schemeClr val="tx1"/>
            </a:solidFill>
            <a:round/>
            <a:headEnd/>
            <a:tailEnd type="triangle" w="med" len="med"/>
          </a:ln>
        </p:spPr>
        <p:txBody>
          <a:bodyPr/>
          <a:lstStyle/>
          <a:p>
            <a:endParaRPr lang="pt-BR"/>
          </a:p>
        </p:txBody>
      </p:sp>
      <p:sp>
        <p:nvSpPr>
          <p:cNvPr id="239652" name="Line 36"/>
          <p:cNvSpPr>
            <a:spLocks noChangeShapeType="1"/>
          </p:cNvSpPr>
          <p:nvPr/>
        </p:nvSpPr>
        <p:spPr bwMode="auto">
          <a:xfrm flipV="1">
            <a:off x="7019925" y="3573463"/>
            <a:ext cx="215900" cy="215900"/>
          </a:xfrm>
          <a:prstGeom prst="line">
            <a:avLst/>
          </a:prstGeom>
          <a:noFill/>
          <a:ln w="9525">
            <a:solidFill>
              <a:schemeClr val="tx1"/>
            </a:solidFill>
            <a:round/>
            <a:headEnd/>
            <a:tailEnd type="triangle" w="med" len="med"/>
          </a:ln>
        </p:spPr>
        <p:txBody>
          <a:bodyPr/>
          <a:lstStyle/>
          <a:p>
            <a:endParaRPr lang="pt-BR"/>
          </a:p>
        </p:txBody>
      </p:sp>
      <p:sp>
        <p:nvSpPr>
          <p:cNvPr id="239653" name="Line 37"/>
          <p:cNvSpPr>
            <a:spLocks noChangeShapeType="1"/>
          </p:cNvSpPr>
          <p:nvPr/>
        </p:nvSpPr>
        <p:spPr bwMode="auto">
          <a:xfrm>
            <a:off x="6948488" y="4149725"/>
            <a:ext cx="287337" cy="719138"/>
          </a:xfrm>
          <a:prstGeom prst="line">
            <a:avLst/>
          </a:prstGeom>
          <a:noFill/>
          <a:ln w="9525">
            <a:solidFill>
              <a:schemeClr val="tx1"/>
            </a:solidFill>
            <a:round/>
            <a:headEnd/>
            <a:tailEnd type="triangle" w="med" len="med"/>
          </a:ln>
        </p:spPr>
        <p:txBody>
          <a:bodyPr/>
          <a:lstStyle/>
          <a:p>
            <a:endParaRPr lang="pt-BR"/>
          </a:p>
        </p:txBody>
      </p:sp>
      <p:sp>
        <p:nvSpPr>
          <p:cNvPr id="239654" name="Line 38"/>
          <p:cNvSpPr>
            <a:spLocks noChangeShapeType="1"/>
          </p:cNvSpPr>
          <p:nvPr/>
        </p:nvSpPr>
        <p:spPr bwMode="auto">
          <a:xfrm flipV="1">
            <a:off x="5651500" y="5157788"/>
            <a:ext cx="1081088" cy="215900"/>
          </a:xfrm>
          <a:prstGeom prst="line">
            <a:avLst/>
          </a:prstGeom>
          <a:noFill/>
          <a:ln w="9525">
            <a:solidFill>
              <a:schemeClr val="tx1"/>
            </a:solidFill>
            <a:round/>
            <a:headEnd/>
            <a:tailEnd type="triangle" w="med" len="med"/>
          </a:ln>
        </p:spPr>
        <p:txBody>
          <a:bodyPr/>
          <a:lstStyle/>
          <a:p>
            <a:endParaRPr lang="pt-BR"/>
          </a:p>
        </p:txBody>
      </p:sp>
      <p:sp>
        <p:nvSpPr>
          <p:cNvPr id="239655" name="Line 39"/>
          <p:cNvSpPr>
            <a:spLocks noChangeShapeType="1"/>
          </p:cNvSpPr>
          <p:nvPr/>
        </p:nvSpPr>
        <p:spPr bwMode="auto">
          <a:xfrm flipH="1">
            <a:off x="2995042" y="4940300"/>
            <a:ext cx="0" cy="216892"/>
          </a:xfrm>
          <a:prstGeom prst="line">
            <a:avLst/>
          </a:prstGeom>
          <a:noFill/>
          <a:ln w="9525">
            <a:solidFill>
              <a:schemeClr val="tx1"/>
            </a:solidFill>
            <a:round/>
            <a:headEnd/>
            <a:tailEnd type="triangle" w="med" len="med"/>
          </a:ln>
        </p:spPr>
        <p:txBody>
          <a:bodyPr/>
          <a:lstStyle/>
          <a:p>
            <a:endParaRPr lang="pt-BR"/>
          </a:p>
        </p:txBody>
      </p:sp>
      <p:sp>
        <p:nvSpPr>
          <p:cNvPr id="239656" name="Line 40"/>
          <p:cNvSpPr>
            <a:spLocks noChangeShapeType="1"/>
          </p:cNvSpPr>
          <p:nvPr/>
        </p:nvSpPr>
        <p:spPr bwMode="auto">
          <a:xfrm flipH="1">
            <a:off x="1692275" y="3573463"/>
            <a:ext cx="576263" cy="863600"/>
          </a:xfrm>
          <a:prstGeom prst="line">
            <a:avLst/>
          </a:prstGeom>
          <a:noFill/>
          <a:ln w="9525">
            <a:solidFill>
              <a:schemeClr val="tx1"/>
            </a:solidFill>
            <a:round/>
            <a:headEnd/>
            <a:tailEnd type="triangle" w="med" len="med"/>
          </a:ln>
        </p:spPr>
        <p:txBody>
          <a:bodyPr/>
          <a:lstStyle/>
          <a:p>
            <a:endParaRPr lang="pt-BR"/>
          </a:p>
        </p:txBody>
      </p:sp>
      <p:sp>
        <p:nvSpPr>
          <p:cNvPr id="239657" name="Line 41"/>
          <p:cNvSpPr>
            <a:spLocks noChangeShapeType="1"/>
          </p:cNvSpPr>
          <p:nvPr/>
        </p:nvSpPr>
        <p:spPr bwMode="auto">
          <a:xfrm flipH="1">
            <a:off x="1476375" y="2565400"/>
            <a:ext cx="503238" cy="71438"/>
          </a:xfrm>
          <a:prstGeom prst="line">
            <a:avLst/>
          </a:prstGeom>
          <a:noFill/>
          <a:ln w="9525">
            <a:solidFill>
              <a:schemeClr val="tx1"/>
            </a:solidFill>
            <a:round/>
            <a:headEnd/>
            <a:tailEnd type="triangle" w="med" len="med"/>
          </a:ln>
        </p:spPr>
        <p:txBody>
          <a:bodyPr/>
          <a:lstStyle/>
          <a:p>
            <a:endParaRPr lang="pt-BR"/>
          </a:p>
        </p:txBody>
      </p:sp>
      <p:sp>
        <p:nvSpPr>
          <p:cNvPr id="239658" name="Line 42"/>
          <p:cNvSpPr>
            <a:spLocks noChangeShapeType="1"/>
          </p:cNvSpPr>
          <p:nvPr/>
        </p:nvSpPr>
        <p:spPr bwMode="auto">
          <a:xfrm flipH="1" flipV="1">
            <a:off x="1547813" y="1412875"/>
            <a:ext cx="647700" cy="863600"/>
          </a:xfrm>
          <a:prstGeom prst="line">
            <a:avLst/>
          </a:prstGeom>
          <a:noFill/>
          <a:ln w="9525">
            <a:solidFill>
              <a:schemeClr val="tx1"/>
            </a:solidFill>
            <a:round/>
            <a:headEnd/>
            <a:tailEnd type="triangle" w="med" len="med"/>
          </a:ln>
        </p:spPr>
        <p:txBody>
          <a:bodyPr/>
          <a:lstStyle/>
          <a:p>
            <a:endParaRPr lang="pt-BR"/>
          </a:p>
        </p:txBody>
      </p:sp>
      <p:sp>
        <p:nvSpPr>
          <p:cNvPr id="239659" name="Line 43"/>
          <p:cNvSpPr>
            <a:spLocks noChangeShapeType="1"/>
          </p:cNvSpPr>
          <p:nvPr/>
        </p:nvSpPr>
        <p:spPr bwMode="auto">
          <a:xfrm flipH="1" flipV="1">
            <a:off x="3276600" y="1125538"/>
            <a:ext cx="215900" cy="142875"/>
          </a:xfrm>
          <a:prstGeom prst="line">
            <a:avLst/>
          </a:prstGeom>
          <a:noFill/>
          <a:ln w="9525">
            <a:solidFill>
              <a:schemeClr val="tx1"/>
            </a:solidFill>
            <a:round/>
            <a:headEnd/>
            <a:tailEnd type="triangle" w="med" len="med"/>
          </a:ln>
        </p:spPr>
        <p:txBody>
          <a:bodyPr/>
          <a:lstStyle/>
          <a:p>
            <a:endParaRPr lang="pt-BR"/>
          </a:p>
        </p:txBody>
      </p:sp>
      <p:sp>
        <p:nvSpPr>
          <p:cNvPr id="239660" name="Line 44"/>
          <p:cNvSpPr>
            <a:spLocks noChangeShapeType="1"/>
          </p:cNvSpPr>
          <p:nvPr/>
        </p:nvSpPr>
        <p:spPr bwMode="auto">
          <a:xfrm>
            <a:off x="1763713" y="1052513"/>
            <a:ext cx="431800" cy="0"/>
          </a:xfrm>
          <a:prstGeom prst="line">
            <a:avLst/>
          </a:prstGeom>
          <a:noFill/>
          <a:ln w="9525">
            <a:solidFill>
              <a:schemeClr val="tx1"/>
            </a:solidFill>
            <a:round/>
            <a:headEnd/>
            <a:tailEnd type="triangle" w="med" len="med"/>
          </a:ln>
        </p:spPr>
        <p:txBody>
          <a:bodyPr/>
          <a:lstStyle/>
          <a:p>
            <a:endParaRPr lang="pt-BR"/>
          </a:p>
        </p:txBody>
      </p:sp>
      <p:sp>
        <p:nvSpPr>
          <p:cNvPr id="2" name="Espaço Reservado para Número de Slide 1"/>
          <p:cNvSpPr>
            <a:spLocks noGrp="1"/>
          </p:cNvSpPr>
          <p:nvPr>
            <p:ph type="sldNum" sz="quarter" idx="12"/>
          </p:nvPr>
        </p:nvSpPr>
        <p:spPr/>
        <p:txBody>
          <a:bodyPr/>
          <a:lstStyle/>
          <a:p>
            <a:pPr>
              <a:defRPr/>
            </a:pPr>
            <a:fld id="{6E6C5846-89D9-4141-BBBD-9A83B71F4D9B}" type="slidenum">
              <a:rPr lang="pt-BR" altLang="en-US" smtClean="0"/>
              <a:pPr>
                <a:defRPr/>
              </a:pPr>
              <a:t>7</a:t>
            </a:fld>
            <a:endParaRPr lang="pt-B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9659"/>
                                        </p:tgtEl>
                                        <p:attrNameLst>
                                          <p:attrName>style.visibility</p:attrName>
                                        </p:attrNameLst>
                                      </p:cBhvr>
                                      <p:to>
                                        <p:strVal val="visible"/>
                                      </p:to>
                                    </p:set>
                                    <p:animEffect transition="in" filter="wipe(down)">
                                      <p:cBhvr>
                                        <p:cTn id="7" dur="500"/>
                                        <p:tgtEl>
                                          <p:spTgt spid="23965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39635"/>
                                        </p:tgtEl>
                                        <p:attrNameLst>
                                          <p:attrName>style.visibility</p:attrName>
                                        </p:attrNameLst>
                                      </p:cBhvr>
                                      <p:to>
                                        <p:strVal val="visible"/>
                                      </p:to>
                                    </p:set>
                                    <p:animEffect transition="in" filter="wipe(down)">
                                      <p:cBhvr>
                                        <p:cTn id="11" dur="500"/>
                                        <p:tgtEl>
                                          <p:spTgt spid="2396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39650"/>
                                        </p:tgtEl>
                                        <p:attrNameLst>
                                          <p:attrName>style.visibility</p:attrName>
                                        </p:attrNameLst>
                                      </p:cBhvr>
                                      <p:to>
                                        <p:strVal val="visible"/>
                                      </p:to>
                                    </p:set>
                                    <p:animEffect transition="in" filter="wipe(down)">
                                      <p:cBhvr>
                                        <p:cTn id="16" dur="500"/>
                                        <p:tgtEl>
                                          <p:spTgt spid="239650"/>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39627"/>
                                        </p:tgtEl>
                                        <p:attrNameLst>
                                          <p:attrName>style.visibility</p:attrName>
                                        </p:attrNameLst>
                                      </p:cBhvr>
                                      <p:to>
                                        <p:strVal val="visible"/>
                                      </p:to>
                                    </p:set>
                                    <p:animEffect transition="in" filter="wipe(down)">
                                      <p:cBhvr>
                                        <p:cTn id="20" dur="500"/>
                                        <p:tgtEl>
                                          <p:spTgt spid="2396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9651"/>
                                        </p:tgtEl>
                                        <p:attrNameLst>
                                          <p:attrName>style.visibility</p:attrName>
                                        </p:attrNameLst>
                                      </p:cBhvr>
                                      <p:to>
                                        <p:strVal val="visible"/>
                                      </p:to>
                                    </p:set>
                                    <p:animEffect transition="in" filter="wipe(down)">
                                      <p:cBhvr>
                                        <p:cTn id="25" dur="500"/>
                                        <p:tgtEl>
                                          <p:spTgt spid="239651"/>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39628"/>
                                        </p:tgtEl>
                                        <p:attrNameLst>
                                          <p:attrName>style.visibility</p:attrName>
                                        </p:attrNameLst>
                                      </p:cBhvr>
                                      <p:to>
                                        <p:strVal val="visible"/>
                                      </p:to>
                                    </p:set>
                                    <p:animEffect transition="in" filter="wipe(down)">
                                      <p:cBhvr>
                                        <p:cTn id="29" dur="500"/>
                                        <p:tgtEl>
                                          <p:spTgt spid="2396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39652"/>
                                        </p:tgtEl>
                                        <p:attrNameLst>
                                          <p:attrName>style.visibility</p:attrName>
                                        </p:attrNameLst>
                                      </p:cBhvr>
                                      <p:to>
                                        <p:strVal val="visible"/>
                                      </p:to>
                                    </p:set>
                                    <p:animEffect transition="in" filter="wipe(down)">
                                      <p:cBhvr>
                                        <p:cTn id="34" dur="500"/>
                                        <p:tgtEl>
                                          <p:spTgt spid="239652"/>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239629"/>
                                        </p:tgtEl>
                                        <p:attrNameLst>
                                          <p:attrName>style.visibility</p:attrName>
                                        </p:attrNameLst>
                                      </p:cBhvr>
                                      <p:to>
                                        <p:strVal val="visible"/>
                                      </p:to>
                                    </p:set>
                                    <p:animEffect transition="in" filter="wipe(down)">
                                      <p:cBhvr>
                                        <p:cTn id="38" dur="500"/>
                                        <p:tgtEl>
                                          <p:spTgt spid="2396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39653"/>
                                        </p:tgtEl>
                                        <p:attrNameLst>
                                          <p:attrName>style.visibility</p:attrName>
                                        </p:attrNameLst>
                                      </p:cBhvr>
                                      <p:to>
                                        <p:strVal val="visible"/>
                                      </p:to>
                                    </p:set>
                                    <p:animEffect transition="in" filter="wipe(down)">
                                      <p:cBhvr>
                                        <p:cTn id="43" dur="500"/>
                                        <p:tgtEl>
                                          <p:spTgt spid="239653"/>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239630"/>
                                        </p:tgtEl>
                                        <p:attrNameLst>
                                          <p:attrName>style.visibility</p:attrName>
                                        </p:attrNameLst>
                                      </p:cBhvr>
                                      <p:to>
                                        <p:strVal val="visible"/>
                                      </p:to>
                                    </p:set>
                                    <p:animEffect transition="in" filter="wipe(down)">
                                      <p:cBhvr>
                                        <p:cTn id="47" dur="500"/>
                                        <p:tgtEl>
                                          <p:spTgt spid="2396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9654"/>
                                        </p:tgtEl>
                                        <p:attrNameLst>
                                          <p:attrName>style.visibility</p:attrName>
                                        </p:attrNameLst>
                                      </p:cBhvr>
                                      <p:to>
                                        <p:strVal val="visible"/>
                                      </p:to>
                                    </p:set>
                                    <p:animEffect transition="in" filter="wipe(down)">
                                      <p:cBhvr>
                                        <p:cTn id="52" dur="500"/>
                                        <p:tgtEl>
                                          <p:spTgt spid="23965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39655"/>
                                        </p:tgtEl>
                                        <p:attrNameLst>
                                          <p:attrName>style.visibility</p:attrName>
                                        </p:attrNameLst>
                                      </p:cBhvr>
                                      <p:to>
                                        <p:strVal val="visible"/>
                                      </p:to>
                                    </p:set>
                                    <p:animEffect transition="in" filter="wipe(down)">
                                      <p:cBhvr>
                                        <p:cTn id="57" dur="500"/>
                                        <p:tgtEl>
                                          <p:spTgt spid="239655"/>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239633"/>
                                        </p:tgtEl>
                                        <p:attrNameLst>
                                          <p:attrName>style.visibility</p:attrName>
                                        </p:attrNameLst>
                                      </p:cBhvr>
                                      <p:to>
                                        <p:strVal val="visible"/>
                                      </p:to>
                                    </p:set>
                                    <p:animEffect transition="in" filter="wipe(down)">
                                      <p:cBhvr>
                                        <p:cTn id="61" dur="500"/>
                                        <p:tgtEl>
                                          <p:spTgt spid="23963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9656"/>
                                        </p:tgtEl>
                                        <p:attrNameLst>
                                          <p:attrName>style.visibility</p:attrName>
                                        </p:attrNameLst>
                                      </p:cBhvr>
                                      <p:to>
                                        <p:strVal val="visible"/>
                                      </p:to>
                                    </p:set>
                                    <p:animEffect transition="in" filter="wipe(down)">
                                      <p:cBhvr>
                                        <p:cTn id="66" dur="500"/>
                                        <p:tgtEl>
                                          <p:spTgt spid="239656"/>
                                        </p:tgtEl>
                                      </p:cBhvr>
                                    </p:animEffect>
                                  </p:childTnLst>
                                </p:cTn>
                              </p:par>
                            </p:childTnLst>
                          </p:cTn>
                        </p:par>
                        <p:par>
                          <p:cTn id="67" fill="hold">
                            <p:stCondLst>
                              <p:cond delay="500"/>
                            </p:stCondLst>
                            <p:childTnLst>
                              <p:par>
                                <p:cTn id="68" presetID="22" presetClass="entr" presetSubtype="4" fill="hold" grpId="0" nodeType="afterEffect">
                                  <p:stCondLst>
                                    <p:cond delay="0"/>
                                  </p:stCondLst>
                                  <p:childTnLst>
                                    <p:set>
                                      <p:cBhvr>
                                        <p:cTn id="69" dur="1" fill="hold">
                                          <p:stCondLst>
                                            <p:cond delay="0"/>
                                          </p:stCondLst>
                                        </p:cTn>
                                        <p:tgtEl>
                                          <p:spTgt spid="239631"/>
                                        </p:tgtEl>
                                        <p:attrNameLst>
                                          <p:attrName>style.visibility</p:attrName>
                                        </p:attrNameLst>
                                      </p:cBhvr>
                                      <p:to>
                                        <p:strVal val="visible"/>
                                      </p:to>
                                    </p:set>
                                    <p:animEffect transition="in" filter="wipe(down)">
                                      <p:cBhvr>
                                        <p:cTn id="70" dur="500"/>
                                        <p:tgtEl>
                                          <p:spTgt spid="2396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39657"/>
                                        </p:tgtEl>
                                        <p:attrNameLst>
                                          <p:attrName>style.visibility</p:attrName>
                                        </p:attrNameLst>
                                      </p:cBhvr>
                                      <p:to>
                                        <p:strVal val="visible"/>
                                      </p:to>
                                    </p:set>
                                    <p:animEffect transition="in" filter="wipe(down)">
                                      <p:cBhvr>
                                        <p:cTn id="75" dur="500"/>
                                        <p:tgtEl>
                                          <p:spTgt spid="239657"/>
                                        </p:tgtEl>
                                      </p:cBhvr>
                                    </p:animEffect>
                                  </p:childTnLst>
                                </p:cTn>
                              </p:par>
                            </p:childTnLst>
                          </p:cTn>
                        </p:par>
                        <p:par>
                          <p:cTn id="76" fill="hold">
                            <p:stCondLst>
                              <p:cond delay="500"/>
                            </p:stCondLst>
                            <p:childTnLst>
                              <p:par>
                                <p:cTn id="77" presetID="22" presetClass="entr" presetSubtype="4" fill="hold" grpId="0" nodeType="afterEffect">
                                  <p:stCondLst>
                                    <p:cond delay="0"/>
                                  </p:stCondLst>
                                  <p:childTnLst>
                                    <p:set>
                                      <p:cBhvr>
                                        <p:cTn id="78" dur="1" fill="hold">
                                          <p:stCondLst>
                                            <p:cond delay="0"/>
                                          </p:stCondLst>
                                        </p:cTn>
                                        <p:tgtEl>
                                          <p:spTgt spid="239632"/>
                                        </p:tgtEl>
                                        <p:attrNameLst>
                                          <p:attrName>style.visibility</p:attrName>
                                        </p:attrNameLst>
                                      </p:cBhvr>
                                      <p:to>
                                        <p:strVal val="visible"/>
                                      </p:to>
                                    </p:set>
                                    <p:animEffect transition="in" filter="wipe(down)">
                                      <p:cBhvr>
                                        <p:cTn id="79" dur="500"/>
                                        <p:tgtEl>
                                          <p:spTgt spid="239632"/>
                                        </p:tgtEl>
                                      </p:cBhvr>
                                    </p:animEffect>
                                  </p:childTnLst>
                                </p:cTn>
                              </p:par>
                            </p:childTnLst>
                          </p:cTn>
                        </p:par>
                        <p:par>
                          <p:cTn id="80" fill="hold">
                            <p:stCondLst>
                              <p:cond delay="1000"/>
                            </p:stCondLst>
                            <p:childTnLst>
                              <p:par>
                                <p:cTn id="81" presetID="22" presetClass="entr" presetSubtype="4" fill="hold" grpId="0" nodeType="afterEffect">
                                  <p:stCondLst>
                                    <p:cond delay="0"/>
                                  </p:stCondLst>
                                  <p:childTnLst>
                                    <p:set>
                                      <p:cBhvr>
                                        <p:cTn id="82" dur="1" fill="hold">
                                          <p:stCondLst>
                                            <p:cond delay="0"/>
                                          </p:stCondLst>
                                        </p:cTn>
                                        <p:tgtEl>
                                          <p:spTgt spid="239658"/>
                                        </p:tgtEl>
                                        <p:attrNameLst>
                                          <p:attrName>style.visibility</p:attrName>
                                        </p:attrNameLst>
                                      </p:cBhvr>
                                      <p:to>
                                        <p:strVal val="visible"/>
                                      </p:to>
                                    </p:set>
                                    <p:animEffect transition="in" filter="wipe(down)">
                                      <p:cBhvr>
                                        <p:cTn id="83" dur="500"/>
                                        <p:tgtEl>
                                          <p:spTgt spid="239658"/>
                                        </p:tgtEl>
                                      </p:cBhvr>
                                    </p:animEffect>
                                  </p:childTnLst>
                                </p:cTn>
                              </p:par>
                            </p:childTnLst>
                          </p:cTn>
                        </p:par>
                        <p:par>
                          <p:cTn id="84" fill="hold">
                            <p:stCondLst>
                              <p:cond delay="1500"/>
                            </p:stCondLst>
                            <p:childTnLst>
                              <p:par>
                                <p:cTn id="85" presetID="22" presetClass="entr" presetSubtype="4" fill="hold" grpId="0" nodeType="afterEffect">
                                  <p:stCondLst>
                                    <p:cond delay="0"/>
                                  </p:stCondLst>
                                  <p:childTnLst>
                                    <p:set>
                                      <p:cBhvr>
                                        <p:cTn id="86" dur="1" fill="hold">
                                          <p:stCondLst>
                                            <p:cond delay="0"/>
                                          </p:stCondLst>
                                        </p:cTn>
                                        <p:tgtEl>
                                          <p:spTgt spid="239634"/>
                                        </p:tgtEl>
                                        <p:attrNameLst>
                                          <p:attrName>style.visibility</p:attrName>
                                        </p:attrNameLst>
                                      </p:cBhvr>
                                      <p:to>
                                        <p:strVal val="visible"/>
                                      </p:to>
                                    </p:set>
                                    <p:animEffect transition="in" filter="wipe(down)">
                                      <p:cBhvr>
                                        <p:cTn id="87" dur="500"/>
                                        <p:tgtEl>
                                          <p:spTgt spid="239634"/>
                                        </p:tgtEl>
                                      </p:cBhvr>
                                    </p:animEffect>
                                  </p:childTnLst>
                                </p:cTn>
                              </p:par>
                            </p:childTnLst>
                          </p:cTn>
                        </p:par>
                        <p:par>
                          <p:cTn id="88" fill="hold">
                            <p:stCondLst>
                              <p:cond delay="2000"/>
                            </p:stCondLst>
                            <p:childTnLst>
                              <p:par>
                                <p:cTn id="89" presetID="22" presetClass="entr" presetSubtype="4" fill="hold" grpId="0" nodeType="afterEffect">
                                  <p:stCondLst>
                                    <p:cond delay="0"/>
                                  </p:stCondLst>
                                  <p:childTnLst>
                                    <p:set>
                                      <p:cBhvr>
                                        <p:cTn id="90" dur="1" fill="hold">
                                          <p:stCondLst>
                                            <p:cond delay="0"/>
                                          </p:stCondLst>
                                        </p:cTn>
                                        <p:tgtEl>
                                          <p:spTgt spid="239660"/>
                                        </p:tgtEl>
                                        <p:attrNameLst>
                                          <p:attrName>style.visibility</p:attrName>
                                        </p:attrNameLst>
                                      </p:cBhvr>
                                      <p:to>
                                        <p:strVal val="visible"/>
                                      </p:to>
                                    </p:set>
                                    <p:animEffect transition="in" filter="wipe(down)">
                                      <p:cBhvr>
                                        <p:cTn id="91" dur="500"/>
                                        <p:tgtEl>
                                          <p:spTgt spid="239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7" grpId="0" autoUpdateAnimBg="0"/>
      <p:bldP spid="239628" grpId="0" autoUpdateAnimBg="0"/>
      <p:bldP spid="239629" grpId="0" autoUpdateAnimBg="0"/>
      <p:bldP spid="239630" grpId="0" autoUpdateAnimBg="0"/>
      <p:bldP spid="239631" grpId="0" autoUpdateAnimBg="0"/>
      <p:bldP spid="239632" grpId="0" autoUpdateAnimBg="0"/>
      <p:bldP spid="239633" grpId="0" autoUpdateAnimBg="0"/>
      <p:bldP spid="239634" grpId="0" autoUpdateAnimBg="0"/>
      <p:bldP spid="239635" grpId="0" autoUpdateAnimBg="0"/>
      <p:bldP spid="239650" grpId="0" animBg="1"/>
      <p:bldP spid="239651" grpId="0" animBg="1"/>
      <p:bldP spid="239652" grpId="0" animBg="1"/>
      <p:bldP spid="239653" grpId="0" animBg="1"/>
      <p:bldP spid="239654" grpId="0" animBg="1"/>
      <p:bldP spid="239655" grpId="0" animBg="1"/>
      <p:bldP spid="239656" grpId="0" animBg="1"/>
      <p:bldP spid="239657" grpId="0" animBg="1"/>
      <p:bldP spid="239658" grpId="0" animBg="1"/>
      <p:bldP spid="239659" grpId="0" animBg="1"/>
      <p:bldP spid="2396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4500563" y="3933825"/>
            <a:ext cx="234950" cy="366713"/>
          </a:xfrm>
          <a:prstGeom prst="rect">
            <a:avLst/>
          </a:prstGeom>
          <a:noFill/>
          <a:ln w="9525">
            <a:noFill/>
            <a:miter lim="800000"/>
            <a:headEnd/>
            <a:tailEnd/>
          </a:ln>
        </p:spPr>
        <p:txBody>
          <a:bodyPr>
            <a:spAutoFit/>
          </a:bodyPr>
          <a:lstStyle/>
          <a:p>
            <a:endParaRPr lang="pt-BR"/>
          </a:p>
        </p:txBody>
      </p:sp>
      <p:sp>
        <p:nvSpPr>
          <p:cNvPr id="9220" name="Text Box 3"/>
          <p:cNvSpPr txBox="1">
            <a:spLocks noChangeArrowheads="1"/>
          </p:cNvSpPr>
          <p:nvPr/>
        </p:nvSpPr>
        <p:spPr bwMode="auto">
          <a:xfrm>
            <a:off x="755650" y="1628775"/>
            <a:ext cx="8170863" cy="4431983"/>
          </a:xfrm>
          <a:prstGeom prst="rect">
            <a:avLst/>
          </a:prstGeom>
          <a:noFill/>
          <a:ln w="9525">
            <a:noFill/>
            <a:miter lim="800000"/>
            <a:headEnd/>
            <a:tailEnd/>
          </a:ln>
        </p:spPr>
        <p:txBody>
          <a:bodyPr>
            <a:spAutoFit/>
          </a:bodyPr>
          <a:lstStyle/>
          <a:p>
            <a:pPr>
              <a:buFont typeface="Wingdings" pitchFamily="2" charset="2"/>
              <a:buChar char="q"/>
            </a:pPr>
            <a:r>
              <a:rPr lang="pt-BR" sz="2400" b="1" dirty="0">
                <a:solidFill>
                  <a:srgbClr val="003300"/>
                </a:solidFill>
                <a:latin typeface="Microsoft Sans Serif" pitchFamily="34" charset="0"/>
              </a:rPr>
              <a:t> </a:t>
            </a:r>
            <a:r>
              <a:rPr lang="pt-BR" sz="2400" b="1" dirty="0">
                <a:solidFill>
                  <a:srgbClr val="003300"/>
                </a:solidFill>
                <a:latin typeface="Microsoft Sans Serif" pitchFamily="34" charset="0"/>
                <a:hlinkClick r:id="rId3" action="ppaction://hlinksldjump"/>
              </a:rPr>
              <a:t>Visibilidade </a:t>
            </a:r>
            <a:r>
              <a:rPr lang="pt-BR" sz="2400" b="1" dirty="0">
                <a:solidFill>
                  <a:srgbClr val="003300"/>
                </a:solidFill>
                <a:latin typeface="Microsoft Sans Serif" pitchFamily="34" charset="0"/>
              </a:rPr>
              <a:t> e </a:t>
            </a:r>
            <a:r>
              <a:rPr lang="pt-BR" sz="2400" b="1" dirty="0">
                <a:solidFill>
                  <a:srgbClr val="003300"/>
                </a:solidFill>
                <a:latin typeface="Microsoft Sans Serif" pitchFamily="34" charset="0"/>
                <a:hlinkClick r:id="rId4" action="ppaction://hlinksldjump"/>
              </a:rPr>
              <a:t>controle </a:t>
            </a:r>
            <a:r>
              <a:rPr lang="pt-BR" sz="2400" b="1" dirty="0">
                <a:solidFill>
                  <a:srgbClr val="003300"/>
                </a:solidFill>
                <a:latin typeface="Microsoft Sans Serif" pitchFamily="34" charset="0"/>
              </a:rPr>
              <a:t>da produção científica dos países ou das áreas do conhecimento.</a:t>
            </a:r>
          </a:p>
          <a:p>
            <a:pPr>
              <a:buFont typeface="Wingdings" pitchFamily="2" charset="2"/>
              <a:buNone/>
            </a:pPr>
            <a:endParaRPr lang="pt-BR" sz="2400" b="1" dirty="0">
              <a:solidFill>
                <a:srgbClr val="003300"/>
              </a:solidFill>
              <a:latin typeface="Microsoft Sans Serif" pitchFamily="34" charset="0"/>
            </a:endParaRPr>
          </a:p>
          <a:p>
            <a:pPr>
              <a:buFont typeface="Wingdings" pitchFamily="2" charset="2"/>
              <a:buChar char="q"/>
            </a:pPr>
            <a:r>
              <a:rPr lang="en-US" sz="2400" b="1" dirty="0">
                <a:solidFill>
                  <a:srgbClr val="003300"/>
                </a:solidFill>
                <a:latin typeface="Microsoft Sans Serif" pitchFamily="34" charset="0"/>
              </a:rPr>
              <a:t> </a:t>
            </a:r>
            <a:r>
              <a:rPr lang="pt-BR" sz="2400" b="1" dirty="0">
                <a:solidFill>
                  <a:srgbClr val="003300"/>
                </a:solidFill>
                <a:latin typeface="Microsoft Sans Serif" pitchFamily="34" charset="0"/>
              </a:rPr>
              <a:t>Processo de </a:t>
            </a:r>
            <a:r>
              <a:rPr lang="pt-BR" sz="2400" b="1" dirty="0">
                <a:solidFill>
                  <a:srgbClr val="000099"/>
                </a:solidFill>
                <a:latin typeface="Microsoft Sans Serif" pitchFamily="34" charset="0"/>
              </a:rPr>
              <a:t>indexação</a:t>
            </a:r>
            <a:r>
              <a:rPr lang="pt-BR" sz="2400" b="1" dirty="0">
                <a:solidFill>
                  <a:srgbClr val="003300"/>
                </a:solidFill>
                <a:latin typeface="Microsoft Sans Serif" pitchFamily="34" charset="0"/>
              </a:rPr>
              <a:t>: periódicos e demais documentos têm seus conteúdos analisados e  registrados (planilhas eletrônicas) no formato de referências, resumos, ou com seus textos completos. Esses registros são armazenados (em servidores) e divulgados pelos produtos:</a:t>
            </a:r>
          </a:p>
          <a:p>
            <a:pPr>
              <a:buFont typeface="Wingdings" pitchFamily="2" charset="2"/>
              <a:buChar char="q"/>
            </a:pPr>
            <a:endParaRPr lang="pt-BR" sz="2400" b="1" dirty="0">
              <a:solidFill>
                <a:srgbClr val="003300"/>
              </a:solidFill>
              <a:latin typeface="Microsoft Sans Serif" pitchFamily="34" charset="0"/>
            </a:endParaRPr>
          </a:p>
          <a:p>
            <a:pPr>
              <a:buFont typeface="Wingdings" pitchFamily="2" charset="2"/>
              <a:buChar char="Ø"/>
            </a:pPr>
            <a:r>
              <a:rPr lang="pt-BR" b="1" dirty="0">
                <a:solidFill>
                  <a:srgbClr val="FF0000"/>
                </a:solidFill>
              </a:rPr>
              <a:t>BASES DE DADOS </a:t>
            </a:r>
          </a:p>
          <a:p>
            <a:pPr>
              <a:buFont typeface="Wingdings" pitchFamily="2" charset="2"/>
              <a:buChar char="Ø"/>
            </a:pPr>
            <a:r>
              <a:rPr lang="pt-BR" b="1" dirty="0">
                <a:solidFill>
                  <a:srgbClr val="FF0000"/>
                </a:solidFill>
              </a:rPr>
              <a:t>BIBLIOTECAS VIRTUAIS </a:t>
            </a:r>
            <a:r>
              <a:rPr lang="pt-BR" sz="2400" b="1" dirty="0">
                <a:solidFill>
                  <a:srgbClr val="003300"/>
                </a:solidFill>
                <a:latin typeface="Microsoft Sans Serif" pitchFamily="34" charset="0"/>
              </a:rPr>
              <a:t> </a:t>
            </a:r>
          </a:p>
        </p:txBody>
      </p:sp>
      <p:sp>
        <p:nvSpPr>
          <p:cNvPr id="408580" name="Rectangle 4"/>
          <p:cNvSpPr>
            <a:spLocks noChangeArrowheads="1"/>
          </p:cNvSpPr>
          <p:nvPr/>
        </p:nvSpPr>
        <p:spPr bwMode="auto">
          <a:xfrm>
            <a:off x="493713" y="188913"/>
            <a:ext cx="8686800" cy="647700"/>
          </a:xfrm>
          <a:prstGeom prst="rect">
            <a:avLst/>
          </a:prstGeom>
          <a:noFill/>
          <a:ln w="9525" algn="ctr">
            <a:noFill/>
            <a:miter lim="800000"/>
            <a:headEnd/>
            <a:tailEnd/>
          </a:ln>
          <a:effectLst/>
        </p:spPr>
        <p:txBody>
          <a:bodyPr/>
          <a:lstStyle/>
          <a:p>
            <a:pPr algn="ctr">
              <a:defRPr/>
            </a:pPr>
            <a:r>
              <a:rPr lang="pt-BR" sz="3200" b="1" dirty="0">
                <a:solidFill>
                  <a:srgbClr val="003300"/>
                </a:solidFill>
                <a:effectLst>
                  <a:outerShdw blurRad="38100" dist="38100" dir="2700000" algn="tl">
                    <a:srgbClr val="C0C0C0"/>
                  </a:outerShdw>
                </a:effectLst>
                <a:latin typeface="Microsoft Sans Serif" pitchFamily="34" charset="0"/>
              </a:rPr>
              <a:t>As</a:t>
            </a:r>
            <a:r>
              <a:rPr lang="pt-BR" sz="4200" b="1" dirty="0">
                <a:solidFill>
                  <a:srgbClr val="003300"/>
                </a:solidFill>
                <a:effectLst>
                  <a:outerShdw blurRad="38100" dist="38100" dir="2700000" algn="tl">
                    <a:srgbClr val="C0C0C0"/>
                  </a:outerShdw>
                </a:effectLst>
                <a:latin typeface="Microsoft Sans Serif" pitchFamily="34" charset="0"/>
              </a:rPr>
              <a:t> </a:t>
            </a:r>
            <a:r>
              <a:rPr lang="pt-BR" sz="3200" b="1" dirty="0">
                <a:solidFill>
                  <a:srgbClr val="003300"/>
                </a:solidFill>
                <a:effectLst>
                  <a:outerShdw blurRad="38100" dist="38100" dir="2700000" algn="tl">
                    <a:srgbClr val="C0C0C0"/>
                  </a:outerShdw>
                </a:effectLst>
                <a:latin typeface="Microsoft Sans Serif" pitchFamily="34" charset="0"/>
              </a:rPr>
              <a:t>publicações nos Sistemas de Informação</a:t>
            </a:r>
          </a:p>
        </p:txBody>
      </p:sp>
      <p:sp>
        <p:nvSpPr>
          <p:cNvPr id="9222" name="Text Box 6"/>
          <p:cNvSpPr txBox="1">
            <a:spLocks noChangeArrowheads="1"/>
          </p:cNvSpPr>
          <p:nvPr/>
        </p:nvSpPr>
        <p:spPr bwMode="auto">
          <a:xfrm>
            <a:off x="8367713" y="5753100"/>
            <a:ext cx="184150" cy="366713"/>
          </a:xfrm>
          <a:prstGeom prst="rect">
            <a:avLst/>
          </a:prstGeom>
          <a:noFill/>
          <a:ln w="9525">
            <a:noFill/>
            <a:miter lim="800000"/>
            <a:headEnd/>
            <a:tailEnd/>
          </a:ln>
        </p:spPr>
        <p:txBody>
          <a:bodyPr wrap="none">
            <a:spAutoFit/>
          </a:bodyPr>
          <a:lstStyle/>
          <a:p>
            <a:endParaRPr lang="pt-BR"/>
          </a:p>
        </p:txBody>
      </p:sp>
      <p:sp>
        <p:nvSpPr>
          <p:cNvPr id="2" name="Espaço Reservado para Número de Slide 1"/>
          <p:cNvSpPr>
            <a:spLocks noGrp="1"/>
          </p:cNvSpPr>
          <p:nvPr>
            <p:ph type="sldNum" sz="quarter" idx="12"/>
          </p:nvPr>
        </p:nvSpPr>
        <p:spPr/>
        <p:txBody>
          <a:bodyPr/>
          <a:lstStyle/>
          <a:p>
            <a:pPr>
              <a:defRPr/>
            </a:pPr>
            <a:fld id="{BB75BCAF-2DB6-41D5-815B-735F7426AA63}" type="slidenum">
              <a:rPr lang="pt-BR" altLang="en-US" smtClean="0"/>
              <a:pPr>
                <a:defRPr/>
              </a:pPr>
              <a:t>8</a:t>
            </a:fld>
            <a:endParaRPr lang="pt-BR"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ermometro_produtividade"/>
          <p:cNvPicPr>
            <a:picLocks noChangeAspect="1" noChangeArrowheads="1"/>
          </p:cNvPicPr>
          <p:nvPr/>
        </p:nvPicPr>
        <p:blipFill>
          <a:blip r:embed="rId3" cstate="print"/>
          <a:srcRect l="1227" r="18042"/>
          <a:stretch>
            <a:fillRect/>
          </a:stretch>
        </p:blipFill>
        <p:spPr bwMode="auto">
          <a:xfrm>
            <a:off x="0" y="0"/>
            <a:ext cx="9144000" cy="2951163"/>
          </a:xfrm>
          <a:prstGeom prst="rect">
            <a:avLst/>
          </a:prstGeom>
          <a:noFill/>
          <a:ln w="9525">
            <a:noFill/>
            <a:miter lim="800000"/>
            <a:headEnd/>
            <a:tailEnd/>
          </a:ln>
        </p:spPr>
      </p:pic>
      <p:pic>
        <p:nvPicPr>
          <p:cNvPr id="10243" name="Picture 3" descr="termometro_produtividade"/>
          <p:cNvPicPr>
            <a:picLocks noChangeAspect="1" noChangeArrowheads="1"/>
          </p:cNvPicPr>
          <p:nvPr/>
        </p:nvPicPr>
        <p:blipFill>
          <a:blip r:embed="rId3" cstate="print"/>
          <a:srcRect l="83940" t="11697" r="769" b="6108"/>
          <a:stretch>
            <a:fillRect/>
          </a:stretch>
        </p:blipFill>
        <p:spPr bwMode="auto">
          <a:xfrm>
            <a:off x="0" y="2997200"/>
            <a:ext cx="1800225" cy="2520950"/>
          </a:xfrm>
          <a:prstGeom prst="rect">
            <a:avLst/>
          </a:prstGeom>
          <a:noFill/>
          <a:ln w="9525">
            <a:noFill/>
            <a:miter lim="800000"/>
            <a:headEnd/>
            <a:tailEnd/>
          </a:ln>
        </p:spPr>
      </p:pic>
      <p:sp>
        <p:nvSpPr>
          <p:cNvPr id="10244" name="Text Box 4"/>
          <p:cNvSpPr txBox="1">
            <a:spLocks noChangeArrowheads="1"/>
          </p:cNvSpPr>
          <p:nvPr/>
        </p:nvSpPr>
        <p:spPr bwMode="auto">
          <a:xfrm>
            <a:off x="-38100" y="6521450"/>
            <a:ext cx="4610100" cy="336550"/>
          </a:xfrm>
          <a:prstGeom prst="rect">
            <a:avLst/>
          </a:prstGeom>
          <a:noFill/>
          <a:ln w="9525">
            <a:noFill/>
            <a:miter lim="800000"/>
            <a:headEnd/>
            <a:tailEnd/>
          </a:ln>
        </p:spPr>
        <p:txBody>
          <a:bodyPr wrap="none">
            <a:spAutoFit/>
          </a:bodyPr>
          <a:lstStyle/>
          <a:p>
            <a:r>
              <a:rPr lang="pt-BR" sz="800" b="1"/>
              <a:t>Folha de S. Paulo, Ciência, 28/07/2010</a:t>
            </a:r>
          </a:p>
          <a:p>
            <a:r>
              <a:rPr lang="pt-BR" sz="800" b="1"/>
              <a:t>http://www1.folha.uol.com.br/ciencia/773837-ciencia-rural-turbina-publicacao-no-pais.shtml</a:t>
            </a:r>
          </a:p>
        </p:txBody>
      </p:sp>
      <p:sp>
        <p:nvSpPr>
          <p:cNvPr id="10245" name="Text Box 5"/>
          <p:cNvSpPr txBox="1">
            <a:spLocks noChangeArrowheads="1"/>
          </p:cNvSpPr>
          <p:nvPr/>
        </p:nvSpPr>
        <p:spPr bwMode="auto">
          <a:xfrm>
            <a:off x="8367713" y="5969000"/>
            <a:ext cx="184150" cy="366713"/>
          </a:xfrm>
          <a:prstGeom prst="rect">
            <a:avLst/>
          </a:prstGeom>
          <a:noFill/>
          <a:ln w="9525">
            <a:noFill/>
            <a:miter lim="800000"/>
            <a:headEnd/>
            <a:tailEnd/>
          </a:ln>
        </p:spPr>
        <p:txBody>
          <a:bodyPr wrap="none">
            <a:spAutoFit/>
          </a:bodyPr>
          <a:lstStyle/>
          <a:p>
            <a:endParaRPr lang="pt-BR"/>
          </a:p>
        </p:txBody>
      </p:sp>
      <p:sp>
        <p:nvSpPr>
          <p:cNvPr id="10246" name="Text Box 6"/>
          <p:cNvSpPr txBox="1">
            <a:spLocks noChangeArrowheads="1"/>
          </p:cNvSpPr>
          <p:nvPr/>
        </p:nvSpPr>
        <p:spPr bwMode="auto">
          <a:xfrm>
            <a:off x="8367713" y="5897563"/>
            <a:ext cx="184150" cy="366712"/>
          </a:xfrm>
          <a:prstGeom prst="rect">
            <a:avLst/>
          </a:prstGeom>
          <a:noFill/>
          <a:ln w="9525">
            <a:noFill/>
            <a:miter lim="800000"/>
            <a:headEnd/>
            <a:tailEnd/>
          </a:ln>
        </p:spPr>
        <p:txBody>
          <a:bodyPr wrap="none">
            <a:spAutoFit/>
          </a:bodyPr>
          <a:lstStyle/>
          <a:p>
            <a:endParaRPr lang="pt-BR"/>
          </a:p>
        </p:txBody>
      </p:sp>
      <p:sp>
        <p:nvSpPr>
          <p:cNvPr id="2" name="Espaço Reservado para Número de Slide 1"/>
          <p:cNvSpPr>
            <a:spLocks noGrp="1"/>
          </p:cNvSpPr>
          <p:nvPr>
            <p:ph type="sldNum" sz="quarter" idx="11"/>
          </p:nvPr>
        </p:nvSpPr>
        <p:spPr/>
        <p:txBody>
          <a:bodyPr/>
          <a:lstStyle/>
          <a:p>
            <a:pPr>
              <a:defRPr/>
            </a:pPr>
            <a:fld id="{D3ADE1AA-97CE-4A45-9085-18150228E84C}" type="slidenum">
              <a:rPr lang="pt-BR" altLang="en-US" smtClean="0"/>
              <a:pPr>
                <a:defRPr/>
              </a:pPr>
              <a:t>9</a:t>
            </a:fld>
            <a:endParaRPr lang="pt-BR"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rda">
  <a:themeElements>
    <a:clrScheme name="Borda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a">
      <a:majorFont>
        <a:latin typeface="Garamond"/>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a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a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a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a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a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a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6029</TotalTime>
  <Words>2127</Words>
  <Application>Microsoft Office PowerPoint</Application>
  <PresentationFormat>Apresentação na tela (4:3)</PresentationFormat>
  <Paragraphs>272</Paragraphs>
  <Slides>16</Slides>
  <Notes>11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16</vt:i4>
      </vt:variant>
    </vt:vector>
  </HeadingPairs>
  <TitlesOfParts>
    <vt:vector size="23" baseType="lpstr">
      <vt:lpstr>Arial</vt:lpstr>
      <vt:lpstr>Garamond</vt:lpstr>
      <vt:lpstr>Microsoft Sans Serif</vt:lpstr>
      <vt:lpstr>Tahoma</vt:lpstr>
      <vt:lpstr>Times New Roman</vt:lpstr>
      <vt:lpstr>Wingdings</vt:lpstr>
      <vt:lpstr>Borda</vt:lpstr>
      <vt:lpstr>Apresentação do PowerPoint</vt:lpstr>
      <vt:lpstr>Apresentação do PowerPoint</vt:lpstr>
      <vt:lpstr>Buscadores na Internet</vt:lpstr>
      <vt:lpstr>  Conteúdos na Internet</vt:lpstr>
      <vt:lpstr>Maior problema na web</vt:lpstr>
      <vt:lpstr>Apresentação do PowerPoint</vt:lpstr>
      <vt:lpstr>Apresentação do PowerPoint</vt:lpstr>
      <vt:lpstr>Apresentação do PowerPoint</vt:lpstr>
      <vt:lpstr>Apresentação do PowerPoint</vt:lpstr>
      <vt:lpstr>Apresentação do PowerPoint</vt:lpstr>
      <vt:lpstr>Principais Sistemas de Informação  da área da saúde</vt:lpstr>
      <vt:lpstr>Sistema de Informação na área de saúde - LILACS</vt:lpstr>
      <vt:lpstr>Textos completos de periódicos e livros</vt:lpstr>
      <vt:lpstr>Sistema de Informação na área de saúde</vt:lpstr>
      <vt:lpstr>Sistema de Informação</vt:lpstr>
      <vt:lpstr>ISI Institut for Scientific Information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SISTEMA DE COMUNICAÇÃO CIENTÍFICA NA ÁREA E SAÚDE PÚBLICA</dc:title>
  <dc:creator>Angela M Belloni Cuenca</dc:creator>
  <cp:lastModifiedBy>Angela Maria Beloni Cuenca</cp:lastModifiedBy>
  <cp:revision>325</cp:revision>
  <cp:lastPrinted>2003-01-31T13:29:47Z</cp:lastPrinted>
  <dcterms:created xsi:type="dcterms:W3CDTF">2003-01-14T18:56:11Z</dcterms:created>
  <dcterms:modified xsi:type="dcterms:W3CDTF">2018-05-22T13:00:54Z</dcterms:modified>
</cp:coreProperties>
</file>