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handoutMasterIdLst>
    <p:handoutMasterId r:id="rId69"/>
  </p:handoutMasterIdLst>
  <p:sldIdLst>
    <p:sldId id="441" r:id="rId2"/>
    <p:sldId id="487" r:id="rId3"/>
    <p:sldId id="488" r:id="rId4"/>
    <p:sldId id="520" r:id="rId5"/>
    <p:sldId id="391" r:id="rId6"/>
    <p:sldId id="492" r:id="rId7"/>
    <p:sldId id="493" r:id="rId8"/>
    <p:sldId id="462" r:id="rId9"/>
    <p:sldId id="491" r:id="rId10"/>
    <p:sldId id="390" r:id="rId11"/>
    <p:sldId id="442" r:id="rId12"/>
    <p:sldId id="486" r:id="rId13"/>
    <p:sldId id="434" r:id="rId14"/>
    <p:sldId id="394" r:id="rId15"/>
    <p:sldId id="470" r:id="rId16"/>
    <p:sldId id="472" r:id="rId17"/>
    <p:sldId id="463" r:id="rId18"/>
    <p:sldId id="505" r:id="rId19"/>
    <p:sldId id="507" r:id="rId20"/>
    <p:sldId id="467" r:id="rId21"/>
    <p:sldId id="508" r:id="rId22"/>
    <p:sldId id="495" r:id="rId23"/>
    <p:sldId id="499" r:id="rId24"/>
    <p:sldId id="516" r:id="rId25"/>
    <p:sldId id="515" r:id="rId26"/>
    <p:sldId id="480" r:id="rId27"/>
    <p:sldId id="479" r:id="rId28"/>
    <p:sldId id="425" r:id="rId29"/>
    <p:sldId id="427" r:id="rId30"/>
    <p:sldId id="518" r:id="rId31"/>
    <p:sldId id="448" r:id="rId32"/>
    <p:sldId id="482" r:id="rId33"/>
    <p:sldId id="483" r:id="rId34"/>
    <p:sldId id="510" r:id="rId35"/>
    <p:sldId id="511" r:id="rId36"/>
    <p:sldId id="524" r:id="rId37"/>
    <p:sldId id="512" r:id="rId38"/>
    <p:sldId id="525" r:id="rId39"/>
    <p:sldId id="517" r:id="rId40"/>
    <p:sldId id="407" r:id="rId41"/>
    <p:sldId id="350" r:id="rId42"/>
    <p:sldId id="353" r:id="rId43"/>
    <p:sldId id="354" r:id="rId44"/>
    <p:sldId id="455" r:id="rId45"/>
    <p:sldId id="355" r:id="rId46"/>
    <p:sldId id="356" r:id="rId47"/>
    <p:sldId id="357" r:id="rId48"/>
    <p:sldId id="501" r:id="rId49"/>
    <p:sldId id="513" r:id="rId50"/>
    <p:sldId id="497" r:id="rId51"/>
    <p:sldId id="514" r:id="rId52"/>
    <p:sldId id="389" r:id="rId53"/>
    <p:sldId id="398" r:id="rId54"/>
    <p:sldId id="388" r:id="rId55"/>
    <p:sldId id="302" r:id="rId56"/>
    <p:sldId id="456" r:id="rId57"/>
    <p:sldId id="348" r:id="rId58"/>
    <p:sldId id="522" r:id="rId59"/>
    <p:sldId id="417" r:id="rId60"/>
    <p:sldId id="365" r:id="rId61"/>
    <p:sldId id="521" r:id="rId62"/>
    <p:sldId id="523" r:id="rId63"/>
    <p:sldId id="526" r:id="rId64"/>
    <p:sldId id="311" r:id="rId65"/>
    <p:sldId id="349" r:id="rId66"/>
    <p:sldId id="477" r:id="rId67"/>
    <p:sldId id="331" r:id="rId68"/>
  </p:sldIdLst>
  <p:sldSz cx="9144000" cy="6858000" type="screen4x3"/>
  <p:notesSz cx="7315200" cy="9601200"/>
  <p:defaultTextStyle>
    <a:defPPr>
      <a:defRPr lang="pt-BR"/>
    </a:defPPr>
    <a:lvl1pPr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D4D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7699" autoAdjust="0"/>
    <p:restoredTop sz="92793" autoAdjust="0"/>
  </p:normalViewPr>
  <p:slideViewPr>
    <p:cSldViewPr>
      <p:cViewPr varScale="1">
        <p:scale>
          <a:sx n="72" d="100"/>
          <a:sy n="72" d="100"/>
        </p:scale>
        <p:origin x="-83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21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 b="0"/>
            </a:lvl1pPr>
          </a:lstStyle>
          <a:p>
            <a:endParaRPr lang="en-US"/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 b="0"/>
            </a:lvl1pPr>
          </a:lstStyle>
          <a:p>
            <a:endParaRPr lang="en-US"/>
          </a:p>
        </p:txBody>
      </p:sp>
      <p:sp>
        <p:nvSpPr>
          <p:cNvPr id="148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 b="0"/>
            </a:lvl1pPr>
          </a:lstStyle>
          <a:p>
            <a:endParaRPr lang="en-US"/>
          </a:p>
        </p:txBody>
      </p:sp>
      <p:sp>
        <p:nvSpPr>
          <p:cNvPr id="148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b="0"/>
            </a:lvl1pPr>
          </a:lstStyle>
          <a:p>
            <a:fld id="{AB6EF385-4B7B-4F91-9614-EBFD0EDB2CAA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618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761508-C72D-4328-9324-16F63EDC5302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69FD03-7F72-453C-8029-5AB14B786AAB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BF0BBD-3A27-4ED1-8806-03D98FADEC89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660AF0-1B4F-43FE-B37D-D424E80EBA0D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F5FE82-816D-4107-83B4-6FB4F742F819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EB2464-CA5C-46F5-A889-C91D03001495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A783D4-AC68-4E5F-9CAC-C018110C3FE7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C4B3A-D1DF-4A35-A9AC-2CBD819DD75C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0EB739-2932-4191-B11C-C865C1236B35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CCCE70-1D91-43BA-89B6-11E61DC6A419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1D8348-CA22-455C-A278-15EA7A454D41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8B3DF8E7-C10C-4975-88FE-56AD255214B3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upload.wikimedia.org/wikipedia/commons/f/f3/Hubble_Ultra_Deep_Field_part_d.jpg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www.spacetelescope.org/videos/heic1017b/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Eheh1BH34Q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0jHsq36_NTU" TargetMode="Externa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79512" y="480735"/>
            <a:ext cx="2664296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l"/>
            <a:r>
              <a:rPr lang="pt-BR" sz="3200" b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nucleossíntese</a:t>
            </a:r>
          </a:p>
          <a:p>
            <a:pPr algn="l"/>
            <a:endParaRPr lang="pt-BR" b="0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pt-BR" sz="1800" b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a origem dos elementos químicos </a:t>
            </a: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71" name="Rectangle 23"/>
          <p:cNvSpPr>
            <a:spLocks noChangeArrowheads="1"/>
          </p:cNvSpPr>
          <p:nvPr/>
        </p:nvSpPr>
        <p:spPr bwMode="auto">
          <a:xfrm>
            <a:off x="114300" y="6381328"/>
            <a:ext cx="3924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pt-BR" sz="1400" b="0" dirty="0">
                <a:latin typeface="Calibri" pitchFamily="34" charset="0"/>
                <a:cs typeface="Calibri" pitchFamily="34" charset="0"/>
              </a:rPr>
              <a:t>Fábio R. D. de Andrade, Instituto de Geociências </a:t>
            </a:r>
          </a:p>
        </p:txBody>
      </p:sp>
      <p:pic>
        <p:nvPicPr>
          <p:cNvPr id="2072" name="Picture 24" descr="pedaco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6207968"/>
            <a:ext cx="4419600" cy="523875"/>
          </a:xfrm>
          <a:prstGeom prst="rect">
            <a:avLst/>
          </a:prstGeom>
          <a:noFill/>
        </p:spPr>
      </p:pic>
      <p:pic>
        <p:nvPicPr>
          <p:cNvPr id="1026" name="Picture 2" descr="https://www.nasa.gov/sites/default/files/images/447531main_hubble20th-img_ful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1" b="9439"/>
          <a:stretch/>
        </p:blipFill>
        <p:spPr bwMode="auto">
          <a:xfrm>
            <a:off x="3131840" y="66860"/>
            <a:ext cx="5932339" cy="609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90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3" name="Rectangle 5"/>
          <p:cNvSpPr>
            <a:spLocks noChangeArrowheads="1"/>
          </p:cNvSpPr>
          <p:nvPr/>
        </p:nvSpPr>
        <p:spPr bwMode="auto">
          <a:xfrm>
            <a:off x="467544" y="41520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en-US" sz="2000" b="0">
                <a:latin typeface="Calibri" pitchFamily="34" charset="0"/>
                <a:cs typeface="Calibri" pitchFamily="34" charset="0"/>
              </a:rPr>
              <a:t>a luz das galáxias apresenta desvio para o vermelho (Slipher, 1912)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sz="2000" b="0">
                <a:latin typeface="Calibri" pitchFamily="34" charset="0"/>
                <a:cs typeface="Calibri" pitchFamily="34" charset="0"/>
              </a:rPr>
              <a:t>(efeito Doppler)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sz="2000" b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263174" name="Rectangle 6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63175" name="Rectangle 7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6" name="Picture 5" descr="doppler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884613"/>
            <a:ext cx="7129462" cy="2317750"/>
          </a:xfrm>
          <a:prstGeom prst="rect">
            <a:avLst/>
          </a:prstGeom>
          <a:noFill/>
        </p:spPr>
      </p:pic>
      <p:pic>
        <p:nvPicPr>
          <p:cNvPr id="7" name="Picture 6" descr="Velocity0_70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663" y="1447800"/>
            <a:ext cx="3467100" cy="2066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3" name="Rectangle 5"/>
          <p:cNvSpPr>
            <a:spLocks noChangeArrowheads="1"/>
          </p:cNvSpPr>
          <p:nvPr/>
        </p:nvSpPr>
        <p:spPr bwMode="auto">
          <a:xfrm>
            <a:off x="467544" y="41520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en-US" sz="2000" b="0">
                <a:latin typeface="Calibri" pitchFamily="34" charset="0"/>
                <a:cs typeface="Calibri" pitchFamily="34" charset="0"/>
              </a:rPr>
              <a:t>a luz das galáxias apresenta desvio para o vermelho (Slipher, 1912)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sz="2000" b="0">
                <a:latin typeface="Calibri" pitchFamily="34" charset="0"/>
                <a:cs typeface="Calibri" pitchFamily="34" charset="0"/>
              </a:rPr>
              <a:t>(efeito Doppler)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sz="2000" b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263174" name="Rectangle 6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63175" name="Rectangle 7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3076" name="Picture 4" descr="Photographic representation of Doppler shifts: Redshift and Blueshift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2" y="1412776"/>
            <a:ext cx="4572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 rot="16200000">
            <a:off x="-1915993" y="3143618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000" b="0" dirty="0"/>
              <a:t>http://outreach.atnf.csiro.au/education/senior/astrophysics/spectra_info.html</a:t>
            </a:r>
          </a:p>
        </p:txBody>
      </p:sp>
      <p:pic>
        <p:nvPicPr>
          <p:cNvPr id="3078" name="Picture 6" descr="http://img.bhs4.com/67/9/679c7bce695681cf94fbe885f4574350c59f91f3_larg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3" r="19914" b="25741"/>
          <a:stretch/>
        </p:blipFill>
        <p:spPr bwMode="auto">
          <a:xfrm>
            <a:off x="3707904" y="3461592"/>
            <a:ext cx="4867671" cy="306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 rot="16200000">
            <a:off x="6483369" y="426024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000" b="0" dirty="0"/>
              <a:t>http://img.bhs4.com/67/9/679c7bce695681cf94fbe885f4574350c59f91f3_large.jpg</a:t>
            </a:r>
          </a:p>
        </p:txBody>
      </p:sp>
      <p:sp>
        <p:nvSpPr>
          <p:cNvPr id="4" name="Retângulo 3"/>
          <p:cNvSpPr/>
          <p:nvPr/>
        </p:nvSpPr>
        <p:spPr>
          <a:xfrm>
            <a:off x="1115616" y="5733256"/>
            <a:ext cx="26784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desvio para o vermelho </a:t>
            </a:r>
            <a:endParaRPr lang="pt-BR" sz="2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32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5122" name="Picture 2" descr="Animation zur Expansionsbewegung des Universum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3" y="2204864"/>
            <a:ext cx="4699167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 rot="16200000">
            <a:off x="6549486" y="4007714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000" b="0" dirty="0"/>
              <a:t>http://www.einstein-online.info/elementary/cosmology/expansion</a:t>
            </a:r>
          </a:p>
        </p:txBody>
      </p:sp>
      <p:sp>
        <p:nvSpPr>
          <p:cNvPr id="3" name="Retângulo 2"/>
          <p:cNvSpPr/>
          <p:nvPr/>
        </p:nvSpPr>
        <p:spPr>
          <a:xfrm>
            <a:off x="428624" y="404664"/>
            <a:ext cx="8031807" cy="967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000" b="0" dirty="0">
                <a:latin typeface="Calibri" pitchFamily="34" charset="0"/>
                <a:cs typeface="Calibri" pitchFamily="34" charset="0"/>
              </a:rPr>
              <a:t>as </a:t>
            </a:r>
            <a:r>
              <a:rPr lang="en-US" sz="2000" b="0" dirty="0" err="1">
                <a:latin typeface="Calibri" pitchFamily="34" charset="0"/>
                <a:cs typeface="Calibri" pitchFamily="34" charset="0"/>
              </a:rPr>
              <a:t>galáxias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0" dirty="0" err="1">
                <a:latin typeface="Calibri" pitchFamily="34" charset="0"/>
                <a:cs typeface="Calibri" pitchFamily="34" charset="0"/>
              </a:rPr>
              <a:t>estão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 se </a:t>
            </a:r>
            <a:r>
              <a:rPr lang="en-US" sz="2000" b="0" dirty="0" err="1">
                <a:latin typeface="Calibri" pitchFamily="34" charset="0"/>
                <a:cs typeface="Calibri" pitchFamily="34" charset="0"/>
              </a:rPr>
              <a:t>afastando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0" dirty="0" err="1">
                <a:latin typeface="Calibri" pitchFamily="34" charset="0"/>
                <a:cs typeface="Calibri" pitchFamily="34" charset="0"/>
              </a:rPr>
              <a:t>umas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 das </a:t>
            </a:r>
            <a:r>
              <a:rPr lang="en-US" sz="2000" b="0" dirty="0" err="1">
                <a:latin typeface="Calibri" pitchFamily="34" charset="0"/>
                <a:cs typeface="Calibri" pitchFamily="34" charset="0"/>
              </a:rPr>
              <a:t>outras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, </a:t>
            </a:r>
          </a:p>
          <a:p>
            <a:pPr algn="l">
              <a:lnSpc>
                <a:spcPct val="150000"/>
              </a:lnSpc>
            </a:pPr>
            <a:r>
              <a:rPr lang="en-US" sz="2000" b="0" dirty="0">
                <a:latin typeface="Calibri" pitchFamily="34" charset="0"/>
                <a:cs typeface="Calibri" pitchFamily="34" charset="0"/>
              </a:rPr>
              <a:t>com </a:t>
            </a:r>
            <a:r>
              <a:rPr lang="en-US" sz="2000" b="0" dirty="0" err="1">
                <a:latin typeface="Calibri" pitchFamily="34" charset="0"/>
                <a:cs typeface="Calibri" pitchFamily="34" charset="0"/>
              </a:rPr>
              <a:t>velocidade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0" dirty="0" err="1">
                <a:latin typeface="Calibri" pitchFamily="34" charset="0"/>
                <a:cs typeface="Calibri" pitchFamily="34" charset="0"/>
              </a:rPr>
              <a:t>proporcional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 à </a:t>
            </a:r>
            <a:r>
              <a:rPr lang="en-US" sz="2000" b="0" dirty="0" err="1">
                <a:latin typeface="Calibri" pitchFamily="34" charset="0"/>
                <a:cs typeface="Calibri" pitchFamily="34" charset="0"/>
              </a:rPr>
              <a:t>distância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 entre </a:t>
            </a:r>
            <a:r>
              <a:rPr lang="en-US" sz="2000" b="0" dirty="0" err="1">
                <a:latin typeface="Calibri" pitchFamily="34" charset="0"/>
                <a:cs typeface="Calibri" pitchFamily="34" charset="0"/>
              </a:rPr>
              <a:t>elas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03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8" name="Rectangle 27"/>
          <p:cNvSpPr/>
          <p:nvPr/>
        </p:nvSpPr>
        <p:spPr>
          <a:xfrm>
            <a:off x="323528" y="404664"/>
            <a:ext cx="7632848" cy="966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000" b="0">
                <a:latin typeface="Calibri" pitchFamily="34" charset="0"/>
                <a:cs typeface="Calibri" pitchFamily="34" charset="0"/>
              </a:rPr>
              <a:t>Constante de Hubble </a:t>
            </a:r>
          </a:p>
          <a:p>
            <a:pPr algn="l">
              <a:lnSpc>
                <a:spcPct val="150000"/>
              </a:lnSpc>
            </a:pPr>
            <a:r>
              <a:rPr lang="pt-BR" sz="2000" b="0">
                <a:latin typeface="Calibri" pitchFamily="34" charset="0"/>
                <a:cs typeface="Calibri" pitchFamily="34" charset="0"/>
              </a:rPr>
              <a:t>proporcionalidade entre </a:t>
            </a:r>
            <a:r>
              <a:rPr lang="en-US" sz="2000" b="0">
                <a:latin typeface="Calibri" pitchFamily="34" charset="0"/>
                <a:cs typeface="Calibri" pitchFamily="34" charset="0"/>
              </a:rPr>
              <a:t>velocidade </a:t>
            </a:r>
            <a:r>
              <a:rPr lang="pt-BR" sz="2000" b="0">
                <a:latin typeface="Calibri" pitchFamily="34" charset="0"/>
                <a:cs typeface="Calibri" pitchFamily="34" charset="0"/>
              </a:rPr>
              <a:t>e </a:t>
            </a:r>
            <a:r>
              <a:rPr lang="en-US" sz="2000" b="0">
                <a:latin typeface="Calibri" pitchFamily="34" charset="0"/>
                <a:cs typeface="Calibri" pitchFamily="34" charset="0"/>
              </a:rPr>
              <a:t>distância entre galáxias</a:t>
            </a:r>
            <a:endParaRPr lang="pt-BR" sz="2000"/>
          </a:p>
        </p:txBody>
      </p:sp>
      <p:pic>
        <p:nvPicPr>
          <p:cNvPr id="7" name="Imagem 6" descr="fig 1.jpg"/>
          <p:cNvPicPr>
            <a:picLocks noChangeAspect="1"/>
          </p:cNvPicPr>
          <p:nvPr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91152" y="893784"/>
            <a:ext cx="4828032" cy="6291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8" name="Rectangle 27"/>
          <p:cNvSpPr/>
          <p:nvPr/>
        </p:nvSpPr>
        <p:spPr>
          <a:xfrm>
            <a:off x="323528" y="404664"/>
            <a:ext cx="763284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pt-BR" sz="2000" b="0">
                <a:latin typeface="Calibri" pitchFamily="34" charset="0"/>
                <a:cs typeface="Calibri" pitchFamily="34" charset="0"/>
              </a:rPr>
              <a:t>Constante de Hubble e </a:t>
            </a:r>
            <a:r>
              <a:rPr lang="pt-BR" sz="2000" b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idade do Universo</a:t>
            </a:r>
          </a:p>
          <a:p>
            <a:pPr algn="l">
              <a:lnSpc>
                <a:spcPct val="150000"/>
              </a:lnSpc>
            </a:pPr>
            <a:r>
              <a:rPr lang="pt-BR" sz="2000" b="0">
                <a:latin typeface="Calibri" pitchFamily="34" charset="0"/>
                <a:cs typeface="Calibri" pitchFamily="34" charset="0"/>
              </a:rPr>
              <a:t>H entre 79 e 65  km/s/Mpc (média aprox. 22 km/s/10</a:t>
            </a:r>
            <a:r>
              <a:rPr lang="pt-BR" sz="2000" b="0" baseline="30000">
                <a:latin typeface="Calibri" pitchFamily="34" charset="0"/>
                <a:cs typeface="Calibri" pitchFamily="34" charset="0"/>
              </a:rPr>
              <a:t>6</a:t>
            </a:r>
            <a:r>
              <a:rPr lang="pt-BR" sz="2000" b="0">
                <a:latin typeface="Calibri" pitchFamily="34" charset="0"/>
                <a:cs typeface="Calibri" pitchFamily="34" charset="0"/>
              </a:rPr>
              <a:t> anos-luz)</a:t>
            </a:r>
          </a:p>
          <a:p>
            <a:pPr algn="l">
              <a:lnSpc>
                <a:spcPct val="150000"/>
              </a:lnSpc>
            </a:pPr>
            <a:endParaRPr lang="pt-BR" sz="2000" b="0">
              <a:latin typeface="Calibri" pitchFamily="34" charset="0"/>
              <a:cs typeface="Calibri" pitchFamily="34" charset="0"/>
            </a:endParaRPr>
          </a:p>
          <a:p>
            <a:pPr algn="l">
              <a:lnSpc>
                <a:spcPct val="150000"/>
              </a:lnSpc>
            </a:pPr>
            <a:r>
              <a:rPr lang="pt-BR" sz="2000" b="0">
                <a:latin typeface="Calibri" pitchFamily="34" charset="0"/>
                <a:cs typeface="Calibri" pitchFamily="34" charset="0"/>
              </a:rPr>
              <a:t>cálculo da regressão do afastamento das galáxias </a:t>
            </a:r>
          </a:p>
          <a:p>
            <a:pPr algn="l">
              <a:lnSpc>
                <a:spcPct val="150000"/>
              </a:lnSpc>
            </a:pPr>
            <a:r>
              <a:rPr lang="pt-BR" sz="2000" b="0">
                <a:latin typeface="Calibri" pitchFamily="34" charset="0"/>
                <a:cs typeface="Calibri" pitchFamily="34" charset="0"/>
              </a:rPr>
              <a:t>até todas as galáxias estarem no mesmo ponto</a:t>
            </a:r>
          </a:p>
          <a:p>
            <a:pPr algn="l">
              <a:lnSpc>
                <a:spcPct val="150000"/>
              </a:lnSpc>
            </a:pPr>
            <a:endParaRPr lang="pt-BR" sz="2000" b="0">
              <a:latin typeface="Calibri" pitchFamily="34" charset="0"/>
              <a:cs typeface="Calibri" pitchFamily="34" charset="0"/>
            </a:endParaRPr>
          </a:p>
          <a:p>
            <a:pPr algn="l">
              <a:lnSpc>
                <a:spcPct val="150000"/>
              </a:lnSpc>
            </a:pPr>
            <a:r>
              <a:rPr lang="pt-BR" sz="2000" b="0">
                <a:latin typeface="Calibri" pitchFamily="34" charset="0"/>
                <a:cs typeface="Calibri" pitchFamily="34" charset="0"/>
              </a:rPr>
              <a:t>v = d / t</a:t>
            </a:r>
          </a:p>
          <a:p>
            <a:pPr algn="l">
              <a:lnSpc>
                <a:spcPct val="150000"/>
              </a:lnSpc>
            </a:pPr>
            <a:r>
              <a:rPr lang="pt-BR" sz="2000" b="0">
                <a:latin typeface="Calibri" pitchFamily="34" charset="0"/>
                <a:cs typeface="Calibri" pitchFamily="34" charset="0"/>
              </a:rPr>
              <a:t>H = v / d </a:t>
            </a:r>
          </a:p>
          <a:p>
            <a:pPr algn="l">
              <a:lnSpc>
                <a:spcPct val="150000"/>
              </a:lnSpc>
            </a:pPr>
            <a:endParaRPr lang="pt-BR" sz="2000" b="0">
              <a:latin typeface="Calibri" pitchFamily="34" charset="0"/>
              <a:cs typeface="Calibri" pitchFamily="34" charset="0"/>
            </a:endParaRPr>
          </a:p>
          <a:p>
            <a:pPr algn="l">
              <a:lnSpc>
                <a:spcPct val="150000"/>
              </a:lnSpc>
            </a:pPr>
            <a:r>
              <a:rPr lang="pt-BR" sz="2000" b="0">
                <a:latin typeface="Calibri" pitchFamily="34" charset="0"/>
                <a:cs typeface="Calibri" pitchFamily="34" charset="0"/>
              </a:rPr>
              <a:t>t = 1 / H</a:t>
            </a:r>
          </a:p>
          <a:p>
            <a:pPr algn="l">
              <a:lnSpc>
                <a:spcPct val="150000"/>
              </a:lnSpc>
            </a:pPr>
            <a:r>
              <a:rPr lang="pt-BR" sz="2000" b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 = 13,799 </a:t>
            </a:r>
            <a:r>
              <a:rPr lang="pt-BR" sz="2000" b="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Symbol"/>
              </a:rPr>
              <a:t> 0,021 x 10</a:t>
            </a:r>
            <a:r>
              <a:rPr lang="pt-BR" sz="2000" b="0" baseline="3000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Symbol"/>
              </a:rPr>
              <a:t>9</a:t>
            </a:r>
            <a:r>
              <a:rPr lang="pt-BR" sz="2000" b="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Symbol"/>
              </a:rPr>
              <a:t> anos (idade estimada do Universo)</a:t>
            </a:r>
            <a:endParaRPr lang="pt-BR" sz="2000" b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4" name="Picture 2" descr="ssc2008-04a_medi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788" y="71438"/>
            <a:ext cx="6807200" cy="5445125"/>
          </a:xfrm>
          <a:prstGeom prst="rect">
            <a:avLst/>
          </a:prstGeom>
          <a:noFill/>
        </p:spPr>
      </p:pic>
      <p:sp>
        <p:nvSpPr>
          <p:cNvPr id="310275" name="Rectangle 3"/>
          <p:cNvSpPr>
            <a:spLocks noChangeArrowheads="1"/>
          </p:cNvSpPr>
          <p:nvPr/>
        </p:nvSpPr>
        <p:spPr bwMode="auto">
          <a:xfrm>
            <a:off x="179388" y="5694347"/>
            <a:ext cx="86407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/>
            <a:r>
              <a:rPr lang="pt-BR" sz="1600" b="0" dirty="0">
                <a:latin typeface="Calibri" pitchFamily="34" charset="0"/>
                <a:cs typeface="Calibri" pitchFamily="34" charset="0"/>
              </a:rPr>
              <a:t>galáxias no início da história do Universo</a:t>
            </a:r>
          </a:p>
          <a:p>
            <a:pPr algn="l"/>
            <a:r>
              <a:rPr lang="en-US" sz="1600" b="0" dirty="0">
                <a:latin typeface="Calibri" pitchFamily="34" charset="0"/>
                <a:cs typeface="Calibri" pitchFamily="34" charset="0"/>
              </a:rPr>
              <a:t>as </a:t>
            </a:r>
            <a:r>
              <a:rPr lang="en-US" sz="1600" b="0" dirty="0" err="1">
                <a:latin typeface="Calibri" pitchFamily="34" charset="0"/>
                <a:cs typeface="Calibri" pitchFamily="34" charset="0"/>
              </a:rPr>
              <a:t>galáxias</a:t>
            </a:r>
            <a:r>
              <a:rPr lang="en-US" sz="1600" b="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b="0" dirty="0" err="1">
                <a:latin typeface="Calibri" pitchFamily="34" charset="0"/>
                <a:cs typeface="Calibri" pitchFamily="34" charset="0"/>
              </a:rPr>
              <a:t>mais</a:t>
            </a:r>
            <a:r>
              <a:rPr lang="en-US" sz="1600" b="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b="0" dirty="0" err="1">
                <a:latin typeface="Calibri" pitchFamily="34" charset="0"/>
                <a:cs typeface="Calibri" pitchFamily="34" charset="0"/>
              </a:rPr>
              <a:t>distantes</a:t>
            </a:r>
            <a:r>
              <a:rPr lang="en-US" sz="1600" b="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b="0" dirty="0" err="1">
                <a:latin typeface="Calibri" pitchFamily="34" charset="0"/>
                <a:cs typeface="Calibri" pitchFamily="34" charset="0"/>
              </a:rPr>
              <a:t>são</a:t>
            </a:r>
            <a:r>
              <a:rPr lang="en-US" sz="1600" b="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b="0" dirty="0" err="1">
                <a:latin typeface="Calibri" pitchFamily="34" charset="0"/>
                <a:cs typeface="Calibri" pitchFamily="34" charset="0"/>
              </a:rPr>
              <a:t>visíveis</a:t>
            </a:r>
            <a:r>
              <a:rPr lang="en-US" sz="1600" b="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b="0" dirty="0" err="1">
                <a:latin typeface="Calibri" pitchFamily="34" charset="0"/>
                <a:cs typeface="Calibri" pitchFamily="34" charset="0"/>
              </a:rPr>
              <a:t>apenas</a:t>
            </a:r>
            <a:r>
              <a:rPr lang="en-US" sz="1600" b="0" dirty="0">
                <a:latin typeface="Calibri" pitchFamily="34" charset="0"/>
                <a:cs typeface="Calibri" pitchFamily="34" charset="0"/>
              </a:rPr>
              <a:t> no </a:t>
            </a:r>
            <a:r>
              <a:rPr lang="en-US" sz="1600" b="0" dirty="0" err="1">
                <a:latin typeface="Calibri" pitchFamily="34" charset="0"/>
                <a:cs typeface="Calibri" pitchFamily="34" charset="0"/>
              </a:rPr>
              <a:t>infravermelho</a:t>
            </a:r>
            <a:r>
              <a:rPr lang="en-US" sz="1600" b="0" dirty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600" b="0" dirty="0" err="1">
                <a:latin typeface="Calibri" pitchFamily="34" charset="0"/>
                <a:cs typeface="Calibri" pitchFamily="34" charset="0"/>
              </a:rPr>
              <a:t>efeito</a:t>
            </a:r>
            <a:r>
              <a:rPr lang="en-US" sz="1600" b="0" dirty="0">
                <a:latin typeface="Calibri" pitchFamily="34" charset="0"/>
                <a:cs typeface="Calibri" pitchFamily="34" charset="0"/>
              </a:rPr>
              <a:t> Doppler)</a:t>
            </a:r>
            <a:endParaRPr lang="pt-BR" sz="1600" b="0" dirty="0"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pt-BR" sz="1600" b="0" dirty="0">
                <a:latin typeface="Calibri" pitchFamily="34" charset="0"/>
                <a:cs typeface="Calibri" pitchFamily="34" charset="0"/>
              </a:rPr>
              <a:t>distância estimada em 12,8 bilhões de anos-luz da Terra</a:t>
            </a:r>
          </a:p>
        </p:txBody>
      </p:sp>
      <p:sp>
        <p:nvSpPr>
          <p:cNvPr id="310276" name="Rectangle 4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10277" name="Rectangle 5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732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09251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09252" name="Rectangle 4"/>
          <p:cNvSpPr>
            <a:spLocks noChangeArrowheads="1"/>
          </p:cNvSpPr>
          <p:nvPr/>
        </p:nvSpPr>
        <p:spPr bwMode="auto">
          <a:xfrm>
            <a:off x="107950" y="5877272"/>
            <a:ext cx="8702675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/>
            <a:r>
              <a:rPr lang="pt-BR" sz="1600" b="0" dirty="0">
                <a:latin typeface="Calibri" pitchFamily="34" charset="0"/>
                <a:cs typeface="Calibri" pitchFamily="34" charset="0"/>
              </a:rPr>
              <a:t>aglomerados de galáxias a cerca de 13 bilhões de anos-luz de distância</a:t>
            </a:r>
          </a:p>
          <a:p>
            <a:pPr algn="l"/>
            <a:endParaRPr lang="pt-BR" sz="1600" b="0" dirty="0"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pt-BR" sz="1600" b="0" dirty="0">
                <a:latin typeface="Calibri" pitchFamily="34" charset="0"/>
                <a:cs typeface="Calibri" pitchFamily="34" charset="0"/>
              </a:rPr>
              <a:t>A imagem contém cerca de 10.000 galáxias.</a:t>
            </a:r>
            <a:endParaRPr lang="pt-BR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9253" name="Picture 5" descr="File:Hubble Ultra Deep Field part d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35622"/>
            <a:ext cx="5309602" cy="5309602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722CE4B-462F-4803-A527-7DDD78CC0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5323275"/>
            <a:ext cx="860425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/>
            <a:r>
              <a:rPr lang="pt-BR" sz="1600" b="0" dirty="0">
                <a:latin typeface="Calibri" pitchFamily="34" charset="0"/>
                <a:cs typeface="Calibri" pitchFamily="34" charset="0"/>
              </a:rPr>
              <a:t>Hubble Ultra </a:t>
            </a:r>
            <a:r>
              <a:rPr lang="pt-BR" sz="1600" b="0" dirty="0" err="1">
                <a:latin typeface="Calibri" pitchFamily="34" charset="0"/>
                <a:cs typeface="Calibri" pitchFamily="34" charset="0"/>
              </a:rPr>
              <a:t>Deep</a:t>
            </a:r>
            <a:r>
              <a:rPr lang="pt-BR" sz="1600" b="0" dirty="0">
                <a:latin typeface="Calibri" pitchFamily="34" charset="0"/>
                <a:cs typeface="Calibri" pitchFamily="34" charset="0"/>
              </a:rPr>
              <a:t> Field</a:t>
            </a:r>
          </a:p>
          <a:p>
            <a:pPr algn="l"/>
            <a:r>
              <a:rPr lang="pt-BR" sz="1600" b="0" dirty="0">
                <a:latin typeface="Calibri" pitchFamily="34" charset="0"/>
                <a:cs typeface="Calibri" pitchFamily="34" charset="0"/>
              </a:rPr>
              <a:t>dados acumulados entre Setembro de 2003 e Janeiro de 2004</a:t>
            </a:r>
            <a:endParaRPr lang="pt-BR" sz="1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25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3" name="Rectangle 5"/>
          <p:cNvSpPr>
            <a:spLocks noChangeArrowheads="1"/>
          </p:cNvSpPr>
          <p:nvPr/>
        </p:nvSpPr>
        <p:spPr bwMode="auto">
          <a:xfrm>
            <a:off x="152400" y="260648"/>
            <a:ext cx="8839200" cy="334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en-US" sz="2000" b="0">
                <a:latin typeface="Calibri" pitchFamily="34" charset="0"/>
                <a:cs typeface="Calibri" pitchFamily="34" charset="0"/>
              </a:rPr>
              <a:t>radiação cósmica de fundo (micro-ondas)</a:t>
            </a:r>
            <a:endParaRPr lang="en-US" sz="2000" b="0" i="1">
              <a:latin typeface="Calibri" pitchFamily="34" charset="0"/>
              <a:cs typeface="Calibri" pitchFamily="34" charset="0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1800" b="0">
              <a:latin typeface="Calibri" pitchFamily="34" charset="0"/>
              <a:cs typeface="Calibri" pitchFamily="34" charset="0"/>
            </a:endParaRPr>
          </a:p>
          <a:p>
            <a:pPr marL="342900" indent="-342900" algn="l">
              <a:spcBef>
                <a:spcPct val="20000"/>
              </a:spcBef>
            </a:pPr>
            <a:r>
              <a:rPr lang="en-US" sz="1800" b="0">
                <a:latin typeface="Calibri" pitchFamily="34" charset="0"/>
                <a:cs typeface="Calibri" pitchFamily="34" charset="0"/>
              </a:rPr>
              <a:t>radiação remanescente do </a:t>
            </a:r>
            <a:r>
              <a:rPr lang="en-US" sz="1800" b="0" i="1">
                <a:latin typeface="Calibri" pitchFamily="34" charset="0"/>
                <a:cs typeface="Calibri" pitchFamily="34" charset="0"/>
              </a:rPr>
              <a:t>big bang </a:t>
            </a:r>
            <a:r>
              <a:rPr lang="en-US" sz="1800" b="0">
                <a:latin typeface="Calibri" pitchFamily="34" charset="0"/>
                <a:cs typeface="Calibri" pitchFamily="34" charset="0"/>
              </a:rPr>
              <a:t>(Penzias e Wilson, 1965)</a:t>
            </a:r>
            <a:endParaRPr lang="en-US" sz="1800" b="0" i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8294" name="Rectangle 6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68295" name="Rectangle 7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16792" y="5422348"/>
            <a:ext cx="8675688" cy="958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1600" b="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flutuações</a:t>
            </a:r>
            <a:r>
              <a:rPr lang="en-US" sz="16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de </a:t>
            </a:r>
            <a:r>
              <a:rPr lang="en-US" sz="1600" b="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temperatura</a:t>
            </a:r>
            <a:r>
              <a:rPr lang="en-US" sz="16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b="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cósmica</a:t>
            </a:r>
            <a:r>
              <a:rPr lang="en-US" sz="16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, dados </a:t>
            </a:r>
            <a:r>
              <a:rPr lang="en-US" sz="1600" b="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coletados</a:t>
            </a:r>
            <a:r>
              <a:rPr lang="en-US" sz="16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por 5 </a:t>
            </a:r>
            <a:r>
              <a:rPr lang="en-US" sz="1600" b="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anos</a:t>
            </a:r>
            <a:r>
              <a:rPr lang="en-US" sz="16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b="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em</a:t>
            </a:r>
            <a:r>
              <a:rPr lang="en-US" sz="16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b="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todo</a:t>
            </a:r>
            <a:r>
              <a:rPr lang="en-US" sz="16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o </a:t>
            </a:r>
            <a:r>
              <a:rPr lang="en-US" sz="1600" b="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céu</a:t>
            </a:r>
            <a:r>
              <a:rPr lang="en-US" sz="16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16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b="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temperatura</a:t>
            </a:r>
            <a:r>
              <a:rPr lang="en-US" sz="16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b="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média</a:t>
            </a:r>
            <a:r>
              <a:rPr lang="en-US" sz="16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2.725 Kelvin (-270</a:t>
            </a:r>
            <a:r>
              <a:rPr lang="en-US" sz="1600" b="0" baseline="30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US" sz="16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C)</a:t>
            </a:r>
            <a:br>
              <a:rPr lang="en-US" sz="16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as </a:t>
            </a:r>
            <a:r>
              <a:rPr lang="en-US" sz="1600" b="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flutuações</a:t>
            </a:r>
            <a:r>
              <a:rPr lang="en-US" sz="16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da </a:t>
            </a:r>
            <a:r>
              <a:rPr lang="en-US" sz="1600" b="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temperatura</a:t>
            </a:r>
            <a:r>
              <a:rPr lang="en-US" sz="16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b="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são</a:t>
            </a:r>
            <a:r>
              <a:rPr lang="en-US" sz="16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da </a:t>
            </a:r>
            <a:r>
              <a:rPr lang="en-US" sz="1600" b="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ordem</a:t>
            </a:r>
            <a:r>
              <a:rPr lang="en-US" sz="16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de 0,0002 </a:t>
            </a:r>
            <a:r>
              <a:rPr lang="en-US" sz="1600" b="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graus</a:t>
            </a:r>
            <a:r>
              <a:rPr lang="en-US" sz="16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pt-BR" sz="1600" b="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3" descr="WMAP_20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31" y="1629345"/>
            <a:ext cx="7198377" cy="35998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943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23" name="Rectangle 7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65224" name="Rectangle 8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2050" name="Picture 2" descr="Resultado de imagem para big bang time sc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3835"/>
            <a:ext cx="8052295" cy="631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 rot="16200000">
            <a:off x="6684004" y="341626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200" b="0"/>
              <a:t>https://www.physicsoftheuniverse.com/topics_bigbang_timeline.html</a:t>
            </a:r>
          </a:p>
        </p:txBody>
      </p:sp>
    </p:spTree>
    <p:extLst>
      <p:ext uri="{BB962C8B-B14F-4D97-AF65-F5344CB8AC3E}">
        <p14:creationId xmlns:p14="http://schemas.microsoft.com/office/powerpoint/2010/main" val="180120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9" name="Rectangle 5"/>
          <p:cNvSpPr>
            <a:spLocks noChangeArrowheads="1"/>
          </p:cNvSpPr>
          <p:nvPr/>
        </p:nvSpPr>
        <p:spPr bwMode="auto">
          <a:xfrm>
            <a:off x="228600" y="559221"/>
            <a:ext cx="8763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lnSpc>
                <a:spcPct val="150000"/>
              </a:lnSpc>
              <a:spcBef>
                <a:spcPct val="20000"/>
              </a:spcBef>
            </a:pPr>
            <a:r>
              <a:rPr lang="en-US" sz="2000" b="0">
                <a:latin typeface="Calibri" panose="020F0502020204030204" pitchFamily="34" charset="0"/>
              </a:rPr>
              <a:t>principais processos de nucleossíntese</a:t>
            </a:r>
          </a:p>
          <a:p>
            <a:pPr marL="342900" indent="-342900" algn="l">
              <a:lnSpc>
                <a:spcPct val="150000"/>
              </a:lnSpc>
              <a:spcBef>
                <a:spcPct val="20000"/>
              </a:spcBef>
            </a:pPr>
            <a:endParaRPr lang="en-US" sz="2000" b="0">
              <a:latin typeface="Calibri" panose="020F0502020204030204" pitchFamily="34" charset="0"/>
            </a:endParaRPr>
          </a:p>
          <a:p>
            <a:pPr marL="342900" indent="-342900" algn="l">
              <a:lnSpc>
                <a:spcPct val="150000"/>
              </a:lnSpc>
              <a:spcBef>
                <a:spcPct val="20000"/>
              </a:spcBef>
            </a:pPr>
            <a:r>
              <a:rPr lang="en-US" sz="2000" b="0">
                <a:solidFill>
                  <a:srgbClr val="0000FF"/>
                </a:solidFill>
                <a:latin typeface="Calibri" panose="020F0502020204030204" pitchFamily="34" charset="0"/>
              </a:rPr>
              <a:t>nucleossíntese primordial</a:t>
            </a:r>
            <a:r>
              <a:rPr lang="en-US" sz="2000" b="0">
                <a:latin typeface="Calibri" panose="020F0502020204030204" pitchFamily="34" charset="0"/>
              </a:rPr>
              <a:t>, </a:t>
            </a:r>
            <a:r>
              <a:rPr lang="en-US" sz="2000" b="0" i="1">
                <a:latin typeface="Calibri" panose="020F0502020204030204" pitchFamily="34" charset="0"/>
              </a:rPr>
              <a:t>big-bang</a:t>
            </a:r>
            <a:r>
              <a:rPr lang="en-US" sz="2000" b="0">
                <a:latin typeface="Calibri" panose="020F0502020204030204" pitchFamily="34" charset="0"/>
              </a:rPr>
              <a:t>, formação de H, He</a:t>
            </a:r>
          </a:p>
          <a:p>
            <a:pPr marL="342900" indent="-342900" algn="l">
              <a:lnSpc>
                <a:spcPct val="150000"/>
              </a:lnSpc>
              <a:spcBef>
                <a:spcPct val="20000"/>
              </a:spcBef>
            </a:pPr>
            <a:r>
              <a:rPr lang="en-US" sz="2000" b="0">
                <a:solidFill>
                  <a:srgbClr val="0000FF"/>
                </a:solidFill>
                <a:latin typeface="Calibri" panose="020F0502020204030204" pitchFamily="34" charset="0"/>
              </a:rPr>
              <a:t>nucleossíntese estelar</a:t>
            </a:r>
            <a:r>
              <a:rPr lang="en-US" sz="2000" b="0">
                <a:latin typeface="Calibri" panose="020F0502020204030204" pitchFamily="34" charset="0"/>
              </a:rPr>
              <a:t>, no interior de estrelas, elementos até </a:t>
            </a:r>
            <a:r>
              <a:rPr lang="en-US" sz="2000" b="0" baseline="30000">
                <a:latin typeface="Calibri" panose="020F0502020204030204" pitchFamily="34" charset="0"/>
              </a:rPr>
              <a:t>56</a:t>
            </a:r>
            <a:r>
              <a:rPr lang="en-US" sz="2000" b="0">
                <a:latin typeface="Calibri" panose="020F0502020204030204" pitchFamily="34" charset="0"/>
              </a:rPr>
              <a:t>Fe</a:t>
            </a:r>
          </a:p>
          <a:p>
            <a:pPr marL="342900" indent="-342900" algn="l">
              <a:lnSpc>
                <a:spcPct val="150000"/>
              </a:lnSpc>
              <a:spcBef>
                <a:spcPct val="20000"/>
              </a:spcBef>
            </a:pPr>
            <a:r>
              <a:rPr lang="en-US" sz="2000" b="0">
                <a:solidFill>
                  <a:srgbClr val="0000FF"/>
                </a:solidFill>
                <a:latin typeface="Calibri" panose="020F0502020204030204" pitchFamily="34" charset="0"/>
              </a:rPr>
              <a:t>nucleossíntese explosiva</a:t>
            </a:r>
            <a:r>
              <a:rPr lang="en-US" sz="2000" b="0">
                <a:latin typeface="Calibri" panose="020F0502020204030204" pitchFamily="34" charset="0"/>
              </a:rPr>
              <a:t>, em supernovas, elementos pesados</a:t>
            </a:r>
          </a:p>
          <a:p>
            <a:pPr marL="342900" indent="-342900" algn="l">
              <a:lnSpc>
                <a:spcPct val="150000"/>
              </a:lnSpc>
              <a:spcBef>
                <a:spcPct val="20000"/>
              </a:spcBef>
            </a:pPr>
            <a:r>
              <a:rPr lang="en-US" sz="2000" b="0">
                <a:solidFill>
                  <a:srgbClr val="0000FF"/>
                </a:solidFill>
                <a:latin typeface="Calibri" panose="020F0502020204030204" pitchFamily="34" charset="0"/>
              </a:rPr>
              <a:t>nucleossíntese galáctica</a:t>
            </a:r>
            <a:r>
              <a:rPr lang="en-US" sz="2000" b="0">
                <a:latin typeface="Calibri" panose="020F0502020204030204" pitchFamily="34" charset="0"/>
              </a:rPr>
              <a:t>, formação de Li, B e Be pela interação de raios cósmicos e matéria (espalação)</a:t>
            </a:r>
          </a:p>
        </p:txBody>
      </p:sp>
      <p:sp>
        <p:nvSpPr>
          <p:cNvPr id="267270" name="Rectangle 6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67271" name="Rectangle 7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641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6" name="Rectangle 4"/>
          <p:cNvSpPr>
            <a:spLocks noChangeArrowheads="1"/>
          </p:cNvSpPr>
          <p:nvPr/>
        </p:nvSpPr>
        <p:spPr bwMode="auto">
          <a:xfrm>
            <a:off x="323601" y="2335520"/>
            <a:ext cx="8424863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2000" b="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matéria</a:t>
            </a:r>
            <a:r>
              <a:rPr lang="en-US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comum</a:t>
            </a:r>
            <a:r>
              <a:rPr lang="en-US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en-US" sz="2000" b="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bariônica</a:t>
            </a:r>
            <a:r>
              <a:rPr lang="en-US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 algn="l">
              <a:lnSpc>
                <a:spcPct val="120000"/>
              </a:lnSpc>
            </a:pPr>
            <a:r>
              <a:rPr lang="en-US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~5 % da </a:t>
            </a:r>
            <a:r>
              <a:rPr lang="en-US" sz="2000" b="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massa</a:t>
            </a:r>
            <a:r>
              <a:rPr lang="en-US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do </a:t>
            </a:r>
            <a:r>
              <a:rPr lang="en-US" sz="2000" b="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Universo</a:t>
            </a:r>
            <a:r>
              <a:rPr lang="en-US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algn="l">
              <a:lnSpc>
                <a:spcPct val="120000"/>
              </a:lnSpc>
            </a:pPr>
            <a:r>
              <a:rPr lang="en-US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	(75% H + 23% He)</a:t>
            </a:r>
            <a:br>
              <a:rPr lang="en-US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endParaRPr lang="en-US" sz="2000" b="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>
              <a:lnSpc>
                <a:spcPct val="120000"/>
              </a:lnSpc>
            </a:pPr>
            <a:r>
              <a:rPr lang="en-US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~70% </a:t>
            </a:r>
            <a:r>
              <a:rPr lang="en-US" sz="2000" b="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energia</a:t>
            </a:r>
            <a:r>
              <a:rPr lang="en-US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negra</a:t>
            </a:r>
            <a:r>
              <a:rPr lang="en-US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~25% </a:t>
            </a:r>
            <a:r>
              <a:rPr lang="en-US" sz="2000" b="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matéria</a:t>
            </a:r>
            <a:r>
              <a:rPr lang="en-US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negra</a:t>
            </a:r>
            <a:endParaRPr lang="pt-BR" sz="2000" b="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9557" name="Rectangle 5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79558" name="Rectangle 6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79559" name="Rectangle 7"/>
          <p:cNvSpPr>
            <a:spLocks noChangeArrowheads="1"/>
          </p:cNvSpPr>
          <p:nvPr/>
        </p:nvSpPr>
        <p:spPr bwMode="auto">
          <a:xfrm>
            <a:off x="302840" y="19776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 b="0">
                <a:latin typeface="Calibri" pitchFamily="34" charset="0"/>
                <a:cs typeface="Calibri" pitchFamily="34" charset="0"/>
              </a:rPr>
              <a:t>Composição do Universo</a:t>
            </a:r>
          </a:p>
        </p:txBody>
      </p:sp>
      <p:pic>
        <p:nvPicPr>
          <p:cNvPr id="6146" name="Picture 2" descr="http://upload.wikimedia.org/wikipedia/commons/thumb/c/c3/CL0024%2B17.jpg/640px-CL0024%2B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908720"/>
            <a:ext cx="4950296" cy="495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93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Rectangle 6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40647" name="Rectangle 7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311015" y="447055"/>
            <a:ext cx="2864246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000" b="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reações</a:t>
            </a:r>
            <a:r>
              <a:rPr lang="en-US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da </a:t>
            </a:r>
          </a:p>
          <a:p>
            <a:pPr algn="l"/>
            <a:r>
              <a:rPr lang="en-US" sz="2000" b="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nucleossíntese</a:t>
            </a:r>
            <a:r>
              <a:rPr lang="en-US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primordial</a:t>
            </a:r>
          </a:p>
          <a:p>
            <a:pPr algn="l"/>
            <a:r>
              <a:rPr lang="en-US" sz="2000" b="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big bang </a:t>
            </a:r>
          </a:p>
          <a:p>
            <a:pPr algn="l"/>
            <a:endParaRPr lang="en-US" sz="2000" b="0" i="1" dirty="0">
              <a:solidFill>
                <a:schemeClr val="tx2"/>
              </a:solidFill>
              <a:latin typeface="Calibri" pitchFamily="34" charset="0"/>
            </a:endParaRPr>
          </a:p>
          <a:p>
            <a:pPr algn="l"/>
            <a:endParaRPr lang="en-US" sz="2000" b="0" i="1" dirty="0">
              <a:solidFill>
                <a:schemeClr val="tx2"/>
              </a:solidFill>
              <a:latin typeface="Calibri" pitchFamily="34" charset="0"/>
            </a:endParaRPr>
          </a:p>
          <a:p>
            <a:pPr algn="l"/>
            <a:endParaRPr lang="en-US" sz="2000" b="0" i="1" dirty="0">
              <a:solidFill>
                <a:schemeClr val="tx2"/>
              </a:solidFill>
              <a:latin typeface="Calibri" pitchFamily="34" charset="0"/>
            </a:endParaRPr>
          </a:p>
          <a:p>
            <a:pPr algn="l"/>
            <a:endParaRPr lang="en-US" sz="2000" b="0" i="1" dirty="0">
              <a:solidFill>
                <a:schemeClr val="tx2"/>
              </a:solidFill>
              <a:latin typeface="Calibri" pitchFamily="34" charset="0"/>
            </a:endParaRPr>
          </a:p>
          <a:p>
            <a:pPr algn="l"/>
            <a:endParaRPr lang="en-US" sz="2000" b="0" i="1" dirty="0">
              <a:solidFill>
                <a:schemeClr val="tx2"/>
              </a:solidFill>
              <a:latin typeface="Calibri" pitchFamily="34" charset="0"/>
            </a:endParaRPr>
          </a:p>
          <a:p>
            <a:pPr algn="l"/>
            <a:endParaRPr lang="en-US" sz="2000" b="0" i="1" dirty="0">
              <a:solidFill>
                <a:schemeClr val="tx2"/>
              </a:solidFill>
              <a:latin typeface="Calibri" pitchFamily="34" charset="0"/>
            </a:endParaRPr>
          </a:p>
          <a:p>
            <a:pPr algn="l"/>
            <a:endParaRPr lang="en-US" sz="2000" b="0" i="1" dirty="0">
              <a:solidFill>
                <a:schemeClr val="tx2"/>
              </a:solidFill>
              <a:latin typeface="Calibri" pitchFamily="34" charset="0"/>
            </a:endParaRPr>
          </a:p>
          <a:p>
            <a:pPr algn="l"/>
            <a:endParaRPr lang="en-US" sz="2000" b="0" i="1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F51DBFAD-0642-44AB-959B-51DAF65E9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033279"/>
            <a:ext cx="5832648" cy="536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58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5" name="Rectangle 3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74436" name="Rectangle 4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153370" y="6309320"/>
            <a:ext cx="2906462" cy="369332"/>
          </a:xfrm>
          <a:prstGeom prst="rect">
            <a:avLst/>
          </a:prstGeom>
          <a:solidFill>
            <a:srgbClr val="4D4D4D"/>
          </a:solidFill>
        </p:spPr>
        <p:txBody>
          <a:bodyPr wrap="square">
            <a:spAutoFit/>
          </a:bodyPr>
          <a:lstStyle/>
          <a:p>
            <a:pPr algn="l"/>
            <a:r>
              <a:rPr lang="pt-BR" sz="1800" b="0" dirty="0">
                <a:solidFill>
                  <a:srgbClr val="0000FF"/>
                </a:solidFill>
                <a:hlinkClick r:id="rId2"/>
              </a:rPr>
              <a:t>animação </a:t>
            </a:r>
            <a:r>
              <a:rPr lang="pt-BR" sz="1800" b="0" dirty="0" err="1">
                <a:solidFill>
                  <a:srgbClr val="0000FF"/>
                </a:solidFill>
                <a:hlinkClick r:id="rId2"/>
              </a:rPr>
              <a:t>Herzsprung</a:t>
            </a:r>
            <a:r>
              <a:rPr lang="pt-BR" sz="1800" b="0" dirty="0">
                <a:solidFill>
                  <a:srgbClr val="0000FF"/>
                </a:solidFill>
                <a:hlinkClick r:id="rId2"/>
              </a:rPr>
              <a:t>-Russel</a:t>
            </a:r>
            <a:endParaRPr lang="pt-BR" sz="1800" b="0" dirty="0">
              <a:solidFill>
                <a:srgbClr val="0000FF"/>
              </a:solidFill>
            </a:endParaRPr>
          </a:p>
        </p:txBody>
      </p:sp>
      <p:sp>
        <p:nvSpPr>
          <p:cNvPr id="3" name="AutoShape 2" descr="Imagem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Imagem relacionad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6" descr="https://thumbor.abcopen.net.au/bfTWZVnkZMCUwaZ2hRhrZ24d_S8=/970x970/smart/https:/scontent.cdninstagram.com/t51.2885-15/s640x640/sh0.08/e35/c0.135.1080.1080/17662183_469960423344415_4048304858879492096_n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100" y="153308"/>
            <a:ext cx="6084004" cy="6084004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="" xmlns:a16="http://schemas.microsoft.com/office/drawing/2014/main" id="{8B811FA9-604E-4C04-9176-4332EDF10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270863"/>
            <a:ext cx="8675687" cy="5462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2000" b="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Nucleosíntese</a:t>
            </a:r>
            <a:r>
              <a:rPr lang="en-US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estelar</a:t>
            </a:r>
            <a:r>
              <a:rPr lang="en-US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b="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formação</a:t>
            </a:r>
            <a:r>
              <a:rPr lang="en-US" sz="18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de </a:t>
            </a:r>
          </a:p>
          <a:p>
            <a:pPr algn="l">
              <a:lnSpc>
                <a:spcPct val="120000"/>
              </a:lnSpc>
            </a:pPr>
            <a:r>
              <a:rPr lang="en-US" sz="1800" b="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elementos</a:t>
            </a:r>
            <a:r>
              <a:rPr lang="en-US" sz="18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por </a:t>
            </a:r>
          </a:p>
          <a:p>
            <a:pPr algn="l">
              <a:lnSpc>
                <a:spcPct val="120000"/>
              </a:lnSpc>
            </a:pPr>
            <a:r>
              <a:rPr lang="en-US" sz="1800" b="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fusão</a:t>
            </a:r>
            <a:r>
              <a:rPr lang="en-US" sz="18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nuclear </a:t>
            </a:r>
            <a:r>
              <a:rPr lang="en-US" sz="1800" b="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nas</a:t>
            </a:r>
            <a:r>
              <a:rPr lang="en-US" sz="18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estrelas</a:t>
            </a:r>
            <a:r>
              <a:rPr lang="en-US" sz="18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18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endParaRPr lang="en-US" sz="1800" b="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>
              <a:lnSpc>
                <a:spcPct val="120000"/>
              </a:lnSpc>
            </a:pPr>
            <a:endParaRPr lang="en-US" sz="1800" b="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>
              <a:lnSpc>
                <a:spcPct val="120000"/>
              </a:lnSpc>
            </a:pPr>
            <a:endParaRPr lang="en-US" sz="1800" b="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>
              <a:lnSpc>
                <a:spcPct val="120000"/>
              </a:lnSpc>
            </a:pPr>
            <a:endParaRPr lang="en-US" sz="1800" b="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>
              <a:lnSpc>
                <a:spcPct val="120000"/>
              </a:lnSpc>
            </a:pPr>
            <a:endParaRPr lang="en-US" sz="1800" b="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>
              <a:lnSpc>
                <a:spcPct val="120000"/>
              </a:lnSpc>
            </a:pPr>
            <a:endParaRPr lang="en-US" sz="1800" b="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>
              <a:lnSpc>
                <a:spcPct val="120000"/>
              </a:lnSpc>
            </a:pPr>
            <a:endParaRPr lang="en-US" sz="1800" b="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>
              <a:lnSpc>
                <a:spcPct val="120000"/>
              </a:lnSpc>
            </a:pPr>
            <a:endParaRPr lang="en-US" sz="1800" b="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>
              <a:lnSpc>
                <a:spcPct val="120000"/>
              </a:lnSpc>
            </a:pPr>
            <a:endParaRPr lang="en-US" sz="1800" b="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>
              <a:lnSpc>
                <a:spcPct val="120000"/>
              </a:lnSpc>
            </a:pPr>
            <a:endParaRPr lang="en-US" sz="1800" b="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>
              <a:lnSpc>
                <a:spcPct val="120000"/>
              </a:lnSpc>
            </a:pPr>
            <a:endParaRPr lang="en-US" sz="1800" b="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88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5" name="Rectangle 3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74436" name="Rectangle 4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6" name="Rectangle 5"/>
          <p:cNvSpPr/>
          <p:nvPr/>
        </p:nvSpPr>
        <p:spPr>
          <a:xfrm>
            <a:off x="227221" y="332656"/>
            <a:ext cx="3355149" cy="4093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000" b="0">
                <a:latin typeface="Calibri" pitchFamily="34" charset="0"/>
                <a:cs typeface="Calibri" pitchFamily="34" charset="0"/>
              </a:rPr>
              <a:t>classificação</a:t>
            </a:r>
          </a:p>
          <a:p>
            <a:pPr algn="l"/>
            <a:r>
              <a:rPr lang="en-US" sz="2000" b="0">
                <a:latin typeface="Calibri" pitchFamily="34" charset="0"/>
                <a:cs typeface="Calibri" pitchFamily="34" charset="0"/>
              </a:rPr>
              <a:t>das estrelas</a:t>
            </a:r>
          </a:p>
          <a:p>
            <a:pPr algn="l"/>
            <a:endParaRPr lang="en-US" sz="2000" b="0">
              <a:latin typeface="Calibri" pitchFamily="34" charset="0"/>
            </a:endParaRPr>
          </a:p>
          <a:p>
            <a:pPr algn="l"/>
            <a:endParaRPr lang="en-US" sz="2000" b="0">
              <a:latin typeface="Calibri" pitchFamily="34" charset="0"/>
            </a:endParaRPr>
          </a:p>
          <a:p>
            <a:pPr algn="l"/>
            <a:r>
              <a:rPr lang="en-US" sz="2000" b="0">
                <a:latin typeface="Calibri" pitchFamily="34" charset="0"/>
              </a:rPr>
              <a:t>diagrama de </a:t>
            </a:r>
          </a:p>
          <a:p>
            <a:pPr algn="l"/>
            <a:r>
              <a:rPr lang="en-US" sz="2000" b="0">
                <a:latin typeface="Calibri" pitchFamily="34" charset="0"/>
              </a:rPr>
              <a:t>Hertzsprung - Russell</a:t>
            </a:r>
          </a:p>
          <a:p>
            <a:pPr algn="l"/>
            <a:endParaRPr lang="pt-BR" sz="2000" b="0">
              <a:latin typeface="Calibri" panose="020F0502020204030204" pitchFamily="34" charset="0"/>
            </a:endParaRPr>
          </a:p>
          <a:p>
            <a:pPr algn="l"/>
            <a:endParaRPr lang="pt-BR" sz="2000" b="0">
              <a:latin typeface="Calibri" panose="020F0502020204030204" pitchFamily="34" charset="0"/>
            </a:endParaRPr>
          </a:p>
          <a:p>
            <a:pPr algn="l"/>
            <a:endParaRPr lang="pt-BR" sz="2000" b="0">
              <a:latin typeface="Calibri" panose="020F0502020204030204" pitchFamily="34" charset="0"/>
            </a:endParaRPr>
          </a:p>
          <a:p>
            <a:pPr algn="l"/>
            <a:r>
              <a:rPr lang="pt-BR" sz="2000" b="0">
                <a:latin typeface="Calibri" panose="020F0502020204030204" pitchFamily="34" charset="0"/>
              </a:rPr>
              <a:t>cerca de 90% das estrelas</a:t>
            </a:r>
          </a:p>
          <a:p>
            <a:pPr algn="l"/>
            <a:r>
              <a:rPr lang="pt-BR" sz="2000" b="0">
                <a:latin typeface="Calibri" panose="020F0502020204030204" pitchFamily="34" charset="0"/>
              </a:rPr>
              <a:t>estão na sequência principal</a:t>
            </a:r>
          </a:p>
          <a:p>
            <a:pPr algn="l"/>
            <a:r>
              <a:rPr lang="pt-BR" sz="2000" b="0">
                <a:latin typeface="Calibri" panose="020F0502020204030204" pitchFamily="34" charset="0"/>
              </a:rPr>
              <a:t>e produzem </a:t>
            </a:r>
            <a:r>
              <a:rPr lang="pt-BR" sz="2000">
                <a:latin typeface="Calibri" panose="020F0502020204030204" pitchFamily="34" charset="0"/>
              </a:rPr>
              <a:t>He </a:t>
            </a:r>
            <a:r>
              <a:rPr lang="pt-BR" sz="2000" b="0">
                <a:latin typeface="Calibri" panose="020F0502020204030204" pitchFamily="34" charset="0"/>
              </a:rPr>
              <a:t>por fusão de </a:t>
            </a:r>
            <a:r>
              <a:rPr lang="pt-BR" sz="2000">
                <a:latin typeface="Calibri" panose="020F0502020204030204" pitchFamily="34" charset="0"/>
              </a:rPr>
              <a:t>H</a:t>
            </a:r>
          </a:p>
          <a:p>
            <a:pPr algn="l"/>
            <a:r>
              <a:rPr lang="pt-BR" sz="2000" b="0"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t="7812" r="19326" b="7042"/>
          <a:stretch/>
        </p:blipFill>
        <p:spPr bwMode="auto">
          <a:xfrm>
            <a:off x="4355976" y="130056"/>
            <a:ext cx="4686300" cy="6228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/>
          <p:nvPr/>
        </p:nvSpPr>
        <p:spPr>
          <a:xfrm rot="16200000">
            <a:off x="8216144" y="3612313"/>
            <a:ext cx="15077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 b="0">
                <a:latin typeface="Calibri" pitchFamily="34" charset="0"/>
                <a:cs typeface="Calibri" pitchFamily="34" charset="0"/>
              </a:rPr>
              <a:t>White, Geochemistry</a:t>
            </a:r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val="61056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5" name="Rectangle 3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74436" name="Rectangle 4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2050" name="Picture 2" descr="Resultado de imagem para nasa birth and evolution of sta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42" y="548680"/>
            <a:ext cx="886835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hlinkClick r:id="rId3"/>
          </p:cNvPr>
          <p:cNvSpPr txBox="1"/>
          <p:nvPr/>
        </p:nvSpPr>
        <p:spPr>
          <a:xfrm>
            <a:off x="7642524" y="6237312"/>
            <a:ext cx="1393972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pt-BR" b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animação</a:t>
            </a:r>
            <a:endParaRPr lang="pt-BR" b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03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9" name="Rectangle 3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01060" name="Rectangle 4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2050" name="Picture 2" descr="http://members.wolfram.com/jeffb/visualization/proton-proto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304" y="999331"/>
            <a:ext cx="3810000" cy="454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 rot="16200000">
            <a:off x="6539988" y="301350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200" b="0"/>
              <a:t>http://members.wolfram.com/jeffb/visualization/proton-proton.gif</a:t>
            </a:r>
          </a:p>
        </p:txBody>
      </p:sp>
      <p:pic>
        <p:nvPicPr>
          <p:cNvPr id="11266" name="Picture 2" descr="https://upload.wikimedia.org/wikipedia/commons/thumb/7/78/FusionintheSun.svg/678px-FusionintheSu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31656"/>
            <a:ext cx="3704199" cy="527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93555" y="188640"/>
            <a:ext cx="42344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reação em cadeia proton-proton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86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82" name="Picture 6" descr="H_He_laye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2743200" cy="2743200"/>
          </a:xfrm>
          <a:prstGeom prst="rect">
            <a:avLst/>
          </a:prstGeom>
          <a:noFill/>
        </p:spPr>
      </p:pic>
      <p:pic>
        <p:nvPicPr>
          <p:cNvPr id="203784" name="Picture 8" descr="H_He_C_lay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88913"/>
            <a:ext cx="2743200" cy="2743200"/>
          </a:xfrm>
          <a:prstGeom prst="rect">
            <a:avLst/>
          </a:prstGeom>
          <a:noFill/>
        </p:spPr>
      </p:pic>
      <p:pic>
        <p:nvPicPr>
          <p:cNvPr id="203786" name="Picture 10" descr="Image depicting 'onion' layers of nuclear burning in a high mass sta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88913"/>
            <a:ext cx="2743200" cy="2743200"/>
          </a:xfrm>
          <a:prstGeom prst="rect">
            <a:avLst/>
          </a:prstGeom>
          <a:noFill/>
        </p:spPr>
      </p:pic>
      <p:sp>
        <p:nvSpPr>
          <p:cNvPr id="203787" name="Rectangle 11"/>
          <p:cNvSpPr>
            <a:spLocks noChangeArrowheads="1"/>
          </p:cNvSpPr>
          <p:nvPr/>
        </p:nvSpPr>
        <p:spPr bwMode="auto">
          <a:xfrm>
            <a:off x="900113" y="2924175"/>
            <a:ext cx="1944687" cy="3270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pt-BR" sz="1600">
                <a:latin typeface="Calibri" pitchFamily="34" charset="0"/>
                <a:cs typeface="Calibri" pitchFamily="34" charset="0"/>
              </a:rPr>
              <a:t>estrelas de pouca massa</a:t>
            </a:r>
          </a:p>
          <a:p>
            <a:r>
              <a:rPr lang="pt-BR" sz="1600" b="0">
                <a:latin typeface="Calibri" pitchFamily="34" charset="0"/>
                <a:cs typeface="Calibri" pitchFamily="34" charset="0"/>
              </a:rPr>
              <a:t>&lt;&lt; Sol</a:t>
            </a:r>
          </a:p>
          <a:p>
            <a:r>
              <a:rPr lang="pt-BR" sz="1600" b="0">
                <a:latin typeface="Calibri" pitchFamily="34" charset="0"/>
                <a:cs typeface="Calibri" pitchFamily="34" charset="0"/>
              </a:rPr>
              <a:t>queima de hidrogênio para formar hélio. </a:t>
            </a:r>
          </a:p>
          <a:p>
            <a:r>
              <a:rPr lang="pt-BR" sz="1600" b="0">
                <a:latin typeface="Calibri" pitchFamily="34" charset="0"/>
                <a:cs typeface="Calibri" pitchFamily="34" charset="0"/>
              </a:rPr>
              <a:t>T insuficiente para formar carbono. após consumo total de hidrogênio, resfriamento e colapso </a:t>
            </a:r>
          </a:p>
          <a:p>
            <a:r>
              <a:rPr lang="pt-BR" sz="1600" b="0">
                <a:latin typeface="Calibri" pitchFamily="34" charset="0"/>
                <a:cs typeface="Calibri" pitchFamily="34" charset="0"/>
              </a:rPr>
              <a:t>(anã marrom) </a:t>
            </a:r>
          </a:p>
        </p:txBody>
      </p:sp>
      <p:sp>
        <p:nvSpPr>
          <p:cNvPr id="203788" name="Rectangle 12"/>
          <p:cNvSpPr>
            <a:spLocks noChangeArrowheads="1"/>
          </p:cNvSpPr>
          <p:nvPr/>
        </p:nvSpPr>
        <p:spPr bwMode="auto">
          <a:xfrm>
            <a:off x="3563938" y="2895600"/>
            <a:ext cx="1944687" cy="3270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pt-BR" sz="1600">
                <a:latin typeface="Calibri" pitchFamily="34" charset="0"/>
                <a:cs typeface="Calibri" pitchFamily="34" charset="0"/>
              </a:rPr>
              <a:t>estrelas de massa</a:t>
            </a:r>
          </a:p>
          <a:p>
            <a:r>
              <a:rPr lang="pt-BR" sz="1600">
                <a:latin typeface="Calibri" pitchFamily="34" charset="0"/>
                <a:cs typeface="Calibri" pitchFamily="34" charset="0"/>
              </a:rPr>
              <a:t>intermediária</a:t>
            </a:r>
          </a:p>
          <a:p>
            <a:r>
              <a:rPr lang="pt-BR" sz="1600" b="0">
                <a:latin typeface="Calibri" pitchFamily="34" charset="0"/>
                <a:cs typeface="Calibri" pitchFamily="34" charset="0"/>
              </a:rPr>
              <a:t>até 5 x Sol</a:t>
            </a:r>
            <a:endParaRPr lang="en-US" sz="1600" b="0">
              <a:latin typeface="Calibri" pitchFamily="34" charset="0"/>
              <a:cs typeface="Calibri" pitchFamily="34" charset="0"/>
            </a:endParaRPr>
          </a:p>
          <a:p>
            <a:r>
              <a:rPr lang="en-US" sz="1600" b="0">
                <a:latin typeface="Calibri" pitchFamily="34" charset="0"/>
                <a:cs typeface="Calibri" pitchFamily="34" charset="0"/>
              </a:rPr>
              <a:t>fusão de hélio para formar carbono </a:t>
            </a:r>
          </a:p>
          <a:p>
            <a:r>
              <a:rPr lang="en-US" sz="1600" b="0">
                <a:latin typeface="Calibri" pitchFamily="34" charset="0"/>
                <a:cs typeface="Calibri" pitchFamily="34" charset="0"/>
              </a:rPr>
              <a:t>na parte externa hidrogênio continua gerando hélio. </a:t>
            </a:r>
          </a:p>
          <a:p>
            <a:r>
              <a:rPr lang="en-US" sz="1600" b="0">
                <a:latin typeface="Calibri" pitchFamily="34" charset="0"/>
                <a:cs typeface="Calibri" pitchFamily="34" charset="0"/>
              </a:rPr>
              <a:t>estas estrelas se expandem </a:t>
            </a:r>
          </a:p>
          <a:p>
            <a:r>
              <a:rPr lang="en-US" sz="1600" b="0">
                <a:latin typeface="Calibri" pitchFamily="34" charset="0"/>
                <a:cs typeface="Calibri" pitchFamily="34" charset="0"/>
              </a:rPr>
              <a:t>(gigantes vermelhas)</a:t>
            </a:r>
          </a:p>
          <a:p>
            <a:r>
              <a:rPr lang="en-US" sz="1600" b="0">
                <a:latin typeface="Calibri" pitchFamily="34" charset="0"/>
                <a:cs typeface="Calibri" pitchFamily="34" charset="0"/>
              </a:rPr>
              <a:t>e depois colapsam (anãs brancas)</a:t>
            </a:r>
            <a:endParaRPr lang="pt-BR" sz="1600" b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3789" name="Rectangle 13"/>
          <p:cNvSpPr>
            <a:spLocks noChangeArrowheads="1"/>
          </p:cNvSpPr>
          <p:nvPr/>
        </p:nvSpPr>
        <p:spPr bwMode="auto">
          <a:xfrm>
            <a:off x="6227763" y="3052763"/>
            <a:ext cx="1944687" cy="2536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pt-BR" sz="1600">
                <a:latin typeface="Calibri" pitchFamily="34" charset="0"/>
                <a:cs typeface="Calibri" pitchFamily="34" charset="0"/>
              </a:rPr>
              <a:t>estrelas com muita</a:t>
            </a:r>
          </a:p>
          <a:p>
            <a:r>
              <a:rPr lang="pt-BR" sz="1600">
                <a:latin typeface="Calibri" pitchFamily="34" charset="0"/>
                <a:cs typeface="Calibri" pitchFamily="34" charset="0"/>
              </a:rPr>
              <a:t>massa</a:t>
            </a:r>
          </a:p>
          <a:p>
            <a:r>
              <a:rPr lang="pt-BR" sz="1600" b="0">
                <a:latin typeface="Calibri" pitchFamily="34" charset="0"/>
                <a:cs typeface="Calibri" pitchFamily="34" charset="0"/>
              </a:rPr>
              <a:t>&gt;&gt;&gt; Sol</a:t>
            </a:r>
            <a:endParaRPr lang="en-US" sz="1600" b="0">
              <a:latin typeface="Calibri" pitchFamily="34" charset="0"/>
              <a:cs typeface="Calibri" pitchFamily="34" charset="0"/>
            </a:endParaRPr>
          </a:p>
          <a:p>
            <a:endParaRPr lang="en-US" sz="1600" b="0">
              <a:latin typeface="Calibri" pitchFamily="34" charset="0"/>
              <a:cs typeface="Calibri" pitchFamily="34" charset="0"/>
            </a:endParaRPr>
          </a:p>
          <a:p>
            <a:r>
              <a:rPr lang="en-US" sz="1600" b="0">
                <a:latin typeface="Calibri" pitchFamily="34" charset="0"/>
                <a:cs typeface="Calibri" pitchFamily="34" charset="0"/>
              </a:rPr>
              <a:t>sua expansão forma supergigantes vermelhas</a:t>
            </a:r>
          </a:p>
          <a:p>
            <a:endParaRPr lang="pt-BR" sz="1600" b="0">
              <a:latin typeface="Calibri" pitchFamily="34" charset="0"/>
              <a:cs typeface="Calibri" pitchFamily="34" charset="0"/>
            </a:endParaRPr>
          </a:p>
          <a:p>
            <a:r>
              <a:rPr lang="pt-BR" sz="1600" b="0">
                <a:latin typeface="Calibri" pitchFamily="34" charset="0"/>
                <a:cs typeface="Calibri" pitchFamily="34" charset="0"/>
              </a:rPr>
              <a:t>podem formar até ferro em seu núcleo</a:t>
            </a:r>
            <a:endParaRPr lang="en-US" sz="1600" b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3790" name="Rectangle 14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3791" name="Rectangle 15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012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90" name="Rectangle 14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3791" name="Rectangle 15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8194" name="Picture 2" descr="http://www.explanet.info/images/Ch02/02_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7200800" cy="560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 rot="16200000">
            <a:off x="6627385" y="301350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000" b="0" dirty="0"/>
              <a:t>http://www.explanet.info/Chapter02.htm</a:t>
            </a:r>
          </a:p>
        </p:txBody>
      </p:sp>
    </p:spTree>
    <p:extLst>
      <p:ext uri="{BB962C8B-B14F-4D97-AF65-F5344CB8AC3E}">
        <p14:creationId xmlns:p14="http://schemas.microsoft.com/office/powerpoint/2010/main" val="3397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56" name="Rectangle 1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36557" name="Rectangle 1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24" t="16162" r="19387" b="13556"/>
          <a:stretch/>
        </p:blipFill>
        <p:spPr bwMode="auto">
          <a:xfrm>
            <a:off x="1907704" y="489397"/>
            <a:ext cx="5256583" cy="605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 rot="16200000">
            <a:off x="8010573" y="5190618"/>
            <a:ext cx="15077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 b="0">
                <a:latin typeface="Calibri" pitchFamily="34" charset="0"/>
                <a:cs typeface="Calibri" pitchFamily="34" charset="0"/>
              </a:rPr>
              <a:t>White, Geochemistry</a:t>
            </a:r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val="127622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ChangeArrowheads="1"/>
          </p:cNvSpPr>
          <p:nvPr/>
        </p:nvSpPr>
        <p:spPr bwMode="auto">
          <a:xfrm>
            <a:off x="250825" y="5959475"/>
            <a:ext cx="8675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l">
              <a:lnSpc>
                <a:spcPct val="120000"/>
              </a:lnSpc>
            </a:pPr>
            <a:endParaRPr lang="en-US" sz="2000" b="0">
              <a:solidFill>
                <a:schemeClr val="tx2"/>
              </a:solidFill>
            </a:endParaRPr>
          </a:p>
        </p:txBody>
      </p:sp>
      <p:sp>
        <p:nvSpPr>
          <p:cNvPr id="254982" name="Rectangle 6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54983" name="Rectangle 7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4098" name="Picture 2" descr="http://blogs.jccc.edu/astronomy/files/2012/03/ch17image03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564904"/>
            <a:ext cx="4572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 rot="16200000">
            <a:off x="6600964" y="431686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200" b="0"/>
              <a:t>http://blogs.jccc.edu/astronomy/files/2012/03/ch17image032.gif</a:t>
            </a:r>
          </a:p>
        </p:txBody>
      </p:sp>
      <p:sp>
        <p:nvSpPr>
          <p:cNvPr id="3" name="Retângulo 2"/>
          <p:cNvSpPr/>
          <p:nvPr/>
        </p:nvSpPr>
        <p:spPr>
          <a:xfrm>
            <a:off x="467544" y="620688"/>
            <a:ext cx="7416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b="0" baseline="300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56</a:t>
            </a:r>
            <a:r>
              <a:rPr lang="en-US" sz="2000" b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Fe é o </a:t>
            </a:r>
            <a:r>
              <a:rPr lang="en-US" sz="2000" b="0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último</a:t>
            </a:r>
            <a:r>
              <a:rPr lang="en-US" sz="2000" b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0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elemento</a:t>
            </a:r>
            <a:r>
              <a:rPr lang="en-US" sz="2000" b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0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formado</a:t>
            </a:r>
            <a:r>
              <a:rPr lang="en-US" sz="2000" b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por </a:t>
            </a:r>
            <a:r>
              <a:rPr lang="en-US" sz="2000" b="0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fusão</a:t>
            </a:r>
            <a:r>
              <a:rPr lang="en-US" sz="2000" b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nuclear </a:t>
            </a:r>
            <a:r>
              <a:rPr lang="en-US" sz="2000" b="0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exotérmica</a:t>
            </a:r>
            <a:endParaRPr lang="en-US" sz="2000" b="0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en-US" sz="2000" b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algn="l"/>
            <a:r>
              <a:rPr lang="en-US" sz="2000" b="0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além</a:t>
            </a:r>
            <a:r>
              <a:rPr lang="en-US" sz="2000" b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de </a:t>
            </a:r>
            <a:r>
              <a:rPr lang="en-US" sz="2000" b="0" baseline="300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56</a:t>
            </a:r>
            <a:r>
              <a:rPr lang="en-US" sz="2000" b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Fe, a </a:t>
            </a:r>
            <a:r>
              <a:rPr lang="en-US" sz="2000" b="0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fusão</a:t>
            </a:r>
            <a:r>
              <a:rPr lang="en-US" sz="2000" b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nuclear </a:t>
            </a:r>
            <a:r>
              <a:rPr lang="en-US" sz="2000" b="0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passa</a:t>
            </a:r>
            <a:r>
              <a:rPr lang="en-US" sz="2000" b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a ser </a:t>
            </a:r>
            <a:r>
              <a:rPr lang="en-US" sz="2000" b="0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endotérmica</a:t>
            </a:r>
            <a:r>
              <a:rPr lang="en-US" sz="2000" b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</a:br>
            <a:endParaRPr lang="pt-BR" sz="2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5" name="Rectangle 5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35526" name="Rectangle 6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5" name="Picture 2" descr="Resultado de imagem para supernova animation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96752"/>
            <a:ext cx="3755529" cy="261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34156" y="190610"/>
            <a:ext cx="8675688" cy="3022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2000" b="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Nucleossíntese</a:t>
            </a:r>
            <a:r>
              <a:rPr lang="en-US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explosiva</a:t>
            </a:r>
            <a:r>
              <a:rPr lang="en-US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em</a:t>
            </a:r>
            <a:r>
              <a:rPr lang="en-US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supernovas</a:t>
            </a:r>
            <a:br>
              <a:rPr lang="en-US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endParaRPr lang="en-US" sz="2000" b="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>
              <a:lnSpc>
                <a:spcPct val="120000"/>
              </a:lnSpc>
            </a:pPr>
            <a:r>
              <a:rPr lang="en-US" sz="2000" b="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captura</a:t>
            </a:r>
            <a:r>
              <a:rPr lang="en-US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de neutrons</a:t>
            </a:r>
          </a:p>
          <a:p>
            <a:pPr algn="l">
              <a:lnSpc>
                <a:spcPct val="120000"/>
              </a:lnSpc>
            </a:pPr>
            <a:r>
              <a:rPr lang="en-US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produção</a:t>
            </a:r>
            <a:r>
              <a:rPr lang="en-US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de </a:t>
            </a:r>
            <a:r>
              <a:rPr lang="en-US" sz="2000" b="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elemento</a:t>
            </a:r>
            <a:r>
              <a:rPr lang="en-US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mais</a:t>
            </a:r>
            <a:r>
              <a:rPr lang="en-US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pesados</a:t>
            </a:r>
            <a:r>
              <a:rPr lang="en-US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algn="l">
              <a:lnSpc>
                <a:spcPct val="120000"/>
              </a:lnSpc>
            </a:pPr>
            <a:r>
              <a:rPr lang="en-US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que </a:t>
            </a:r>
            <a:r>
              <a:rPr lang="en-US" sz="2000" b="0" baseline="30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56</a:t>
            </a:r>
            <a:r>
              <a:rPr lang="en-US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Fe</a:t>
            </a:r>
            <a:br>
              <a:rPr lang="en-US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endParaRPr lang="pt-BR" sz="2000" b="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4" name="Picture 2" descr="Resultado de imagem para neutron capture supernova">
            <a:extLst>
              <a:ext uri="{FF2B5EF4-FFF2-40B4-BE49-F238E27FC236}">
                <a16:creationId xmlns="" xmlns:a16="http://schemas.microsoft.com/office/drawing/2014/main" id="{761AF8AF-38AE-4FF0-8F69-F7DA12A58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76" y="4005064"/>
            <a:ext cx="59055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8" name="Rectangle 4"/>
          <p:cNvSpPr>
            <a:spLocks noChangeArrowheads="1"/>
          </p:cNvSpPr>
          <p:nvPr/>
        </p:nvSpPr>
        <p:spPr bwMode="auto">
          <a:xfrm>
            <a:off x="1909763" y="1116013"/>
            <a:ext cx="5399087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2000" b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aglomerados de galáxias</a:t>
            </a:r>
            <a:br>
              <a:rPr lang="en-US" sz="2000" b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galáxias</a:t>
            </a:r>
            <a:br>
              <a:rPr lang="en-US" sz="2000" b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</a:t>
            </a:r>
            <a:r>
              <a:rPr lang="en-US" sz="2000" b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estrelas</a:t>
            </a:r>
            <a:r>
              <a:rPr lang="en-US" sz="2000" b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, pulsares e buracos negros</a:t>
            </a:r>
            <a:br>
              <a:rPr lang="en-US" sz="2000" b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  planetas</a:t>
            </a:r>
            <a:br>
              <a:rPr lang="en-US" sz="2000" b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    satélites</a:t>
            </a:r>
            <a:br>
              <a:rPr lang="en-US" sz="2000" b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      cometas</a:t>
            </a:r>
            <a:br>
              <a:rPr lang="en-US" sz="2000" b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         asteróides</a:t>
            </a:r>
            <a:br>
              <a:rPr lang="en-US" sz="2000" b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           meteoróides</a:t>
            </a:r>
            <a:br>
              <a:rPr lang="en-US" sz="2000" b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              poeira</a:t>
            </a:r>
            <a:br>
              <a:rPr lang="en-US" sz="2000" b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                 moléculas</a:t>
            </a:r>
            <a:br>
              <a:rPr lang="en-US" sz="2000" b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                    átomos </a:t>
            </a:r>
            <a:br>
              <a:rPr lang="en-US" sz="2000" b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                       partículas subatômicas</a:t>
            </a:r>
            <a:endParaRPr lang="pt-BR" sz="2000" b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7989" name="Rectangle 5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97990" name="Rectangle 6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97991" name="Rectangle 7"/>
          <p:cNvSpPr>
            <a:spLocks noChangeArrowheads="1"/>
          </p:cNvSpPr>
          <p:nvPr/>
        </p:nvSpPr>
        <p:spPr bwMode="auto">
          <a:xfrm>
            <a:off x="302840" y="19776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 b="0">
                <a:latin typeface="Calibri" pitchFamily="34" charset="0"/>
                <a:cs typeface="Calibri" pitchFamily="34" charset="0"/>
              </a:rPr>
              <a:t>Hierarquia da matéria  cósmica</a:t>
            </a:r>
          </a:p>
        </p:txBody>
      </p:sp>
    </p:spTree>
    <p:extLst>
      <p:ext uri="{BB962C8B-B14F-4D97-AF65-F5344CB8AC3E}">
        <p14:creationId xmlns:p14="http://schemas.microsoft.com/office/powerpoint/2010/main" val="43994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ChangeArrowheads="1"/>
          </p:cNvSpPr>
          <p:nvPr/>
        </p:nvSpPr>
        <p:spPr bwMode="auto">
          <a:xfrm>
            <a:off x="234156" y="188640"/>
            <a:ext cx="8675688" cy="43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2000" b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SN1994D</a:t>
            </a:r>
            <a:endParaRPr lang="pt-BR" sz="2000" b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5525" name="Rectangle 5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35526" name="Rectangle 6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14338" name="Picture 2" descr="https://upload.wikimedia.org/wikipedia/commons/thumb/a/a2/SN1994D.jpg/800px-SN1994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04664"/>
            <a:ext cx="576064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5496" y="6361583"/>
            <a:ext cx="64087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>
                <a:latin typeface="Calibri" panose="020F0502020204030204" pitchFamily="34" charset="0"/>
                <a:cs typeface="Calibri" panose="020F0502020204030204" pitchFamily="34" charset="0"/>
              </a:rPr>
              <a:t>Hubble Space Telescope-Image of Supernova 1994D (SN1994D) in galaxy NGC 4526</a:t>
            </a:r>
            <a:endParaRPr lang="pt-BR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68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ChangeArrowheads="1"/>
          </p:cNvSpPr>
          <p:nvPr/>
        </p:nvSpPr>
        <p:spPr bwMode="auto">
          <a:xfrm>
            <a:off x="250825" y="260648"/>
            <a:ext cx="8675688" cy="771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supernova </a:t>
            </a:r>
            <a:br>
              <a:rPr lang="en-US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endParaRPr lang="pt-BR" sz="1800" b="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6853" name="Rectangle 5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54" name="Rectangle 6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1026" name="Picture 2" descr="http://spacescience.spaceref.com/newhome/headlines/axaf_pix/m81ww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906" y="1268760"/>
            <a:ext cx="53435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331640" y="5046275"/>
            <a:ext cx="66247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dirty="0">
                <a:latin typeface="Calibri" pitchFamily="34" charset="0"/>
              </a:rPr>
              <a:t>Left</a:t>
            </a:r>
            <a:r>
              <a:rPr lang="en-US" sz="1600" b="0" dirty="0">
                <a:latin typeface="Calibri" pitchFamily="34" charset="0"/>
              </a:rPr>
              <a:t>: Before-and-after visible light images of galaxy M81, taken by David </a:t>
            </a:r>
            <a:r>
              <a:rPr lang="en-US" sz="1600" b="0" dirty="0" err="1">
                <a:latin typeface="Calibri" pitchFamily="34" charset="0"/>
              </a:rPr>
              <a:t>McDavid</a:t>
            </a:r>
            <a:r>
              <a:rPr lang="en-US" sz="1600" b="0" dirty="0">
                <a:latin typeface="Calibri" pitchFamily="34" charset="0"/>
              </a:rPr>
              <a:t> of the D. Nelson Limber Memorial Observatory, show the appearance of SNR 1993J</a:t>
            </a:r>
            <a:endParaRPr lang="pt-BR" sz="1600" dirty="0">
              <a:latin typeface="Calibr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 rot="16200000">
            <a:off x="6355441" y="2980193"/>
            <a:ext cx="49410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0" dirty="0"/>
              <a:t>http://spacescience.spaceref.com/newhome/headlines/ast09sep98_1.htm</a:t>
            </a:r>
          </a:p>
        </p:txBody>
      </p:sp>
    </p:spTree>
    <p:extLst>
      <p:ext uri="{BB962C8B-B14F-4D97-AF65-F5344CB8AC3E}">
        <p14:creationId xmlns:p14="http://schemas.microsoft.com/office/powerpoint/2010/main" val="146199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100" name="Picture 4" descr="65885main_kepler_supernova-800-6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73025"/>
            <a:ext cx="5002213" cy="6669088"/>
          </a:xfrm>
          <a:prstGeom prst="rect">
            <a:avLst/>
          </a:prstGeom>
          <a:noFill/>
        </p:spPr>
      </p:pic>
      <p:sp>
        <p:nvSpPr>
          <p:cNvPr id="260101" name="Rectangle 5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60102" name="Rectangle 6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43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81" name="Rectangle 5"/>
          <p:cNvSpPr>
            <a:spLocks noChangeArrowheads="1"/>
          </p:cNvSpPr>
          <p:nvPr/>
        </p:nvSpPr>
        <p:spPr bwMode="auto">
          <a:xfrm>
            <a:off x="755650" y="5661248"/>
            <a:ext cx="8569325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algn="l"/>
            <a:endParaRPr lang="pt-BR" sz="1600" b="0" dirty="0"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pt-BR" sz="1600" b="0" dirty="0">
                <a:latin typeface="Calibri" pitchFamily="34" charset="0"/>
                <a:cs typeface="Calibri" pitchFamily="34" charset="0"/>
              </a:rPr>
              <a:t>campo de visão com 15 anos-luz de largura </a:t>
            </a:r>
          </a:p>
          <a:p>
            <a:pPr algn="l"/>
            <a:r>
              <a:rPr lang="pt-BR" sz="1600" b="0" dirty="0">
                <a:latin typeface="Calibri" pitchFamily="34" charset="0"/>
                <a:cs typeface="Calibri" pitchFamily="34" charset="0"/>
              </a:rPr>
              <a:t>a explosão ocorreu a 325 anos </a:t>
            </a:r>
          </a:p>
          <a:p>
            <a:pPr algn="l"/>
            <a:r>
              <a:rPr lang="pt-BR" sz="1600" b="0" dirty="0">
                <a:latin typeface="Calibri" pitchFamily="34" charset="0"/>
                <a:cs typeface="Calibri" pitchFamily="34" charset="0"/>
              </a:rPr>
              <a:t>gás (azul, verde, amarelo) e poeira </a:t>
            </a:r>
            <a:r>
              <a:rPr lang="pt-BR" sz="1600" b="0" dirty="0" err="1">
                <a:latin typeface="Calibri" pitchFamily="34" charset="0"/>
                <a:cs typeface="Calibri" pitchFamily="34" charset="0"/>
              </a:rPr>
              <a:t>interestela</a:t>
            </a:r>
            <a:r>
              <a:rPr lang="pt-BR" sz="1600" b="0" dirty="0">
                <a:latin typeface="Calibri" pitchFamily="34" charset="0"/>
                <a:cs typeface="Calibri" pitchFamily="34" charset="0"/>
              </a:rPr>
              <a:t> (vermelho)</a:t>
            </a:r>
            <a:endParaRPr lang="pt-BR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78183" name="Picture 7" descr="Photo: Star explos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4925"/>
            <a:ext cx="7632700" cy="5724525"/>
          </a:xfrm>
          <a:prstGeom prst="rect">
            <a:avLst/>
          </a:prstGeom>
          <a:noFill/>
        </p:spPr>
      </p:pic>
      <p:sp>
        <p:nvSpPr>
          <p:cNvPr id="178184" name="Rectangle 8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78185" name="Rectangle 9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542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3" name="Rectangle 5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54" name="Rectangle 6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9220" name="Picture 4" descr="http://www.nasa.gov/images/content/430450main_image_1604_946-7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624"/>
            <a:ext cx="8832282" cy="662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81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3" name="Rectangle 5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6854" name="Rectangle 6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9220" name="Picture 4" descr="http://www.nasa.gov/images/content/430450main_image_1604_946-7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031" y="332656"/>
            <a:ext cx="5604273" cy="420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51520" y="4797152"/>
            <a:ext cx="85689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dirty="0" err="1">
                <a:latin typeface="Calibri" pitchFamily="34" charset="0"/>
              </a:rPr>
              <a:t>Nebulosa</a:t>
            </a:r>
            <a:r>
              <a:rPr lang="en-US" sz="1600" dirty="0">
                <a:latin typeface="Calibri" pitchFamily="34" charset="0"/>
              </a:rPr>
              <a:t> do </a:t>
            </a:r>
            <a:r>
              <a:rPr lang="en-US" sz="1600" dirty="0" err="1">
                <a:latin typeface="Calibri" pitchFamily="34" charset="0"/>
              </a:rPr>
              <a:t>Caranguejo</a:t>
            </a:r>
            <a:endParaRPr lang="en-US" sz="1600" dirty="0">
              <a:latin typeface="Calibri" pitchFamily="34" charset="0"/>
            </a:endParaRPr>
          </a:p>
          <a:p>
            <a:pPr algn="l"/>
            <a:endParaRPr lang="en-US" sz="1600" b="0" dirty="0">
              <a:latin typeface="Calibri" pitchFamily="34" charset="0"/>
            </a:endParaRPr>
          </a:p>
          <a:p>
            <a:pPr algn="l"/>
            <a:r>
              <a:rPr lang="en-US" sz="1600" b="0" dirty="0" err="1">
                <a:latin typeface="Calibri" pitchFamily="34" charset="0"/>
              </a:rPr>
              <a:t>resultou</a:t>
            </a:r>
            <a:r>
              <a:rPr lang="en-US" sz="1600" b="0" dirty="0">
                <a:latin typeface="Calibri" pitchFamily="34" charset="0"/>
              </a:rPr>
              <a:t> de supernova </a:t>
            </a:r>
            <a:r>
              <a:rPr lang="en-US" sz="1600" b="0" dirty="0" err="1">
                <a:latin typeface="Calibri" pitchFamily="34" charset="0"/>
              </a:rPr>
              <a:t>observada</a:t>
            </a:r>
            <a:r>
              <a:rPr lang="en-US" sz="1600" b="0" dirty="0">
                <a:latin typeface="Calibri" pitchFamily="34" charset="0"/>
              </a:rPr>
              <a:t> no </a:t>
            </a:r>
            <a:r>
              <a:rPr lang="en-US" sz="1600" b="0" dirty="0" err="1">
                <a:latin typeface="Calibri" pitchFamily="34" charset="0"/>
              </a:rPr>
              <a:t>ano</a:t>
            </a:r>
            <a:r>
              <a:rPr lang="en-US" sz="1600" b="0" dirty="0">
                <a:latin typeface="Calibri" pitchFamily="34" charset="0"/>
              </a:rPr>
              <a:t> 1054 </a:t>
            </a:r>
            <a:r>
              <a:rPr lang="en-US" sz="1600" b="0" dirty="0" err="1">
                <a:latin typeface="Calibri" pitchFamily="34" charset="0"/>
              </a:rPr>
              <a:t>d.C.</a:t>
            </a:r>
            <a:endParaRPr lang="en-US" sz="1600" b="0" dirty="0">
              <a:latin typeface="Calibri" pitchFamily="34" charset="0"/>
            </a:endParaRPr>
          </a:p>
          <a:p>
            <a:pPr algn="l"/>
            <a:endParaRPr lang="en-US" sz="1600" b="0" dirty="0">
              <a:latin typeface="Calibri" pitchFamily="34" charset="0"/>
            </a:endParaRPr>
          </a:p>
          <a:p>
            <a:pPr algn="l"/>
            <a:r>
              <a:rPr lang="en-US" sz="1600" b="0" dirty="0" err="1">
                <a:latin typeface="Calibri" pitchFamily="34" charset="0"/>
              </a:rPr>
              <a:t>diâmetro</a:t>
            </a:r>
            <a:r>
              <a:rPr lang="en-US" sz="1600" b="0" dirty="0">
                <a:latin typeface="Calibri" pitchFamily="34" charset="0"/>
              </a:rPr>
              <a:t>, 10 </a:t>
            </a:r>
            <a:r>
              <a:rPr lang="en-US" sz="1600" b="0" dirty="0" err="1">
                <a:latin typeface="Calibri" pitchFamily="34" charset="0"/>
              </a:rPr>
              <a:t>anos</a:t>
            </a:r>
            <a:r>
              <a:rPr lang="en-US" sz="1600" b="0" dirty="0">
                <a:latin typeface="Calibri" pitchFamily="34" charset="0"/>
              </a:rPr>
              <a:t>-luz</a:t>
            </a:r>
          </a:p>
          <a:p>
            <a:pPr algn="l"/>
            <a:endParaRPr lang="en-US" sz="1600" b="0" dirty="0">
              <a:latin typeface="Calibri" pitchFamily="34" charset="0"/>
            </a:endParaRPr>
          </a:p>
          <a:p>
            <a:pPr algn="l"/>
            <a:r>
              <a:rPr lang="en-US" sz="1600" b="0" i="1" dirty="0">
                <a:latin typeface="Calibri" pitchFamily="34" charset="0"/>
              </a:rPr>
              <a:t>NASA, ESA, J. Hester, A. Loll (ASU)</a:t>
            </a:r>
            <a:endParaRPr lang="en-US" sz="1600" b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25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90" name="Rectangle 6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46791" name="Rectangle 7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323528" y="260648"/>
            <a:ext cx="7841634" cy="2339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000" b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Espalação de raios cósmicos</a:t>
            </a:r>
          </a:p>
          <a:p>
            <a:pPr algn="l"/>
            <a:endParaRPr lang="en-US" sz="1800" b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en-US" sz="1800" b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raios cósmicos – </a:t>
            </a:r>
            <a:r>
              <a:rPr lang="pt-BR" sz="1800" b="0">
                <a:latin typeface="Calibri" panose="020F0502020204030204" pitchFamily="34" charset="0"/>
                <a:cs typeface="Calibri" panose="020F0502020204030204" pitchFamily="34" charset="0"/>
              </a:rPr>
              <a:t>núcleos atômicos (p. ex. C, Fe) acelerados por supernovas</a:t>
            </a:r>
            <a:endParaRPr lang="en-US" sz="1800" b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en-US" sz="1800" b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pt-BR" sz="1800" b="0">
                <a:latin typeface="Calibri" panose="020F0502020204030204" pitchFamily="34" charset="0"/>
                <a:cs typeface="Calibri" panose="020F0502020204030204" pitchFamily="34" charset="0"/>
              </a:rPr>
              <a:t>espalação – colisão de raios cósmicos com núcleos de elementos gasosos (H, He), </a:t>
            </a:r>
          </a:p>
          <a:p>
            <a:pPr algn="l"/>
            <a:r>
              <a:rPr lang="pt-BR" sz="1800" b="0">
                <a:latin typeface="Calibri" panose="020F0502020204030204" pitchFamily="34" charset="0"/>
                <a:cs typeface="Calibri" panose="020F0502020204030204" pitchFamily="34" charset="0"/>
              </a:rPr>
              <a:t>	com perda de partículas dos núcleos</a:t>
            </a:r>
          </a:p>
          <a:p>
            <a:pPr algn="l"/>
            <a:endParaRPr lang="pt-BR" sz="1800" b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pt-BR" sz="1800" b="0">
                <a:latin typeface="Calibri" panose="020F0502020204030204" pitchFamily="34" charset="0"/>
                <a:cs typeface="Calibri" panose="020F0502020204030204" pitchFamily="34" charset="0"/>
              </a:rPr>
              <a:t>principal processo de geração de elementos leves (Li, Be, B)</a:t>
            </a:r>
          </a:p>
        </p:txBody>
      </p:sp>
      <p:pic>
        <p:nvPicPr>
          <p:cNvPr id="2050" name="Picture 2" descr="Resultado de imagem para Li B Be spallation">
            <a:extLst>
              <a:ext uri="{FF2B5EF4-FFF2-40B4-BE49-F238E27FC236}">
                <a16:creationId xmlns="" xmlns:a16="http://schemas.microsoft.com/office/drawing/2014/main" id="{BB5F014D-18CC-4E8A-A0EE-86BBD8C3C8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04" b="29320"/>
          <a:stretch/>
        </p:blipFill>
        <p:spPr bwMode="auto">
          <a:xfrm>
            <a:off x="2185764" y="3501007"/>
            <a:ext cx="4762500" cy="158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04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90" name="Rectangle 6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46791" name="Rectangle 7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323528" y="260648"/>
            <a:ext cx="7841634" cy="2339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000" b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Espalação de raios cósmicos</a:t>
            </a:r>
          </a:p>
          <a:p>
            <a:pPr algn="l"/>
            <a:endParaRPr lang="en-US" sz="1800" b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en-US" sz="1800" b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raios cósmicos – </a:t>
            </a:r>
            <a:r>
              <a:rPr lang="pt-BR" sz="1800" b="0">
                <a:latin typeface="Calibri" panose="020F0502020204030204" pitchFamily="34" charset="0"/>
                <a:cs typeface="Calibri" panose="020F0502020204030204" pitchFamily="34" charset="0"/>
              </a:rPr>
              <a:t>núcleos atômicos (p. ex. C, Fe) acelerados por supernovas</a:t>
            </a:r>
            <a:endParaRPr lang="en-US" sz="1800" b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en-US" sz="1800" b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pt-BR" sz="1800" b="0">
                <a:latin typeface="Calibri" panose="020F0502020204030204" pitchFamily="34" charset="0"/>
                <a:cs typeface="Calibri" panose="020F0502020204030204" pitchFamily="34" charset="0"/>
              </a:rPr>
              <a:t>espalação – colisão de raios cósmicos com núcleos de elementos gasosos (H, He), </a:t>
            </a:r>
          </a:p>
          <a:p>
            <a:pPr algn="l"/>
            <a:r>
              <a:rPr lang="pt-BR" sz="1800" b="0">
                <a:latin typeface="Calibri" panose="020F0502020204030204" pitchFamily="34" charset="0"/>
                <a:cs typeface="Calibri" panose="020F0502020204030204" pitchFamily="34" charset="0"/>
              </a:rPr>
              <a:t>	com perda de partículas dos núcleos</a:t>
            </a:r>
          </a:p>
          <a:p>
            <a:pPr algn="l"/>
            <a:endParaRPr lang="pt-BR" sz="1800" b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pt-BR" sz="1800" b="0">
                <a:latin typeface="Calibri" panose="020F0502020204030204" pitchFamily="34" charset="0"/>
                <a:cs typeface="Calibri" panose="020F0502020204030204" pitchFamily="34" charset="0"/>
              </a:rPr>
              <a:t>principal processo de geração de elementos leves (Li, Be, B)</a:t>
            </a:r>
          </a:p>
        </p:txBody>
      </p:sp>
      <p:pic>
        <p:nvPicPr>
          <p:cNvPr id="8194" name="Picture 2" descr="Resultado de imagem para lithium boron beryllium cosmic ray fossil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" b="7255"/>
          <a:stretch/>
        </p:blipFill>
        <p:spPr bwMode="auto">
          <a:xfrm>
            <a:off x="1475656" y="2548121"/>
            <a:ext cx="6192688" cy="412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3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90" name="Rectangle 6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46791" name="Rectangle 7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4098" name="Picture 2" descr="Resultado de imagem para neutron capture supernova">
            <a:extLst>
              <a:ext uri="{FF2B5EF4-FFF2-40B4-BE49-F238E27FC236}">
                <a16:creationId xmlns="" xmlns:a16="http://schemas.microsoft.com/office/drawing/2014/main" id="{E2992C8C-49C6-494A-8A6C-E6DEEB54C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68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90" name="Rectangle 6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46791" name="Rectangle 7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7170" name="Picture 2" descr="Fig8_12 Abundance of the elements in the S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15002"/>
            <a:ext cx="5688632" cy="543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 rot="16200000">
            <a:off x="6600964" y="301350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200" b="0"/>
              <a:t>https://ase.tufts.edu/cosmos/view_picture.asp?id=1414</a:t>
            </a:r>
          </a:p>
        </p:txBody>
      </p:sp>
      <p:sp>
        <p:nvSpPr>
          <p:cNvPr id="3" name="Retângulo 2"/>
          <p:cNvSpPr/>
          <p:nvPr/>
        </p:nvSpPr>
        <p:spPr>
          <a:xfrm>
            <a:off x="158933" y="260648"/>
            <a:ext cx="23172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Abundância</a:t>
            </a:r>
            <a:r>
              <a:rPr lang="en-US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cósmica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32715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5" name="Rectangle 7"/>
          <p:cNvSpPr>
            <a:spLocks noChangeArrowheads="1"/>
          </p:cNvSpPr>
          <p:nvPr/>
        </p:nvSpPr>
        <p:spPr bwMode="auto">
          <a:xfrm>
            <a:off x="250825" y="212447"/>
            <a:ext cx="84248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l">
              <a:lnSpc>
                <a:spcPct val="120000"/>
              </a:lnSpc>
            </a:pPr>
            <a:r>
              <a:rPr lang="de-DE" sz="2000" b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Heinrich Wilhelm Olbers (1758–1840)</a:t>
            </a:r>
            <a:endParaRPr lang="pt-BR" sz="2000" b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>
              <a:lnSpc>
                <a:spcPct val="120000"/>
              </a:lnSpc>
            </a:pPr>
            <a:endParaRPr lang="pt-BR" sz="2000" b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l">
              <a:lnSpc>
                <a:spcPct val="120000"/>
              </a:lnSpc>
            </a:pPr>
            <a:r>
              <a:rPr lang="pt-BR" sz="2000" b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paradoxo de Olbers, paradoxo da noite escura</a:t>
            </a:r>
            <a:endParaRPr lang="pt-BR" sz="2000" b="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6616" name="Rectangle 8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96617" name="Rectangle 9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3074" name="Picture 2" descr="http://upload.wikimedia.org/wikipedia/commons/d/d2/Olber%27s_Paradox_-_All_Point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628800"/>
            <a:ext cx="489654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 rot="16200000">
            <a:off x="5765649" y="3182487"/>
            <a:ext cx="64087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0"/>
              <a:t>http://upload.wikimedia.org/wikipedia/commons/d/d2/Olber%27s_Paradox_-_All_Points.gif</a:t>
            </a:r>
          </a:p>
        </p:txBody>
      </p:sp>
    </p:spTree>
    <p:extLst>
      <p:ext uri="{BB962C8B-B14F-4D97-AF65-F5344CB8AC3E}">
        <p14:creationId xmlns:p14="http://schemas.microsoft.com/office/powerpoint/2010/main" val="317790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84" name="Rectangle 8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29385" name="Rectangle 9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229387" name="Picture 11" descr="fig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61913"/>
            <a:ext cx="8285163" cy="6672262"/>
          </a:xfrm>
          <a:prstGeom prst="rect">
            <a:avLst/>
          </a:prstGeom>
          <a:noFill/>
        </p:spPr>
      </p:pic>
      <p:sp>
        <p:nvSpPr>
          <p:cNvPr id="229388" name="Rectangle 12"/>
          <p:cNvSpPr>
            <a:spLocks noChangeArrowheads="1"/>
          </p:cNvSpPr>
          <p:nvPr/>
        </p:nvSpPr>
        <p:spPr bwMode="auto">
          <a:xfrm>
            <a:off x="3421063" y="720725"/>
            <a:ext cx="4464050" cy="184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b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abundância dos elementos  no Sistema Solar (x 10</a:t>
            </a:r>
            <a:r>
              <a:rPr lang="en-US" b="0" baseline="3000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6</a:t>
            </a:r>
            <a:r>
              <a:rPr lang="en-US" b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átomos Si)</a:t>
            </a:r>
            <a:br>
              <a:rPr lang="en-US" b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</a:br>
            <a:r>
              <a:rPr lang="en-US" b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~ abundância cósmica </a:t>
            </a:r>
            <a:br>
              <a:rPr lang="en-US" b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</a:br>
            <a:endParaRPr lang="pt-BR" b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9389" name="Rectangle 13"/>
          <p:cNvSpPr>
            <a:spLocks noChangeArrowheads="1"/>
          </p:cNvSpPr>
          <p:nvPr/>
        </p:nvSpPr>
        <p:spPr bwMode="auto">
          <a:xfrm rot="-5400000">
            <a:off x="7027069" y="4572794"/>
            <a:ext cx="3571875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0"/>
              <a:t>http://www.earth.rochester.edu/fehnlab/ees215/fig3.jpg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81603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281604" name="Picture 4" descr="fig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61913"/>
            <a:ext cx="8285163" cy="6672262"/>
          </a:xfrm>
          <a:prstGeom prst="rect">
            <a:avLst/>
          </a:prstGeom>
          <a:noFill/>
        </p:spPr>
      </p:pic>
      <p:sp>
        <p:nvSpPr>
          <p:cNvPr id="281606" name="Rectangle 6"/>
          <p:cNvSpPr>
            <a:spLocks noChangeArrowheads="1"/>
          </p:cNvSpPr>
          <p:nvPr/>
        </p:nvSpPr>
        <p:spPr bwMode="auto">
          <a:xfrm>
            <a:off x="4716463" y="1280712"/>
            <a:ext cx="3024187" cy="154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2000" b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H e He </a:t>
            </a:r>
            <a:r>
              <a:rPr lang="en-US" sz="2000" b="0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são</a:t>
            </a:r>
            <a:r>
              <a:rPr lang="en-US" sz="2000" b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0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os</a:t>
            </a:r>
            <a:r>
              <a:rPr lang="en-US" sz="2000" b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0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elementos</a:t>
            </a:r>
            <a:r>
              <a:rPr lang="en-US" sz="2000" b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br>
              <a:rPr lang="en-US" sz="2000" b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mais</a:t>
            </a:r>
            <a:r>
              <a:rPr lang="en-US" sz="2000" b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0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abundantes</a:t>
            </a:r>
            <a:r>
              <a:rPr lang="en-US" sz="2000" b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</a:br>
            <a:endParaRPr lang="pt-BR" sz="2000" b="0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84675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284676" name="Picture 4" descr="fig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61913"/>
            <a:ext cx="8285163" cy="6672262"/>
          </a:xfrm>
          <a:prstGeom prst="rect">
            <a:avLst/>
          </a:prstGeom>
          <a:noFill/>
        </p:spPr>
      </p:pic>
      <p:sp>
        <p:nvSpPr>
          <p:cNvPr id="284677" name="Rectangle 5"/>
          <p:cNvSpPr>
            <a:spLocks noChangeArrowheads="1"/>
          </p:cNvSpPr>
          <p:nvPr/>
        </p:nvSpPr>
        <p:spPr bwMode="auto">
          <a:xfrm>
            <a:off x="4284663" y="260648"/>
            <a:ext cx="4608512" cy="23083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2000" b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regra de </a:t>
            </a:r>
            <a:r>
              <a:rPr lang="en-US" sz="200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Oddo-Harkins </a:t>
            </a:r>
            <a:br>
              <a:rPr lang="en-US" sz="200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elementos de número par de </a:t>
            </a:r>
            <a:r>
              <a:rPr lang="en-US" sz="200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nucleons </a:t>
            </a:r>
            <a:r>
              <a:rPr lang="en-US" sz="2000" b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são mais comuns que os de número atômico ímpar</a:t>
            </a:r>
            <a:br>
              <a:rPr lang="en-US" sz="2000" b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</a:br>
            <a:endParaRPr lang="pt-BR" sz="2000" b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85699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285700" name="Picture 4" descr="fig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61913"/>
            <a:ext cx="8285163" cy="6672262"/>
          </a:xfrm>
          <a:prstGeom prst="rect">
            <a:avLst/>
          </a:prstGeom>
          <a:noFill/>
        </p:spPr>
      </p:pic>
      <p:sp>
        <p:nvSpPr>
          <p:cNvPr id="285701" name="Rectangle 5"/>
          <p:cNvSpPr>
            <a:spLocks noChangeArrowheads="1"/>
          </p:cNvSpPr>
          <p:nvPr/>
        </p:nvSpPr>
        <p:spPr bwMode="auto">
          <a:xfrm>
            <a:off x="4211960" y="769928"/>
            <a:ext cx="3600450" cy="19389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2000" b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baixa abundância de </a:t>
            </a:r>
            <a:r>
              <a:rPr lang="en-US" sz="200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Li</a:t>
            </a:r>
            <a:r>
              <a:rPr lang="en-US" sz="2000" b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Be </a:t>
            </a:r>
            <a:r>
              <a:rPr lang="en-US" sz="2000" b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e </a:t>
            </a:r>
            <a:r>
              <a:rPr lang="en-US" sz="200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B </a:t>
            </a:r>
            <a:r>
              <a:rPr lang="en-US" sz="2000" b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em relação aos</a:t>
            </a:r>
            <a:br>
              <a:rPr lang="en-US" sz="2000" b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elementos leves </a:t>
            </a:r>
          </a:p>
          <a:p>
            <a:pPr algn="l">
              <a:lnSpc>
                <a:spcPct val="120000"/>
              </a:lnSpc>
            </a:pPr>
            <a:r>
              <a:rPr lang="en-US" sz="2000" b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Li, B, Be são formados por espalação de raios cósmicos</a:t>
            </a:r>
            <a:endParaRPr lang="pt-BR" sz="2000" b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85699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285700" name="Picture 4" descr="fig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61913"/>
            <a:ext cx="8285163" cy="6672262"/>
          </a:xfrm>
          <a:prstGeom prst="rect">
            <a:avLst/>
          </a:prstGeom>
          <a:noFill/>
        </p:spPr>
      </p:pic>
      <p:sp>
        <p:nvSpPr>
          <p:cNvPr id="285701" name="Rectangle 5"/>
          <p:cNvSpPr>
            <a:spLocks noChangeArrowheads="1"/>
          </p:cNvSpPr>
          <p:nvPr/>
        </p:nvSpPr>
        <p:spPr bwMode="auto">
          <a:xfrm>
            <a:off x="3923928" y="670303"/>
            <a:ext cx="3961185" cy="15696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2000" b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elementos </a:t>
            </a:r>
            <a:r>
              <a:rPr lang="en-US" sz="2000" b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de </a:t>
            </a:r>
            <a:r>
              <a:rPr lang="en-US" sz="2000" b="0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massa</a:t>
            </a:r>
            <a:r>
              <a:rPr lang="en-US" sz="2000" b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entre 10 e 40, </a:t>
            </a:r>
            <a:r>
              <a:rPr lang="en-US" sz="2000" b="0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múltiplos</a:t>
            </a:r>
            <a:r>
              <a:rPr lang="en-US" sz="2000" b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de 4, </a:t>
            </a:r>
            <a:r>
              <a:rPr lang="en-US" sz="2000" b="0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são</a:t>
            </a:r>
            <a:r>
              <a:rPr lang="en-US" sz="2000" b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0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relativamente</a:t>
            </a:r>
            <a:r>
              <a:rPr lang="en-US" sz="2000" b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0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mais</a:t>
            </a:r>
            <a:r>
              <a:rPr lang="en-US" sz="2000" b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0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abundantes</a:t>
            </a:r>
            <a:endParaRPr lang="en-US" sz="2000" b="0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  <a:p>
            <a:pPr algn="l">
              <a:lnSpc>
                <a:spcPct val="120000"/>
              </a:lnSpc>
            </a:pPr>
            <a:r>
              <a:rPr lang="en-US" sz="2000" b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n-US" sz="2000" b="0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múltiplos</a:t>
            </a:r>
            <a:r>
              <a:rPr lang="en-US" sz="2000" b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de </a:t>
            </a:r>
            <a:r>
              <a:rPr lang="en-US" sz="2000" b="0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partículas</a:t>
            </a:r>
            <a:r>
              <a:rPr lang="en-US" sz="2000" b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0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alfa</a:t>
            </a:r>
            <a:r>
              <a:rPr lang="en-US" sz="2000" b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pt-BR" sz="2000" b="0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57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86723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286724" name="Picture 4" descr="fig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61913"/>
            <a:ext cx="8285163" cy="6672262"/>
          </a:xfrm>
          <a:prstGeom prst="rect">
            <a:avLst/>
          </a:prstGeom>
          <a:noFill/>
        </p:spPr>
      </p:pic>
      <p:sp>
        <p:nvSpPr>
          <p:cNvPr id="286725" name="Rectangle 5"/>
          <p:cNvSpPr>
            <a:spLocks noChangeArrowheads="1"/>
          </p:cNvSpPr>
          <p:nvPr/>
        </p:nvSpPr>
        <p:spPr bwMode="auto">
          <a:xfrm>
            <a:off x="4427538" y="1125538"/>
            <a:ext cx="3384550" cy="1552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2000" b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abundância do Fe </a:t>
            </a:r>
            <a:br>
              <a:rPr lang="en-US" sz="2000" b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é alta em relação aos elementos com número atômico próximo</a:t>
            </a:r>
            <a:endParaRPr lang="pt-BR" sz="2000" b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87747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287748" name="Picture 4" descr="fig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61913"/>
            <a:ext cx="8285163" cy="6672262"/>
          </a:xfrm>
          <a:prstGeom prst="rect">
            <a:avLst/>
          </a:prstGeom>
          <a:noFill/>
        </p:spPr>
      </p:pic>
      <p:sp>
        <p:nvSpPr>
          <p:cNvPr id="287749" name="Rectangle 5"/>
          <p:cNvSpPr>
            <a:spLocks noChangeArrowheads="1"/>
          </p:cNvSpPr>
          <p:nvPr/>
        </p:nvSpPr>
        <p:spPr bwMode="auto">
          <a:xfrm>
            <a:off x="4427538" y="908050"/>
            <a:ext cx="3384550" cy="11874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2000" b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Tc e Pm inexistentes no Sistema Solar </a:t>
            </a:r>
            <a:br>
              <a:rPr lang="en-US" sz="2000" b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(meia-vida curta)</a:t>
            </a:r>
            <a:endParaRPr lang="pt-BR" sz="2000" b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88771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288772" name="Picture 4" descr="fig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61913"/>
            <a:ext cx="8285163" cy="6672262"/>
          </a:xfrm>
          <a:prstGeom prst="rect">
            <a:avLst/>
          </a:prstGeom>
          <a:noFill/>
        </p:spPr>
      </p:pic>
      <p:sp>
        <p:nvSpPr>
          <p:cNvPr id="288773" name="Rectangle 5"/>
          <p:cNvSpPr>
            <a:spLocks noChangeArrowheads="1"/>
          </p:cNvSpPr>
          <p:nvPr/>
        </p:nvSpPr>
        <p:spPr bwMode="auto">
          <a:xfrm>
            <a:off x="4427538" y="935038"/>
            <a:ext cx="3384550" cy="191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2000" b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elementos além do Bi</a:t>
            </a:r>
            <a:br>
              <a:rPr lang="en-US" sz="2000" b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não têm isótopos estáveis</a:t>
            </a:r>
            <a:br>
              <a:rPr lang="en-US" sz="2000" b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mas existem no Sistema Solar</a:t>
            </a:r>
            <a:br>
              <a:rPr lang="en-US" sz="2000" b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(U, Th) por terem longa</a:t>
            </a:r>
            <a:br>
              <a:rPr lang="en-US" sz="2000" b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meia-vida</a:t>
            </a:r>
            <a:endParaRPr lang="pt-BR" sz="2000" b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6" name="Rectangle 4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15397" name="Rectangle 5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1026" name="Picture 2" descr="Resultado de imagem para light extinction dus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2"/>
          <a:stretch/>
        </p:blipFill>
        <p:spPr bwMode="auto">
          <a:xfrm>
            <a:off x="133673" y="188640"/>
            <a:ext cx="6528724" cy="441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50825" y="6056461"/>
            <a:ext cx="83185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/>
            <a:r>
              <a:rPr lang="pt-BR" sz="2000" b="0">
                <a:latin typeface="Calibri" pitchFamily="34" charset="0"/>
                <a:cs typeface="Calibri" pitchFamily="34" charset="0"/>
              </a:rPr>
              <a:t>poeira interestelar</a:t>
            </a:r>
          </a:p>
        </p:txBody>
      </p:sp>
      <p:pic>
        <p:nvPicPr>
          <p:cNvPr id="1028" name="Picture 4" descr="Resultado de imagem para interstellar dust mineralog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059828"/>
            <a:ext cx="1787821" cy="23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m para astromineralo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455400"/>
            <a:ext cx="1457325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47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6" name="Rectangle 4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15397" name="Rectangle 5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5" t="24448" r="27655" b="9683"/>
          <a:stretch/>
        </p:blipFill>
        <p:spPr bwMode="auto">
          <a:xfrm>
            <a:off x="3059832" y="1418908"/>
            <a:ext cx="6051555" cy="481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79512" y="192117"/>
            <a:ext cx="8318500" cy="510909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/>
            <a:r>
              <a:rPr lang="pt-BR" sz="2000" b="0">
                <a:latin typeface="Calibri" pitchFamily="34" charset="0"/>
                <a:cs typeface="Calibri" pitchFamily="34" charset="0"/>
              </a:rPr>
              <a:t>análise espectral de poeira interestelar</a:t>
            </a:r>
          </a:p>
          <a:p>
            <a:pPr algn="l"/>
            <a:endParaRPr lang="pt-BR" sz="1800" b="0"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pt-BR" sz="1800" b="0">
                <a:latin typeface="Calibri" pitchFamily="34" charset="0"/>
                <a:cs typeface="Calibri" pitchFamily="34" charset="0"/>
              </a:rPr>
              <a:t>óxidos</a:t>
            </a:r>
          </a:p>
          <a:p>
            <a:pPr algn="l"/>
            <a:r>
              <a:rPr lang="pt-BR" sz="1800" b="0">
                <a:latin typeface="Calibri" pitchFamily="34" charset="0"/>
                <a:cs typeface="Calibri" pitchFamily="34" charset="0"/>
              </a:rPr>
              <a:t>silicatos amorfos</a:t>
            </a:r>
          </a:p>
          <a:p>
            <a:pPr algn="l"/>
            <a:r>
              <a:rPr lang="pt-BR" sz="1800" b="0">
                <a:latin typeface="Calibri" pitchFamily="34" charset="0"/>
                <a:cs typeface="Calibri" pitchFamily="34" charset="0"/>
              </a:rPr>
              <a:t>silicatos cristalinos  (ol, px)</a:t>
            </a:r>
          </a:p>
          <a:p>
            <a:pPr algn="l"/>
            <a:r>
              <a:rPr lang="pt-BR" sz="1800" b="0">
                <a:latin typeface="Calibri" pitchFamily="34" charset="0"/>
                <a:cs typeface="Calibri" pitchFamily="34" charset="0"/>
              </a:rPr>
              <a:t>carbonatos</a:t>
            </a:r>
          </a:p>
          <a:p>
            <a:pPr algn="l"/>
            <a:r>
              <a:rPr lang="pt-BR" sz="1800" b="0">
                <a:latin typeface="Calibri" pitchFamily="34" charset="0"/>
                <a:cs typeface="Calibri" pitchFamily="34" charset="0"/>
              </a:rPr>
              <a:t>carbetos</a:t>
            </a:r>
          </a:p>
          <a:p>
            <a:pPr algn="l"/>
            <a:r>
              <a:rPr lang="pt-BR" sz="1800" b="0">
                <a:latin typeface="Calibri" pitchFamily="34" charset="0"/>
                <a:cs typeface="Calibri" pitchFamily="34" charset="0"/>
              </a:rPr>
              <a:t>carbono</a:t>
            </a:r>
          </a:p>
          <a:p>
            <a:pPr algn="l"/>
            <a:r>
              <a:rPr lang="pt-BR" sz="1800" b="0">
                <a:latin typeface="Calibri" pitchFamily="34" charset="0"/>
                <a:cs typeface="Calibri" pitchFamily="34" charset="0"/>
              </a:rPr>
              <a:t>sulfetos</a:t>
            </a:r>
          </a:p>
          <a:p>
            <a:pPr algn="l"/>
            <a:r>
              <a:rPr lang="pt-BR" sz="1800" b="0">
                <a:latin typeface="Calibri" pitchFamily="34" charset="0"/>
                <a:cs typeface="Calibri" pitchFamily="34" charset="0"/>
              </a:rPr>
              <a:t>silício metálico </a:t>
            </a:r>
          </a:p>
          <a:p>
            <a:pPr algn="l"/>
            <a:r>
              <a:rPr lang="pt-BR" sz="1800" b="0">
                <a:latin typeface="Calibri" pitchFamily="34" charset="0"/>
                <a:cs typeface="Calibri" pitchFamily="34" charset="0"/>
              </a:rPr>
              <a:t>ferro metálico</a:t>
            </a:r>
          </a:p>
          <a:p>
            <a:pPr algn="l"/>
            <a:endParaRPr lang="pt-BR" sz="1800" b="0">
              <a:latin typeface="Calibri" pitchFamily="34" charset="0"/>
              <a:cs typeface="Calibri" pitchFamily="34" charset="0"/>
            </a:endParaRPr>
          </a:p>
          <a:p>
            <a:pPr algn="l"/>
            <a:endParaRPr lang="pt-BR" sz="1800" b="0">
              <a:latin typeface="Calibri" pitchFamily="34" charset="0"/>
              <a:cs typeface="Calibri" pitchFamily="34" charset="0"/>
            </a:endParaRPr>
          </a:p>
          <a:p>
            <a:pPr algn="l"/>
            <a:endParaRPr lang="pt-BR" sz="1800" b="0"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pt-BR" sz="1800" b="0">
                <a:latin typeface="Calibri" pitchFamily="34" charset="0"/>
                <a:cs typeface="Calibri" pitchFamily="34" charset="0"/>
              </a:rPr>
              <a:t>nuvens</a:t>
            </a:r>
          </a:p>
          <a:p>
            <a:pPr algn="l"/>
            <a:r>
              <a:rPr lang="pt-BR" sz="1800" b="0">
                <a:latin typeface="Calibri" pitchFamily="34" charset="0"/>
                <a:cs typeface="Calibri" pitchFamily="34" charset="0"/>
              </a:rPr>
              <a:t>99% gás + 1% poeira</a:t>
            </a:r>
          </a:p>
          <a:p>
            <a:pPr algn="l"/>
            <a:endParaRPr lang="pt-BR" sz="1800" b="0"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pt-BR" sz="1800" b="0">
                <a:latin typeface="Calibri" pitchFamily="34" charset="0"/>
                <a:cs typeface="Calibri" pitchFamily="34" charset="0"/>
              </a:rPr>
              <a:t>(</a:t>
            </a:r>
            <a:r>
              <a:rPr lang="pt-BR" sz="1800" b="0" i="1">
                <a:latin typeface="Calibri" pitchFamily="34" charset="0"/>
                <a:cs typeface="Calibri" pitchFamily="34" charset="0"/>
              </a:rPr>
              <a:t>no dust, no planets</a:t>
            </a:r>
            <a:r>
              <a:rPr lang="pt-BR" sz="1800" b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2" name="Retângulo 1"/>
          <p:cNvSpPr/>
          <p:nvPr/>
        </p:nvSpPr>
        <p:spPr>
          <a:xfrm>
            <a:off x="3122051" y="6083423"/>
            <a:ext cx="24334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b="0">
                <a:latin typeface="Calibri" pitchFamily="34" charset="0"/>
                <a:cs typeface="Calibri" pitchFamily="34" charset="0"/>
              </a:rPr>
              <a:t>Henning 2010, Cosmic Silicates</a:t>
            </a:r>
            <a:endParaRPr lang="pt-BR" sz="1400"/>
          </a:p>
        </p:txBody>
      </p:sp>
    </p:spTree>
    <p:extLst>
      <p:ext uri="{BB962C8B-B14F-4D97-AF65-F5344CB8AC3E}">
        <p14:creationId xmlns:p14="http://schemas.microsoft.com/office/powerpoint/2010/main" val="186847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8" name="Rectangle 27"/>
          <p:cNvSpPr/>
          <p:nvPr/>
        </p:nvSpPr>
        <p:spPr>
          <a:xfrm>
            <a:off x="323528" y="5805264"/>
            <a:ext cx="7632848" cy="380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400" b="0">
                <a:latin typeface="Calibri" pitchFamily="34" charset="0"/>
                <a:cs typeface="Calibri" pitchFamily="34" charset="0"/>
              </a:rPr>
              <a:t>Edwin Hubble </a:t>
            </a:r>
            <a:r>
              <a:rPr lang="pt-BR" sz="1400" b="0">
                <a:latin typeface="Calibri" pitchFamily="34" charset="0"/>
                <a:cs typeface="Calibri" pitchFamily="34" charset="0"/>
              </a:rPr>
              <a:t>(1889-1953)</a:t>
            </a:r>
            <a:endParaRPr lang="pt-BR" sz="1400"/>
          </a:p>
        </p:txBody>
      </p:sp>
      <p:pic>
        <p:nvPicPr>
          <p:cNvPr id="2054" name="Picture 6" descr="http://burro.astr.cwru.edu/Academics/Astr328/Notes/Foundations/hubbl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91889"/>
            <a:ext cx="6210728" cy="36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burro.astr.cwru.edu/Academics/Astr328/Notes/Foundations/edhubbl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26750"/>
            <a:ext cx="2719511" cy="297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="" xmlns:a16="http://schemas.microsoft.com/office/drawing/2014/main" id="{17CDE165-D44E-412F-B88D-30DE1A207DC2}"/>
              </a:ext>
            </a:extLst>
          </p:cNvPr>
          <p:cNvSpPr/>
          <p:nvPr/>
        </p:nvSpPr>
        <p:spPr>
          <a:xfrm>
            <a:off x="428624" y="188640"/>
            <a:ext cx="8031807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000" b="0" dirty="0">
                <a:latin typeface="Calibri" pitchFamily="34" charset="0"/>
                <a:cs typeface="Calibri" pitchFamily="34" charset="0"/>
              </a:rPr>
              <a:t>Edwin Hubble (1889 – 1953) </a:t>
            </a:r>
          </a:p>
          <a:p>
            <a:pPr algn="l">
              <a:lnSpc>
                <a:spcPct val="150000"/>
              </a:lnSpc>
            </a:pPr>
            <a:r>
              <a:rPr lang="en-US" sz="1800" b="0" dirty="0">
                <a:latin typeface="Calibri" pitchFamily="34" charset="0"/>
                <a:cs typeface="Calibri" pitchFamily="34" charset="0"/>
              </a:rPr>
              <a:t>1929 – </a:t>
            </a:r>
            <a:r>
              <a:rPr lang="en-US" sz="1800" b="0" dirty="0" err="1">
                <a:latin typeface="Calibri" pitchFamily="34" charset="0"/>
                <a:cs typeface="Calibri" pitchFamily="34" charset="0"/>
              </a:rPr>
              <a:t>observação</a:t>
            </a:r>
            <a:r>
              <a:rPr lang="en-US" sz="1800" b="0" dirty="0">
                <a:latin typeface="Calibri" pitchFamily="34" charset="0"/>
                <a:cs typeface="Calibri" pitchFamily="34" charset="0"/>
              </a:rPr>
              <a:t>  do </a:t>
            </a:r>
            <a:r>
              <a:rPr lang="en-US" sz="1800" b="0" dirty="0" err="1">
                <a:latin typeface="Calibri" pitchFamily="34" charset="0"/>
                <a:cs typeface="Calibri" pitchFamily="34" charset="0"/>
              </a:rPr>
              <a:t>efeito</a:t>
            </a:r>
            <a:r>
              <a:rPr lang="en-US" sz="1800" b="0" dirty="0">
                <a:latin typeface="Calibri" pitchFamily="34" charset="0"/>
                <a:cs typeface="Calibri" pitchFamily="34" charset="0"/>
              </a:rPr>
              <a:t> Doppler (</a:t>
            </a:r>
            <a:r>
              <a:rPr lang="en-US" sz="1800" b="0" dirty="0" err="1">
                <a:latin typeface="Calibri" pitchFamily="34" charset="0"/>
                <a:cs typeface="Calibri" pitchFamily="34" charset="0"/>
              </a:rPr>
              <a:t>desvio</a:t>
            </a:r>
            <a:r>
              <a:rPr lang="en-US" sz="1800" b="0" dirty="0">
                <a:latin typeface="Calibri" pitchFamily="34" charset="0"/>
                <a:cs typeface="Calibri" pitchFamily="34" charset="0"/>
              </a:rPr>
              <a:t> para o </a:t>
            </a:r>
            <a:r>
              <a:rPr lang="en-US" sz="1800" b="0" dirty="0" err="1">
                <a:latin typeface="Calibri" pitchFamily="34" charset="0"/>
                <a:cs typeface="Calibri" pitchFamily="34" charset="0"/>
              </a:rPr>
              <a:t>vermelho</a:t>
            </a:r>
            <a:r>
              <a:rPr lang="en-US" sz="1800" b="0" dirty="0">
                <a:latin typeface="Calibri" pitchFamily="34" charset="0"/>
                <a:cs typeface="Calibri" pitchFamily="34" charset="0"/>
              </a:rPr>
              <a:t>) </a:t>
            </a:r>
            <a:r>
              <a:rPr lang="en-US" sz="1800" b="0" dirty="0" err="1">
                <a:latin typeface="Calibri" pitchFamily="34" charset="0"/>
                <a:cs typeface="Calibri" pitchFamily="34" charset="0"/>
              </a:rPr>
              <a:t>na</a:t>
            </a:r>
            <a:r>
              <a:rPr lang="en-US" sz="1800" b="0" dirty="0">
                <a:latin typeface="Calibri" pitchFamily="34" charset="0"/>
                <a:cs typeface="Calibri" pitchFamily="34" charset="0"/>
              </a:rPr>
              <a:t> luz das </a:t>
            </a:r>
            <a:r>
              <a:rPr lang="en-US" sz="1800" b="0" dirty="0" err="1">
                <a:latin typeface="Calibri" pitchFamily="34" charset="0"/>
                <a:cs typeface="Calibri" pitchFamily="34" charset="0"/>
              </a:rPr>
              <a:t>galáxias</a:t>
            </a:r>
            <a:endParaRPr lang="en-US" sz="1800" b="0" dirty="0">
              <a:latin typeface="Calibri" pitchFamily="34" charset="0"/>
              <a:cs typeface="Calibri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1800" b="0" dirty="0">
                <a:latin typeface="Calibri" pitchFamily="34" charset="0"/>
                <a:cs typeface="Calibri" pitchFamily="34" charset="0"/>
              </a:rPr>
              <a:t>as </a:t>
            </a:r>
            <a:r>
              <a:rPr lang="en-US" sz="1800" b="0" dirty="0" err="1">
                <a:latin typeface="Calibri" pitchFamily="34" charset="0"/>
                <a:cs typeface="Calibri" pitchFamily="34" charset="0"/>
              </a:rPr>
              <a:t>galáxias</a:t>
            </a:r>
            <a:r>
              <a:rPr lang="en-US" sz="1800" b="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>
                <a:latin typeface="Calibri" pitchFamily="34" charset="0"/>
                <a:cs typeface="Calibri" pitchFamily="34" charset="0"/>
              </a:rPr>
              <a:t>estão</a:t>
            </a:r>
            <a:r>
              <a:rPr lang="en-US" sz="1800" b="0" dirty="0">
                <a:latin typeface="Calibri" pitchFamily="34" charset="0"/>
                <a:cs typeface="Calibri" pitchFamily="34" charset="0"/>
              </a:rPr>
              <a:t> se </a:t>
            </a:r>
            <a:r>
              <a:rPr lang="en-US" sz="1800" b="0" dirty="0" err="1">
                <a:latin typeface="Calibri" pitchFamily="34" charset="0"/>
                <a:cs typeface="Calibri" pitchFamily="34" charset="0"/>
              </a:rPr>
              <a:t>afastando</a:t>
            </a:r>
            <a:r>
              <a:rPr lang="en-US" sz="1800" b="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>
                <a:latin typeface="Calibri" pitchFamily="34" charset="0"/>
                <a:cs typeface="Calibri" pitchFamily="34" charset="0"/>
              </a:rPr>
              <a:t>umas</a:t>
            </a:r>
            <a:r>
              <a:rPr lang="en-US" sz="1800" b="0" dirty="0">
                <a:latin typeface="Calibri" pitchFamily="34" charset="0"/>
                <a:cs typeface="Calibri" pitchFamily="34" charset="0"/>
              </a:rPr>
              <a:t> das </a:t>
            </a:r>
            <a:r>
              <a:rPr lang="en-US" sz="1800" b="0" dirty="0" err="1">
                <a:latin typeface="Calibri" pitchFamily="34" charset="0"/>
                <a:cs typeface="Calibri" pitchFamily="34" charset="0"/>
              </a:rPr>
              <a:t>outras</a:t>
            </a:r>
            <a:r>
              <a:rPr lang="en-US" sz="1800" b="0" dirty="0">
                <a:latin typeface="Calibri" pitchFamily="34" charset="0"/>
                <a:cs typeface="Calibri" pitchFamily="34" charset="0"/>
              </a:rPr>
              <a:t>, com </a:t>
            </a:r>
            <a:r>
              <a:rPr lang="en-US" sz="1800" b="0" dirty="0" err="1">
                <a:latin typeface="Calibri" pitchFamily="34" charset="0"/>
                <a:cs typeface="Calibri" pitchFamily="34" charset="0"/>
              </a:rPr>
              <a:t>velocidade</a:t>
            </a:r>
            <a:r>
              <a:rPr lang="en-US" sz="1800" b="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>
                <a:latin typeface="Calibri" pitchFamily="34" charset="0"/>
                <a:cs typeface="Calibri" pitchFamily="34" charset="0"/>
              </a:rPr>
              <a:t>proporcional</a:t>
            </a:r>
            <a:r>
              <a:rPr lang="en-US" sz="1800" b="0" dirty="0">
                <a:latin typeface="Calibri" pitchFamily="34" charset="0"/>
                <a:cs typeface="Calibri" pitchFamily="34" charset="0"/>
              </a:rPr>
              <a:t> à </a:t>
            </a:r>
            <a:r>
              <a:rPr lang="en-US" sz="1800" b="0" dirty="0" err="1">
                <a:latin typeface="Calibri" pitchFamily="34" charset="0"/>
                <a:cs typeface="Calibri" pitchFamily="34" charset="0"/>
              </a:rPr>
              <a:t>distância</a:t>
            </a:r>
            <a:r>
              <a:rPr lang="en-US" sz="1800" b="0" dirty="0">
                <a:latin typeface="Calibri" pitchFamily="34" charset="0"/>
                <a:cs typeface="Calibri" pitchFamily="34" charset="0"/>
              </a:rPr>
              <a:t> entre </a:t>
            </a:r>
            <a:r>
              <a:rPr lang="en-US" sz="1800" b="0" dirty="0" err="1">
                <a:latin typeface="Calibri" pitchFamily="34" charset="0"/>
                <a:cs typeface="Calibri" pitchFamily="34" charset="0"/>
              </a:rPr>
              <a:t>elas</a:t>
            </a:r>
            <a:endParaRPr lang="en-US" sz="1800" b="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34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9" name="Rectangle 9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79210" name="Rectangle 10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10244" name="Picture 4" descr="Resultado de imagem para messier 16 nas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27" y="143818"/>
            <a:ext cx="8065146" cy="645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86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7" name="Picture 7" descr="ssc2008-03a_medi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88913"/>
            <a:ext cx="7200900" cy="5761037"/>
          </a:xfrm>
          <a:prstGeom prst="rect">
            <a:avLst/>
          </a:prstGeom>
          <a:noFill/>
        </p:spPr>
      </p:pic>
      <p:sp>
        <p:nvSpPr>
          <p:cNvPr id="179208" name="Rectangle 8"/>
          <p:cNvSpPr>
            <a:spLocks noChangeArrowheads="1"/>
          </p:cNvSpPr>
          <p:nvPr/>
        </p:nvSpPr>
        <p:spPr bwMode="auto">
          <a:xfrm>
            <a:off x="827088" y="5985202"/>
            <a:ext cx="79914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/>
            <a:r>
              <a:rPr lang="pt-BR" sz="1400" b="0">
                <a:latin typeface="Calibri" pitchFamily="34" charset="0"/>
                <a:cs typeface="Calibri" pitchFamily="34" charset="0"/>
              </a:rPr>
              <a:t>grande nuvem de hidrogênio distante 407 anos-luz da Terra</a:t>
            </a:r>
            <a:br>
              <a:rPr lang="pt-BR" sz="1400" b="0">
                <a:latin typeface="Calibri" pitchFamily="34" charset="0"/>
                <a:cs typeface="Calibri" pitchFamily="34" charset="0"/>
              </a:rPr>
            </a:br>
            <a:r>
              <a:rPr lang="pt-BR" sz="1400" b="0">
                <a:latin typeface="Calibri" pitchFamily="34" charset="0"/>
                <a:cs typeface="Calibri" pitchFamily="34" charset="0"/>
              </a:rPr>
              <a:t>300 estrelas jovens com idade média ~300.000 anos </a:t>
            </a:r>
          </a:p>
        </p:txBody>
      </p:sp>
      <p:sp>
        <p:nvSpPr>
          <p:cNvPr id="179209" name="Rectangle 9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79210" name="Rectangle 10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732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9" name="Rectangle 9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07210" name="Rectangle 10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4098" name="Picture 2" descr="http://www.nasa.gov/images/content/619235main_B2-Stellar_Nurse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6999"/>
            <a:ext cx="8461509" cy="475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582144" y="0"/>
            <a:ext cx="55263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0" dirty="0"/>
              <a:t>http://www.nasa.gov/images/content/619235main_B2-Stellar_Nursery.jpg</a:t>
            </a:r>
          </a:p>
        </p:txBody>
      </p:sp>
      <p:sp>
        <p:nvSpPr>
          <p:cNvPr id="3" name="Retângulo 2"/>
          <p:cNvSpPr/>
          <p:nvPr/>
        </p:nvSpPr>
        <p:spPr>
          <a:xfrm>
            <a:off x="251520" y="5201905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b="0" dirty="0" err="1">
                <a:latin typeface="Calibri" pitchFamily="34" charset="0"/>
              </a:rPr>
              <a:t>Nebulosa</a:t>
            </a:r>
            <a:r>
              <a:rPr lang="en-US" sz="1600" b="0" dirty="0">
                <a:latin typeface="Calibri" pitchFamily="34" charset="0"/>
              </a:rPr>
              <a:t> de </a:t>
            </a:r>
            <a:r>
              <a:rPr lang="en-US" sz="1600" b="0" dirty="0">
                <a:solidFill>
                  <a:srgbClr val="0000FF"/>
                </a:solidFill>
                <a:latin typeface="Calibri" pitchFamily="34" charset="0"/>
              </a:rPr>
              <a:t>Orion</a:t>
            </a:r>
            <a:r>
              <a:rPr lang="en-US" sz="1600" b="0" dirty="0">
                <a:latin typeface="Calibri" pitchFamily="34" charset="0"/>
              </a:rPr>
              <a:t>, </a:t>
            </a:r>
            <a:r>
              <a:rPr lang="en-US" sz="1600" b="0" dirty="0" err="1">
                <a:latin typeface="Calibri" pitchFamily="34" charset="0"/>
              </a:rPr>
              <a:t>berçário</a:t>
            </a:r>
            <a:r>
              <a:rPr lang="en-US" sz="1600" b="0" dirty="0">
                <a:latin typeface="Calibri" pitchFamily="34" charset="0"/>
              </a:rPr>
              <a:t> de </a:t>
            </a:r>
            <a:r>
              <a:rPr lang="en-US" sz="1600" b="0" dirty="0" err="1">
                <a:latin typeface="Calibri" pitchFamily="34" charset="0"/>
              </a:rPr>
              <a:t>estrelas</a:t>
            </a:r>
            <a:r>
              <a:rPr lang="en-US" sz="1600" b="0" dirty="0">
                <a:latin typeface="Calibri" pitchFamily="34" charset="0"/>
              </a:rPr>
              <a:t>. </a:t>
            </a:r>
          </a:p>
          <a:p>
            <a:pPr algn="l"/>
            <a:endParaRPr lang="en-US" sz="1600" b="0" dirty="0">
              <a:latin typeface="Calibri" pitchFamily="34" charset="0"/>
            </a:endParaRPr>
          </a:p>
          <a:p>
            <a:pPr algn="l"/>
            <a:r>
              <a:rPr lang="en-US" sz="1600" b="0" dirty="0" err="1">
                <a:latin typeface="Calibri" pitchFamily="34" charset="0"/>
              </a:rPr>
              <a:t>estrelas</a:t>
            </a:r>
            <a:r>
              <a:rPr lang="en-US" sz="1600" b="0" dirty="0">
                <a:latin typeface="Calibri" pitchFamily="34" charset="0"/>
              </a:rPr>
              <a:t> </a:t>
            </a:r>
            <a:r>
              <a:rPr lang="en-US" sz="1600" b="0" dirty="0" err="1">
                <a:latin typeface="Calibri" pitchFamily="34" charset="0"/>
              </a:rPr>
              <a:t>jovens</a:t>
            </a:r>
            <a:r>
              <a:rPr lang="en-US" sz="1600" b="0" dirty="0">
                <a:latin typeface="Calibri" pitchFamily="34" charset="0"/>
              </a:rPr>
              <a:t>, com </a:t>
            </a:r>
            <a:r>
              <a:rPr lang="en-US" sz="1600" b="0" dirty="0" err="1">
                <a:latin typeface="Calibri" pitchFamily="34" charset="0"/>
              </a:rPr>
              <a:t>idade</a:t>
            </a:r>
            <a:r>
              <a:rPr lang="en-US" sz="1600" b="0" dirty="0">
                <a:latin typeface="Calibri" pitchFamily="34" charset="0"/>
              </a:rPr>
              <a:t> de </a:t>
            </a:r>
            <a:r>
              <a:rPr lang="en-US" sz="1600" b="0" dirty="0" err="1">
                <a:latin typeface="Calibri" pitchFamily="34" charset="0"/>
              </a:rPr>
              <a:t>centenas</a:t>
            </a:r>
            <a:r>
              <a:rPr lang="en-US" sz="1600" b="0" dirty="0">
                <a:latin typeface="Calibri" pitchFamily="34" charset="0"/>
              </a:rPr>
              <a:t> de </a:t>
            </a:r>
            <a:r>
              <a:rPr lang="en-US" sz="1600" b="0" dirty="0" err="1">
                <a:latin typeface="Calibri" pitchFamily="34" charset="0"/>
              </a:rPr>
              <a:t>milhares</a:t>
            </a:r>
            <a:r>
              <a:rPr lang="en-US" sz="1600" b="0" dirty="0">
                <a:latin typeface="Calibri" pitchFamily="34" charset="0"/>
              </a:rPr>
              <a:t> de </a:t>
            </a:r>
            <a:r>
              <a:rPr lang="en-US" sz="1600" b="0" dirty="0" err="1">
                <a:latin typeface="Calibri" pitchFamily="34" charset="0"/>
              </a:rPr>
              <a:t>anos</a:t>
            </a:r>
            <a:r>
              <a:rPr lang="en-US" sz="1600" b="0" dirty="0">
                <a:latin typeface="Calibri" pitchFamily="34" charset="0"/>
              </a:rPr>
              <a:t>.</a:t>
            </a:r>
          </a:p>
          <a:p>
            <a:pPr algn="l"/>
            <a:r>
              <a:rPr lang="en-US" sz="1600" b="0" dirty="0">
                <a:latin typeface="Calibri" pitchFamily="34" charset="0"/>
              </a:rPr>
              <a:t> </a:t>
            </a:r>
          </a:p>
          <a:p>
            <a:pPr algn="l"/>
            <a:r>
              <a:rPr lang="en-US" sz="1600" b="0" dirty="0">
                <a:latin typeface="Calibri" pitchFamily="34" charset="0"/>
              </a:rPr>
              <a:t>NASA/Hubble</a:t>
            </a:r>
            <a:endParaRPr lang="pt-BR" sz="16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55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5" name="Rectangle 3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74436" name="Rectangle 4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6" name="Rectangle 5"/>
          <p:cNvSpPr/>
          <p:nvPr/>
        </p:nvSpPr>
        <p:spPr>
          <a:xfrm>
            <a:off x="227221" y="332656"/>
            <a:ext cx="37632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000" b="0">
                <a:latin typeface="Calibri" pitchFamily="34" charset="0"/>
                <a:cs typeface="Calibri" pitchFamily="34" charset="0"/>
              </a:rPr>
              <a:t>nascimento e evolução de estrelas</a:t>
            </a:r>
          </a:p>
          <a:p>
            <a:pPr algn="l"/>
            <a:endParaRPr lang="en-US" sz="2000" b="0">
              <a:latin typeface="Calibri" pitchFamily="34" charset="0"/>
            </a:endParaRPr>
          </a:p>
        </p:txBody>
      </p:sp>
      <p:pic>
        <p:nvPicPr>
          <p:cNvPr id="2" name="Picture 2" descr="http://www.physicsoftheuniverse.com/images/bigbang_star_form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40542"/>
            <a:ext cx="7764146" cy="519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 rot="16200000">
            <a:off x="6530860" y="3443644"/>
            <a:ext cx="48782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0"/>
              <a:t>http://www.physicsoftheuniverse.com/images/bigbang_star_formation.jpg</a:t>
            </a:r>
          </a:p>
        </p:txBody>
      </p:sp>
    </p:spTree>
    <p:extLst>
      <p:ext uri="{BB962C8B-B14F-4D97-AF65-F5344CB8AC3E}">
        <p14:creationId xmlns:p14="http://schemas.microsoft.com/office/powerpoint/2010/main" val="399641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5" name="Rectangle 7"/>
          <p:cNvSpPr>
            <a:spLocks noChangeArrowheads="1"/>
          </p:cNvSpPr>
          <p:nvPr/>
        </p:nvSpPr>
        <p:spPr bwMode="auto">
          <a:xfrm>
            <a:off x="371475" y="211867"/>
            <a:ext cx="8016875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/>
            <a:r>
              <a:rPr lang="en-US" sz="2000" b="0" i="1" dirty="0">
                <a:latin typeface="Calibri" pitchFamily="34" charset="0"/>
                <a:cs typeface="Calibri" pitchFamily="34" charset="0"/>
              </a:rPr>
              <a:t>T-</a:t>
            </a:r>
            <a:r>
              <a:rPr lang="en-US" sz="2000" b="0" i="1" dirty="0" err="1">
                <a:latin typeface="Calibri" pitchFamily="34" charset="0"/>
                <a:cs typeface="Calibri" pitchFamily="34" charset="0"/>
              </a:rPr>
              <a:t>Tauri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algn="l"/>
            <a:r>
              <a:rPr lang="en-US" sz="1800" b="0" dirty="0">
                <a:latin typeface="Calibri" pitchFamily="34" charset="0"/>
                <a:cs typeface="Calibri" pitchFamily="34" charset="0"/>
              </a:rPr>
              <a:t>proto-</a:t>
            </a:r>
            <a:r>
              <a:rPr lang="en-US" sz="1800" b="0" dirty="0" err="1">
                <a:latin typeface="Calibri" pitchFamily="34" charset="0"/>
                <a:cs typeface="Calibri" pitchFamily="34" charset="0"/>
              </a:rPr>
              <a:t>estrelas</a:t>
            </a:r>
            <a:r>
              <a:rPr lang="en-US" sz="1800" b="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>
                <a:latin typeface="Calibri" pitchFamily="34" charset="0"/>
                <a:cs typeface="Calibri" pitchFamily="34" charset="0"/>
              </a:rPr>
              <a:t>em</a:t>
            </a:r>
            <a:r>
              <a:rPr lang="en-US" sz="1800" b="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>
                <a:latin typeface="Calibri" pitchFamily="34" charset="0"/>
                <a:cs typeface="Calibri" pitchFamily="34" charset="0"/>
              </a:rPr>
              <a:t>estágio</a:t>
            </a:r>
            <a:r>
              <a:rPr lang="en-US" sz="1800" b="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>
                <a:latin typeface="Calibri" pitchFamily="34" charset="0"/>
                <a:cs typeface="Calibri" pitchFamily="34" charset="0"/>
              </a:rPr>
              <a:t>pré-ignição</a:t>
            </a:r>
            <a:r>
              <a:rPr lang="en-US" sz="1800" b="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b="0" dirty="0" err="1">
                <a:latin typeface="Calibri" pitchFamily="34" charset="0"/>
                <a:cs typeface="Calibri" pitchFamily="34" charset="0"/>
              </a:rPr>
              <a:t>luminosidade</a:t>
            </a:r>
            <a:r>
              <a:rPr lang="en-US" sz="1800" b="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>
                <a:latin typeface="Calibri" pitchFamily="34" charset="0"/>
                <a:cs typeface="Calibri" pitchFamily="34" charset="0"/>
              </a:rPr>
              <a:t>intensa</a:t>
            </a:r>
            <a:r>
              <a:rPr lang="en-US" sz="1800" b="0" dirty="0">
                <a:latin typeface="Calibri" pitchFamily="34" charset="0"/>
                <a:cs typeface="Calibri" pitchFamily="34" charset="0"/>
              </a:rPr>
              <a:t> e </a:t>
            </a:r>
            <a:r>
              <a:rPr lang="en-US" sz="1800" b="0" dirty="0" err="1">
                <a:latin typeface="Calibri" pitchFamily="34" charset="0"/>
                <a:cs typeface="Calibri" pitchFamily="34" charset="0"/>
              </a:rPr>
              <a:t>variável</a:t>
            </a:r>
            <a:r>
              <a:rPr lang="en-US" sz="1800" b="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b="0" dirty="0" err="1">
                <a:latin typeface="Calibri" pitchFamily="34" charset="0"/>
                <a:cs typeface="Calibri" pitchFamily="34" charset="0"/>
              </a:rPr>
              <a:t>jatos</a:t>
            </a:r>
            <a:r>
              <a:rPr lang="en-US" sz="1800" b="0" dirty="0">
                <a:latin typeface="Calibri" pitchFamily="34" charset="0"/>
                <a:cs typeface="Calibri" pitchFamily="34" charset="0"/>
              </a:rPr>
              <a:t> de material, </a:t>
            </a:r>
            <a:r>
              <a:rPr lang="en-US" sz="1800" b="0" dirty="0" err="1">
                <a:latin typeface="Calibri" pitchFamily="34" charset="0"/>
                <a:cs typeface="Calibri" pitchFamily="34" charset="0"/>
              </a:rPr>
              <a:t>raios</a:t>
            </a:r>
            <a:r>
              <a:rPr lang="en-US" sz="1800" b="0" dirty="0">
                <a:latin typeface="Calibri" pitchFamily="34" charset="0"/>
                <a:cs typeface="Calibri" pitchFamily="34" charset="0"/>
              </a:rPr>
              <a:t> X, </a:t>
            </a:r>
            <a:r>
              <a:rPr lang="en-US" sz="1800" b="0" dirty="0" err="1">
                <a:latin typeface="Calibri" pitchFamily="34" charset="0"/>
                <a:cs typeface="Calibri" pitchFamily="34" charset="0"/>
              </a:rPr>
              <a:t>ventos</a:t>
            </a:r>
            <a:r>
              <a:rPr lang="en-US" sz="1800" b="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>
                <a:latin typeface="Calibri" pitchFamily="34" charset="0"/>
                <a:cs typeface="Calibri" pitchFamily="34" charset="0"/>
              </a:rPr>
              <a:t>solares</a:t>
            </a:r>
            <a:r>
              <a:rPr lang="en-US" sz="1800" b="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>
                <a:latin typeface="Calibri" pitchFamily="34" charset="0"/>
                <a:cs typeface="Calibri" pitchFamily="34" charset="0"/>
              </a:rPr>
              <a:t>intensos</a:t>
            </a:r>
            <a:endParaRPr lang="en-US" sz="18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8782" name="Rectangle 14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88783" name="Rectangle 15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3074" name="Picture 2" descr="http://oposite.stsci.edu/pubinfo/PR/2000/32/content/4x5b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796" y="1412776"/>
            <a:ext cx="6374556" cy="509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16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6" name="Rectangle 4"/>
          <p:cNvSpPr>
            <a:spLocks noChangeArrowheads="1"/>
          </p:cNvSpPr>
          <p:nvPr/>
        </p:nvSpPr>
        <p:spPr bwMode="auto">
          <a:xfrm>
            <a:off x="371475" y="260648"/>
            <a:ext cx="8016875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/>
            <a:r>
              <a:rPr lang="en-US" sz="2000" b="0" dirty="0" err="1">
                <a:latin typeface="Calibri" pitchFamily="34" charset="0"/>
                <a:cs typeface="Calibri" pitchFamily="34" charset="0"/>
              </a:rPr>
              <a:t>resfriamento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 e </a:t>
            </a:r>
            <a:r>
              <a:rPr lang="en-US" sz="2000" b="0" dirty="0" err="1">
                <a:latin typeface="Calibri" pitchFamily="34" charset="0"/>
                <a:cs typeface="Calibri" pitchFamily="34" charset="0"/>
              </a:rPr>
              <a:t>acresção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algn="l"/>
            <a:r>
              <a:rPr lang="en-US" sz="2000" b="0" dirty="0" err="1">
                <a:latin typeface="Calibri" pitchFamily="34" charset="0"/>
                <a:cs typeface="Calibri" pitchFamily="34" charset="0"/>
              </a:rPr>
              <a:t>formação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 de </a:t>
            </a:r>
            <a:r>
              <a:rPr lang="en-US" sz="2000" b="0" dirty="0" err="1">
                <a:latin typeface="Calibri" pitchFamily="34" charset="0"/>
                <a:cs typeface="Calibri" pitchFamily="34" charset="0"/>
              </a:rPr>
              <a:t>grãos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 de </a:t>
            </a:r>
            <a:r>
              <a:rPr lang="en-US" sz="2000" b="0" dirty="0" err="1">
                <a:latin typeface="Calibri" pitchFamily="34" charset="0"/>
                <a:cs typeface="Calibri" pitchFamily="34" charset="0"/>
              </a:rPr>
              <a:t>poeira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 e </a:t>
            </a:r>
            <a:r>
              <a:rPr lang="en-US" sz="2000" b="0" dirty="0" err="1">
                <a:latin typeface="Calibri" pitchFamily="34" charset="0"/>
                <a:cs typeface="Calibri" pitchFamily="34" charset="0"/>
              </a:rPr>
              <a:t>gelo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en-US" sz="2000" b="0" dirty="0" err="1">
                <a:latin typeface="Calibri" pitchFamily="34" charset="0"/>
                <a:cs typeface="Calibri" pitchFamily="34" charset="0"/>
              </a:rPr>
              <a:t>colisões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 e </a:t>
            </a:r>
            <a:r>
              <a:rPr lang="en-US" sz="2000" b="0" dirty="0" err="1">
                <a:latin typeface="Calibri" pitchFamily="34" charset="0"/>
                <a:cs typeface="Calibri" pitchFamily="34" charset="0"/>
              </a:rPr>
              <a:t>formação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 de </a:t>
            </a:r>
            <a:r>
              <a:rPr lang="en-US" sz="2000" b="0" dirty="0" err="1">
                <a:latin typeface="Calibri" pitchFamily="34" charset="0"/>
                <a:cs typeface="Calibri" pitchFamily="34" charset="0"/>
              </a:rPr>
              <a:t>planitesimais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  <a:p>
            <a:pPr algn="l"/>
            <a:endParaRPr lang="pt-BR" sz="20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89798" name="Picture 6" descr="protoplanetary_dis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340768"/>
            <a:ext cx="7732820" cy="5257329"/>
          </a:xfrm>
          <a:prstGeom prst="rect">
            <a:avLst/>
          </a:prstGeom>
          <a:noFill/>
        </p:spPr>
      </p:pic>
      <p:sp>
        <p:nvSpPr>
          <p:cNvPr id="289799" name="Rectangle 7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89800" name="Rectangle 8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3" name="Rectangle 5"/>
          <p:cNvSpPr>
            <a:spLocks noChangeArrowheads="1"/>
          </p:cNvSpPr>
          <p:nvPr/>
        </p:nvSpPr>
        <p:spPr bwMode="auto">
          <a:xfrm>
            <a:off x="395288" y="222177"/>
            <a:ext cx="7991475" cy="4770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/>
            <a:r>
              <a:rPr lang="pt-BR" sz="2500" b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Sol </a:t>
            </a:r>
          </a:p>
        </p:txBody>
      </p:sp>
      <p:sp>
        <p:nvSpPr>
          <p:cNvPr id="283654" name="Rectangle 6"/>
          <p:cNvSpPr>
            <a:spLocks noChangeArrowheads="1"/>
          </p:cNvSpPr>
          <p:nvPr/>
        </p:nvSpPr>
        <p:spPr bwMode="auto">
          <a:xfrm>
            <a:off x="395288" y="980728"/>
            <a:ext cx="3455987" cy="39703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/>
            <a:r>
              <a:rPr lang="pt-BR" sz="1800" b="0">
                <a:latin typeface="Calibri" pitchFamily="34" charset="0"/>
                <a:cs typeface="Calibri" pitchFamily="34" charset="0"/>
              </a:rPr>
              <a:t>T superficial ~5.800 K</a:t>
            </a:r>
          </a:p>
          <a:p>
            <a:pPr algn="l"/>
            <a:r>
              <a:rPr lang="pt-BR" sz="1800" b="0">
                <a:latin typeface="Calibri" pitchFamily="34" charset="0"/>
                <a:cs typeface="Calibri" pitchFamily="34" charset="0"/>
              </a:rPr>
              <a:t>T no núcleo ~15.600.000 K</a:t>
            </a:r>
          </a:p>
          <a:p>
            <a:pPr algn="l"/>
            <a:endParaRPr lang="pt-BR" sz="1800" b="0"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pt-BR" sz="1800" b="0">
                <a:latin typeface="Calibri" pitchFamily="34" charset="0"/>
                <a:cs typeface="Calibri" pitchFamily="34" charset="0"/>
              </a:rPr>
              <a:t>densidade média relativa 1,41</a:t>
            </a:r>
          </a:p>
          <a:p>
            <a:pPr algn="l"/>
            <a:r>
              <a:rPr lang="pt-BR" sz="1800" b="0">
                <a:latin typeface="Calibri" pitchFamily="34" charset="0"/>
                <a:cs typeface="Calibri" pitchFamily="34" charset="0"/>
              </a:rPr>
              <a:t>densidade do interior ~147</a:t>
            </a:r>
          </a:p>
          <a:p>
            <a:pPr algn="l"/>
            <a:endParaRPr lang="pt-BR" sz="1800" b="0"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pt-BR" sz="1800" b="0">
                <a:latin typeface="Calibri" pitchFamily="34" charset="0"/>
                <a:cs typeface="Calibri" pitchFamily="34" charset="0"/>
              </a:rPr>
              <a:t>~71% H</a:t>
            </a:r>
          </a:p>
          <a:p>
            <a:pPr algn="l"/>
            <a:r>
              <a:rPr lang="pt-BR" sz="1800" b="0">
                <a:latin typeface="Calibri" pitchFamily="34" charset="0"/>
                <a:cs typeface="Calibri" pitchFamily="34" charset="0"/>
              </a:rPr>
              <a:t>~27% He </a:t>
            </a:r>
          </a:p>
          <a:p>
            <a:pPr algn="l"/>
            <a:endParaRPr lang="pt-BR" sz="1800" b="0"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pt-BR" sz="1800" b="0">
                <a:latin typeface="Calibri" pitchFamily="34" charset="0"/>
                <a:cs typeface="Calibri" pitchFamily="34" charset="0"/>
              </a:rPr>
              <a:t>deslocamento a 19 km/s em direção à constelação de Hércules </a:t>
            </a:r>
          </a:p>
          <a:p>
            <a:pPr algn="l"/>
            <a:endParaRPr lang="pt-BR" sz="1800" b="0"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pt-BR" sz="1800" b="0">
                <a:latin typeface="Calibri" pitchFamily="34" charset="0"/>
                <a:cs typeface="Calibri" pitchFamily="34" charset="0"/>
              </a:rPr>
              <a:t>rotação geral da Via-Láctea </a:t>
            </a:r>
          </a:p>
          <a:p>
            <a:pPr algn="l"/>
            <a:r>
              <a:rPr lang="pt-BR" sz="1800" b="0">
                <a:latin typeface="Calibri" pitchFamily="34" charset="0"/>
                <a:cs typeface="Calibri" pitchFamily="34" charset="0"/>
              </a:rPr>
              <a:t>272 km/s</a:t>
            </a:r>
          </a:p>
        </p:txBody>
      </p:sp>
      <p:pic>
        <p:nvPicPr>
          <p:cNvPr id="283656" name="Picture 8" descr="Hinode X-Ray Telescope image of the su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61530"/>
            <a:ext cx="4626670" cy="4895662"/>
          </a:xfrm>
          <a:prstGeom prst="rect">
            <a:avLst/>
          </a:prstGeom>
          <a:noFill/>
        </p:spPr>
      </p:pic>
      <p:sp>
        <p:nvSpPr>
          <p:cNvPr id="283657" name="Rectangle 9"/>
          <p:cNvSpPr>
            <a:spLocks noChangeArrowheads="1"/>
          </p:cNvSpPr>
          <p:nvPr/>
        </p:nvSpPr>
        <p:spPr bwMode="auto">
          <a:xfrm>
            <a:off x="395288" y="5301208"/>
            <a:ext cx="8675687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pt-BR" sz="2000" b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o Sol converte a cada segundo ~ 700 milhões de toneladas de hidrogênio </a:t>
            </a:r>
          </a:p>
          <a:p>
            <a:pPr algn="l"/>
            <a:r>
              <a:rPr lang="pt-BR" sz="2000" b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em 695 milhões de toneladas de hélio + energia equivalente a 5 milhões de toneladas</a:t>
            </a:r>
          </a:p>
          <a:p>
            <a:pPr algn="l"/>
            <a:r>
              <a:rPr lang="pt-BR" sz="2000" b="0" i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</a:t>
            </a:r>
            <a:r>
              <a:rPr lang="pt-BR" sz="2000" b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= </a:t>
            </a:r>
            <a:r>
              <a:rPr lang="pt-BR" sz="2000" b="0" i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mc</a:t>
            </a:r>
            <a:r>
              <a:rPr lang="pt-BR" sz="2000" b="0" baseline="3000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2000" b="0" baseline="3000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3658" name="Rectangle 10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83659" name="Rectangle 11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0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37923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23528" y="332656"/>
            <a:ext cx="799147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/>
            <a:r>
              <a:rPr lang="pt-BR" sz="2000" b="0">
                <a:latin typeface="Calibri" pitchFamily="34" charset="0"/>
                <a:cs typeface="Calibri" pitchFamily="34" charset="0"/>
              </a:rPr>
              <a:t>superfície do Sol  </a:t>
            </a:r>
          </a:p>
        </p:txBody>
      </p:sp>
      <p:pic>
        <p:nvPicPr>
          <p:cNvPr id="1028" name="Picture 4" descr="https://upload.wikimedia.org/wikipedia/commons/d/da/171879main_LimbFlareJan12_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91" y="836712"/>
            <a:ext cx="7440761" cy="522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03547" y="6156593"/>
            <a:ext cx="8784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b="0" dirty="0" err="1">
                <a:latin typeface="Calibri" panose="020F0502020204030204" pitchFamily="34" charset="0"/>
                <a:cs typeface="Calibri" panose="020F0502020204030204" pitchFamily="34" charset="0"/>
              </a:rPr>
              <a:t>filamentos</a:t>
            </a:r>
            <a:r>
              <a:rPr lang="en-US" sz="1600" b="0" dirty="0">
                <a:latin typeface="Calibri" panose="020F0502020204030204" pitchFamily="34" charset="0"/>
                <a:cs typeface="Calibri" panose="020F0502020204030204" pitchFamily="34" charset="0"/>
              </a:rPr>
              <a:t> de plasma </a:t>
            </a:r>
            <a:r>
              <a:rPr lang="en-US" sz="1600" b="0" dirty="0" err="1">
                <a:latin typeface="Calibri" panose="020F0502020204030204" pitchFamily="34" charset="0"/>
                <a:cs typeface="Calibri" panose="020F0502020204030204" pitchFamily="34" charset="0"/>
              </a:rPr>
              <a:t>conectando</a:t>
            </a:r>
            <a:r>
              <a:rPr lang="en-US" sz="16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dirty="0" err="1">
                <a:latin typeface="Calibri" panose="020F0502020204030204" pitchFamily="34" charset="0"/>
                <a:cs typeface="Calibri" panose="020F0502020204030204" pitchFamily="34" charset="0"/>
              </a:rPr>
              <a:t>regiões</a:t>
            </a:r>
            <a:r>
              <a:rPr lang="en-US" sz="1600" b="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600" b="0" dirty="0" err="1">
                <a:latin typeface="Calibri" panose="020F0502020204030204" pitchFamily="34" charset="0"/>
                <a:cs typeface="Calibri" panose="020F0502020204030204" pitchFamily="34" charset="0"/>
              </a:rPr>
              <a:t>polaridades</a:t>
            </a:r>
            <a:r>
              <a:rPr lang="en-US" sz="16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dirty="0" err="1">
                <a:latin typeface="Calibri" panose="020F0502020204030204" pitchFamily="34" charset="0"/>
                <a:cs typeface="Calibri" panose="020F0502020204030204" pitchFamily="34" charset="0"/>
              </a:rPr>
              <a:t>magnéticas</a:t>
            </a:r>
            <a:r>
              <a:rPr lang="en-US" sz="16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dirty="0" err="1">
                <a:latin typeface="Calibri" panose="020F0502020204030204" pitchFamily="34" charset="0"/>
                <a:cs typeface="Calibri" panose="020F0502020204030204" pitchFamily="34" charset="0"/>
              </a:rPr>
              <a:t>distintas</a:t>
            </a:r>
            <a:endParaRPr lang="en-US" sz="16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1600" b="0" dirty="0" err="1">
                <a:latin typeface="Calibri" panose="020F0502020204030204" pitchFamily="34" charset="0"/>
                <a:cs typeface="Calibri" panose="020F0502020204030204" pitchFamily="34" charset="0"/>
              </a:rPr>
              <a:t>Telescópio</a:t>
            </a:r>
            <a:r>
              <a:rPr lang="en-US" sz="1600" b="0" dirty="0">
                <a:latin typeface="Calibri" panose="020F0502020204030204" pitchFamily="34" charset="0"/>
                <a:cs typeface="Calibri" panose="020F0502020204030204" pitchFamily="34" charset="0"/>
              </a:rPr>
              <a:t> Solar </a:t>
            </a:r>
            <a:r>
              <a:rPr lang="en-US" sz="1600" b="0" dirty="0" err="1">
                <a:latin typeface="Calibri" panose="020F0502020204030204" pitchFamily="34" charset="0"/>
                <a:cs typeface="Calibri" panose="020F0502020204030204" pitchFamily="34" charset="0"/>
              </a:rPr>
              <a:t>Óptico</a:t>
            </a:r>
            <a:r>
              <a:rPr lang="en-US" sz="1600" b="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600" b="0" dirty="0" err="1">
                <a:latin typeface="Calibri" panose="020F0502020204030204" pitchFamily="34" charset="0"/>
                <a:cs typeface="Calibri" panose="020F0502020204030204" pitchFamily="34" charset="0"/>
              </a:rPr>
              <a:t>Hinode</a:t>
            </a:r>
            <a:r>
              <a:rPr lang="en-US" sz="1600" b="0" dirty="0">
                <a:latin typeface="Calibri" panose="020F0502020204030204" pitchFamily="34" charset="0"/>
                <a:cs typeface="Calibri" panose="020F0502020204030204" pitchFamily="34" charset="0"/>
              </a:rPr>
              <a:t>), 12/01/2007</a:t>
            </a:r>
            <a:endParaRPr lang="pt-B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068"/>
            <a:ext cx="4499992" cy="3231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37923" name="Rectangle 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6146" name="Picture 2" descr="https://upload.wikimedia.org/wikipedia/commons/thumb/a/a3/Giant_prominence_on_the_sun_erupted.jpg/1024px-Giant_prominence_on_the_sun_erupt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14209"/>
            <a:ext cx="9001000" cy="506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58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7" name="Rectangle 5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40998" name="Rectangle 6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41002" name="Rectangle 10"/>
          <p:cNvSpPr>
            <a:spLocks noChangeArrowheads="1"/>
          </p:cNvSpPr>
          <p:nvPr/>
        </p:nvSpPr>
        <p:spPr bwMode="auto">
          <a:xfrm>
            <a:off x="299641" y="5229200"/>
            <a:ext cx="8658150" cy="13388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pt-BR" sz="1800" b="0">
                <a:latin typeface="Calibri" pitchFamily="34" charset="0"/>
                <a:cs typeface="Calibri" pitchFamily="34" charset="0"/>
              </a:rPr>
              <a:t>1.000.000 a 2.000.000 °C </a:t>
            </a:r>
          </a:p>
          <a:p>
            <a:pPr algn="l">
              <a:lnSpc>
                <a:spcPct val="150000"/>
              </a:lnSpc>
            </a:pPr>
            <a:r>
              <a:rPr lang="pt-BR" sz="1800" b="0" i="1">
                <a:latin typeface="Calibri" pitchFamily="34" charset="0"/>
                <a:cs typeface="Calibri" pitchFamily="34" charset="0"/>
              </a:rPr>
              <a:t>n </a:t>
            </a:r>
            <a:r>
              <a:rPr lang="pt-BR" sz="1800" b="0">
                <a:latin typeface="Calibri" pitchFamily="34" charset="0"/>
                <a:cs typeface="Calibri" pitchFamily="34" charset="0"/>
              </a:rPr>
              <a:t>10</a:t>
            </a:r>
            <a:r>
              <a:rPr lang="pt-BR" sz="1800" b="0" baseline="30000">
                <a:latin typeface="Calibri" pitchFamily="34" charset="0"/>
                <a:cs typeface="Calibri" pitchFamily="34" charset="0"/>
              </a:rPr>
              <a:t>6</a:t>
            </a:r>
            <a:r>
              <a:rPr lang="pt-BR" sz="1800" b="0">
                <a:latin typeface="Calibri" pitchFamily="34" charset="0"/>
                <a:cs typeface="Calibri" pitchFamily="34" charset="0"/>
              </a:rPr>
              <a:t> toneladas de matéria</a:t>
            </a:r>
          </a:p>
          <a:p>
            <a:pPr algn="l">
              <a:lnSpc>
                <a:spcPct val="150000"/>
              </a:lnSpc>
            </a:pPr>
            <a:r>
              <a:rPr lang="pt-BR" sz="1800" b="0">
                <a:latin typeface="Calibri" pitchFamily="34" charset="0"/>
                <a:cs typeface="Calibri" pitchFamily="34" charset="0"/>
              </a:rPr>
              <a:t>velocidade entre 300 e 900 km/s</a:t>
            </a:r>
          </a:p>
        </p:txBody>
      </p:sp>
      <p:pic>
        <p:nvPicPr>
          <p:cNvPr id="2050" name="Picture 2" descr="https://i.imgur.com/portidk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6465566" cy="363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306338" y="332656"/>
            <a:ext cx="865815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/>
            <a:r>
              <a:rPr lang="pt-BR" sz="2000" b="0">
                <a:latin typeface="Calibri" pitchFamily="34" charset="0"/>
                <a:cs typeface="Calibri" pitchFamily="34" charset="0"/>
              </a:rPr>
              <a:t>Corona solar</a:t>
            </a:r>
          </a:p>
        </p:txBody>
      </p:sp>
    </p:spTree>
    <p:extLst>
      <p:ext uri="{BB962C8B-B14F-4D97-AF65-F5344CB8AC3E}">
        <p14:creationId xmlns:p14="http://schemas.microsoft.com/office/powerpoint/2010/main" val="140652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2" name="Rectangle 4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04133" name="Rectangle 5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2050" name="Picture 2" descr="http://faculty.sdmiramar.edu/fgarces/labmatters/instruments/aa/Pic_AAS/specad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9"/>
          <a:stretch/>
        </p:blipFill>
        <p:spPr bwMode="auto">
          <a:xfrm>
            <a:off x="1115616" y="1628800"/>
            <a:ext cx="6840760" cy="485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 rot="16200000">
            <a:off x="6130170" y="3033991"/>
            <a:ext cx="55356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0" dirty="0"/>
              <a:t>http://faculty.sdmiramar.edu/fgarces/labmatters/instruments/aa/Pic_AAS/specadd.jpg</a:t>
            </a:r>
          </a:p>
        </p:txBody>
      </p:sp>
      <p:sp>
        <p:nvSpPr>
          <p:cNvPr id="10" name="Rectangle 7"/>
          <p:cNvSpPr/>
          <p:nvPr/>
        </p:nvSpPr>
        <p:spPr>
          <a:xfrm>
            <a:off x="227221" y="332656"/>
            <a:ext cx="462408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000" b="0">
                <a:latin typeface="Calibri" pitchFamily="34" charset="0"/>
                <a:cs typeface="Calibri" pitchFamily="34" charset="0"/>
              </a:rPr>
              <a:t>composição química das estrelas</a:t>
            </a:r>
          </a:p>
          <a:p>
            <a:pPr algn="l"/>
            <a:endParaRPr lang="en-US" sz="2000" b="0"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en-US" sz="2000" b="0">
                <a:latin typeface="Calibri" pitchFamily="34" charset="0"/>
                <a:cs typeface="Calibri" pitchFamily="34" charset="0"/>
              </a:rPr>
              <a:t>espectros eletromagnéticos característicos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49747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8" name="Rectangle 4"/>
          <p:cNvSpPr>
            <a:spLocks noChangeArrowheads="1"/>
          </p:cNvSpPr>
          <p:nvPr/>
        </p:nvSpPr>
        <p:spPr bwMode="auto">
          <a:xfrm>
            <a:off x="323850" y="750659"/>
            <a:ext cx="3744913" cy="470898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/>
            <a:r>
              <a:rPr lang="pt-BR" sz="2000" b="0">
                <a:latin typeface="Calibri" pitchFamily="34" charset="0"/>
                <a:cs typeface="Calibri" pitchFamily="34" charset="0"/>
              </a:rPr>
              <a:t>gradiente geotérmico no proto-sistema Solar </a:t>
            </a:r>
          </a:p>
          <a:p>
            <a:pPr algn="l"/>
            <a:endParaRPr lang="pt-BR" sz="2000" b="0"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pt-BR" sz="2000" b="0">
                <a:latin typeface="Calibri" pitchFamily="34" charset="0"/>
                <a:cs typeface="Calibri" pitchFamily="34" charset="0"/>
              </a:rPr>
              <a:t>três zonas concêntricas</a:t>
            </a:r>
          </a:p>
          <a:p>
            <a:pPr algn="l"/>
            <a:endParaRPr lang="pt-BR" sz="2000" b="0"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pt-BR" sz="2000">
                <a:latin typeface="Calibri" pitchFamily="34" charset="0"/>
                <a:cs typeface="Calibri" pitchFamily="34" charset="0"/>
              </a:rPr>
              <a:t>interna</a:t>
            </a:r>
            <a:r>
              <a:rPr lang="pt-BR" sz="2000" b="0">
                <a:latin typeface="Calibri" pitchFamily="34" charset="0"/>
                <a:cs typeface="Calibri" pitchFamily="34" charset="0"/>
              </a:rPr>
              <a:t> – planetas rochosos (elementos leves varridos pelo vento solar)</a:t>
            </a:r>
          </a:p>
          <a:p>
            <a:pPr algn="l"/>
            <a:endParaRPr lang="pt-BR" sz="2000" b="0"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pt-BR" sz="2000">
                <a:latin typeface="Calibri" pitchFamily="34" charset="0"/>
                <a:cs typeface="Calibri" pitchFamily="34" charset="0"/>
              </a:rPr>
              <a:t>intermediária</a:t>
            </a:r>
            <a:r>
              <a:rPr lang="pt-BR" sz="2000" b="0">
                <a:latin typeface="Calibri" pitchFamily="34" charset="0"/>
                <a:cs typeface="Calibri" pitchFamily="34" charset="0"/>
              </a:rPr>
              <a:t> – planetas gigantes gasosos, H, He</a:t>
            </a:r>
          </a:p>
          <a:p>
            <a:pPr algn="l"/>
            <a:endParaRPr lang="pt-BR" sz="2000" b="0"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pt-BR" sz="2000">
                <a:latin typeface="Calibri" pitchFamily="34" charset="0"/>
                <a:cs typeface="Calibri" pitchFamily="34" charset="0"/>
              </a:rPr>
              <a:t>externa</a:t>
            </a:r>
            <a:r>
              <a:rPr lang="pt-BR" sz="2000" b="0">
                <a:latin typeface="Calibri" pitchFamily="34" charset="0"/>
                <a:cs typeface="Calibri" pitchFamily="34" charset="0"/>
              </a:rPr>
              <a:t> – cometas e planetas anões, gelo, H, He, metano, amônia</a:t>
            </a:r>
            <a:endParaRPr lang="pt-BR" sz="200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82630" name="Picture 6" descr="Outersolarsystem_objectpositions_labels_co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4663" y="1052513"/>
            <a:ext cx="4559300" cy="4471987"/>
          </a:xfrm>
          <a:prstGeom prst="rect">
            <a:avLst/>
          </a:prstGeom>
          <a:noFill/>
        </p:spPr>
      </p:pic>
      <p:sp>
        <p:nvSpPr>
          <p:cNvPr id="282631" name="Rectangle 7"/>
          <p:cNvSpPr>
            <a:spLocks noChangeArrowheads="1"/>
          </p:cNvSpPr>
          <p:nvPr/>
        </p:nvSpPr>
        <p:spPr bwMode="auto">
          <a:xfrm>
            <a:off x="6542088" y="5661025"/>
            <a:ext cx="2351087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0"/>
              <a:t>cinturão de Kuiper (verde)</a:t>
            </a:r>
            <a:endParaRPr lang="en-US" b="0"/>
          </a:p>
        </p:txBody>
      </p:sp>
      <p:sp>
        <p:nvSpPr>
          <p:cNvPr id="282632" name="Rectangle 8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82633" name="Rectangle 9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552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73" name="Rectangle 9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18474" name="Rectangle 10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19458" name="Picture 2" descr="http://www.astronomynotes.com/solarsys/planet-cor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78" y="1196752"/>
            <a:ext cx="7076706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 rot="16200000">
            <a:off x="6611996" y="313661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200" b="0"/>
              <a:t>http://www.astronomynotes.com/solarsys/planet-cores.png</a:t>
            </a:r>
          </a:p>
        </p:txBody>
      </p:sp>
    </p:spTree>
    <p:extLst>
      <p:ext uri="{BB962C8B-B14F-4D97-AF65-F5344CB8AC3E}">
        <p14:creationId xmlns:p14="http://schemas.microsoft.com/office/powerpoint/2010/main" val="183340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ChangeArrowheads="1"/>
          </p:cNvSpPr>
          <p:nvPr/>
        </p:nvSpPr>
        <p:spPr bwMode="auto">
          <a:xfrm>
            <a:off x="395288" y="2795588"/>
            <a:ext cx="841533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/>
            <a:endParaRPr lang="en-US" sz="2400"/>
          </a:p>
        </p:txBody>
      </p:sp>
      <p:sp>
        <p:nvSpPr>
          <p:cNvPr id="342019" name="Rectangle 3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42020" name="Rectangle 4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342025" name="Picture 9" descr="Model of Earth's Magnetosphe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132856"/>
            <a:ext cx="5195887" cy="2613025"/>
          </a:xfrm>
          <a:prstGeom prst="rect">
            <a:avLst/>
          </a:prstGeom>
          <a:noFill/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23528" y="332656"/>
            <a:ext cx="799147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/>
            <a:r>
              <a:rPr lang="pt-BR" sz="2000" b="0">
                <a:latin typeface="Calibri" pitchFamily="34" charset="0"/>
                <a:cs typeface="Calibri" pitchFamily="34" charset="0"/>
              </a:rPr>
              <a:t>Vento solar e auroras polares na Terra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581" y="1268760"/>
            <a:ext cx="356235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35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9" name="Rectangle 3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42020" name="Rectangle 4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10" name="Picture 2" descr="https://66.media.tumblr.com/a377e7733f835d513cfae570c643cc79/tumblr_mp2zd5uZvF1qbpwkro1_400.gif">
            <a:extLst>
              <a:ext uri="{FF2B5EF4-FFF2-40B4-BE49-F238E27FC236}">
                <a16:creationId xmlns="" xmlns:a16="http://schemas.microsoft.com/office/drawing/2014/main" id="{B5CCF000-EE95-4419-B897-83E436A428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08720"/>
            <a:ext cx="5077544" cy="501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>
            <a:extLst>
              <a:ext uri="{FF2B5EF4-FFF2-40B4-BE49-F238E27FC236}">
                <a16:creationId xmlns="" xmlns:a16="http://schemas.microsoft.com/office/drawing/2014/main" id="{89B7A568-BAD3-4861-87AC-F81FEB046453}"/>
              </a:ext>
            </a:extLst>
          </p:cNvPr>
          <p:cNvSpPr/>
          <p:nvPr/>
        </p:nvSpPr>
        <p:spPr>
          <a:xfrm rot="16200000">
            <a:off x="6622449" y="301350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000" b="0"/>
              <a:t>https://infinity-imagined.tumblr.com/post/54065841977/the-gravitational-orbit-of-any-moon-planet-star</a:t>
            </a:r>
          </a:p>
        </p:txBody>
      </p:sp>
    </p:spTree>
    <p:extLst>
      <p:ext uri="{BB962C8B-B14F-4D97-AF65-F5344CB8AC3E}">
        <p14:creationId xmlns:p14="http://schemas.microsoft.com/office/powerpoint/2010/main" val="146037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2" name="Rectangle 4"/>
          <p:cNvSpPr>
            <a:spLocks noChangeArrowheads="1"/>
          </p:cNvSpPr>
          <p:nvPr/>
        </p:nvSpPr>
        <p:spPr bwMode="auto">
          <a:xfrm>
            <a:off x="395288" y="2795588"/>
            <a:ext cx="841533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/>
            <a:endParaRPr lang="en-US" sz="2400"/>
          </a:p>
        </p:txBody>
      </p:sp>
      <p:pic>
        <p:nvPicPr>
          <p:cNvPr id="299019" name="Picture 11" descr="FG22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16013"/>
            <a:ext cx="9144000" cy="5132387"/>
          </a:xfrm>
          <a:prstGeom prst="rect">
            <a:avLst/>
          </a:prstGeom>
          <a:noFill/>
        </p:spPr>
      </p:pic>
      <p:sp>
        <p:nvSpPr>
          <p:cNvPr id="299020" name="Rectangle 12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99021" name="Rectangle 13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ChangeArrowheads="1"/>
          </p:cNvSpPr>
          <p:nvPr/>
        </p:nvSpPr>
        <p:spPr bwMode="auto">
          <a:xfrm>
            <a:off x="179388" y="665401"/>
            <a:ext cx="3744912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/>
            <a:endParaRPr lang="pt-BR" sz="2000" b="0" dirty="0"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pt-BR" sz="2000" b="0" dirty="0">
                <a:latin typeface="Calibri" pitchFamily="34" charset="0"/>
                <a:cs typeface="Calibri" pitchFamily="34" charset="0"/>
              </a:rPr>
              <a:t>Sistema Solar</a:t>
            </a:r>
            <a:endParaRPr lang="pt-BR" sz="1800" b="0" dirty="0">
              <a:latin typeface="Calibri" pitchFamily="34" charset="0"/>
              <a:cs typeface="Calibri" pitchFamily="34" charset="0"/>
            </a:endParaRPr>
          </a:p>
          <a:p>
            <a:pPr algn="l"/>
            <a:endParaRPr lang="pt-BR" sz="20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38947" name="Picture 3" descr="Oort_cloud_Sedna_orb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188913"/>
            <a:ext cx="6408737" cy="6408737"/>
          </a:xfrm>
          <a:prstGeom prst="rect">
            <a:avLst/>
          </a:prstGeom>
          <a:noFill/>
        </p:spPr>
      </p:pic>
      <p:sp>
        <p:nvSpPr>
          <p:cNvPr id="338948" name="Rectangle 4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38949" name="Rectangle 5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38950" name="Rectangle 6"/>
          <p:cNvSpPr>
            <a:spLocks noChangeArrowheads="1"/>
          </p:cNvSpPr>
          <p:nvPr/>
        </p:nvSpPr>
        <p:spPr bwMode="auto">
          <a:xfrm rot="-5400000">
            <a:off x="6969919" y="4487069"/>
            <a:ext cx="39751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0"/>
              <a:t>http://en.wikipedia.org/wiki/File:Oort_cloud_Sedna_orbit.svg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8" name="Rectangle 10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96619" name="Rectangle 11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2277204" y="3259723"/>
            <a:ext cx="45895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hlinkClick r:id="rId2"/>
              </a:rPr>
              <a:t>https://www.youtube.com/watch?v=0jHsq36_NTU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0062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ChangeArrowheads="1"/>
          </p:cNvSpPr>
          <p:nvPr/>
        </p:nvSpPr>
        <p:spPr bwMode="auto">
          <a:xfrm>
            <a:off x="216793" y="476672"/>
            <a:ext cx="8675687" cy="2653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2000" b="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Referências</a:t>
            </a:r>
            <a:r>
              <a:rPr lang="en-US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 dirty="0" err="1">
                <a:latin typeface="Calibri" pitchFamily="34" charset="0"/>
                <a:cs typeface="Calibri" pitchFamily="34" charset="0"/>
              </a:rPr>
              <a:t>Friaça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 et al., 2003. </a:t>
            </a:r>
            <a:r>
              <a:rPr lang="en-US" sz="2000" b="0" dirty="0" err="1">
                <a:latin typeface="Calibri" pitchFamily="34" charset="0"/>
                <a:cs typeface="Calibri" pitchFamily="34" charset="0"/>
              </a:rPr>
              <a:t>Astronomia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. </a:t>
            </a:r>
            <a:r>
              <a:rPr lang="en-US" sz="2000" b="0" dirty="0" err="1">
                <a:latin typeface="Calibri" pitchFamily="34" charset="0"/>
                <a:cs typeface="Calibri" pitchFamily="34" charset="0"/>
              </a:rPr>
              <a:t>Edusp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, IAG (caps. 7,8 , 13)</a:t>
            </a:r>
          </a:p>
          <a:p>
            <a:pPr algn="l">
              <a:lnSpc>
                <a:spcPct val="120000"/>
              </a:lnSpc>
            </a:pPr>
            <a:r>
              <a:rPr lang="en-US" sz="2000" b="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www.hubble.nasa.gov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endParaRPr lang="pt-BR" sz="2000" b="0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1126" name="Rectangle 6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61127" name="Rectangle 7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2" name="Rectangle 4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04133" name="Rectangle 5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6" name="Picture 8" descr="ewnergy leve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260350"/>
            <a:ext cx="6769100" cy="624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51053" y="332656"/>
            <a:ext cx="206133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pt-BR" sz="2000" b="0" dirty="0">
                <a:solidFill>
                  <a:schemeClr val="accent2"/>
                </a:solidFill>
                <a:latin typeface="Calibri" pitchFamily="34" charset="0"/>
              </a:rPr>
              <a:t>saltos eletrônicos </a:t>
            </a:r>
          </a:p>
          <a:p>
            <a:pPr algn="l"/>
            <a:r>
              <a:rPr lang="pt-BR" sz="2000" b="0" dirty="0">
                <a:solidFill>
                  <a:schemeClr val="accent2"/>
                </a:solidFill>
                <a:latin typeface="Calibri" pitchFamily="34" charset="0"/>
              </a:rPr>
              <a:t>saltos energéticos</a:t>
            </a:r>
          </a:p>
          <a:p>
            <a:pPr algn="l"/>
            <a:r>
              <a:rPr lang="pt-BR" sz="2000" b="0" dirty="0">
                <a:solidFill>
                  <a:schemeClr val="accent2"/>
                </a:solidFill>
                <a:latin typeface="Calibri" pitchFamily="34" charset="0"/>
              </a:rPr>
              <a:t>saltos quânticos</a:t>
            </a:r>
          </a:p>
        </p:txBody>
      </p:sp>
    </p:spTree>
    <p:extLst>
      <p:ext uri="{BB962C8B-B14F-4D97-AF65-F5344CB8AC3E}">
        <p14:creationId xmlns:p14="http://schemas.microsoft.com/office/powerpoint/2010/main" val="194385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9" name="Rectangle 5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97990" name="Rectangle 6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8" name="Rectangle 7"/>
          <p:cNvSpPr/>
          <p:nvPr/>
        </p:nvSpPr>
        <p:spPr>
          <a:xfrm>
            <a:off x="227221" y="332656"/>
            <a:ext cx="280397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000" b="0" dirty="0" err="1">
                <a:latin typeface="Calibri" pitchFamily="34" charset="0"/>
                <a:cs typeface="Calibri" pitchFamily="34" charset="0"/>
              </a:rPr>
              <a:t>Composição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0" dirty="0" err="1">
                <a:latin typeface="Calibri" pitchFamily="34" charset="0"/>
                <a:cs typeface="Calibri" pitchFamily="34" charset="0"/>
              </a:rPr>
              <a:t>química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en-US" sz="2000" b="0" dirty="0">
                <a:latin typeface="Calibri" pitchFamily="34" charset="0"/>
                <a:cs typeface="Calibri" pitchFamily="34" charset="0"/>
              </a:rPr>
              <a:t>das </a:t>
            </a:r>
            <a:r>
              <a:rPr lang="en-US" sz="2000" b="0" dirty="0" err="1">
                <a:latin typeface="Calibri" pitchFamily="34" charset="0"/>
                <a:cs typeface="Calibri" pitchFamily="34" charset="0"/>
              </a:rPr>
              <a:t>estrelas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  <a:p>
            <a:pPr algn="l"/>
            <a:endParaRPr lang="en-US" sz="2000" b="0" dirty="0">
              <a:latin typeface="Calibri" pitchFamily="34" charset="0"/>
            </a:endParaRPr>
          </a:p>
          <a:p>
            <a:pPr algn="l"/>
            <a:endParaRPr lang="en-US" sz="2000" b="0" dirty="0">
              <a:latin typeface="Calibri" pitchFamily="34" charset="0"/>
            </a:endParaRPr>
          </a:p>
          <a:p>
            <a:pPr algn="l"/>
            <a:r>
              <a:rPr lang="en-US" sz="2000" b="0">
                <a:latin typeface="Calibri" pitchFamily="34" charset="0"/>
              </a:rPr>
              <a:t>espectros característicos </a:t>
            </a:r>
            <a:endParaRPr lang="en-US" sz="2000" b="0" dirty="0">
              <a:latin typeface="Calibri" pitchFamily="34" charset="0"/>
            </a:endParaRPr>
          </a:p>
          <a:p>
            <a:pPr algn="l"/>
            <a:endParaRPr lang="pt-BR" sz="2000" dirty="0"/>
          </a:p>
        </p:txBody>
      </p:sp>
      <p:pic>
        <p:nvPicPr>
          <p:cNvPr id="9" name="Picture 5" descr="image0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0"/>
            <a:ext cx="4321175" cy="6578600"/>
          </a:xfrm>
          <a:prstGeom prst="rect">
            <a:avLst/>
          </a:prstGeom>
          <a:noFill/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 rot="-5400000">
            <a:off x="6688907" y="3472333"/>
            <a:ext cx="4249737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0"/>
              <a:t>http://www.maryspectra.org/classical/classical_files/image007.jpg</a:t>
            </a:r>
          </a:p>
        </p:txBody>
      </p:sp>
    </p:spTree>
    <p:extLst>
      <p:ext uri="{BB962C8B-B14F-4D97-AF65-F5344CB8AC3E}">
        <p14:creationId xmlns:p14="http://schemas.microsoft.com/office/powerpoint/2010/main" val="362927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9" name="Rectangle 5"/>
          <p:cNvSpPr>
            <a:spLocks noChangeArrowheads="1"/>
          </p:cNvSpPr>
          <p:nvPr/>
        </p:nvSpPr>
        <p:spPr bwMode="auto">
          <a:xfrm>
            <a:off x="0" y="6742113"/>
            <a:ext cx="9144000" cy="115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97990" name="Rectangle 6"/>
          <p:cNvSpPr>
            <a:spLocks noChangeArrowheads="1"/>
          </p:cNvSpPr>
          <p:nvPr/>
        </p:nvSpPr>
        <p:spPr bwMode="auto">
          <a:xfrm>
            <a:off x="4572000" y="6742113"/>
            <a:ext cx="4572000" cy="115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1026" name="Picture 2" descr="Spectral analysis of the outer layers of the Sun reveals this chemical composi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001" y="116632"/>
            <a:ext cx="3116399" cy="656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 rot="16200000">
            <a:off x="6519663" y="357646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200" b="0"/>
              <a:t>http://www.bestthinking.com/articles/science/astronomy_and_space/astronomy/stellar-evolution-3-of-6-classifying-stars?tab=media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95288" y="222177"/>
            <a:ext cx="7991475" cy="4770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/>
            <a:r>
              <a:rPr lang="pt-BR" sz="2500" b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Sol </a:t>
            </a:r>
          </a:p>
        </p:txBody>
      </p:sp>
    </p:spTree>
    <p:extLst>
      <p:ext uri="{BB962C8B-B14F-4D97-AF65-F5344CB8AC3E}">
        <p14:creationId xmlns:p14="http://schemas.microsoft.com/office/powerpoint/2010/main" val="4442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12003</TotalTime>
  <Words>1155</Words>
  <Application>Microsoft Office PowerPoint</Application>
  <PresentationFormat>Apresentação na tela (4:3)</PresentationFormat>
  <Paragraphs>268</Paragraphs>
  <Slides>67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67</vt:i4>
      </vt:variant>
    </vt:vector>
  </HeadingPairs>
  <TitlesOfParts>
    <vt:vector size="68" baseType="lpstr"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usp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</dc:title>
  <dc:creator>Fabio Ramos Dias de Andrade</dc:creator>
  <cp:lastModifiedBy>Fábio</cp:lastModifiedBy>
  <cp:revision>770</cp:revision>
  <dcterms:created xsi:type="dcterms:W3CDTF">2004-09-14T15:56:56Z</dcterms:created>
  <dcterms:modified xsi:type="dcterms:W3CDTF">2020-04-02T15:05:16Z</dcterms:modified>
</cp:coreProperties>
</file>