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4" r:id="rId2"/>
    <p:sldId id="395" r:id="rId3"/>
    <p:sldId id="396" r:id="rId4"/>
    <p:sldId id="397" r:id="rId5"/>
    <p:sldId id="398" r:id="rId6"/>
    <p:sldId id="399" r:id="rId7"/>
    <p:sldId id="40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304F7-60AB-47A4-80C7-AB25564C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DE665C-1ACC-4F44-8F8A-32A871ACA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084EB-AD96-4815-9AFE-035F93C7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C1658D-A75B-4865-9AAE-2C611966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0CC217-EA89-449C-A9C8-7E6F93E6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98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A841E-C435-41DF-A2DE-B9D43B47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5DCB58-CC2A-4F32-9144-DA1451377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BF8070-0484-4EE0-BEA6-D4BC9898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745E2A-DFD8-4229-A415-1C731EEA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A93702-F01D-452D-93B6-69541764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02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03E4F1-25EC-4D24-978B-B497D3AD8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4CAE7A-FECD-4934-9882-9F1D3F110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C279D-CCCE-41FC-A62B-469376ED8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07092A-8098-4B81-8E37-9D466A4B6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AE2D06-EF3F-4A87-A63F-4DFEAC47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99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3A298-63E7-4784-A5FE-CF308E75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577024-255D-4ED9-88B7-5FC17E6C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985E65-65AA-4DB0-90EB-7474DD50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76DE39-1D36-429C-9234-54C1298F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262254-6879-4FA9-BCDF-4591B089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4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9A6DC-D772-4030-B10B-A2DC418D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AA7E3E-6CF8-45A2-8976-F6F1AC9B1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6E47D8-59F8-4622-BE3E-2439A04F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51954-3201-4B3D-81C3-D8C2D94E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E666FA-C8DD-45DC-BC69-3A3F2041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2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E2F9B-8D3B-4F5D-A268-473AAF1CA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D83FD1-86C0-4E83-8FC4-228515D17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767152-F4FF-4D4B-BDE9-D65B40837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596717-92A5-46A9-A699-EBEA285A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3768B9-F9B1-4354-B44F-09809388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22B662-97BA-4E6D-95A8-2A11CCBA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50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95BF2-4450-4DF9-A9FE-FFD104338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1D55F6-439E-4E3B-A254-87812503E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CA98E0D-A3A6-499C-BF14-F1B7E5F82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BA4934B-FDC1-41B3-8295-2B9160CAB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EEDC8B2-96C3-4D7F-94E4-D999F191E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1A91986-D09A-43E2-9CB2-6392BD76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3146730-F022-4D8B-9A4D-6CA44A1D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F0FC02F-1461-4A95-B74A-369CB3E2C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70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25B31-AED9-49AE-8C5F-071713051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77DC759-E902-4D27-9A68-403FDE23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9CE0F11-943F-4B32-9546-285AA5AC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0E2FD61-D1CF-44BE-9D69-A9D700DB7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02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18F6F28-3750-4E9A-890E-EFE7EF252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5F4181-C65D-4A80-9B4D-A23CA93E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7FA96B-3392-4C1D-B040-CE4278CB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57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B9A88-8AB4-432D-B65A-96CDA672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EE416D-0B78-41D9-A333-DFC15AB16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F21A99-040A-4644-BBBE-2E4B2BF2E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16CBD5-51FD-488C-A2E2-F56D3B9A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83E09C-0EE0-4241-BF26-2E509251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2BC1F2-BE51-494A-9342-86C5A2C9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63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84B75-F492-4233-A39B-FADDFCADD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D0E4A4C-732C-46E3-99D7-73A9047FD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DD3CA3-6592-419F-BB45-15E145C35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445C63F-83E9-4D92-8D28-B4C1DAB7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0EB3D4-D1B6-436A-A9F0-CA43EE642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4328EB-C922-492F-8802-B9F48F0A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28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C80BD6D-3F82-4B04-8425-0ECF2E866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4E2E3A-7FC5-49B8-AE87-BB89A3A7E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5750E4-5D37-405F-8A64-2B51D55A4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FB7F-6865-4BAF-9D92-F05A2D845823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5B44BB-60E8-45B2-ADE5-72AE5C797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93C25C-AA8C-4976-B899-1C77BEF46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A9B8-B69C-4B6E-87FC-E449AF287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60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6E7B39-8D82-40D6-B14E-BD2429BD7E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81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A3EEDEA-A59C-4A0A-B38D-F79ABB41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pt-BR" sz="2400"/>
              <a:t>A forma espacial na literatura moderna – </a:t>
            </a:r>
            <a:br>
              <a:rPr lang="pt-BR" sz="2400"/>
            </a:br>
            <a:r>
              <a:rPr lang="pt-BR" sz="2400"/>
              <a:t>J. Frank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402041-D5D3-42EF-8D98-2769C60E8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pt-BR" sz="1700"/>
              <a:t>A forma estética na poesia moderna se baseia em uma lógica espacial que demanda completa reorientação da atitude do leitor frente à linguagem</a:t>
            </a:r>
          </a:p>
          <a:p>
            <a:endParaRPr lang="pt-BR" sz="1700"/>
          </a:p>
          <a:p>
            <a:r>
              <a:rPr lang="pt-BR" sz="1700"/>
              <a:t>A linguagem na poesia moderna é reflexiva: não remete primeiro ao fora, mas faz referência ao próprio poema</a:t>
            </a:r>
          </a:p>
          <a:p>
            <a:endParaRPr lang="pt-BR" sz="1700"/>
          </a:p>
          <a:p>
            <a:pPr lvl="1"/>
            <a:endParaRPr lang="pt-BR" sz="1700"/>
          </a:p>
        </p:txBody>
      </p:sp>
    </p:spTree>
    <p:extLst>
      <p:ext uri="{BB962C8B-B14F-4D97-AF65-F5344CB8AC3E}">
        <p14:creationId xmlns:p14="http://schemas.microsoft.com/office/powerpoint/2010/main" val="50620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BCB419-9692-4EB2-A201-2A8F16E85B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4" t="9091" r="999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D777A1-F7DD-42CD-914F-5CA95993B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pt-BR" sz="1700"/>
              <a:t>Não se entende o poema moderno lendo-o consecutivamente, mas percebendo as palavras simultaneamente no espaço</a:t>
            </a:r>
          </a:p>
          <a:p>
            <a:endParaRPr lang="pt-BR" sz="1700"/>
          </a:p>
          <a:p>
            <a:r>
              <a:rPr lang="pt-BR" sz="1700"/>
              <a:t>Este princípio muito claro em Mallarmé, Pound e Eliot concecta poesia e romance modernos</a:t>
            </a:r>
          </a:p>
        </p:txBody>
      </p:sp>
    </p:spTree>
    <p:extLst>
      <p:ext uri="{BB962C8B-B14F-4D97-AF65-F5344CB8AC3E}">
        <p14:creationId xmlns:p14="http://schemas.microsoft.com/office/powerpoint/2010/main" val="65002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1EF9B-9DFF-435E-B80D-3E43B305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950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r>
              <a:rPr lang="pt-BR" sz="3100">
                <a:solidFill>
                  <a:srgbClr val="3F3F3F"/>
                </a:solidFill>
              </a:rPr>
              <a:t>Madame Bovary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B769B9-962B-4BEF-8013-39E8155D2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1687" y="2888251"/>
            <a:ext cx="3223013" cy="2959777"/>
          </a:xfrm>
        </p:spPr>
        <p:txBody>
          <a:bodyPr anchor="t">
            <a:normAutofit/>
          </a:bodyPr>
          <a:lstStyle/>
          <a:p>
            <a:r>
              <a:rPr lang="pt-BR" sz="1700" dirty="0"/>
              <a:t>Episódio do Comício Agrícola, II,8, 3107</a:t>
            </a:r>
          </a:p>
          <a:p>
            <a:endParaRPr lang="pt-BR" sz="1700" dirty="0"/>
          </a:p>
          <a:p>
            <a:r>
              <a:rPr lang="pt-BR" sz="1700" dirty="0"/>
              <a:t>Caricatura da pomposidade burguesa</a:t>
            </a:r>
          </a:p>
          <a:p>
            <a:endParaRPr lang="pt-BR" sz="1700" dirty="0"/>
          </a:p>
          <a:p>
            <a:r>
              <a:rPr lang="pt-BR" sz="1700" dirty="0"/>
              <a:t>O discurso, a velha criada, a paquera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9EABCE-ED4E-4A01-8141-5DAF0B41A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7299" y="2888250"/>
            <a:ext cx="3219445" cy="2959778"/>
          </a:xfrm>
        </p:spPr>
        <p:txBody>
          <a:bodyPr anchor="t">
            <a:normAutofit/>
          </a:bodyPr>
          <a:lstStyle/>
          <a:p>
            <a:r>
              <a:rPr lang="pt-BR" sz="1700"/>
              <a:t>Método cinematográfico</a:t>
            </a:r>
          </a:p>
          <a:p>
            <a:endParaRPr lang="pt-BR" sz="1700"/>
          </a:p>
          <a:p>
            <a:r>
              <a:rPr lang="pt-BR" sz="1700"/>
              <a:t>Ação acontece simultaneamente em 3 níveis, que espelham por sua posição sua significação espiritual</a:t>
            </a:r>
          </a:p>
        </p:txBody>
      </p:sp>
    </p:spTree>
    <p:extLst>
      <p:ext uri="{BB962C8B-B14F-4D97-AF65-F5344CB8AC3E}">
        <p14:creationId xmlns:p14="http://schemas.microsoft.com/office/powerpoint/2010/main" val="325589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BF054-8690-417C-8D5F-C301C3C9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Madame Bovary: mistério medieval?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6BD261-5AF0-4A31-91E8-CB3D31CA3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024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pt-BR" sz="2100" dirty="0"/>
              <a:t>Plano mais baixo: multidão misturada ao gado em exposição</a:t>
            </a:r>
          </a:p>
          <a:p>
            <a:endParaRPr lang="pt-BR" sz="2100" dirty="0"/>
          </a:p>
          <a:p>
            <a:r>
              <a:rPr lang="pt-BR" sz="2100" dirty="0"/>
              <a:t>Segundo plano: sobre uma plataforma, oradores oficiais desfiam lugares-comuns para a multidão</a:t>
            </a:r>
          </a:p>
          <a:p>
            <a:endParaRPr lang="pt-BR" sz="2100" dirty="0"/>
          </a:p>
          <a:p>
            <a:r>
              <a:rPr lang="pt-BR" sz="2100" dirty="0"/>
              <a:t>Plano superior: à janela da prefeitura, </a:t>
            </a:r>
            <a:r>
              <a:rPr lang="pt-BR" sz="2100" dirty="0" err="1"/>
              <a:t>Rodolphe</a:t>
            </a:r>
            <a:r>
              <a:rPr lang="pt-BR" sz="2100" dirty="0"/>
              <a:t> e Emma assistem ao evento e desfiam lugares-comuns</a:t>
            </a:r>
          </a:p>
        </p:txBody>
      </p:sp>
    </p:spTree>
    <p:extLst>
      <p:ext uri="{BB962C8B-B14F-4D97-AF65-F5344CB8AC3E}">
        <p14:creationId xmlns:p14="http://schemas.microsoft.com/office/powerpoint/2010/main" val="317353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76B07-0F27-47E8-82F5-38B583C78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Madame Bovary: método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192327-0CB9-4F2F-A03D-C08155586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024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pt-BR" sz="2100" dirty="0"/>
              <a:t>Flaubert: “tudo devia soar simultaneamente, devia-se ouvir o berro do gado, os sussurros dos amantes e a </a:t>
            </a:r>
            <a:r>
              <a:rPr lang="pt-BR" sz="2100" dirty="0" err="1"/>
              <a:t>retória</a:t>
            </a:r>
            <a:r>
              <a:rPr lang="pt-BR" sz="2100" dirty="0"/>
              <a:t> das autoridade, tudo ao mesmo tempo”</a:t>
            </a:r>
          </a:p>
        </p:txBody>
      </p:sp>
    </p:spTree>
    <p:extLst>
      <p:ext uri="{BB962C8B-B14F-4D97-AF65-F5344CB8AC3E}">
        <p14:creationId xmlns:p14="http://schemas.microsoft.com/office/powerpoint/2010/main" val="101810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CCDD8-8E84-4807-B6DB-EA4F46CD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pt-BR"/>
              <a:t>Mas romance não é poesia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C85487-6042-47B2-8B30-0B15BE223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024" y="963877"/>
            <a:ext cx="4783327" cy="49302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100" dirty="0"/>
              <a:t>Dificuldade em abordar literariamente esta simultaneidade da percepção, pois a linguagem procede no tempo</a:t>
            </a:r>
          </a:p>
          <a:p>
            <a:pPr>
              <a:lnSpc>
                <a:spcPct val="90000"/>
              </a:lnSpc>
            </a:pPr>
            <a:endParaRPr lang="pt-BR" sz="2100" dirty="0"/>
          </a:p>
          <a:p>
            <a:pPr>
              <a:lnSpc>
                <a:spcPct val="90000"/>
              </a:lnSpc>
            </a:pPr>
            <a:r>
              <a:rPr lang="pt-BR" sz="2100" dirty="0"/>
              <a:t>Solução: romper a sequência temporal, indo e vindo com cortes cada vez mais acelerados</a:t>
            </a:r>
          </a:p>
          <a:p>
            <a:pPr>
              <a:lnSpc>
                <a:spcPct val="90000"/>
              </a:lnSpc>
            </a:pPr>
            <a:endParaRPr lang="pt-BR" sz="2100" dirty="0"/>
          </a:p>
          <a:p>
            <a:pPr lvl="1">
              <a:lnSpc>
                <a:spcPct val="90000"/>
              </a:lnSpc>
            </a:pPr>
            <a:r>
              <a:rPr lang="pt-BR" sz="2100" dirty="0"/>
              <a:t>Assim as frases de </a:t>
            </a:r>
            <a:r>
              <a:rPr lang="pt-BR" sz="2100" dirty="0" err="1"/>
              <a:t>Rodolphe</a:t>
            </a:r>
            <a:r>
              <a:rPr lang="pt-BR" sz="2100" dirty="0"/>
              <a:t> são lidas QUASE no mesmo </a:t>
            </a:r>
            <a:r>
              <a:rPr lang="pt-BR" sz="2100" dirty="0" err="1"/>
              <a:t>intante</a:t>
            </a:r>
            <a:r>
              <a:rPr lang="pt-BR" sz="2100" dirty="0"/>
              <a:t> que os nomes dos vencedores da cultura de porcos são proferidos</a:t>
            </a:r>
          </a:p>
          <a:p>
            <a:pPr lvl="1">
              <a:lnSpc>
                <a:spcPct val="90000"/>
              </a:lnSpc>
            </a:pP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361540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ACD616-4E48-4CAC-AE52-4DBFA9006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Eis a espacialização da forma no romance</a:t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ED4A51-D8D7-4F84-9D79-991294A12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4300" y="469900"/>
            <a:ext cx="6502400" cy="4432300"/>
          </a:xfrm>
        </p:spPr>
        <p:txBody>
          <a:bodyPr wrap="square" anchor="t">
            <a:normAutofit/>
          </a:bodyPr>
          <a:lstStyle/>
          <a:p>
            <a:r>
              <a:rPr lang="pt-BR"/>
              <a:t>Durante a duração da cena o fluxo do tempo narrativo é detido; a atenção posta na interação dos espaços</a:t>
            </a:r>
          </a:p>
          <a:p>
            <a:endParaRPr lang="pt-BR"/>
          </a:p>
          <a:p>
            <a:r>
              <a:rPr lang="pt-BR"/>
              <a:t>A significação da cena só ocorre quando cada nível da ação é tomado em conjunto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950A70-8ABC-4E21-A2E1-5C7A0D6D5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4300" y="4978400"/>
            <a:ext cx="6502400" cy="1358900"/>
          </a:xfrm>
        </p:spPr>
        <p:txBody>
          <a:bodyPr wrap="square" anchor="t">
            <a:normAutofit/>
          </a:bodyPr>
          <a:lstStyle/>
          <a:p>
            <a:r>
              <a:rPr lang="pt-BR"/>
              <a:t>Cria-se uma unidade e com isso destaca-se a grande ironia.</a:t>
            </a:r>
          </a:p>
        </p:txBody>
      </p:sp>
    </p:spTree>
    <p:extLst>
      <p:ext uri="{BB962C8B-B14F-4D97-AF65-F5344CB8AC3E}">
        <p14:creationId xmlns:p14="http://schemas.microsoft.com/office/powerpoint/2010/main" val="1217179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 forma espacial na literatura moderna –  J. Frank</vt:lpstr>
      <vt:lpstr>Apresentação do PowerPoint</vt:lpstr>
      <vt:lpstr>Madame Bovary</vt:lpstr>
      <vt:lpstr>Madame Bovary: mistério medieval?</vt:lpstr>
      <vt:lpstr>Madame Bovary: método</vt:lpstr>
      <vt:lpstr>Mas romance não é poesia</vt:lpstr>
      <vt:lpstr>Eis a espacialização da forma no romance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forma espacial na literatura moderna –  J. Frank</dc:title>
  <dc:creator>Claudia Vasconcellos</dc:creator>
  <cp:lastModifiedBy>Claudia Vasconcellos</cp:lastModifiedBy>
  <cp:revision>1</cp:revision>
  <dcterms:created xsi:type="dcterms:W3CDTF">2020-12-02T12:00:32Z</dcterms:created>
  <dcterms:modified xsi:type="dcterms:W3CDTF">2020-12-02T12:01:28Z</dcterms:modified>
</cp:coreProperties>
</file>