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62" r:id="rId4"/>
    <p:sldId id="265" r:id="rId5"/>
    <p:sldId id="258" r:id="rId6"/>
    <p:sldId id="259" r:id="rId7"/>
    <p:sldId id="260" r:id="rId8"/>
    <p:sldId id="261" r:id="rId9"/>
    <p:sldId id="263" r:id="rId10"/>
    <p:sldId id="264" r:id="rId11"/>
    <p:sldId id="266" r:id="rId1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464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ângulo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ângulo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ângulo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ângulo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tângulo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6B57A-4F0A-447F-9856-CF7F27212352}" type="datetimeFigureOut">
              <a:rPr lang="pt-BR" smtClean="0"/>
              <a:pPr/>
              <a:t>05/08/2014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tângulo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Elipse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Elipse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0393C90-15F7-4071-A3A4-BE0DC3B5F676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6B57A-4F0A-447F-9856-CF7F27212352}" type="datetimeFigureOut">
              <a:rPr lang="pt-BR" smtClean="0"/>
              <a:pPr/>
              <a:t>05/08/2014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93C90-15F7-4071-A3A4-BE0DC3B5F67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tângulo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tângulo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tângulo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tângulo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tângulo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lipse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e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E0393C90-15F7-4071-A3A4-BE0DC3B5F676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6B57A-4F0A-447F-9856-CF7F27212352}" type="datetimeFigureOut">
              <a:rPr lang="pt-BR" smtClean="0"/>
              <a:pPr/>
              <a:t>05/08/2014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6B57A-4F0A-447F-9856-CF7F27212352}" type="datetimeFigureOut">
              <a:rPr lang="pt-BR" smtClean="0"/>
              <a:pPr/>
              <a:t>05/08/2014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E0393C90-15F7-4071-A3A4-BE0DC3B5F676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tângulo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tângulo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ângulo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ângulo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ângulo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tângulo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13" name="Retângulo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tângulo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6B57A-4F0A-447F-9856-CF7F27212352}" type="datetimeFigureOut">
              <a:rPr lang="pt-BR" smtClean="0"/>
              <a:pPr/>
              <a:t>05/08/2014</a:t>
            </a:fld>
            <a:endParaRPr lang="pt-BR"/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lipse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e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0393C90-15F7-4071-A3A4-BE0DC3B5F676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6776B57A-4F0A-447F-9856-CF7F27212352}" type="datetimeFigureOut">
              <a:rPr lang="pt-BR" smtClean="0"/>
              <a:pPr/>
              <a:t>05/08/2014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93C90-15F7-4071-A3A4-BE0DC3B5F676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spaço Reservado para Conteúdo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2" name="Espaço Reservado para Conteúdo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ector reto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tângulo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ângulo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tângulo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tângulo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tângulo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tângulo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6B57A-4F0A-447F-9856-CF7F27212352}" type="datetimeFigureOut">
              <a:rPr lang="pt-BR" smtClean="0"/>
              <a:pPr/>
              <a:t>05/08/2014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pt-BR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ângulo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Espaço Reservado para Conteúdo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6" name="Espaço Reservado para Conteúdo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5" name="Elipse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Elipse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E0393C90-15F7-4071-A3A4-BE0DC3B5F676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3" name="Título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6B57A-4F0A-447F-9856-CF7F27212352}" type="datetimeFigureOut">
              <a:rPr lang="pt-BR" smtClean="0"/>
              <a:pPr/>
              <a:t>05/08/2014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E0393C90-15F7-4071-A3A4-BE0DC3B5F67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tângulo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tângulo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tângulo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tângulo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tângulo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6B57A-4F0A-447F-9856-CF7F27212352}" type="datetimeFigureOut">
              <a:rPr lang="pt-BR" smtClean="0"/>
              <a:pPr/>
              <a:t>05/08/2014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0393C90-15F7-4071-A3A4-BE0DC3B5F67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tângulo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tângulo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ângulo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ângulo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tângulo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tângulo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8" name="Retângulo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Espaço Reservado para Conteúdo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0" name="Elipse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e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0393C90-15F7-4071-A3A4-BE0DC3B5F676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1" name="Retângulo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6B57A-4F0A-447F-9856-CF7F27212352}" type="datetimeFigureOut">
              <a:rPr lang="pt-BR" smtClean="0"/>
              <a:pPr/>
              <a:t>05/08/2014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Conector reto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ângulo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ângulo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tângulo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ângulo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tângulo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tângulo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Elipse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Elipse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E0393C90-15F7-4071-A3A4-BE0DC3B5F676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22" name="Retângulo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6776B57A-4F0A-447F-9856-CF7F27212352}" type="datetimeFigureOut">
              <a:rPr lang="pt-BR" smtClean="0"/>
              <a:pPr/>
              <a:t>05/08/2014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tângulo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ângulo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ângulo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ângulo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tângulo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6776B57A-4F0A-447F-9856-CF7F27212352}" type="datetimeFigureOut">
              <a:rPr lang="pt-BR" smtClean="0"/>
              <a:pPr/>
              <a:t>05/08/2014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pt-BR"/>
          </a:p>
        </p:txBody>
      </p:sp>
      <p:sp>
        <p:nvSpPr>
          <p:cNvPr id="8" name="Retângulo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Elipse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e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0393C90-15F7-4071-A3A4-BE0DC3B5F676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urismo.gov.br/turismo/o_ministerio/embratur/dmi/" TargetMode="External"/><Relationship Id="rId2" Type="http://schemas.openxmlformats.org/officeDocument/2006/relationships/hyperlink" Target="http://www.turismo.gov.br/turismo/o_ministerio/embratur/daf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turismo.gov.br/turismo/o_ministerio/embratur/ascom/" TargetMode="External"/><Relationship Id="rId5" Type="http://schemas.openxmlformats.org/officeDocument/2006/relationships/hyperlink" Target="http://www.turismo.gov.br/turismo/o_ministerio/embratur/dmri/" TargetMode="External"/><Relationship Id="rId4" Type="http://schemas.openxmlformats.org/officeDocument/2006/relationships/hyperlink" Target="http://www.turismo.gov.br/turismo/o_ministerio/embratur/dpd/" TargetMode="Externa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://www.turismo.gov.br/turismo/programas_acoes/Fortalecer_a_gestao_descentralizada/" TargetMode="External"/><Relationship Id="rId3" Type="http://schemas.openxmlformats.org/officeDocument/2006/relationships/hyperlink" Target="http://www.turismo.gov.br/turismo/programas_acoes/conhecer_o_turista/" TargetMode="External"/><Relationship Id="rId7" Type="http://schemas.openxmlformats.org/officeDocument/2006/relationships/hyperlink" Target="http://www.turismo.gov.br/turismo/programas_acoes/programa_sustentavel_infancia/" TargetMode="External"/><Relationship Id="rId2" Type="http://schemas.openxmlformats.org/officeDocument/2006/relationships/hyperlink" Target="http://www.turismo.gov.br/turismo/programas_acoes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turismo.gov.br/turismo/programas_acoes/Regular_fomentar_e_qualificar_os_servicos_turisticos/" TargetMode="External"/><Relationship Id="rId5" Type="http://schemas.openxmlformats.org/officeDocument/2006/relationships/hyperlink" Target="http://www.turismo.gov.br/turismo/programas_acoes/Estruturar_os_destinos_turisticos/" TargetMode="External"/><Relationship Id="rId10" Type="http://schemas.openxmlformats.org/officeDocument/2006/relationships/hyperlink" Target="http://www.turismo.gov.br/turismo/programas_acoes/Pronatec_turismo/" TargetMode="External"/><Relationship Id="rId4" Type="http://schemas.openxmlformats.org/officeDocument/2006/relationships/hyperlink" Target="http://www.turismo.gov.br/turismo/programas_acoes/Estimular_desenvolvimento_sustentavel_da_atividade_turistica/" TargetMode="External"/><Relationship Id="rId9" Type="http://schemas.openxmlformats.org/officeDocument/2006/relationships/hyperlink" Target="http://www.turismo.gov.br/turismo/programas_acoes/Promover_os_produtos_turisticos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www.turismo.gov.br/turismo/o_ministerio/secretaria_politicas/dpmn/" TargetMode="External"/><Relationship Id="rId3" Type="http://schemas.openxmlformats.org/officeDocument/2006/relationships/hyperlink" Target="http://www.turismo.gov.br/turismo/o_ministerio/secretaria_politicas/CGGP/" TargetMode="External"/><Relationship Id="rId7" Type="http://schemas.openxmlformats.org/officeDocument/2006/relationships/hyperlink" Target="http://www.turismo.gov.br/turismo/o_ministerio/secretaria_politicas/dpd/" TargetMode="External"/><Relationship Id="rId2" Type="http://schemas.openxmlformats.org/officeDocument/2006/relationships/hyperlink" Target="http://www.turismo.gov.br/turismo/o_ministerio/secretaria_politicas/CGPI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turismo.gov.br/turismo/o_ministerio/secretaria_politicas/dep/" TargetMode="External"/><Relationship Id="rId5" Type="http://schemas.openxmlformats.org/officeDocument/2006/relationships/hyperlink" Target="http://www.turismo.gov.br/turismo/o_ministerio/secretaria_politicas/CGMFAC/" TargetMode="External"/><Relationship Id="rId4" Type="http://schemas.openxmlformats.org/officeDocument/2006/relationships/hyperlink" Target="http://www.turismo.gov.br/turismo/o_ministerio/secretaria_politicas/CGAP/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urismo.gov.br/turismo/o_ministerio/secretaria_programas/infraestrutura/" TargetMode="External"/><Relationship Id="rId2" Type="http://schemas.openxmlformats.org/officeDocument/2006/relationships/hyperlink" Target="http://www.turismo.gov.br/turismo/o_ministerio/secretaria_programas/dprdt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turismo.gov.br/turismo/o_ministerio/secretaria_programas/dqcpat/" TargetMode="External"/><Relationship Id="rId4" Type="http://schemas.openxmlformats.org/officeDocument/2006/relationships/hyperlink" Target="http://www.turismo.gov.br/turismo/o_ministerio/secretaria_programas/dfpit/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smtClean="0"/>
              <a:t>2014</a:t>
            </a:r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Ministério do Turismo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532576" y="2025352"/>
            <a:ext cx="8503920" cy="4572000"/>
          </a:xfrm>
        </p:spPr>
        <p:txBody>
          <a:bodyPr/>
          <a:lstStyle/>
          <a:p>
            <a:r>
              <a:rPr lang="pt-BR" u="sng" dirty="0">
                <a:hlinkClick r:id="rId2"/>
              </a:rPr>
              <a:t>Diretoria de Administração e Finanças</a:t>
            </a:r>
            <a:endParaRPr lang="pt-BR" dirty="0"/>
          </a:p>
          <a:p>
            <a:r>
              <a:rPr lang="pt-BR" u="sng" dirty="0">
                <a:hlinkClick r:id="rId3"/>
              </a:rPr>
              <a:t>Diretoria de Mercados Internacionais</a:t>
            </a:r>
            <a:endParaRPr lang="pt-BR" dirty="0"/>
          </a:p>
          <a:p>
            <a:r>
              <a:rPr lang="pt-BR" u="sng" dirty="0">
                <a:hlinkClick r:id="rId4"/>
              </a:rPr>
              <a:t>Diretoria de Produtos e Destinos</a:t>
            </a:r>
            <a:endParaRPr lang="pt-BR" dirty="0"/>
          </a:p>
          <a:p>
            <a:r>
              <a:rPr lang="pt-BR" u="sng" dirty="0">
                <a:hlinkClick r:id="rId5"/>
              </a:rPr>
              <a:t>Diretoria de Marketing</a:t>
            </a:r>
            <a:endParaRPr lang="pt-BR" dirty="0"/>
          </a:p>
          <a:p>
            <a:r>
              <a:rPr lang="pt-BR" u="sng">
                <a:hlinkClick r:id="rId6"/>
              </a:rPr>
              <a:t>Assessoria de Comunicação</a:t>
            </a:r>
            <a:endParaRPr lang="pt-BR"/>
          </a:p>
          <a:p>
            <a:pPr>
              <a:buNone/>
            </a:pPr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hlinkClick r:id="rId2"/>
              </a:rPr>
              <a:t>Programas E Ações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>
                <a:hlinkClick r:id="rId3"/>
              </a:rPr>
              <a:t>Conhecer o turista, mercado e território</a:t>
            </a:r>
            <a:endParaRPr lang="pt-BR" dirty="0" smtClean="0"/>
          </a:p>
          <a:p>
            <a:r>
              <a:rPr lang="pt-BR" dirty="0" smtClean="0">
                <a:hlinkClick r:id="rId4"/>
              </a:rPr>
              <a:t>Estimular o desenvolvimento sustentável da atividade turística</a:t>
            </a:r>
            <a:endParaRPr lang="pt-BR" dirty="0" smtClean="0"/>
          </a:p>
          <a:p>
            <a:r>
              <a:rPr lang="pt-BR" dirty="0" smtClean="0">
                <a:hlinkClick r:id="rId5"/>
              </a:rPr>
              <a:t>Estruturar os destinos turísticos</a:t>
            </a:r>
            <a:endParaRPr lang="pt-BR" dirty="0" smtClean="0"/>
          </a:p>
          <a:p>
            <a:r>
              <a:rPr lang="pt-BR" dirty="0" smtClean="0">
                <a:hlinkClick r:id="rId6"/>
              </a:rPr>
              <a:t>Regular, fomentar e qualificar os serviços turísticos</a:t>
            </a:r>
            <a:endParaRPr lang="pt-BR" dirty="0" smtClean="0"/>
          </a:p>
          <a:p>
            <a:r>
              <a:rPr lang="pt-BR" dirty="0" smtClean="0">
                <a:hlinkClick r:id="rId7"/>
              </a:rPr>
              <a:t>Programa Turismo Sustentável e Infância</a:t>
            </a:r>
            <a:endParaRPr lang="pt-BR" dirty="0" smtClean="0"/>
          </a:p>
          <a:p>
            <a:r>
              <a:rPr lang="pt-BR" dirty="0" smtClean="0">
                <a:hlinkClick r:id="rId8"/>
              </a:rPr>
              <a:t>Fortalecer a gestão descentralizada, parcerias e participação social</a:t>
            </a:r>
            <a:endParaRPr lang="pt-BR" dirty="0" smtClean="0"/>
          </a:p>
          <a:p>
            <a:r>
              <a:rPr lang="pt-BR" dirty="0" smtClean="0">
                <a:hlinkClick r:id="rId9"/>
              </a:rPr>
              <a:t>Promover os produtos turísticos</a:t>
            </a:r>
            <a:endParaRPr lang="pt-BR" dirty="0" smtClean="0"/>
          </a:p>
          <a:p>
            <a:r>
              <a:rPr lang="pt-BR" dirty="0" err="1" smtClean="0">
                <a:hlinkClick r:id="rId10"/>
              </a:rPr>
              <a:t>Pronatec</a:t>
            </a:r>
            <a:r>
              <a:rPr lang="pt-BR" dirty="0" smtClean="0">
                <a:hlinkClick r:id="rId10"/>
              </a:rPr>
              <a:t> Turismo</a:t>
            </a:r>
            <a:endParaRPr lang="pt-BR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1026" name="Picture 2" descr="http://www.turismo.gov.br/export/sites/default/turismo/o_ministerio/organograma/Galeria_Organograma/organograma-mtur-0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-2632"/>
            <a:ext cx="6336704" cy="762268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Missão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854280"/>
          </a:xfrm>
        </p:spPr>
        <p:txBody>
          <a:bodyPr>
            <a:normAutofit fontScale="92500" lnSpcReduction="10000"/>
          </a:bodyPr>
          <a:lstStyle/>
          <a:p>
            <a:r>
              <a:rPr lang="pt-BR" sz="2400" dirty="0"/>
              <a:t>Desenvolver o turismo como uma atividade econômica sustentável, com papel relevante na geração de empregos e divisas, proporcionando a inclusão social. O Ministério do Turismo inova na condução de políticas públicas com um modelo de gestão descentralizado, orientado pelo pensamento estratégico.</a:t>
            </a:r>
            <a:r>
              <a:rPr lang="pt-BR" sz="2400" dirty="0" smtClean="0"/>
              <a:t/>
            </a:r>
            <a:br>
              <a:rPr lang="pt-BR" sz="2400" dirty="0" smtClean="0"/>
            </a:br>
            <a:r>
              <a:rPr lang="pt-BR" sz="2400" dirty="0"/>
              <a:t> </a:t>
            </a:r>
            <a:r>
              <a:rPr lang="pt-BR" sz="2400" dirty="0" smtClean="0"/>
              <a:t/>
            </a:r>
            <a:br>
              <a:rPr lang="pt-BR" sz="2400" dirty="0" smtClean="0"/>
            </a:br>
            <a:r>
              <a:rPr lang="pt-BR" sz="2400" dirty="0"/>
              <a:t>Em sua estrutura organizacional está a </a:t>
            </a:r>
            <a:r>
              <a:rPr lang="pt-BR" sz="2400" b="1" dirty="0"/>
              <a:t>Secretaria Nacional de Políticas do Turismo</a:t>
            </a:r>
            <a:r>
              <a:rPr lang="pt-BR" sz="2400" dirty="0"/>
              <a:t>, que assume o papel de executar a política nacional para o setor, orientada pelas diretrizes do </a:t>
            </a:r>
            <a:r>
              <a:rPr lang="pt-BR" sz="2400" b="1" dirty="0"/>
              <a:t>Conselho Nacional do Turismo</a:t>
            </a:r>
            <a:r>
              <a:rPr lang="pt-BR" sz="2400" dirty="0"/>
              <a:t>. Além disso, é responsável pela promoção interna e zela pela qualidade da prestação do serviço turístico brasileiro.</a:t>
            </a:r>
            <a:r>
              <a:rPr lang="pt-BR" sz="2400" dirty="0" smtClean="0"/>
              <a:t/>
            </a:r>
            <a:br>
              <a:rPr lang="pt-BR" sz="2400" dirty="0" smtClean="0"/>
            </a:br>
            <a:r>
              <a:rPr lang="pt-BR" sz="2400" dirty="0"/>
              <a:t> </a:t>
            </a:r>
            <a:r>
              <a:rPr lang="pt-BR" sz="1400" dirty="0" smtClean="0"/>
              <a:t/>
            </a:r>
            <a:br>
              <a:rPr lang="pt-BR" sz="1400" dirty="0" smtClean="0"/>
            </a:br>
            <a:endParaRPr lang="pt-BR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pt-BR" sz="2000" dirty="0" smtClean="0"/>
              <a:t>Para subsidiar a formulação dos planos, programas e ações destinados ao fortalecimento do turismo nacional há </a:t>
            </a:r>
            <a:r>
              <a:rPr lang="pt-BR" sz="2000" b="1" dirty="0" smtClean="0"/>
              <a:t>Secretaria Nacional de Programas de Desenvolvimento do Turismo</a:t>
            </a:r>
            <a:r>
              <a:rPr lang="pt-BR" sz="2000" dirty="0" smtClean="0"/>
              <a:t>. O órgão possui atribuição de promover o desenvolvimento da infraestrutura e a melhoria da qualidade dos serviços prestados.</a:t>
            </a:r>
            <a:br>
              <a:rPr lang="pt-BR" sz="2000" dirty="0" smtClean="0"/>
            </a:br>
            <a:r>
              <a:rPr lang="pt-BR" sz="2000" dirty="0" smtClean="0"/>
              <a:t> </a:t>
            </a:r>
            <a:br>
              <a:rPr lang="pt-BR" sz="2000" dirty="0" smtClean="0"/>
            </a:br>
            <a:r>
              <a:rPr lang="pt-BR" sz="2000" dirty="0" smtClean="0"/>
              <a:t>A </a:t>
            </a:r>
            <a:r>
              <a:rPr lang="pt-BR" sz="2000" b="1" dirty="0" err="1" smtClean="0"/>
              <a:t>Embratur</a:t>
            </a:r>
            <a:r>
              <a:rPr lang="pt-BR" sz="2000" b="1" dirty="0" smtClean="0"/>
              <a:t> (Instituto Brasileiro de Turismo)</a:t>
            </a:r>
            <a:r>
              <a:rPr lang="pt-BR" sz="2000" dirty="0" smtClean="0"/>
              <a:t>, criada em 18 de novembro de 1966 como Empresa Brasileira de Turismo, tinha o objetivo de fomentar a atividade turística ao viabilizar condições para a geração de emprego, renda e desenvolvimento em todo o país.</a:t>
            </a:r>
            <a:br>
              <a:rPr lang="pt-BR" sz="2000" dirty="0" smtClean="0"/>
            </a:br>
            <a:r>
              <a:rPr lang="pt-BR" sz="2000" dirty="0" smtClean="0"/>
              <a:t> </a:t>
            </a:r>
            <a:br>
              <a:rPr lang="pt-BR" sz="2000" dirty="0" smtClean="0"/>
            </a:br>
            <a:r>
              <a:rPr lang="pt-BR" sz="2000" dirty="0" smtClean="0"/>
              <a:t>Desde janeiro de 2003, com a instituição do Ministério do Turismo, a atuação da </a:t>
            </a:r>
            <a:r>
              <a:rPr lang="pt-BR" sz="2000" dirty="0" err="1" smtClean="0"/>
              <a:t>Embratur</a:t>
            </a:r>
            <a:r>
              <a:rPr lang="pt-BR" sz="2000" dirty="0" smtClean="0"/>
              <a:t> concentra-se na promoção, no marketing e no apoio à comercialização dos produtos, serviços e destinos turísticos brasileiros no exterior.</a:t>
            </a:r>
            <a:endParaRPr lang="pt-BR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1752" y="365792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pt-BR" b="1" dirty="0"/>
              <a:t>Secretaria Nacional de Políticas de </a:t>
            </a:r>
            <a:r>
              <a:rPr lang="pt-BR" b="1" dirty="0" smtClean="0"/>
              <a:t>Turismo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/>
              <a:t>A Secretaria Nacional de Políticas de Turismo auxilia na formulação, na elaboração e no monitoramento da Política Nacional de Turismo, de acordo com as diretrizes propostas e os subsídios fornecidos pelo Conselho Nacional de Turismo. Além de monitorar e avaliar a execução dessa política, implementa o modelo de gestão descentralizada do turismo nas suas dimensões gerencial e territorial, alinhando as ações do Ministério do Turismo (</a:t>
            </a:r>
            <a:r>
              <a:rPr lang="pt-BR" dirty="0" err="1"/>
              <a:t>MTur</a:t>
            </a:r>
            <a:r>
              <a:rPr lang="pt-BR" dirty="0"/>
              <a:t>) com o Conselho Nacional de Turismo (CNT), o Fórum Nacional dos Secretários e Dirigentes Estaduais de Turismo (FORNATUR) e os Fóruns/Conselhos Estaduais de Turismo nas 27 Unidades da Federação.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u="sng" dirty="0" smtClean="0">
                <a:hlinkClick r:id="rId2"/>
              </a:rPr>
              <a:t>Coordenação-Geral </a:t>
            </a:r>
            <a:r>
              <a:rPr lang="pt-BR" u="sng" dirty="0">
                <a:hlinkClick r:id="rId2"/>
              </a:rPr>
              <a:t>de Proteção à </a:t>
            </a:r>
            <a:r>
              <a:rPr lang="pt-BR" u="sng" dirty="0" smtClean="0">
                <a:hlinkClick r:id="rId2"/>
              </a:rPr>
              <a:t>Infância</a:t>
            </a:r>
            <a:endParaRPr lang="pt-BR" u="sng" dirty="0" smtClean="0"/>
          </a:p>
          <a:p>
            <a:r>
              <a:rPr lang="pt-BR" u="sng" dirty="0" smtClean="0">
                <a:hlinkClick r:id="rId3"/>
              </a:rPr>
              <a:t>Coordenação-Geral </a:t>
            </a:r>
            <a:r>
              <a:rPr lang="pt-BR" u="sng" dirty="0">
                <a:hlinkClick r:id="rId3"/>
              </a:rPr>
              <a:t>de Gestão e </a:t>
            </a:r>
            <a:r>
              <a:rPr lang="pt-BR" u="sng" dirty="0" smtClean="0">
                <a:hlinkClick r:id="rId3"/>
              </a:rPr>
              <a:t>Planejamento</a:t>
            </a:r>
            <a:endParaRPr lang="pt-BR" u="sng" dirty="0" smtClean="0"/>
          </a:p>
          <a:p>
            <a:r>
              <a:rPr lang="pt-BR" u="sng" dirty="0" smtClean="0">
                <a:hlinkClick r:id="rId4"/>
              </a:rPr>
              <a:t>Coordenação-Geral </a:t>
            </a:r>
            <a:r>
              <a:rPr lang="pt-BR" u="sng" dirty="0">
                <a:hlinkClick r:id="rId4"/>
              </a:rPr>
              <a:t>de Análise de </a:t>
            </a:r>
            <a:r>
              <a:rPr lang="pt-BR" u="sng" dirty="0" smtClean="0">
                <a:hlinkClick r:id="rId4"/>
              </a:rPr>
              <a:t>Projetos</a:t>
            </a:r>
            <a:endParaRPr lang="pt-BR" u="sng" dirty="0" smtClean="0"/>
          </a:p>
          <a:p>
            <a:r>
              <a:rPr lang="pt-BR" u="sng" dirty="0" smtClean="0">
                <a:hlinkClick r:id="rId5"/>
              </a:rPr>
              <a:t>Coordenação-Geral </a:t>
            </a:r>
            <a:r>
              <a:rPr lang="pt-BR" u="sng" dirty="0">
                <a:hlinkClick r:id="rId5"/>
              </a:rPr>
              <a:t>de Monitoramento, Fiscalização e Avaliação de </a:t>
            </a:r>
            <a:r>
              <a:rPr lang="pt-BR" u="sng" dirty="0" smtClean="0">
                <a:hlinkClick r:id="rId5"/>
              </a:rPr>
              <a:t>Convênios</a:t>
            </a:r>
            <a:endParaRPr lang="pt-BR" u="sng" dirty="0" smtClean="0"/>
          </a:p>
          <a:p>
            <a:r>
              <a:rPr lang="pt-BR" u="sng" dirty="0" smtClean="0">
                <a:hlinkClick r:id="rId6"/>
              </a:rPr>
              <a:t>Departamento </a:t>
            </a:r>
            <a:r>
              <a:rPr lang="pt-BR" u="sng" dirty="0">
                <a:hlinkClick r:id="rId6"/>
              </a:rPr>
              <a:t>de Estudos e </a:t>
            </a:r>
            <a:r>
              <a:rPr lang="pt-BR" u="sng" dirty="0" smtClean="0">
                <a:hlinkClick r:id="rId6"/>
              </a:rPr>
              <a:t>Pesquisas</a:t>
            </a:r>
            <a:endParaRPr lang="pt-BR" u="sng" dirty="0" smtClean="0"/>
          </a:p>
          <a:p>
            <a:r>
              <a:rPr lang="pt-BR" u="sng" dirty="0" smtClean="0">
                <a:hlinkClick r:id="rId7"/>
              </a:rPr>
              <a:t>Departamento </a:t>
            </a:r>
            <a:r>
              <a:rPr lang="pt-BR" u="sng" dirty="0">
                <a:hlinkClick r:id="rId7"/>
              </a:rPr>
              <a:t>de Produtos e </a:t>
            </a:r>
            <a:r>
              <a:rPr lang="pt-BR" u="sng" dirty="0" smtClean="0">
                <a:hlinkClick r:id="rId7"/>
              </a:rPr>
              <a:t>Destinos</a:t>
            </a:r>
            <a:endParaRPr lang="pt-BR" u="sng" dirty="0" smtClean="0"/>
          </a:p>
          <a:p>
            <a:r>
              <a:rPr lang="pt-BR" u="sng" dirty="0" smtClean="0">
                <a:hlinkClick r:id="rId8"/>
              </a:rPr>
              <a:t>Departamento </a:t>
            </a:r>
            <a:r>
              <a:rPr lang="pt-BR" u="sng" dirty="0">
                <a:hlinkClick r:id="rId8"/>
              </a:rPr>
              <a:t>de Marketing Nacional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1752" y="365792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pt-BR" b="1" dirty="0"/>
              <a:t>Secretaria Nacional de Programas de Desenvolvimento do </a:t>
            </a:r>
            <a:r>
              <a:rPr lang="pt-BR" b="1" dirty="0" smtClean="0"/>
              <a:t>Turismo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A Secretaria Nacional de Programas de Desenvolvimento do Turismo subsidia a formulação dos planos, programas e ações destinados ao desenvolvimento e ao fortalecimento do turismo nacional. Também estabelece e acompanha os programas de desenvolvimento regional de turismo e a promoção do apoio técnico, institucional e financeiro necessário ao fortalecimento da execução e da participação dos Estados, do Distrito Federal e dos municípios nesses programas.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01752" y="1809328"/>
            <a:ext cx="8503920" cy="4572000"/>
          </a:xfrm>
        </p:spPr>
        <p:txBody>
          <a:bodyPr/>
          <a:lstStyle/>
          <a:p>
            <a:r>
              <a:rPr lang="pt-BR" u="sng" dirty="0">
                <a:hlinkClick r:id="rId2"/>
              </a:rPr>
              <a:t>Departamento de Programas Regionais de Desenvolvimento do Turismo</a:t>
            </a:r>
            <a:endParaRPr lang="pt-BR" dirty="0"/>
          </a:p>
          <a:p>
            <a:r>
              <a:rPr lang="pt-BR" u="sng" dirty="0">
                <a:hlinkClick r:id="rId3"/>
              </a:rPr>
              <a:t>Departamento de Infraestrutura Turística</a:t>
            </a:r>
            <a:endParaRPr lang="pt-BR" dirty="0"/>
          </a:p>
          <a:p>
            <a:r>
              <a:rPr lang="pt-BR" u="sng" dirty="0">
                <a:hlinkClick r:id="rId4"/>
              </a:rPr>
              <a:t>Departamento de Financiamento e Promoção de Investimentos no Turismo</a:t>
            </a:r>
            <a:endParaRPr lang="pt-BR" dirty="0"/>
          </a:p>
          <a:p>
            <a:r>
              <a:rPr lang="pt-BR" u="sng" dirty="0">
                <a:hlinkClick r:id="rId5"/>
              </a:rPr>
              <a:t>Departamento de Qualificação e Certificação de Produção Associada ao </a:t>
            </a:r>
            <a:r>
              <a:rPr lang="pt-BR" u="sng" dirty="0" smtClean="0">
                <a:hlinkClick r:id="rId5"/>
              </a:rPr>
              <a:t>Turismo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EMBRATUR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01752" y="1737320"/>
            <a:ext cx="8503920" cy="4572000"/>
          </a:xfrm>
        </p:spPr>
        <p:txBody>
          <a:bodyPr>
            <a:normAutofit lnSpcReduction="10000"/>
          </a:bodyPr>
          <a:lstStyle/>
          <a:p>
            <a:r>
              <a:rPr lang="pt-BR" dirty="0"/>
              <a:t>A </a:t>
            </a:r>
            <a:r>
              <a:rPr lang="pt-BR" dirty="0" err="1"/>
              <a:t>Embratur</a:t>
            </a:r>
            <a:r>
              <a:rPr lang="pt-BR" dirty="0"/>
              <a:t> é a autarquia especial do Ministério do Turismo responsável pela execução da Política Nacional de Turismo no que diz respeito a promoção, marketing e apoio à comercialização dos destinos, serviços e produtos turísticos brasileiros no mercado internacional.</a:t>
            </a:r>
          </a:p>
          <a:p>
            <a:r>
              <a:rPr lang="pt-BR" dirty="0"/>
              <a:t>Trabalha pela geração de desenvolvimento social e econômico para o País, por meio da ampliação do fluxo turístico internacional nos destinos nacionais. Para tanto, tem o ‘Plano Aquarela como orientador de seus programas de ação</a:t>
            </a:r>
            <a:r>
              <a:rPr lang="pt-BR" dirty="0" smtClean="0"/>
              <a:t>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ívico">
  <a:themeElements>
    <a:clrScheme name="Cívico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ívico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ívico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53</TotalTime>
  <Words>479</Words>
  <Application>Microsoft Office PowerPoint</Application>
  <PresentationFormat>Apresentação na tela (4:3)</PresentationFormat>
  <Paragraphs>37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2" baseType="lpstr">
      <vt:lpstr>Cívico</vt:lpstr>
      <vt:lpstr>Ministério do Turismo</vt:lpstr>
      <vt:lpstr>Slide 2</vt:lpstr>
      <vt:lpstr>Missão</vt:lpstr>
      <vt:lpstr>Slide 4</vt:lpstr>
      <vt:lpstr>Secretaria Nacional de Políticas de Turismo</vt:lpstr>
      <vt:lpstr>Slide 6</vt:lpstr>
      <vt:lpstr>Secretaria Nacional de Programas de Desenvolvimento do Turismo</vt:lpstr>
      <vt:lpstr>Slide 8</vt:lpstr>
      <vt:lpstr>EMBRATUR</vt:lpstr>
      <vt:lpstr>Slide 10</vt:lpstr>
      <vt:lpstr>Programas E Ações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Ministério do Turismo</dc:title>
  <dc:creator>Debora Braga</dc:creator>
  <cp:lastModifiedBy>Debora Braga</cp:lastModifiedBy>
  <cp:revision>13</cp:revision>
  <dcterms:created xsi:type="dcterms:W3CDTF">2014-07-31T12:57:53Z</dcterms:created>
  <dcterms:modified xsi:type="dcterms:W3CDTF">2014-08-05T20:17:42Z</dcterms:modified>
</cp:coreProperties>
</file>