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  <p:sldMasterId id="2147483648" r:id="rId2"/>
    <p:sldMasterId id="2147483737" r:id="rId3"/>
    <p:sldMasterId id="2147483751" r:id="rId4"/>
    <p:sldMasterId id="2147483812" r:id="rId5"/>
  </p:sldMasterIdLst>
  <p:notesMasterIdLst>
    <p:notesMasterId r:id="rId54"/>
  </p:notesMasterIdLst>
  <p:sldIdLst>
    <p:sldId id="256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71" r:id="rId15"/>
    <p:sldId id="273" r:id="rId16"/>
    <p:sldId id="272" r:id="rId17"/>
    <p:sldId id="275" r:id="rId18"/>
    <p:sldId id="276" r:id="rId19"/>
    <p:sldId id="274" r:id="rId20"/>
    <p:sldId id="280" r:id="rId21"/>
    <p:sldId id="277" r:id="rId22"/>
    <p:sldId id="270" r:id="rId23"/>
    <p:sldId id="269" r:id="rId24"/>
    <p:sldId id="268" r:id="rId25"/>
    <p:sldId id="267" r:id="rId26"/>
    <p:sldId id="266" r:id="rId27"/>
    <p:sldId id="278" r:id="rId28"/>
    <p:sldId id="279" r:id="rId29"/>
    <p:sldId id="281" r:id="rId30"/>
    <p:sldId id="304" r:id="rId31"/>
    <p:sldId id="303" r:id="rId32"/>
    <p:sldId id="302" r:id="rId33"/>
    <p:sldId id="301" r:id="rId34"/>
    <p:sldId id="300" r:id="rId35"/>
    <p:sldId id="299" r:id="rId36"/>
    <p:sldId id="298" r:id="rId37"/>
    <p:sldId id="297" r:id="rId38"/>
    <p:sldId id="296" r:id="rId39"/>
    <p:sldId id="295" r:id="rId40"/>
    <p:sldId id="294" r:id="rId41"/>
    <p:sldId id="293" r:id="rId42"/>
    <p:sldId id="292" r:id="rId43"/>
    <p:sldId id="291" r:id="rId44"/>
    <p:sldId id="290" r:id="rId45"/>
    <p:sldId id="289" r:id="rId46"/>
    <p:sldId id="288" r:id="rId47"/>
    <p:sldId id="287" r:id="rId48"/>
    <p:sldId id="286" r:id="rId49"/>
    <p:sldId id="285" r:id="rId50"/>
    <p:sldId id="284" r:id="rId51"/>
    <p:sldId id="283" r:id="rId52"/>
    <p:sldId id="282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AC312-2571-49F3-BEF6-84F314C03804}" v="464" dt="2023-05-09T12:54:44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9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F8F6-AA58-4286-A4B7-E23692CEA27D}" type="datetimeFigureOut">
              <a:t>09/05/2023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4CE76-8832-4D30-9E7C-756E8142894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7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48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1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7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91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0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7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90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10489" spc="-178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3911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812810" indent="0" algn="ctr">
              <a:buNone/>
              <a:defRPr sz="3911"/>
            </a:lvl2pPr>
            <a:lvl3pPr marL="1625620" indent="0" algn="ctr">
              <a:buNone/>
              <a:defRPr sz="3911"/>
            </a:lvl3pPr>
            <a:lvl4pPr marL="2438430" indent="0" algn="ctr">
              <a:buNone/>
              <a:defRPr sz="3556"/>
            </a:lvl4pPr>
            <a:lvl5pPr marL="3251241" indent="0" algn="ctr">
              <a:buNone/>
              <a:defRPr sz="3556"/>
            </a:lvl5pPr>
            <a:lvl6pPr marL="4064051" indent="0" algn="ctr">
              <a:buNone/>
              <a:defRPr sz="3556"/>
            </a:lvl6pPr>
            <a:lvl7pPr marL="4876861" indent="0" algn="ctr">
              <a:buNone/>
              <a:defRPr sz="3556"/>
            </a:lvl7pPr>
            <a:lvl8pPr marL="5689671" indent="0" algn="ctr">
              <a:buNone/>
              <a:defRPr sz="3556"/>
            </a:lvl8pPr>
            <a:lvl9pPr marL="6502481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5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10489" b="0" spc="-178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3911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5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5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550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8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1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e clip-art" type="txAndClipArt">
  <p:cSld name="Título, texto e clip-ar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0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60"/>
          <p:cNvSpPr>
            <a:spLocks noGrp="1"/>
          </p:cNvSpPr>
          <p:nvPr>
            <p:ph type="clipArt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937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lip-art e texto" type="clipArtAndTx">
  <p:cSld name="Título, clip-art e tex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>
            <a:spLocks noGrp="1"/>
          </p:cNvSpPr>
          <p:nvPr>
            <p:ph type="clipArt" idx="2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body" idx="1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190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8C3D2-6FD9-4464-B6EF-67D426831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26893-DA18-434D-9F9F-28611BD1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69B017-0CA4-435F-86CD-887D4562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72CAED-9372-4250-9066-8D0F537C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7B7A46-1427-4C17-BD1B-199933A9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09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09595-BC5C-4C15-9C6E-D87685796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C3060F-8457-4CA2-9C78-67107720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DAADFF-7ABF-4D92-8871-69308D51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BD8CF-F212-486D-9267-ABB6E1C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FDE72-1799-4B74-ADFD-169357BC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404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41ADA-A251-4E4C-A2D3-2A08E568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2020C2-5EC0-448C-909F-07C2AD2A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D245B6-408A-41E3-AE25-BDFB0B69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F2C861-4256-4F9A-8800-A75F6A6F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2F940-077C-4E2E-90F4-A3C9F973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717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1CB5C-D7BB-48DD-8A37-E63183C4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7FE367-A40D-44DB-AB76-36E823C82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FCFE84-ED8F-4606-B7DF-C9C38E06F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47812A-43B3-4834-A538-9B02F2E6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CD3B1D-A3CA-42EB-B848-C98C86CE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1353C7-FFE7-45C7-A1C4-C0BFAEF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5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6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DC2FE-9946-4954-A05B-1B2B9209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02C93A-5451-4B29-BE42-3BF9169E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9D4EB4-A7F5-4656-B261-F4FFA7E0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79A63D-3FA8-4295-9BDB-4B827EC81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073441-2D7B-4E16-AD35-95D225426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752D752-63C1-4A5B-9034-FAF5B2A6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CD473C-A299-4374-841C-95224CE2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FDAC98-2B34-4E86-841F-20513097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702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96389-03C7-47B7-BA81-6E9152F6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18CA9E-20B5-4D00-AB91-A8DD31BC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6EC747C-8BCD-481F-AE29-C88C0863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9C3AE7-46E4-4E6A-A093-9B84752A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473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5A61B6-D4C7-434F-826C-CE0E4DCF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D07341-9F25-405F-A3E9-533464E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160608-37F8-4A93-983E-AA703DF6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778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89498-CBEC-4E0F-8DCD-A8404E82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74BF93-7327-4D67-B754-F0F1B8132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115FEE-7BBC-4D46-A503-352DD7C4D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1CF0B0-A9FC-4ACB-A07C-DB5F54CF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783CB3-EF46-4979-AF48-031F5851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1887B1-F38B-4270-85E8-853C46DA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63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95856-2355-48F4-B11F-2EE70BF5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0E54F6-1343-4826-B7A1-E6970DB2E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23A16A-2C78-4262-8962-744F7E038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6EB915-DCF1-445B-B287-EB57702C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1341A6-89E6-4B52-B23A-3522BD48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F2858E-C55D-49FB-9F41-EB45AEDA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098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A2011-7FE5-4065-8BA2-EC116DB8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D0EBC9-8760-4386-9DE6-EE2325D0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7C8C57-7A63-4D0B-B663-2DF160F5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3C5345-C484-448D-9F28-7AB52CAD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C4AC41-3773-43C8-A507-DA8E24DA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18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7A3292-D747-4C18-A647-ABB4B2BFA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8DCFAA-8D91-43D1-8482-2ED87546C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75B74-5292-4A4A-8C31-25DF3CEB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57C312-DEE9-4CF9-860D-55946795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4D7C8-90A9-487A-8E6B-3B8AAC1D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67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6744FC-250F-F488-E817-6E718F255BE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9750" y="87313"/>
            <a:ext cx="8001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3800">
              <a:solidFill>
                <a:schemeClr val="tx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98791B-31B2-EB1B-5D60-942357ED630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6738" y="1168400"/>
            <a:ext cx="8001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Verdana" pitchFamily="34" charset="0"/>
              <a:buChar char="□"/>
              <a:defRPr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413255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063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571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168004"/>
            <a:ext cx="3924300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168004"/>
            <a:ext cx="3924300" cy="36183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6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4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871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1968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31065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1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1138" y="86916"/>
            <a:ext cx="2006600" cy="469939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86916"/>
            <a:ext cx="5868988" cy="469939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8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51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4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9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11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E0F3-32C1-1D46-ABD0-425085367CE1}" type="datetimeFigureOut">
              <a:rPr lang="en-US" smtClean="0"/>
              <a:t>5/9/2023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080C-2DD6-AB4A-8DE3-7D60E63C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7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E752-738E-499F-BD7D-40D4168295F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0192-8702-4559-B08D-414496594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341057-38C1-45CA-90AF-9B799852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8B577D-CFEC-4DE8-AEDB-58EE87521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96637B-B2A4-4155-908D-AE60A60CB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72F7-9A7C-4EF9-A69E-D9ED29C436F2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0AB39-C62F-4855-A80F-E71A41AE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A5956-971C-42B7-B6FD-4EA6E0EFA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60F90-16B7-4234-BA07-65EA7D597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3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0B63F7-6B44-D5BC-AB2F-A40939CAC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7313"/>
            <a:ext cx="8001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2F074C-4241-EF2C-FD11-6C61B83CA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68400"/>
            <a:ext cx="80010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Line 5">
            <a:extLst>
              <a:ext uri="{FF2B5EF4-FFF2-40B4-BE49-F238E27FC236}">
                <a16:creationId xmlns:a16="http://schemas.microsoft.com/office/drawing/2014/main" id="{98F626AB-BFEB-C530-B534-0C988BACD1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948238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9" name="AutoShape 9">
            <a:extLst>
              <a:ext uri="{FF2B5EF4-FFF2-40B4-BE49-F238E27FC236}">
                <a16:creationId xmlns:a16="http://schemas.microsoft.com/office/drawing/2014/main" id="{AC3CEE37-D1D0-2DF9-830D-29382D4F22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313" y="1006475"/>
            <a:ext cx="7772400" cy="825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1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□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 Unicode MS" panose="020B0604020202020204" pitchFamily="34" charset="-128"/>
        <a:buChar char="-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 Unicode MS" panose="020B0604020202020204" pitchFamily="34" charset="-128"/>
        <a:buChar char="°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Virtudes_cardinai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YIJDtt3mU" TargetMode="External"/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5" Type="http://schemas.openxmlformats.org/officeDocument/2006/relationships/hyperlink" Target="https://www.youtube.com/watch?v=JsQMdECFnUQ" TargetMode="External"/><Relationship Id="rId4" Type="http://schemas.openxmlformats.org/officeDocument/2006/relationships/hyperlink" Target="https://www.youtube.com/watch?v=BLtQaRrDsC4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Economia Comportamental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AEC II</a:t>
            </a:r>
          </a:p>
        </p:txBody>
      </p:sp>
    </p:spTree>
    <p:extLst>
      <p:ext uri="{BB962C8B-B14F-4D97-AF65-F5344CB8AC3E}">
        <p14:creationId xmlns:p14="http://schemas.microsoft.com/office/powerpoint/2010/main" val="234120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43852"/>
            <a:ext cx="8428482" cy="44234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B5EC562C-57D5-7712-DAB0-4630AD68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36" y="578575"/>
            <a:ext cx="6251328" cy="39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3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571500"/>
            <a:ext cx="3156366" cy="4000500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695" y="1262358"/>
            <a:ext cx="2081191" cy="2618784"/>
          </a:xfrm>
        </p:spPr>
        <p:txBody>
          <a:bodyPr>
            <a:normAutofit/>
          </a:bodyPr>
          <a:lstStyle/>
          <a:p>
            <a:r>
              <a:rPr lang="en-US" sz="3300"/>
              <a:t>Modelo Dualista de </a:t>
            </a:r>
            <a:br>
              <a:rPr lang="en-US" sz="3300"/>
            </a:br>
            <a:r>
              <a:rPr lang="en-US" sz="3300"/>
              <a:t>Descartes (1596-1650)</a:t>
            </a:r>
            <a:endParaRPr lang="pt-BR" sz="33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1629" y="1467234"/>
            <a:ext cx="5994918" cy="2618785"/>
          </a:xfrm>
        </p:spPr>
        <p:txBody>
          <a:bodyPr>
            <a:noAutofit/>
          </a:bodyPr>
          <a:lstStyle/>
          <a:p>
            <a:endParaRPr lang="pt-BR" sz="2400"/>
          </a:p>
          <a:p>
            <a:r>
              <a:rPr lang="pt-BR" sz="2400"/>
              <a:t>Comportamento voluntário engloba duas propriedades da alma imortal: ações e paixões</a:t>
            </a:r>
          </a:p>
          <a:p>
            <a:r>
              <a:rPr lang="pt-BR" sz="2400"/>
              <a:t>Portanto, animais não-humanos, sem alma imortal, não são capazes de ações e paixões </a:t>
            </a:r>
          </a:p>
          <a:p>
            <a:r>
              <a:rPr lang="pt-BR" sz="2400"/>
              <a:t>Movimentos voluntários: </a:t>
            </a:r>
            <a:br>
              <a:rPr lang="pt-BR" sz="2400"/>
            </a:br>
            <a:r>
              <a:rPr lang="pt-BR" sz="2400"/>
              <a:t>teologia e filosofia -&gt; estudo da decisão humana</a:t>
            </a:r>
          </a:p>
          <a:p>
            <a:r>
              <a:rPr lang="pt-BR" sz="2400"/>
              <a:t>Movimentos involuntários: </a:t>
            </a:r>
            <a:br>
              <a:rPr lang="pt-BR" sz="2400"/>
            </a:br>
            <a:r>
              <a:rPr lang="pt-BR" sz="2400"/>
              <a:t>medicina e fisiologia -&gt; estudo da escolha animal</a:t>
            </a:r>
          </a:p>
          <a:p>
            <a:endParaRPr lang="pt-BR" sz="2400"/>
          </a:p>
          <a:p>
            <a:pPr lvl="1"/>
            <a:endParaRPr lang="pt-BR" sz="2400"/>
          </a:p>
          <a:p>
            <a:endParaRPr lang="pt-BR" sz="24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8392887" y="792656"/>
            <a:ext cx="751113" cy="3558188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2088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4012"/>
            <a:ext cx="3481671" cy="3997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936" y="842877"/>
            <a:ext cx="3012087" cy="941602"/>
          </a:xfrm>
        </p:spPr>
        <p:txBody>
          <a:bodyPr>
            <a:normAutofit/>
          </a:bodyPr>
          <a:lstStyle/>
          <a:p>
            <a:r>
              <a:rPr lang="en-US" sz="2500"/>
              <a:t>Modelo Dualista de </a:t>
            </a:r>
            <a:br>
              <a:rPr lang="en-US" sz="2500"/>
            </a:br>
            <a:r>
              <a:rPr lang="en-US" sz="2500"/>
              <a:t>Descartes (1596-1650)</a:t>
            </a:r>
            <a:endParaRPr lang="pt-BR" sz="250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936" y="1882796"/>
            <a:ext cx="3012087" cy="2455939"/>
          </a:xfrm>
        </p:spPr>
        <p:txBody>
          <a:bodyPr anchor="t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movimento involuntário é originado pelo mundo exterior como um estímulo</a:t>
            </a:r>
          </a:p>
          <a:p>
            <a:r>
              <a:rPr lang="pt-BR">
                <a:solidFill>
                  <a:srgbClr val="FFFFFF"/>
                </a:solidFill>
              </a:rPr>
              <a:t>Reflexo é o mecanismo cerebral interno que reage ao estímulo do mundo exterior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97" y="1262195"/>
            <a:ext cx="4645325" cy="2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8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66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43852"/>
            <a:ext cx="8428482" cy="44234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9">
            <a:extLst>
              <a:ext uri="{FF2B5EF4-FFF2-40B4-BE49-F238E27FC236}">
                <a16:creationId xmlns:a16="http://schemas.microsoft.com/office/drawing/2014/main" id="{6DCB4C19-FADC-E351-2512-3FE43A163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273" y="621707"/>
            <a:ext cx="6909633" cy="360890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3B768D-060C-4108-65E2-0F26518C819D}"/>
              </a:ext>
            </a:extLst>
          </p:cNvPr>
          <p:cNvSpPr txBox="1"/>
          <p:nvPr/>
        </p:nvSpPr>
        <p:spPr>
          <a:xfrm>
            <a:off x="1227108" y="375572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Esquerdo: racional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9BD4B9A-C091-1EAF-3F5F-4C6CEBDDE403}"/>
              </a:ext>
            </a:extLst>
          </p:cNvPr>
          <p:cNvSpPr txBox="1"/>
          <p:nvPr/>
        </p:nvSpPr>
        <p:spPr>
          <a:xfrm>
            <a:off x="6111815" y="375572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Direito: emocional</a:t>
            </a:r>
          </a:p>
        </p:txBody>
      </p:sp>
    </p:spTree>
    <p:extLst>
      <p:ext uri="{BB962C8B-B14F-4D97-AF65-F5344CB8AC3E}">
        <p14:creationId xmlns:p14="http://schemas.microsoft.com/office/powerpoint/2010/main" val="417220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4635" y="569214"/>
            <a:ext cx="5289365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322BE03-6DAE-364D-7CC0-BF0A20A8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8" y="1151351"/>
            <a:ext cx="2833714" cy="28337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B1DEB8-8C1F-2DF4-AE6D-2B874E1D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733" y="1882796"/>
            <a:ext cx="4838331" cy="24559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Decisões racionais, conhecimento de alternativas e resultados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Comportamento dirigido para maximização econômica</a:t>
            </a:r>
          </a:p>
        </p:txBody>
      </p:sp>
    </p:spTree>
    <p:extLst>
      <p:ext uri="{BB962C8B-B14F-4D97-AF65-F5344CB8AC3E}">
        <p14:creationId xmlns:p14="http://schemas.microsoft.com/office/powerpoint/2010/main" val="350661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B0A6F29E-D21E-5B2D-9828-804DDB64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49" y="398433"/>
            <a:ext cx="2811672" cy="4357417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28DEFAF2-7E2D-CCF8-C95B-E26421AAF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351" y="397175"/>
            <a:ext cx="2913571" cy="44030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92289B9-45A1-5E8A-E503-E06B8EBF889B}"/>
              </a:ext>
            </a:extLst>
          </p:cNvPr>
          <p:cNvSpPr txBox="1"/>
          <p:nvPr/>
        </p:nvSpPr>
        <p:spPr>
          <a:xfrm>
            <a:off x="6572249" y="464343"/>
            <a:ext cx="2464593" cy="415498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/>
              <a:t>Crítica à dicotomia razão-emoção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Crítica ao modelo racional econômico</a:t>
            </a:r>
          </a:p>
        </p:txBody>
      </p:sp>
    </p:spTree>
    <p:extLst>
      <p:ext uri="{BB962C8B-B14F-4D97-AF65-F5344CB8AC3E}">
        <p14:creationId xmlns:p14="http://schemas.microsoft.com/office/powerpoint/2010/main" val="228318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6297576-1614-1E25-8EDB-9D823AC8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" y="477688"/>
            <a:ext cx="7142671" cy="41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AE36FC-2516-C301-9D88-A68F915CC084}"/>
              </a:ext>
            </a:extLst>
          </p:cNvPr>
          <p:cNvSpPr txBox="1"/>
          <p:nvPr/>
        </p:nvSpPr>
        <p:spPr>
          <a:xfrm>
            <a:off x="237001" y="2246687"/>
            <a:ext cx="23017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/>
              <a:t>Teoria da utilidade </a:t>
            </a:r>
          </a:p>
          <a:p>
            <a:pPr algn="ctr"/>
            <a:r>
              <a:rPr lang="pt-BR" sz="2400" dirty="0"/>
              <a:t>Esperada</a:t>
            </a:r>
          </a:p>
          <a:p>
            <a:pPr algn="ctr"/>
            <a:endParaRPr lang="pt-BR" sz="2400" dirty="0"/>
          </a:p>
          <a:p>
            <a:pPr algn="ctr"/>
            <a:endParaRPr lang="pt-BR" sz="2400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E99E5DD-0A61-15F5-1755-1E4337BB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9" y="860210"/>
            <a:ext cx="1270177" cy="1302526"/>
          </a:xfrm>
          <a:prstGeom prst="rect">
            <a:avLst/>
          </a:prstGeom>
        </p:spPr>
      </p:pic>
      <p:pic>
        <p:nvPicPr>
          <p:cNvPr id="5" name="Imagem 5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89D04946-64AE-16FE-A759-BFE8AD8C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37" y="121129"/>
            <a:ext cx="1387955" cy="2032960"/>
          </a:xfrm>
          <a:prstGeom prst="rect">
            <a:avLst/>
          </a:prstGeom>
        </p:spPr>
      </p:pic>
      <p:pic>
        <p:nvPicPr>
          <p:cNvPr id="3" name="Imagem 5" descr="Placa verde com texto branco sobre fundo azul&#10;&#10;Descrição gerada automaticamente">
            <a:extLst>
              <a:ext uri="{FF2B5EF4-FFF2-40B4-BE49-F238E27FC236}">
                <a16:creationId xmlns:a16="http://schemas.microsoft.com/office/drawing/2014/main" id="{D816AD95-ABCB-393F-31A2-7AF6C5BA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908" y="126161"/>
            <a:ext cx="1335542" cy="2044461"/>
          </a:xfrm>
          <a:prstGeom prst="rect">
            <a:avLst/>
          </a:prstGeom>
        </p:spPr>
      </p:pic>
      <p:pic>
        <p:nvPicPr>
          <p:cNvPr id="6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43F0D8F-E46D-1134-50E7-E617EBE73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055" y="126161"/>
            <a:ext cx="1349448" cy="204446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1C2D05D-957F-EB9F-180A-37A7031C09B2}"/>
              </a:ext>
            </a:extLst>
          </p:cNvPr>
          <p:cNvSpPr txBox="1"/>
          <p:nvPr/>
        </p:nvSpPr>
        <p:spPr>
          <a:xfrm>
            <a:off x="5013827" y="22431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Herbert Simon (1916-2001)</a:t>
            </a: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98647227-31B4-4933-823A-4154082F8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232" y="2696114"/>
            <a:ext cx="2209800" cy="2209800"/>
          </a:xfrm>
          <a:prstGeom prst="rect">
            <a:avLst/>
          </a:prstGeom>
        </p:spPr>
      </p:pic>
      <p:pic>
        <p:nvPicPr>
          <p:cNvPr id="9" name="Imagem 9" descr="Uma imagem contendo Diagrama&#10;&#10;Descrição gerada automaticamente">
            <a:extLst>
              <a:ext uri="{FF2B5EF4-FFF2-40B4-BE49-F238E27FC236}">
                <a16:creationId xmlns:a16="http://schemas.microsoft.com/office/drawing/2014/main" id="{E31F2CF4-A347-B96E-34E3-F5088C9BB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2357" y="2700787"/>
            <a:ext cx="2189671" cy="2200454"/>
          </a:xfrm>
          <a:prstGeom prst="rect">
            <a:avLst/>
          </a:prstGeom>
        </p:spPr>
      </p:pic>
      <p:pic>
        <p:nvPicPr>
          <p:cNvPr id="10" name="Imagem 10" descr="Foto em preto e branco de pessoas posando para foto em frente a árvores&#10;&#10;Descrição gerada automaticamente">
            <a:extLst>
              <a:ext uri="{FF2B5EF4-FFF2-40B4-BE49-F238E27FC236}">
                <a16:creationId xmlns:a16="http://schemas.microsoft.com/office/drawing/2014/main" id="{330656F6-6C17-BADC-D4FF-B979B221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9975" y="2570605"/>
            <a:ext cx="1395322" cy="19324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FA1F7A-0AE7-4874-F237-22BD1E9BC04B}"/>
              </a:ext>
            </a:extLst>
          </p:cNvPr>
          <p:cNvSpPr txBox="1"/>
          <p:nvPr/>
        </p:nvSpPr>
        <p:spPr>
          <a:xfrm>
            <a:off x="2790646" y="451053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Daniel Kahneman (1934)</a:t>
            </a:r>
          </a:p>
          <a:p>
            <a:r>
              <a:rPr lang="en-US" dirty="0">
                <a:ea typeface="+mn-lt"/>
                <a:cs typeface="+mn-lt"/>
              </a:rPr>
              <a:t>Amos Tversky (1937-1996)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ECF4-491C-A52B-08F4-FC659852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Calibri"/>
                <a:cs typeface="Calibri"/>
              </a:rPr>
              <a:t>Algumas descobertas...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58427-EC19-6CB4-2EEB-84777CF7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Calibri"/>
                <a:cs typeface="Calibri"/>
              </a:rPr>
              <a:t>"caro" e "barato" são relativos</a:t>
            </a:r>
          </a:p>
          <a:p>
            <a:r>
              <a:rPr lang="pt-BR" dirty="0">
                <a:ea typeface="Calibri"/>
                <a:cs typeface="Calibri"/>
              </a:rPr>
              <a:t>Pessoas editam ganhos e perdas (valores subjetivos e objetivos)</a:t>
            </a:r>
          </a:p>
          <a:p>
            <a:r>
              <a:rPr lang="pt-BR" dirty="0">
                <a:ea typeface="Calibri"/>
                <a:cs typeface="Calibri"/>
              </a:rPr>
              <a:t>Julgamentos podem ser irracionais (no sentido econômico) e levar a comportamento que produz mais perdas que ganhos</a:t>
            </a: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2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1F1E0-89B9-E3CC-91B2-60E3A280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19" y="1750085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anúncio de assinatura de revista com 2 alternativas: 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assinar a versão online por R$59,00 ou </a:t>
            </a:r>
            <a:endParaRPr lang="pt-BR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</a:rPr>
              <a:t>assinar uma versão online + impressa por R$125,00.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5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A93706A-EE69-035E-A859-982CA6A5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9" r="13858" b="3"/>
          <a:stretch/>
        </p:blipFill>
        <p:spPr>
          <a:xfrm>
            <a:off x="160908" y="226453"/>
            <a:ext cx="973223" cy="1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60283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3083" y="588521"/>
            <a:ext cx="5408084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Paternalismo libertário: </a:t>
            </a:r>
          </a:p>
          <a:p>
            <a:r>
              <a:rPr lang="pt-BR" sz="2400" dirty="0"/>
              <a:t>políticas públicas, “empurrão” ou “indução” preservando a liberdade de escolha  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solidFill>
                  <a:srgbClr val="FF0000"/>
                </a:solidFill>
              </a:rPr>
              <a:t>Arquitetura de escolha:</a:t>
            </a:r>
          </a:p>
          <a:p>
            <a:r>
              <a:rPr lang="pt-BR" sz="2400" dirty="0"/>
              <a:t>Organização do ambiente de modo a favorecer certas escolhas (mais saudáveis, pró sociais, altruístas, autocontroladas) </a:t>
            </a:r>
          </a:p>
        </p:txBody>
      </p:sp>
    </p:spTree>
    <p:extLst>
      <p:ext uri="{BB962C8B-B14F-4D97-AF65-F5344CB8AC3E}">
        <p14:creationId xmlns:p14="http://schemas.microsoft.com/office/powerpoint/2010/main" val="298658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1F1E0-89B9-E3CC-91B2-60E3A280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19" y="1750085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anúncio de assinatura de revista com 2 alternativas: 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assinar a versão online por R$ 59,00      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(68%)</a:t>
            </a:r>
          </a:p>
          <a:p>
            <a:r>
              <a:rPr lang="pt-BR" dirty="0">
                <a:ea typeface="+mn-lt"/>
                <a:cs typeface="+mn-lt"/>
              </a:rPr>
              <a:t>assinar uma versão online + impressa por R$125,00.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5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A93706A-EE69-035E-A859-982CA6A5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9" r="13858" b="3"/>
          <a:stretch/>
        </p:blipFill>
        <p:spPr>
          <a:xfrm>
            <a:off x="160908" y="226453"/>
            <a:ext cx="973223" cy="1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7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1F1E0-89B9-E3CC-91B2-60E3A280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19" y="1750085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anúncio de assinatura de revista com 2 alternativas: 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assinar a versão online por R$ 59,00</a:t>
            </a:r>
            <a:endParaRPr lang="pt-BR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Assinar a versão impressa por R$ 125,00</a:t>
            </a:r>
          </a:p>
          <a:p>
            <a:r>
              <a:rPr lang="pt-BR" dirty="0">
                <a:ea typeface="+mn-lt"/>
                <a:cs typeface="+mn-lt"/>
              </a:rPr>
              <a:t>assinar uma versão online + impressa por R$125,00.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5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A93706A-EE69-035E-A859-982CA6A5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9" r="13858" b="3"/>
          <a:stretch/>
        </p:blipFill>
        <p:spPr>
          <a:xfrm>
            <a:off x="160908" y="226453"/>
            <a:ext cx="973223" cy="1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4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1F1E0-89B9-E3CC-91B2-60E3A280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19" y="1750085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anúncio de assinatura de revista com 2 alternativas: 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assinar a versão online por R$ 59,00 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(16%)</a:t>
            </a:r>
          </a:p>
          <a:p>
            <a:r>
              <a:rPr lang="pt-BR" dirty="0">
                <a:ea typeface="+mn-lt"/>
                <a:cs typeface="+mn-lt"/>
              </a:rPr>
              <a:t>Assinar a versão impressa por R$ 125,00 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(0%)</a:t>
            </a:r>
          </a:p>
          <a:p>
            <a:r>
              <a:rPr lang="pt-BR" dirty="0">
                <a:ea typeface="+mn-lt"/>
                <a:cs typeface="+mn-lt"/>
              </a:rPr>
              <a:t>assinar uma versão online + impressa por R$125,00 </a:t>
            </a:r>
            <a:r>
              <a:rPr lang="pt-BR" dirty="0">
                <a:solidFill>
                  <a:srgbClr val="FF0000"/>
                </a:solidFill>
                <a:ea typeface="+mn-lt"/>
                <a:cs typeface="+mn-lt"/>
              </a:rPr>
              <a:t>(84%)</a:t>
            </a:r>
          </a:p>
          <a:p>
            <a:endParaRPr lang="pt-BR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pt-BR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pt-BR" dirty="0">
                <a:solidFill>
                  <a:srgbClr val="FF0000"/>
                </a:solidFill>
                <a:ea typeface="Calibri"/>
                <a:cs typeface="Calibri"/>
              </a:rPr>
              <a:t>Barato e caro são relativos: comparações/escolhas</a:t>
            </a:r>
          </a:p>
        </p:txBody>
      </p:sp>
      <p:pic>
        <p:nvPicPr>
          <p:cNvPr id="5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A93706A-EE69-035E-A859-982CA6A5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9" r="13858" b="3"/>
          <a:stretch/>
        </p:blipFill>
        <p:spPr>
          <a:xfrm>
            <a:off x="160908" y="226453"/>
            <a:ext cx="973223" cy="1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6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ECF4-491C-A52B-08F4-FC659852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Calibri"/>
                <a:cs typeface="Calibri"/>
              </a:rPr>
              <a:t>Algumas descobertas...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58427-EC19-6CB4-2EEB-84777CF7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Calibri"/>
                <a:cs typeface="Calibri"/>
              </a:rPr>
              <a:t>"caro" e "barato" são relativos </a:t>
            </a:r>
          </a:p>
          <a:p>
            <a:r>
              <a:rPr lang="pt-BR" dirty="0">
                <a:ea typeface="Calibri"/>
                <a:cs typeface="Calibri"/>
              </a:rPr>
              <a:t>Pessoas editam ganhos e perdas (valores subjetivos e objetivos)</a:t>
            </a:r>
          </a:p>
          <a:p>
            <a:r>
              <a:rPr lang="pt-BR" dirty="0">
                <a:ea typeface="Calibri"/>
                <a:cs typeface="Calibri"/>
              </a:rPr>
              <a:t>Julgamentos podem ser irracionais (no sentido econômico) e levar a comportamento que produz mais perdas que ganhos</a:t>
            </a: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1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ECF4-491C-A52B-08F4-FC659852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Calibri"/>
                <a:cs typeface="Calibri"/>
              </a:rPr>
              <a:t>Algumas descobertas...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58427-EC19-6CB4-2EEB-84777CF7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Calibri"/>
                <a:cs typeface="Calibri"/>
              </a:rPr>
              <a:t>"caro" e "barato" são relativos </a:t>
            </a:r>
            <a:r>
              <a:rPr lang="pt-BR" dirty="0">
                <a:solidFill>
                  <a:srgbClr val="FF0000"/>
                </a:solidFill>
                <a:ea typeface="Calibri"/>
                <a:cs typeface="Calibri"/>
              </a:rPr>
              <a:t>ESCOLHA</a:t>
            </a:r>
          </a:p>
          <a:p>
            <a:r>
              <a:rPr lang="pt-BR" dirty="0">
                <a:ea typeface="Calibri"/>
                <a:cs typeface="Calibri"/>
              </a:rPr>
              <a:t>Pessoas editam ganhos e perdas (valores subjetivos e objetivos) </a:t>
            </a:r>
            <a:r>
              <a:rPr lang="pt-BR" dirty="0">
                <a:solidFill>
                  <a:srgbClr val="FF0000"/>
                </a:solidFill>
                <a:ea typeface="Calibri"/>
                <a:cs typeface="Calibri"/>
              </a:rPr>
              <a:t>O que é "editar"</a:t>
            </a:r>
            <a:r>
              <a:rPr lang="pt">
                <a:solidFill>
                  <a:srgbClr val="FF0000"/>
                </a:solidFill>
                <a:ea typeface="+mn-lt"/>
                <a:cs typeface="+mn-lt"/>
              </a:rPr>
              <a:t>?</a:t>
            </a:r>
          </a:p>
          <a:p>
            <a:r>
              <a:rPr lang="pt-BR" dirty="0">
                <a:ea typeface="Calibri"/>
                <a:cs typeface="Calibri"/>
              </a:rPr>
              <a:t>Julgamentos podem ser irracionais (no sentido econômico) e levar a comportamento que produz mais perdas que ganhos</a:t>
            </a:r>
          </a:p>
          <a:p>
            <a:pPr marL="0" indent="0">
              <a:buNone/>
            </a:pPr>
            <a:r>
              <a:rPr lang="pt-BR" dirty="0">
                <a:ea typeface="Calibri"/>
                <a:cs typeface="Calibri"/>
              </a:rPr>
              <a:t>    </a:t>
            </a:r>
            <a:r>
              <a:rPr lang="pt-BR" dirty="0">
                <a:solidFill>
                  <a:srgbClr val="FF0000"/>
                </a:solidFill>
                <a:ea typeface="Calibri"/>
                <a:cs typeface="Calibri"/>
              </a:rPr>
              <a:t>Uma questão de exposição às situações que diferem </a:t>
            </a:r>
            <a:r>
              <a:rPr lang="pt-BR">
                <a:solidFill>
                  <a:srgbClr val="FF0000"/>
                </a:solidFill>
                <a:ea typeface="Calibri"/>
                <a:cs typeface="Calibri"/>
              </a:rPr>
              <a:t>em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ea typeface="Calibri"/>
                <a:cs typeface="Calibri"/>
              </a:rPr>
              <a:t>     probabilidade - reforço diferencial</a:t>
            </a:r>
            <a:endParaRPr lang="pt-BR"/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925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689" y="39889"/>
            <a:ext cx="2971800" cy="37675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690" y="3801185"/>
            <a:ext cx="2388041" cy="10763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1" y="84075"/>
            <a:ext cx="2429651" cy="242965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866605" y="4562296"/>
            <a:ext cx="120871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350"/>
              <a:t>1989</a:t>
            </a:r>
          </a:p>
          <a:p>
            <a:r>
              <a:rPr lang="pt-BR" sz="1350"/>
              <a:t>288 páginas</a:t>
            </a:r>
          </a:p>
        </p:txBody>
      </p:sp>
      <p:pic>
        <p:nvPicPr>
          <p:cNvPr id="3" name="Imagem 5" descr="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F232127-1381-55EE-BFE8-324188EE6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296" y="85088"/>
            <a:ext cx="3325483" cy="49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69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A8DC3C0C-E12F-A5BD-876B-1FB7E571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80000">
            <a:off x="2640878" y="-1233398"/>
            <a:ext cx="5417387" cy="7630262"/>
          </a:xfrm>
          <a:prstGeom prst="rect">
            <a:avLst/>
          </a:prstGeom>
        </p:spPr>
      </p:pic>
      <p:pic>
        <p:nvPicPr>
          <p:cNvPr id="5" name="Imagem 5" descr="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7888C359-66CB-8264-6F15-16E0CE88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0" y="160569"/>
            <a:ext cx="1007134" cy="15119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1D2B80-4987-8133-5C04-E8602D875DC6}"/>
              </a:ext>
            </a:extLst>
          </p:cNvPr>
          <p:cNvSpPr txBox="1"/>
          <p:nvPr/>
        </p:nvSpPr>
        <p:spPr>
          <a:xfrm>
            <a:off x="2283843" y="1286414"/>
            <a:ext cx="97478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/>
              <a:t>JOY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PAIN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8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AA8F4F-D94C-40EF-9A64-EBFC4F9F2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36" y="175566"/>
            <a:ext cx="6246518" cy="4780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AB5A27C-C245-494E-A9D1-19E862539111}"/>
              </a:ext>
            </a:extLst>
          </p:cNvPr>
          <p:cNvSpPr txBox="1"/>
          <p:nvPr/>
        </p:nvSpPr>
        <p:spPr>
          <a:xfrm>
            <a:off x="1472337" y="1115558"/>
            <a:ext cx="883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JOY/GAIN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63930B-3247-4DDF-A61C-AF3ECD261684}"/>
              </a:ext>
            </a:extLst>
          </p:cNvPr>
          <p:cNvSpPr txBox="1"/>
          <p:nvPr/>
        </p:nvSpPr>
        <p:spPr>
          <a:xfrm>
            <a:off x="1427193" y="2830827"/>
            <a:ext cx="10447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/>
              <a:t>PAIN/LOSS</a:t>
            </a:r>
          </a:p>
        </p:txBody>
      </p:sp>
      <p:pic>
        <p:nvPicPr>
          <p:cNvPr id="3" name="Imagem 5" descr="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1D0B70B9-0F06-C182-DFEE-CE7F473E4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0" y="160569"/>
            <a:ext cx="1007134" cy="15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97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7DBF3-8336-6341-EA3F-601A552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13859866-35F3-F9B6-8007-67EF2EEE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70" y="1619894"/>
            <a:ext cx="2635250" cy="1317625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81B98E-D784-963C-2402-42F9426F2482}"/>
              </a:ext>
            </a:extLst>
          </p:cNvPr>
          <p:cNvSpPr/>
          <p:nvPr/>
        </p:nvSpPr>
        <p:spPr>
          <a:xfrm>
            <a:off x="2389517" y="1963587"/>
            <a:ext cx="539151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>
                <a:cs typeface="Calibri"/>
              </a:rPr>
              <a:t>1</a:t>
            </a:r>
            <a:endParaRPr lang="pt-BR" sz="2800"/>
          </a:p>
        </p:txBody>
      </p:sp>
      <p:pic>
        <p:nvPicPr>
          <p:cNvPr id="7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40193B9D-EE4B-190B-4DD5-4D3BDCDB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95" y="3044690"/>
            <a:ext cx="2635250" cy="1317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D9F99E3-00C4-16CF-484B-9718A67DC8B6}"/>
              </a:ext>
            </a:extLst>
          </p:cNvPr>
          <p:cNvSpPr/>
          <p:nvPr/>
        </p:nvSpPr>
        <p:spPr>
          <a:xfrm>
            <a:off x="8007470" y="3397728"/>
            <a:ext cx="593066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>
                <a:cs typeface="Calibri"/>
              </a:rPr>
              <a:t>10</a:t>
            </a:r>
            <a:endParaRPr lang="pt-BR" sz="28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0615AD-F86C-D221-A8EA-B899C92CEC28}"/>
              </a:ext>
            </a:extLst>
          </p:cNvPr>
          <p:cNvSpPr/>
          <p:nvPr/>
        </p:nvSpPr>
        <p:spPr>
          <a:xfrm>
            <a:off x="610319" y="3246767"/>
            <a:ext cx="5477772" cy="91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cs typeface="Calibri"/>
              </a:rPr>
              <a:t>ATRASO   </a:t>
            </a:r>
            <a:endParaRPr lang="pt-BR" sz="2400"/>
          </a:p>
        </p:txBody>
      </p:sp>
      <p:pic>
        <p:nvPicPr>
          <p:cNvPr id="6" name="Imagem 13" descr="Diagrama&#10;&#10;Descrição gerada automaticamente">
            <a:extLst>
              <a:ext uri="{FF2B5EF4-FFF2-40B4-BE49-F238E27FC236}">
                <a16:creationId xmlns:a16="http://schemas.microsoft.com/office/drawing/2014/main" id="{157B0A5A-063B-8D9F-85A1-A2D6D89F9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51769" y="4023428"/>
            <a:ext cx="935248" cy="13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2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7DBF3-8336-6341-EA3F-601A552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13859866-35F3-F9B6-8007-67EF2EEE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70" y="1619894"/>
            <a:ext cx="2635250" cy="1317625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81B98E-D784-963C-2402-42F9426F2482}"/>
              </a:ext>
            </a:extLst>
          </p:cNvPr>
          <p:cNvSpPr/>
          <p:nvPr/>
        </p:nvSpPr>
        <p:spPr>
          <a:xfrm>
            <a:off x="2389517" y="1963587"/>
            <a:ext cx="539151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>
                <a:cs typeface="Calibri"/>
              </a:rPr>
              <a:t>1</a:t>
            </a:r>
            <a:endParaRPr lang="pt-BR" sz="2800"/>
          </a:p>
        </p:txBody>
      </p:sp>
      <p:pic>
        <p:nvPicPr>
          <p:cNvPr id="7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40193B9D-EE4B-190B-4DD5-4D3BDCDB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95" y="3044690"/>
            <a:ext cx="2635250" cy="1317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D9F99E3-00C4-16CF-484B-9718A67DC8B6}"/>
              </a:ext>
            </a:extLst>
          </p:cNvPr>
          <p:cNvSpPr/>
          <p:nvPr/>
        </p:nvSpPr>
        <p:spPr>
          <a:xfrm>
            <a:off x="8007470" y="3397728"/>
            <a:ext cx="593066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>
                <a:cs typeface="Calibri"/>
              </a:rPr>
              <a:t>10</a:t>
            </a:r>
            <a:endParaRPr lang="pt-BR" sz="28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0615AD-F86C-D221-A8EA-B899C92CEC28}"/>
              </a:ext>
            </a:extLst>
          </p:cNvPr>
          <p:cNvSpPr/>
          <p:nvPr/>
        </p:nvSpPr>
        <p:spPr>
          <a:xfrm>
            <a:off x="610319" y="3246767"/>
            <a:ext cx="5477772" cy="91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cs typeface="Calibri"/>
              </a:rPr>
              <a:t>ATRASO   </a:t>
            </a:r>
            <a:endParaRPr lang="pt-BR" sz="2400"/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46A0842D-F830-315C-563D-65AAD5F4B2C2}"/>
              </a:ext>
            </a:extLst>
          </p:cNvPr>
          <p:cNvSpPr/>
          <p:nvPr/>
        </p:nvSpPr>
        <p:spPr>
          <a:xfrm>
            <a:off x="5520660" y="735206"/>
            <a:ext cx="2641839" cy="20487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ea typeface="Calibri"/>
                <a:cs typeface="Calibri"/>
              </a:rPr>
              <a:t>E SE EU PUDESSE VOLTAR NO TEMPO E DIZER "MARCELO, VALE MAIS A PENA ESCOLHER O ATRASADO, MANÉ"</a:t>
            </a:r>
            <a:endParaRPr lang="pt-BR" sz="1800" dirty="0"/>
          </a:p>
        </p:txBody>
      </p:sp>
      <p:pic>
        <p:nvPicPr>
          <p:cNvPr id="8" name="Imagem 13" descr="Diagrama&#10;&#10;Descrição gerada automaticamente">
            <a:extLst>
              <a:ext uri="{FF2B5EF4-FFF2-40B4-BE49-F238E27FC236}">
                <a16:creationId xmlns:a16="http://schemas.microsoft.com/office/drawing/2014/main" id="{7623C716-E1A6-BDCA-7137-6B35C742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51769" y="4023428"/>
            <a:ext cx="935248" cy="13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8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Um </a:t>
            </a:r>
            <a:r>
              <a:rPr lang="pt-BR" sz="2400" i="1" dirty="0" err="1"/>
              <a:t>nudge</a:t>
            </a:r>
            <a:r>
              <a:rPr lang="pt-BR" sz="2400" dirty="0"/>
              <a:t>, como usaremos o termo, é qualquer aspecto da arquitetura de escolha que altera o comportamento das pessoas de maneira previsível sem limitar qualquer opção ou alterar significativamente seus incentivos econômicos. Para contar como um mero “cutucão”, a intervenção deve ser fácil e barata de implementa. </a:t>
            </a:r>
            <a:r>
              <a:rPr lang="pt-BR" sz="2400" dirty="0" err="1"/>
              <a:t>Nudges</a:t>
            </a:r>
            <a:r>
              <a:rPr lang="pt-BR" sz="2400" dirty="0"/>
              <a:t> não são coercitivos. Colocar frutas na altura dos olhos conta como um cutucão. Proibir </a:t>
            </a:r>
            <a:r>
              <a:rPr lang="pt-BR" sz="2400" dirty="0" err="1"/>
              <a:t>junk</a:t>
            </a:r>
            <a:r>
              <a:rPr lang="pt-BR" sz="2400" dirty="0"/>
              <a:t> </a:t>
            </a:r>
            <a:r>
              <a:rPr lang="pt-BR" sz="2400" dirty="0" err="1"/>
              <a:t>food</a:t>
            </a:r>
            <a:r>
              <a:rPr lang="pt-BR" sz="2400" dirty="0"/>
              <a:t>, não (</a:t>
            </a:r>
            <a:r>
              <a:rPr lang="pt-BR" sz="2400" dirty="0" err="1"/>
              <a:t>Thaler</a:t>
            </a:r>
            <a:r>
              <a:rPr lang="pt-BR" sz="2400" dirty="0"/>
              <a:t> &amp; </a:t>
            </a:r>
            <a:r>
              <a:rPr lang="pt-BR" sz="2400" dirty="0" err="1"/>
              <a:t>Sustein</a:t>
            </a:r>
            <a:r>
              <a:rPr lang="pt-BR" sz="2400" dirty="0"/>
              <a:t>, 2008, p.6) </a:t>
            </a:r>
          </a:p>
        </p:txBody>
      </p:sp>
    </p:spTree>
    <p:extLst>
      <p:ext uri="{BB962C8B-B14F-4D97-AF65-F5344CB8AC3E}">
        <p14:creationId xmlns:p14="http://schemas.microsoft.com/office/powerpoint/2010/main" val="1641369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7DBF3-8336-6341-EA3F-601A552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13859866-35F3-F9B6-8007-67EF2EEE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70" y="1619894"/>
            <a:ext cx="2635250" cy="1317625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81B98E-D784-963C-2402-42F9426F2482}"/>
              </a:ext>
            </a:extLst>
          </p:cNvPr>
          <p:cNvSpPr/>
          <p:nvPr/>
        </p:nvSpPr>
        <p:spPr>
          <a:xfrm>
            <a:off x="2389517" y="1963587"/>
            <a:ext cx="539151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>
                <a:cs typeface="Calibri"/>
              </a:rPr>
              <a:t>1</a:t>
            </a:r>
            <a:endParaRPr lang="pt-BR" sz="2800"/>
          </a:p>
        </p:txBody>
      </p:sp>
      <p:pic>
        <p:nvPicPr>
          <p:cNvPr id="7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40193B9D-EE4B-190B-4DD5-4D3BDCDB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95" y="3044690"/>
            <a:ext cx="2635250" cy="1317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D9F99E3-00C4-16CF-484B-9718A67DC8B6}"/>
              </a:ext>
            </a:extLst>
          </p:cNvPr>
          <p:cNvSpPr/>
          <p:nvPr/>
        </p:nvSpPr>
        <p:spPr>
          <a:xfrm>
            <a:off x="8007470" y="3397728"/>
            <a:ext cx="593066" cy="6254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>
                <a:cs typeface="Calibri"/>
              </a:rPr>
              <a:t>10</a:t>
            </a:r>
            <a:endParaRPr lang="pt-BR" sz="28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0615AD-F86C-D221-A8EA-B899C92CEC28}"/>
              </a:ext>
            </a:extLst>
          </p:cNvPr>
          <p:cNvSpPr/>
          <p:nvPr/>
        </p:nvSpPr>
        <p:spPr>
          <a:xfrm>
            <a:off x="610319" y="3246767"/>
            <a:ext cx="5477772" cy="91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cs typeface="Calibri"/>
              </a:rPr>
              <a:t>ATRASO   </a:t>
            </a:r>
            <a:endParaRPr lang="pt-BR" sz="2400"/>
          </a:p>
        </p:txBody>
      </p:sp>
      <p:pic>
        <p:nvPicPr>
          <p:cNvPr id="13" name="Imagem 13" descr="Diagrama&#10;&#10;Descrição gerada automaticamente">
            <a:extLst>
              <a:ext uri="{FF2B5EF4-FFF2-40B4-BE49-F238E27FC236}">
                <a16:creationId xmlns:a16="http://schemas.microsoft.com/office/drawing/2014/main" id="{DB8A351C-EB8A-557F-B212-CB4914EEF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51769" y="4023428"/>
            <a:ext cx="935248" cy="13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5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7DBF3-8336-6341-EA3F-601A552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13859866-35F3-F9B6-8007-67EF2EEE8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7996" y="1889469"/>
            <a:ext cx="1891222" cy="929437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581B98E-D784-963C-2402-42F9426F2482}"/>
              </a:ext>
            </a:extLst>
          </p:cNvPr>
          <p:cNvSpPr/>
          <p:nvPr/>
        </p:nvSpPr>
        <p:spPr>
          <a:xfrm>
            <a:off x="6735073" y="2114549"/>
            <a:ext cx="366623" cy="4744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>
                <a:cs typeface="Calibri"/>
              </a:rPr>
              <a:t>1</a:t>
            </a:r>
            <a:endParaRPr lang="pt-BR" sz="2800"/>
          </a:p>
        </p:txBody>
      </p:sp>
      <p:pic>
        <p:nvPicPr>
          <p:cNvPr id="7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40193B9D-EE4B-190B-4DD5-4D3BDCDB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104" y="3357397"/>
            <a:ext cx="1815741" cy="92943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D9F99E3-00C4-16CF-484B-9718A67DC8B6}"/>
              </a:ext>
            </a:extLst>
          </p:cNvPr>
          <p:cNvSpPr/>
          <p:nvPr/>
        </p:nvSpPr>
        <p:spPr>
          <a:xfrm>
            <a:off x="8233913" y="3591822"/>
            <a:ext cx="571500" cy="5391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>
                <a:cs typeface="Calibri"/>
              </a:rPr>
              <a:t>10</a:t>
            </a:r>
            <a:endParaRPr lang="pt-BR" sz="28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0615AD-F86C-D221-A8EA-B899C92CEC28}"/>
              </a:ext>
            </a:extLst>
          </p:cNvPr>
          <p:cNvSpPr/>
          <p:nvPr/>
        </p:nvSpPr>
        <p:spPr>
          <a:xfrm>
            <a:off x="5397979" y="3591823"/>
            <a:ext cx="1649802" cy="45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cs typeface="Calibri"/>
              </a:rPr>
              <a:t>ATRASO   </a:t>
            </a:r>
            <a:endParaRPr lang="pt-BR" sz="24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66595F4-BA79-9DA1-3A24-40F760E64540}"/>
              </a:ext>
            </a:extLst>
          </p:cNvPr>
          <p:cNvSpPr/>
          <p:nvPr/>
        </p:nvSpPr>
        <p:spPr>
          <a:xfrm>
            <a:off x="276045" y="2394908"/>
            <a:ext cx="4830792" cy="1240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>
                <a:cs typeface="Calibri"/>
              </a:rPr>
              <a:t>ATRASO COMUM PARA AS DUAS ALTERNATIVAS  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16867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1" descr="Diagrama&#10;&#10;Descrição gerada automaticamente">
            <a:extLst>
              <a:ext uri="{FF2B5EF4-FFF2-40B4-BE49-F238E27FC236}">
                <a16:creationId xmlns:a16="http://schemas.microsoft.com/office/drawing/2014/main" id="{785F6D90-2C27-0E64-98A5-4951F07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400" y="-508055"/>
            <a:ext cx="4457699" cy="6102565"/>
          </a:xfrm>
          <a:prstGeom prst="rect">
            <a:avLst/>
          </a:prstGeom>
        </p:spPr>
      </p:pic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5339CD77-11EE-617A-A925-2F51FC5D2D38}"/>
              </a:ext>
            </a:extLst>
          </p:cNvPr>
          <p:cNvSpPr/>
          <p:nvPr/>
        </p:nvSpPr>
        <p:spPr>
          <a:xfrm>
            <a:off x="6767135" y="4040284"/>
            <a:ext cx="180293" cy="17473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92DB53-9160-4D06-1346-927F432957CB}"/>
              </a:ext>
            </a:extLst>
          </p:cNvPr>
          <p:cNvSpPr txBox="1"/>
          <p:nvPr/>
        </p:nvSpPr>
        <p:spPr>
          <a:xfrm>
            <a:off x="5227607" y="45612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2 = menor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1 = maior </a:t>
            </a:r>
          </a:p>
        </p:txBody>
      </p:sp>
    </p:spTree>
    <p:extLst>
      <p:ext uri="{BB962C8B-B14F-4D97-AF65-F5344CB8AC3E}">
        <p14:creationId xmlns:p14="http://schemas.microsoft.com/office/powerpoint/2010/main" val="539697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1" descr="Diagrama&#10;&#10;Descrição gerada automaticamente">
            <a:extLst>
              <a:ext uri="{FF2B5EF4-FFF2-40B4-BE49-F238E27FC236}">
                <a16:creationId xmlns:a16="http://schemas.microsoft.com/office/drawing/2014/main" id="{785F6D90-2C27-0E64-98A5-4951F07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400" y="-508055"/>
            <a:ext cx="4457699" cy="6102565"/>
          </a:xfrm>
          <a:prstGeom prst="rect">
            <a:avLst/>
          </a:prstGeom>
        </p:spPr>
      </p:pic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5339CD77-11EE-617A-A925-2F51FC5D2D38}"/>
              </a:ext>
            </a:extLst>
          </p:cNvPr>
          <p:cNvSpPr/>
          <p:nvPr/>
        </p:nvSpPr>
        <p:spPr>
          <a:xfrm>
            <a:off x="6767135" y="4040284"/>
            <a:ext cx="180293" cy="17473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92DB53-9160-4D06-1346-927F432957CB}"/>
              </a:ext>
            </a:extLst>
          </p:cNvPr>
          <p:cNvSpPr txBox="1"/>
          <p:nvPr/>
        </p:nvSpPr>
        <p:spPr>
          <a:xfrm>
            <a:off x="5227607" y="45612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2 = menor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1 = maior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F65C93-73BC-C720-855F-C90CDB22223D}"/>
              </a:ext>
            </a:extLst>
          </p:cNvPr>
          <p:cNvSpPr txBox="1"/>
          <p:nvPr/>
        </p:nvSpPr>
        <p:spPr>
          <a:xfrm>
            <a:off x="4936466" y="3637112"/>
            <a:ext cx="170803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ESCOLHO 2 </a:t>
            </a:r>
          </a:p>
        </p:txBody>
      </p:sp>
    </p:spTree>
    <p:extLst>
      <p:ext uri="{BB962C8B-B14F-4D97-AF65-F5344CB8AC3E}">
        <p14:creationId xmlns:p14="http://schemas.microsoft.com/office/powerpoint/2010/main" val="1313571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1" descr="Diagrama&#10;&#10;Descrição gerada automaticamente">
            <a:extLst>
              <a:ext uri="{FF2B5EF4-FFF2-40B4-BE49-F238E27FC236}">
                <a16:creationId xmlns:a16="http://schemas.microsoft.com/office/drawing/2014/main" id="{785F6D90-2C27-0E64-98A5-4951F07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400" y="-508055"/>
            <a:ext cx="4457699" cy="6102565"/>
          </a:xfrm>
          <a:prstGeom prst="rect">
            <a:avLst/>
          </a:prstGeom>
        </p:spPr>
      </p:pic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5339CD77-11EE-617A-A925-2F51FC5D2D38}"/>
              </a:ext>
            </a:extLst>
          </p:cNvPr>
          <p:cNvSpPr/>
          <p:nvPr/>
        </p:nvSpPr>
        <p:spPr>
          <a:xfrm>
            <a:off x="7565078" y="4029501"/>
            <a:ext cx="180293" cy="17473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92DB53-9160-4D06-1346-927F432957CB}"/>
              </a:ext>
            </a:extLst>
          </p:cNvPr>
          <p:cNvSpPr txBox="1"/>
          <p:nvPr/>
        </p:nvSpPr>
        <p:spPr>
          <a:xfrm>
            <a:off x="5227607" y="45612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2 = menor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1 = maior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F65C93-73BC-C720-855F-C90CDB22223D}"/>
              </a:ext>
            </a:extLst>
          </p:cNvPr>
          <p:cNvSpPr txBox="1"/>
          <p:nvPr/>
        </p:nvSpPr>
        <p:spPr>
          <a:xfrm>
            <a:off x="4936466" y="3637112"/>
            <a:ext cx="170803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ESCOLHO 1 </a:t>
            </a:r>
          </a:p>
        </p:txBody>
      </p:sp>
    </p:spTree>
    <p:extLst>
      <p:ext uri="{BB962C8B-B14F-4D97-AF65-F5344CB8AC3E}">
        <p14:creationId xmlns:p14="http://schemas.microsoft.com/office/powerpoint/2010/main" val="3126229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1" descr="Diagrama&#10;&#10;Descrição gerada automaticamente">
            <a:extLst>
              <a:ext uri="{FF2B5EF4-FFF2-40B4-BE49-F238E27FC236}">
                <a16:creationId xmlns:a16="http://schemas.microsoft.com/office/drawing/2014/main" id="{785F6D90-2C27-0E64-98A5-4951F07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400" y="-508055"/>
            <a:ext cx="4457699" cy="6102565"/>
          </a:xfrm>
          <a:prstGeom prst="rect">
            <a:avLst/>
          </a:prstGeom>
        </p:spPr>
      </p:pic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5339CD77-11EE-617A-A925-2F51FC5D2D38}"/>
              </a:ext>
            </a:extLst>
          </p:cNvPr>
          <p:cNvSpPr/>
          <p:nvPr/>
        </p:nvSpPr>
        <p:spPr>
          <a:xfrm>
            <a:off x="5979974" y="4007935"/>
            <a:ext cx="180293" cy="17473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92DB53-9160-4D06-1346-927F432957CB}"/>
              </a:ext>
            </a:extLst>
          </p:cNvPr>
          <p:cNvSpPr txBox="1"/>
          <p:nvPr/>
        </p:nvSpPr>
        <p:spPr>
          <a:xfrm>
            <a:off x="5227607" y="45612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2 = menor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1 = maior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F65C93-73BC-C720-855F-C90CDB22223D}"/>
              </a:ext>
            </a:extLst>
          </p:cNvPr>
          <p:cNvSpPr txBox="1"/>
          <p:nvPr/>
        </p:nvSpPr>
        <p:spPr>
          <a:xfrm>
            <a:off x="4936466" y="3637112"/>
            <a:ext cx="170803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INDIFERENTE </a:t>
            </a:r>
          </a:p>
        </p:txBody>
      </p:sp>
    </p:spTree>
    <p:extLst>
      <p:ext uri="{BB962C8B-B14F-4D97-AF65-F5344CB8AC3E}">
        <p14:creationId xmlns:p14="http://schemas.microsoft.com/office/powerpoint/2010/main" val="14778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11" descr="Diagrama&#10;&#10;Descrição gerada automaticamente">
            <a:extLst>
              <a:ext uri="{FF2B5EF4-FFF2-40B4-BE49-F238E27FC236}">
                <a16:creationId xmlns:a16="http://schemas.microsoft.com/office/drawing/2014/main" id="{785F6D90-2C27-0E64-98A5-4951F07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400" y="-508055"/>
            <a:ext cx="4457699" cy="6102565"/>
          </a:xfrm>
          <a:prstGeom prst="rect">
            <a:avLst/>
          </a:prstGeom>
        </p:spPr>
      </p:pic>
      <p:sp>
        <p:nvSpPr>
          <p:cNvPr id="12" name="Fluxograma: Somador 11">
            <a:extLst>
              <a:ext uri="{FF2B5EF4-FFF2-40B4-BE49-F238E27FC236}">
                <a16:creationId xmlns:a16="http://schemas.microsoft.com/office/drawing/2014/main" id="{5339CD77-11EE-617A-A925-2F51FC5D2D38}"/>
              </a:ext>
            </a:extLst>
          </p:cNvPr>
          <p:cNvSpPr/>
          <p:nvPr/>
        </p:nvSpPr>
        <p:spPr>
          <a:xfrm>
            <a:off x="4847758" y="4018718"/>
            <a:ext cx="180293" cy="17473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92DB53-9160-4D06-1346-927F432957CB}"/>
              </a:ext>
            </a:extLst>
          </p:cNvPr>
          <p:cNvSpPr txBox="1"/>
          <p:nvPr/>
        </p:nvSpPr>
        <p:spPr>
          <a:xfrm>
            <a:off x="5227607" y="456122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2 = menor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1 = maior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F65C93-73BC-C720-855F-C90CDB22223D}"/>
              </a:ext>
            </a:extLst>
          </p:cNvPr>
          <p:cNvSpPr txBox="1"/>
          <p:nvPr/>
        </p:nvSpPr>
        <p:spPr>
          <a:xfrm>
            <a:off x="4936466" y="3637112"/>
            <a:ext cx="170803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ESCOLHO 1 </a:t>
            </a:r>
          </a:p>
        </p:txBody>
      </p:sp>
    </p:spTree>
    <p:extLst>
      <p:ext uri="{BB962C8B-B14F-4D97-AF65-F5344CB8AC3E}">
        <p14:creationId xmlns:p14="http://schemas.microsoft.com/office/powerpoint/2010/main" val="1076069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B75F7E0-4DEC-4E9A-FC32-16372721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4" y="42693"/>
            <a:ext cx="7067191" cy="1769293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BD8ACCD-05B0-8159-B0C6-2D37149E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00" y="1919153"/>
            <a:ext cx="6161417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>
                <a:cs typeface="Calibri"/>
              </a:rPr>
              <a:t>2 SEGUNDOS DE ALIMENTO </a:t>
            </a:r>
            <a:r>
              <a:rPr lang="pt-BR">
                <a:ea typeface="+mn-lt"/>
                <a:cs typeface="+mn-lt"/>
              </a:rPr>
              <a:t>IMEDIATO</a:t>
            </a:r>
            <a:r>
              <a:rPr lang="pt">
                <a:ea typeface="+mn-lt"/>
                <a:cs typeface="+mn-lt"/>
              </a:rPr>
              <a:t>?</a:t>
            </a: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r>
              <a:rPr lang="pt">
                <a:cs typeface="Calibri"/>
              </a:rPr>
              <a:t>OU </a:t>
            </a: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r>
              <a:rPr lang="pt">
                <a:cs typeface="Calibri"/>
              </a:rPr>
              <a:t>4 SEGUNDOS DE ALIMENTO DEPOIS DE 4 SEGUNDOS DE ATRASO</a:t>
            </a:r>
            <a:r>
              <a:rPr lang="pt">
                <a:ea typeface="+mn-lt"/>
                <a:cs typeface="+mn-lt"/>
              </a:rPr>
              <a:t>?</a:t>
            </a:r>
            <a:endParaRPr lang="pt">
              <a:cs typeface="Calibri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endParaRPr lang="pt">
              <a:ea typeface="+mn-lt"/>
              <a:cs typeface="+mn-lt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</p:txBody>
      </p:sp>
      <p:pic>
        <p:nvPicPr>
          <p:cNvPr id="3" name="Google Shape;389;p28" descr="imgres.jpg">
            <a:extLst>
              <a:ext uri="{FF2B5EF4-FFF2-40B4-BE49-F238E27FC236}">
                <a16:creationId xmlns:a16="http://schemas.microsoft.com/office/drawing/2014/main" id="{3F94D608-BF2F-0B49-1F26-3C757A22FC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80" y="2720531"/>
            <a:ext cx="2542983" cy="142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0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B75F7E0-4DEC-4E9A-FC32-16372721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4" y="42693"/>
            <a:ext cx="7067191" cy="1769293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BD8ACCD-05B0-8159-B0C6-2D37149E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00" y="1919153"/>
            <a:ext cx="6161417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>
                <a:cs typeface="Calibri"/>
              </a:rPr>
              <a:t>2 SEGUNDOS DE ALIMENTO </a:t>
            </a:r>
            <a:r>
              <a:rPr lang="pt-BR">
                <a:ea typeface="+mn-lt"/>
                <a:cs typeface="+mn-lt"/>
              </a:rPr>
              <a:t>IMEDIATO</a:t>
            </a:r>
            <a:r>
              <a:rPr lang="pt">
                <a:ea typeface="+mn-lt"/>
                <a:cs typeface="+mn-lt"/>
              </a:rPr>
              <a:t>?</a:t>
            </a:r>
            <a:endParaRPr lang="pt-BR">
              <a:ea typeface="+mn-lt"/>
              <a:cs typeface="+mn-lt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r>
              <a:rPr lang="pt">
                <a:cs typeface="Calibri"/>
              </a:rPr>
              <a:t>OU </a:t>
            </a: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r>
              <a:rPr lang="pt">
                <a:cs typeface="Calibri"/>
              </a:rPr>
              <a:t>4 SEGUNDOS DE ALIMENTO DEPOIS DE 4 SEGUNDOS DE ATRASO</a:t>
            </a:r>
            <a:r>
              <a:rPr lang="pt">
                <a:ea typeface="+mn-lt"/>
                <a:cs typeface="+mn-lt"/>
              </a:rPr>
              <a:t>?</a:t>
            </a:r>
            <a:endParaRPr lang="pt">
              <a:cs typeface="Calibri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r>
              <a:rPr lang="pt">
                <a:cs typeface="Calibri"/>
              </a:rPr>
              <a:t>APENAS A SEGUNDA OPÇÃO</a:t>
            </a:r>
            <a:r>
              <a:rPr lang="pt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pt">
              <a:cs typeface="Calibri"/>
            </a:endParaRPr>
          </a:p>
          <a:p>
            <a:pPr marL="0" indent="0">
              <a:buNone/>
            </a:pPr>
            <a:endParaRPr lang="pt"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D1C4AF-0C83-03B4-45A2-D5088DE82250}"/>
              </a:ext>
            </a:extLst>
          </p:cNvPr>
          <p:cNvSpPr txBox="1"/>
          <p:nvPr/>
        </p:nvSpPr>
        <p:spPr>
          <a:xfrm>
            <a:off x="8627" y="336753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800"/>
              <a:t>Comportamento </a:t>
            </a:r>
          </a:p>
          <a:p>
            <a:pPr algn="ctr"/>
            <a:r>
              <a:rPr lang="pt-BR" sz="1800"/>
              <a:t>10 segundos </a:t>
            </a:r>
          </a:p>
          <a:p>
            <a:pPr algn="ctr"/>
            <a:r>
              <a:rPr lang="pt-BR" sz="1800"/>
              <a:t>ANTES</a:t>
            </a:r>
          </a:p>
        </p:txBody>
      </p:sp>
      <p:pic>
        <p:nvPicPr>
          <p:cNvPr id="3" name="Google Shape;389;p28" descr="imgres.jpg">
            <a:extLst>
              <a:ext uri="{FF2B5EF4-FFF2-40B4-BE49-F238E27FC236}">
                <a16:creationId xmlns:a16="http://schemas.microsoft.com/office/drawing/2014/main" id="{02F6856D-8DC9-8CFD-3AD1-7388479910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80" y="1922587"/>
            <a:ext cx="2542983" cy="1428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20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id="{E810C2AB-7113-AB05-D409-9B69598C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31" y="317303"/>
            <a:ext cx="4209690" cy="4411847"/>
          </a:xfrm>
          <a:prstGeom prst="rect">
            <a:avLst/>
          </a:prstGeom>
        </p:spPr>
      </p:pic>
      <p:pic>
        <p:nvPicPr>
          <p:cNvPr id="3" name="Imagem 3" descr="Diagrama&#10;&#10;Descrição gerada automaticamente">
            <a:extLst>
              <a:ext uri="{FF2B5EF4-FFF2-40B4-BE49-F238E27FC236}">
                <a16:creationId xmlns:a16="http://schemas.microsoft.com/office/drawing/2014/main" id="{A3E4657F-C7DF-19BE-8CA9-29759C4A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45" y="266341"/>
            <a:ext cx="2775136" cy="44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335703"/>
            <a:ext cx="5376333" cy="2258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7" y="335703"/>
            <a:ext cx="2444750" cy="3742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750" y="2794000"/>
            <a:ext cx="5291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Experiência do Aeroporto Schiphol, em Amsterdã</a:t>
            </a:r>
          </a:p>
          <a:p>
            <a:endParaRPr lang="pt-BR" dirty="0"/>
          </a:p>
          <a:p>
            <a:r>
              <a:rPr lang="pt-BR" dirty="0"/>
              <a:t>8% de economia na limpeza dos banheiros masculinos</a:t>
            </a:r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3947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1393700-441B-4CEB-BAD8-5ACECA58B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58" y="1000028"/>
            <a:ext cx="8102360" cy="315160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95D9FC-2DE0-4C29-98B6-9403821AF3D7}"/>
              </a:ext>
            </a:extLst>
          </p:cNvPr>
          <p:cNvSpPr/>
          <p:nvPr/>
        </p:nvSpPr>
        <p:spPr>
          <a:xfrm>
            <a:off x="721217" y="4866501"/>
            <a:ext cx="73828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/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73F783-EF48-4DDC-ABA3-E59712BE155B}"/>
              </a:ext>
            </a:extLst>
          </p:cNvPr>
          <p:cNvSpPr/>
          <p:nvPr/>
        </p:nvSpPr>
        <p:spPr>
          <a:xfrm>
            <a:off x="268330" y="4461015"/>
            <a:ext cx="2856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>
                <a:hlinkClick r:id="rId3"/>
              </a:rPr>
              <a:t>https://pt.wikipedia.org/wiki/Virtudes_cardinais</a:t>
            </a:r>
            <a:r>
              <a:rPr lang="pt-BR" sz="1050"/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B2AB86-B0A0-EE88-D261-B0A18284EA12}"/>
              </a:ext>
            </a:extLst>
          </p:cNvPr>
          <p:cNvSpPr txBox="1"/>
          <p:nvPr/>
        </p:nvSpPr>
        <p:spPr>
          <a:xfrm>
            <a:off x="302464" y="383336"/>
            <a:ext cx="80484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/>
              <a:t>AUTOCONTROLE É UMA VIRTUDE</a:t>
            </a:r>
            <a:r>
              <a:rPr lang="pt" sz="2800"/>
              <a:t>?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614734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Texto&#10;&#10;Descrição gerada automaticamente">
            <a:extLst>
              <a:ext uri="{FF2B5EF4-FFF2-40B4-BE49-F238E27FC236}">
                <a16:creationId xmlns:a16="http://schemas.microsoft.com/office/drawing/2014/main" id="{AEF0315C-6002-7FC5-555B-23AB6F23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3" y="94567"/>
            <a:ext cx="3314700" cy="49543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6D9447-587F-B009-E8F1-123088B2BDA0}"/>
              </a:ext>
            </a:extLst>
          </p:cNvPr>
          <p:cNvSpPr txBox="1"/>
          <p:nvPr/>
        </p:nvSpPr>
        <p:spPr>
          <a:xfrm>
            <a:off x="5108994" y="1286414"/>
            <a:ext cx="274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/>
              <a:t>Conhecer o comportamento para planejar melhor</a:t>
            </a:r>
          </a:p>
          <a:p>
            <a:pPr algn="ctr"/>
            <a:endParaRPr lang="pt-BR" sz="2800"/>
          </a:p>
          <a:p>
            <a:pPr algn="ctr"/>
            <a:r>
              <a:rPr lang="pt-BR" sz="2800"/>
              <a:t>ESCOLHAS</a:t>
            </a:r>
          </a:p>
        </p:txBody>
      </p:sp>
    </p:spTree>
    <p:extLst>
      <p:ext uri="{BB962C8B-B14F-4D97-AF65-F5344CB8AC3E}">
        <p14:creationId xmlns:p14="http://schemas.microsoft.com/office/powerpoint/2010/main" val="919776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ED4FB-5F99-4843-BB7A-63736B45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886" y="656580"/>
            <a:ext cx="5557568" cy="4206562"/>
          </a:xfrm>
        </p:spPr>
        <p:txBody>
          <a:bodyPr>
            <a:normAutofit/>
          </a:bodyPr>
          <a:lstStyle/>
          <a:p>
            <a:r>
              <a:rPr lang="pt-BR"/>
              <a:t>The Marshmallow Test: </a:t>
            </a:r>
            <a:r>
              <a:rPr lang="en-US"/>
              <a:t>delay of gratiﬁcation</a:t>
            </a:r>
            <a:endParaRPr lang="pt-BR"/>
          </a:p>
          <a:p>
            <a:pPr lvl="1"/>
            <a:r>
              <a:rPr lang="pt-BR">
                <a:hlinkClick r:id="rId2"/>
              </a:rPr>
              <a:t>https://www.youtube.com/watch?v=QX_oy9614HQ</a:t>
            </a:r>
            <a:r>
              <a:rPr lang="pt-BR"/>
              <a:t> </a:t>
            </a:r>
          </a:p>
          <a:p>
            <a:r>
              <a:rPr lang="en-US"/>
              <a:t>The Best Marshmallow Test on YouTube -Theo – </a:t>
            </a:r>
            <a:br>
              <a:rPr lang="en-US"/>
            </a:br>
            <a:r>
              <a:rPr lang="en-US"/>
              <a:t>Ten Minutes! Ten Minutes! Ten Minutes!!!</a:t>
            </a:r>
          </a:p>
          <a:p>
            <a:pPr lvl="1"/>
            <a:r>
              <a:rPr lang="pt-BR">
                <a:hlinkClick r:id="rId3"/>
              </a:rPr>
              <a:t>https://www.youtube.com/watch?v=TZYIJDtt3mU</a:t>
            </a:r>
            <a:r>
              <a:rPr lang="pt-BR"/>
              <a:t> </a:t>
            </a:r>
          </a:p>
          <a:p>
            <a:r>
              <a:rPr lang="en-US"/>
              <a:t>Resisting the marshmallow and the success of self-control</a:t>
            </a:r>
          </a:p>
          <a:p>
            <a:pPr lvl="1"/>
            <a:r>
              <a:rPr lang="pt-BR">
                <a:hlinkClick r:id="rId4"/>
              </a:rPr>
              <a:t>https://www.youtube.com/watch?v=BLtQaRrDsC4</a:t>
            </a:r>
            <a:endParaRPr lang="pt-BR"/>
          </a:p>
          <a:p>
            <a:r>
              <a:rPr lang="pt-BR"/>
              <a:t> The Marshmallow </a:t>
            </a:r>
            <a:r>
              <a:rPr lang="pt-BR" err="1"/>
              <a:t>Study</a:t>
            </a:r>
            <a:r>
              <a:rPr lang="pt-BR"/>
              <a:t> </a:t>
            </a:r>
            <a:r>
              <a:rPr lang="pt-BR" err="1"/>
              <a:t>Revisited</a:t>
            </a:r>
            <a:r>
              <a:rPr lang="pt-BR"/>
              <a:t>:</a:t>
            </a:r>
          </a:p>
          <a:p>
            <a:pPr lvl="1"/>
            <a:r>
              <a:rPr lang="pt-BR">
                <a:hlinkClick r:id="rId5"/>
              </a:rPr>
              <a:t>https://www.youtube.com/watch?v=JsQMdECFnUQ</a:t>
            </a:r>
            <a:endParaRPr lang="pt-BR"/>
          </a:p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81E7D9-34F9-4D31-9176-84E1D7A48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40" y="507752"/>
            <a:ext cx="2934560" cy="42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7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>
            <a:extLst>
              <a:ext uri="{FF2B5EF4-FFF2-40B4-BE49-F238E27FC236}">
                <a16:creationId xmlns:a16="http://schemas.microsoft.com/office/drawing/2014/main" id="{19CFA95D-98E8-42C6-130E-D31244F7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1" y="190260"/>
            <a:ext cx="4583144" cy="11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B0DCEA83-BB35-8F84-9613-EE5CE9D7D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8" y="1380616"/>
            <a:ext cx="4636098" cy="37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91FBB1-0EB3-DA38-51CE-B643DE2E96C7}"/>
              </a:ext>
            </a:extLst>
          </p:cNvPr>
          <p:cNvSpPr txBox="1"/>
          <p:nvPr/>
        </p:nvSpPr>
        <p:spPr>
          <a:xfrm>
            <a:off x="5842240" y="1620688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/>
              <a:t>PENSAMENTOS "QUENTES" ATRAPALHAM O AUTOCONTROLE</a:t>
            </a:r>
          </a:p>
          <a:p>
            <a:pPr algn="ctr"/>
            <a:endParaRPr lang="pt-BR" sz="2400"/>
          </a:p>
          <a:p>
            <a:pPr algn="ctr"/>
            <a:r>
              <a:rPr lang="pt-BR" sz="2400"/>
              <a:t>COMPROMISSO</a:t>
            </a:r>
            <a:r>
              <a:rPr lang="pt" sz="2400"/>
              <a:t>?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049820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440B1BA-E6F6-40EF-8E38-57DEBAC0F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557720"/>
            <a:ext cx="8178799" cy="40280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8874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F84ED3-EE62-4FD1-A628-37B9BF082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879" y="105674"/>
            <a:ext cx="6402336" cy="4845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5272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A7E8284-0A80-CE34-3652-5D7B37335E9F}"/>
              </a:ext>
            </a:extLst>
          </p:cNvPr>
          <p:cNvSpPr txBox="1"/>
          <p:nvPr/>
        </p:nvSpPr>
        <p:spPr>
          <a:xfrm>
            <a:off x="375250" y="4305659"/>
            <a:ext cx="8630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https://psyche.co/ideas/prioritising-the-present-doesnt-mean-you-lack-willpower?fbclid=IwAR1Gkphg_ajQYmuBwLkAPiEe7XXHWqzBj-zVHXuBQLxYHXKoZ457KSxyrdY</a:t>
            </a:r>
          </a:p>
        </p:txBody>
      </p:sp>
      <p:pic>
        <p:nvPicPr>
          <p:cNvPr id="10" name="Imagem 10" descr="Uma imagem contendo no interior, pessoa, comida, jovem&#10;&#10;Descrição gerada automaticamente">
            <a:extLst>
              <a:ext uri="{FF2B5EF4-FFF2-40B4-BE49-F238E27FC236}">
                <a16:creationId xmlns:a16="http://schemas.microsoft.com/office/drawing/2014/main" id="{01EEDC58-AD7E-CBA4-53E9-9B268DF9B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0975"/>
            <a:ext cx="6538822" cy="3871256"/>
          </a:xfrm>
          <a:prstGeom prst="rect">
            <a:avLst/>
          </a:prstGeom>
        </p:spPr>
      </p:pic>
      <p:pic>
        <p:nvPicPr>
          <p:cNvPr id="11" name="Imagem 11" descr="Texto&#10;&#10;Descrição gerada automaticamente">
            <a:extLst>
              <a:ext uri="{FF2B5EF4-FFF2-40B4-BE49-F238E27FC236}">
                <a16:creationId xmlns:a16="http://schemas.microsoft.com/office/drawing/2014/main" id="{7DD25319-5D5F-05E7-7617-187C352E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91" y="971011"/>
            <a:ext cx="1991984" cy="238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76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A16A579-8E71-7172-41CC-4CDA5A79E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73320"/>
              </p:ext>
            </p:extLst>
          </p:nvPr>
        </p:nvGraphicFramePr>
        <p:xfrm>
          <a:off x="150962" y="2393829"/>
          <a:ext cx="893825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128">
                  <a:extLst>
                    <a:ext uri="{9D8B030D-6E8A-4147-A177-3AD203B41FA5}">
                      <a16:colId xmlns:a16="http://schemas.microsoft.com/office/drawing/2014/main" val="432488123"/>
                    </a:ext>
                  </a:extLst>
                </a:gridCol>
                <a:gridCol w="4469128">
                  <a:extLst>
                    <a:ext uri="{9D8B030D-6E8A-4147-A177-3AD203B41FA5}">
                      <a16:colId xmlns:a16="http://schemas.microsoft.com/office/drawing/2014/main" val="2423859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2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/>
                        <a:t>Autocontrole como ESCOLHA, como alocação de comportamentos entre alternativas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/>
                        <a:t>Autocontrole como DECISÃO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23324"/>
                  </a:ext>
                </a:extLst>
              </a:tr>
            </a:tbl>
          </a:graphicData>
        </a:graphic>
      </p:graphicFrame>
      <p:pic>
        <p:nvPicPr>
          <p:cNvPr id="5" name="Imagem 5" descr="Texto&#10;&#10;Descrição gerada automaticamente">
            <a:extLst>
              <a:ext uri="{FF2B5EF4-FFF2-40B4-BE49-F238E27FC236}">
                <a16:creationId xmlns:a16="http://schemas.microsoft.com/office/drawing/2014/main" id="{8B520B8E-3C6F-E7C5-68A3-43532F31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4" y="51435"/>
            <a:ext cx="1395323" cy="2086081"/>
          </a:xfrm>
          <a:prstGeom prst="rect">
            <a:avLst/>
          </a:prstGeom>
        </p:spPr>
      </p:pic>
      <p:pic>
        <p:nvPicPr>
          <p:cNvPr id="7" name="Imagem 5" descr="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0F6AB38A-3161-2615-3058-55094AA6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34" y="51080"/>
            <a:ext cx="1384540" cy="2083474"/>
          </a:xfrm>
          <a:prstGeom prst="rect">
            <a:avLst/>
          </a:prstGeom>
        </p:spPr>
      </p:pic>
      <p:pic>
        <p:nvPicPr>
          <p:cNvPr id="9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A6907E0-87CB-2AFF-8C0D-A4B486D2F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2" y="108780"/>
            <a:ext cx="1392589" cy="20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42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7">
            <a:extLst>
              <a:ext uri="{FF2B5EF4-FFF2-40B4-BE49-F238E27FC236}">
                <a16:creationId xmlns:a16="http://schemas.microsoft.com/office/drawing/2014/main" id="{6C2EB057-3DB8-AA52-5A22-CD5D982F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77" y="205765"/>
            <a:ext cx="6700567" cy="423595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78B0281-C5C5-DB9D-C2C6-8683B5693662}"/>
              </a:ext>
            </a:extLst>
          </p:cNvPr>
          <p:cNvSpPr txBox="1"/>
          <p:nvPr/>
        </p:nvSpPr>
        <p:spPr>
          <a:xfrm>
            <a:off x="1119277" y="4661499"/>
            <a:ext cx="81347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https://www.youtube.com/watch?v=F9ISJbr45JA</a:t>
            </a:r>
          </a:p>
        </p:txBody>
      </p:sp>
    </p:spTree>
    <p:extLst>
      <p:ext uri="{BB962C8B-B14F-4D97-AF65-F5344CB8AC3E}">
        <p14:creationId xmlns:p14="http://schemas.microsoft.com/office/powerpoint/2010/main" val="28052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0"/>
            <a:ext cx="2656416" cy="2185854"/>
          </a:xfrm>
        </p:spPr>
        <p:txBody>
          <a:bodyPr>
            <a:normAutofit/>
          </a:bodyPr>
          <a:lstStyle/>
          <a:p>
            <a:r>
              <a:rPr lang="pt-BR" sz="2800" dirty="0"/>
              <a:t>Mudanças na opção “padrão”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416" y="0"/>
            <a:ext cx="6357665" cy="51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0"/>
            <a:ext cx="2656416" cy="2185854"/>
          </a:xfrm>
        </p:spPr>
        <p:txBody>
          <a:bodyPr>
            <a:normAutofit/>
          </a:bodyPr>
          <a:lstStyle/>
          <a:p>
            <a:r>
              <a:rPr lang="pt-BR" sz="2800" dirty="0"/>
              <a:t>Mudanças na opção “padrão”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77" y="426558"/>
            <a:ext cx="6669423" cy="42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0"/>
            <a:ext cx="2656416" cy="2185854"/>
          </a:xfrm>
        </p:spPr>
        <p:txBody>
          <a:bodyPr>
            <a:normAutofit/>
          </a:bodyPr>
          <a:lstStyle/>
          <a:p>
            <a:r>
              <a:rPr lang="pt-BR" sz="2800" dirty="0"/>
              <a:t>Heurística da aprovação social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0"/>
            <a:ext cx="5183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083" y="4422917"/>
            <a:ext cx="866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www.independent.co.uk</a:t>
            </a:r>
            <a:r>
              <a:rPr lang="pt-BR" dirty="0"/>
              <a:t>/</a:t>
            </a:r>
            <a:r>
              <a:rPr lang="pt-BR" dirty="0" err="1"/>
              <a:t>news</a:t>
            </a:r>
            <a:r>
              <a:rPr lang="pt-BR" dirty="0"/>
              <a:t>/</a:t>
            </a:r>
            <a:r>
              <a:rPr lang="pt-BR" dirty="0" err="1"/>
              <a:t>uk</a:t>
            </a:r>
            <a:r>
              <a:rPr lang="pt-BR" dirty="0"/>
              <a:t>/</a:t>
            </a:r>
            <a:r>
              <a:rPr lang="pt-BR" dirty="0" err="1"/>
              <a:t>politics</a:t>
            </a:r>
            <a:r>
              <a:rPr lang="pt-BR" dirty="0"/>
              <a:t>/first-obama-now-cameron-embraces-nudge-theory-2050127.html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467"/>
            <a:ext cx="8921750" cy="21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022F4-48EE-073E-287F-5D2A9D18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8799"/>
            <a:ext cx="8192729" cy="988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Economia Comportamental</a:t>
            </a:r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24E7CB4B-1897-5B80-49DB-E33D542A9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" r="-6" b="1630"/>
          <a:stretch/>
        </p:blipFill>
        <p:spPr>
          <a:xfrm>
            <a:off x="20" y="10"/>
            <a:ext cx="2256380" cy="3193014"/>
          </a:xfrm>
          <a:prstGeom prst="rect">
            <a:avLst/>
          </a:prstGeom>
        </p:spPr>
      </p:pic>
      <p:pic>
        <p:nvPicPr>
          <p:cNvPr id="6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11A1F82-6C4E-EED5-AA81-33A15A46B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9" r="13858" b="3"/>
          <a:stretch/>
        </p:blipFill>
        <p:spPr>
          <a:xfrm>
            <a:off x="2295945" y="10"/>
            <a:ext cx="2256401" cy="3195818"/>
          </a:xfrm>
          <a:prstGeom prst="rect">
            <a:avLst/>
          </a:prstGeom>
        </p:spPr>
      </p:pic>
      <p:pic>
        <p:nvPicPr>
          <p:cNvPr id="5" name="Imagem 5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A7FD480A-9F77-8744-4DC8-C384B9E2C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7" r="6" b="6"/>
          <a:stretch/>
        </p:blipFill>
        <p:spPr>
          <a:xfrm>
            <a:off x="4591891" y="10"/>
            <a:ext cx="2256282" cy="3195818"/>
          </a:xfrm>
          <a:prstGeom prst="rect">
            <a:avLst/>
          </a:prstGeom>
        </p:spPr>
      </p:pic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196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B2514FCC-22E8-FC2B-9823-980119299A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84" r="3" b="5598"/>
          <a:stretch/>
        </p:blipFill>
        <p:spPr>
          <a:xfrm>
            <a:off x="6887718" y="10"/>
            <a:ext cx="2256282" cy="3195818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3181602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94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298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95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erfil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194</Words>
  <Application>Microsoft Office PowerPoint</Application>
  <PresentationFormat>Apresentação na tela (16:9)</PresentationFormat>
  <Paragraphs>18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Office Theme</vt:lpstr>
      <vt:lpstr>Office Theme</vt:lpstr>
      <vt:lpstr>Frame</vt:lpstr>
      <vt:lpstr>Tema do Office</vt:lpstr>
      <vt:lpstr>Perfil</vt:lpstr>
      <vt:lpstr>Economia Comportamental</vt:lpstr>
      <vt:lpstr>Apresentação do PowerPoint</vt:lpstr>
      <vt:lpstr>Apresentação do PowerPoint</vt:lpstr>
      <vt:lpstr>Apresentação do PowerPoint</vt:lpstr>
      <vt:lpstr>Mudanças na opção “padrão”</vt:lpstr>
      <vt:lpstr>Mudanças na opção “padrão”</vt:lpstr>
      <vt:lpstr>Heurística da aprovação social</vt:lpstr>
      <vt:lpstr>Apresentação do PowerPoint</vt:lpstr>
      <vt:lpstr>Economia Comportamental</vt:lpstr>
      <vt:lpstr>Apresentação do PowerPoint</vt:lpstr>
      <vt:lpstr>Modelo Dualista de  Descartes (1596-1650)</vt:lpstr>
      <vt:lpstr>Modelo Dualista de  Descartes (1596-1650)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Algumas descobertas...</vt:lpstr>
      <vt:lpstr>Apresentação do PowerPoint</vt:lpstr>
      <vt:lpstr>Apresentação do PowerPoint</vt:lpstr>
      <vt:lpstr>Apresentação do PowerPoint</vt:lpstr>
      <vt:lpstr>Apresentação do PowerPoint</vt:lpstr>
      <vt:lpstr>Algumas descobertas...</vt:lpstr>
      <vt:lpstr>Algumas descobertas...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Universidade de São Paulo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Comportamental</dc:title>
  <dc:creator>Marcelo Benvenuti</dc:creator>
  <cp:lastModifiedBy>Marcelo Benvenuti</cp:lastModifiedBy>
  <cp:revision>109</cp:revision>
  <dcterms:created xsi:type="dcterms:W3CDTF">2023-05-08T15:36:33Z</dcterms:created>
  <dcterms:modified xsi:type="dcterms:W3CDTF">2023-05-09T13:01:37Z</dcterms:modified>
</cp:coreProperties>
</file>