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2"/>
  </p:notesMasterIdLst>
  <p:sldIdLst>
    <p:sldId id="256" r:id="rId5"/>
    <p:sldId id="285" r:id="rId6"/>
    <p:sldId id="296" r:id="rId7"/>
    <p:sldId id="298" r:id="rId8"/>
    <p:sldId id="288" r:id="rId9"/>
    <p:sldId id="259" r:id="rId10"/>
    <p:sldId id="258" r:id="rId11"/>
    <p:sldId id="294" r:id="rId12"/>
    <p:sldId id="289" r:id="rId13"/>
    <p:sldId id="292" r:id="rId14"/>
    <p:sldId id="290" r:id="rId15"/>
    <p:sldId id="297" r:id="rId16"/>
    <p:sldId id="291" r:id="rId17"/>
    <p:sldId id="293" r:id="rId18"/>
    <p:sldId id="320" r:id="rId19"/>
    <p:sldId id="299" r:id="rId20"/>
    <p:sldId id="300" r:id="rId21"/>
    <p:sldId id="301" r:id="rId22"/>
    <p:sldId id="302" r:id="rId23"/>
    <p:sldId id="303" r:id="rId24"/>
    <p:sldId id="283" r:id="rId25"/>
    <p:sldId id="304" r:id="rId26"/>
    <p:sldId id="305" r:id="rId27"/>
    <p:sldId id="284" r:id="rId28"/>
    <p:sldId id="321" r:id="rId29"/>
    <p:sldId id="317" r:id="rId30"/>
    <p:sldId id="316" r:id="rId31"/>
    <p:sldId id="306" r:id="rId32"/>
    <p:sldId id="308" r:id="rId33"/>
    <p:sldId id="309" r:id="rId34"/>
    <p:sldId id="324" r:id="rId35"/>
    <p:sldId id="310" r:id="rId36"/>
    <p:sldId id="323" r:id="rId37"/>
    <p:sldId id="311" r:id="rId38"/>
    <p:sldId id="312" r:id="rId39"/>
    <p:sldId id="313" r:id="rId40"/>
    <p:sldId id="319" r:id="rId41"/>
    <p:sldId id="314" r:id="rId42"/>
    <p:sldId id="318" r:id="rId43"/>
    <p:sldId id="315" r:id="rId44"/>
    <p:sldId id="336" r:id="rId45"/>
    <p:sldId id="307" r:id="rId46"/>
    <p:sldId id="325" r:id="rId47"/>
    <p:sldId id="327" r:id="rId48"/>
    <p:sldId id="257" r:id="rId49"/>
    <p:sldId id="338" r:id="rId50"/>
    <p:sldId id="262" r:id="rId51"/>
    <p:sldId id="328" r:id="rId52"/>
    <p:sldId id="337" r:id="rId53"/>
    <p:sldId id="263" r:id="rId54"/>
    <p:sldId id="339" r:id="rId55"/>
    <p:sldId id="340" r:id="rId56"/>
    <p:sldId id="332" r:id="rId57"/>
    <p:sldId id="333" r:id="rId58"/>
    <p:sldId id="334" r:id="rId59"/>
    <p:sldId id="335" r:id="rId60"/>
    <p:sldId id="330" r:id="rId61"/>
    <p:sldId id="344" r:id="rId62"/>
    <p:sldId id="345" r:id="rId63"/>
    <p:sldId id="329" r:id="rId64"/>
    <p:sldId id="343" r:id="rId65"/>
    <p:sldId id="265" r:id="rId66"/>
    <p:sldId id="280" r:id="rId67"/>
    <p:sldId id="281" r:id="rId68"/>
    <p:sldId id="342" r:id="rId69"/>
    <p:sldId id="331" r:id="rId70"/>
    <p:sldId id="341" r:id="rId71"/>
    <p:sldId id="270" r:id="rId72"/>
    <p:sldId id="264" r:id="rId73"/>
    <p:sldId id="268" r:id="rId74"/>
    <p:sldId id="267" r:id="rId75"/>
    <p:sldId id="271" r:id="rId76"/>
    <p:sldId id="272" r:id="rId77"/>
    <p:sldId id="276" r:id="rId78"/>
    <p:sldId id="273" r:id="rId79"/>
    <p:sldId id="274" r:id="rId80"/>
    <p:sldId id="278" r:id="rId8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p:restoredTop sz="94830"/>
  </p:normalViewPr>
  <p:slideViewPr>
    <p:cSldViewPr snapToGrid="0" snapToObjects="1">
      <p:cViewPr varScale="1">
        <p:scale>
          <a:sx n="121" d="100"/>
          <a:sy n="121"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95D836-F3E4-4320-8BD8-36C26445B77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048EEC7-EDCB-4F92-8A52-895B42780638}">
      <dgm:prSet/>
      <dgm:spPr/>
      <dgm:t>
        <a:bodyPr/>
        <a:lstStyle/>
        <a:p>
          <a:r>
            <a:rPr lang="pt-BR" dirty="0"/>
            <a:t>Na Alemanha, cooperativas de crédito rural (cooperativas </a:t>
          </a:r>
          <a:r>
            <a:rPr lang="pt-BR" dirty="0" err="1"/>
            <a:t>Reiffeisen</a:t>
          </a:r>
          <a:r>
            <a:rPr lang="pt-BR" dirty="0"/>
            <a:t>, por seu fundador, que se inspirou em princípios cristãos). </a:t>
          </a:r>
          <a:endParaRPr lang="en-US" dirty="0"/>
        </a:p>
      </dgm:t>
    </dgm:pt>
    <dgm:pt modelId="{A7BCCE13-3CFD-436D-8C8C-2666C311E444}" type="parTrans" cxnId="{376A43DB-693B-45D5-9324-7133D8462F61}">
      <dgm:prSet/>
      <dgm:spPr/>
      <dgm:t>
        <a:bodyPr/>
        <a:lstStyle/>
        <a:p>
          <a:endParaRPr lang="en-US"/>
        </a:p>
      </dgm:t>
    </dgm:pt>
    <dgm:pt modelId="{54D58626-17B9-43C3-9F55-EF8E290D5B4D}" type="sibTrans" cxnId="{376A43DB-693B-45D5-9324-7133D8462F61}">
      <dgm:prSet/>
      <dgm:spPr/>
      <dgm:t>
        <a:bodyPr/>
        <a:lstStyle/>
        <a:p>
          <a:endParaRPr lang="en-US"/>
        </a:p>
      </dgm:t>
    </dgm:pt>
    <dgm:pt modelId="{065BBFB0-B9C0-423F-B2DD-1736214B6D42}">
      <dgm:prSet/>
      <dgm:spPr/>
      <dgm:t>
        <a:bodyPr/>
        <a:lstStyle/>
        <a:p>
          <a:r>
            <a:rPr lang="pt-BR"/>
            <a:t>Cooperativas Schulze-Delitsch: crédito para os pequenos empresários urbanos,  com  aporte de verbas públicas e pela organização empresarial</a:t>
          </a:r>
          <a:endParaRPr lang="en-US"/>
        </a:p>
      </dgm:t>
    </dgm:pt>
    <dgm:pt modelId="{7C0EC379-98F5-4D20-8FB0-88059A50FBA7}" type="parTrans" cxnId="{1B30700F-291D-4AC1-ACA4-38A897862D20}">
      <dgm:prSet/>
      <dgm:spPr/>
      <dgm:t>
        <a:bodyPr/>
        <a:lstStyle/>
        <a:p>
          <a:endParaRPr lang="en-US"/>
        </a:p>
      </dgm:t>
    </dgm:pt>
    <dgm:pt modelId="{330F9B02-D2C9-417E-B59C-FEE936CE4D5A}" type="sibTrans" cxnId="{1B30700F-291D-4AC1-ACA4-38A897862D20}">
      <dgm:prSet/>
      <dgm:spPr/>
      <dgm:t>
        <a:bodyPr/>
        <a:lstStyle/>
        <a:p>
          <a:endParaRPr lang="en-US"/>
        </a:p>
      </dgm:t>
    </dgm:pt>
    <dgm:pt modelId="{B13FF1BF-0A13-449D-B29E-DFA4E749AFF1}">
      <dgm:prSet/>
      <dgm:spPr/>
      <dgm:t>
        <a:bodyPr/>
        <a:lstStyle/>
        <a:p>
          <a:r>
            <a:rPr lang="pt-BR"/>
            <a:t>Itália: cooperativa de crédito denominada Banco Popular Luzzati ("convertire in capital l´onestà").</a:t>
          </a:r>
          <a:endParaRPr lang="en-US"/>
        </a:p>
      </dgm:t>
    </dgm:pt>
    <dgm:pt modelId="{2BDD7339-7EDF-4014-85AF-518F53294B8B}" type="parTrans" cxnId="{D71F6335-7A25-4FA6-886E-613553997A32}">
      <dgm:prSet/>
      <dgm:spPr/>
      <dgm:t>
        <a:bodyPr/>
        <a:lstStyle/>
        <a:p>
          <a:endParaRPr lang="en-US"/>
        </a:p>
      </dgm:t>
    </dgm:pt>
    <dgm:pt modelId="{B0588190-51F0-4DE7-BFD0-BB7E5229393B}" type="sibTrans" cxnId="{D71F6335-7A25-4FA6-886E-613553997A32}">
      <dgm:prSet/>
      <dgm:spPr/>
      <dgm:t>
        <a:bodyPr/>
        <a:lstStyle/>
        <a:p>
          <a:endParaRPr lang="en-US"/>
        </a:p>
      </dgm:t>
    </dgm:pt>
    <dgm:pt modelId="{B79E060D-F69A-4358-AFA5-DB6CF28852FC}">
      <dgm:prSet/>
      <dgm:spPr/>
      <dgm:t>
        <a:bodyPr/>
        <a:lstStyle/>
        <a:p>
          <a:r>
            <a:rPr lang="pt-BR"/>
            <a:t>Primeira cooperativa brasileira, em 1902 (Caixa de Crédito Rural Nova Petrópolis, ainda existente).</a:t>
          </a:r>
          <a:endParaRPr lang="en-US"/>
        </a:p>
      </dgm:t>
    </dgm:pt>
    <dgm:pt modelId="{816A2A32-7E56-4B4B-A54B-4D3618C74425}" type="parTrans" cxnId="{6F42B03C-6F69-45D4-8CF6-FE6512180650}">
      <dgm:prSet/>
      <dgm:spPr/>
      <dgm:t>
        <a:bodyPr/>
        <a:lstStyle/>
        <a:p>
          <a:endParaRPr lang="en-US"/>
        </a:p>
      </dgm:t>
    </dgm:pt>
    <dgm:pt modelId="{C83DF097-8537-4FA4-A930-9E452B6BD0EC}" type="sibTrans" cxnId="{6F42B03C-6F69-45D4-8CF6-FE6512180650}">
      <dgm:prSet/>
      <dgm:spPr/>
      <dgm:t>
        <a:bodyPr/>
        <a:lstStyle/>
        <a:p>
          <a:endParaRPr lang="en-US"/>
        </a:p>
      </dgm:t>
    </dgm:pt>
    <dgm:pt modelId="{005DE4AE-6A99-5E4D-BC93-8A8662DD0A57}" type="pres">
      <dgm:prSet presAssocID="{DF95D836-F3E4-4320-8BD8-36C26445B77C}" presName="linear" presStyleCnt="0">
        <dgm:presLayoutVars>
          <dgm:animLvl val="lvl"/>
          <dgm:resizeHandles val="exact"/>
        </dgm:presLayoutVars>
      </dgm:prSet>
      <dgm:spPr/>
    </dgm:pt>
    <dgm:pt modelId="{523E9CC8-C713-5C48-B817-D3595BB92948}" type="pres">
      <dgm:prSet presAssocID="{7048EEC7-EDCB-4F92-8A52-895B42780638}" presName="parentText" presStyleLbl="node1" presStyleIdx="0" presStyleCnt="4">
        <dgm:presLayoutVars>
          <dgm:chMax val="0"/>
          <dgm:bulletEnabled val="1"/>
        </dgm:presLayoutVars>
      </dgm:prSet>
      <dgm:spPr/>
    </dgm:pt>
    <dgm:pt modelId="{C9E79ABD-4C39-0E48-92C3-380838B57B84}" type="pres">
      <dgm:prSet presAssocID="{54D58626-17B9-43C3-9F55-EF8E290D5B4D}" presName="spacer" presStyleCnt="0"/>
      <dgm:spPr/>
    </dgm:pt>
    <dgm:pt modelId="{BE8BCF82-A433-FC4C-B83C-51785B8658D8}" type="pres">
      <dgm:prSet presAssocID="{065BBFB0-B9C0-423F-B2DD-1736214B6D42}" presName="parentText" presStyleLbl="node1" presStyleIdx="1" presStyleCnt="4" custLinFactNeighborY="15271">
        <dgm:presLayoutVars>
          <dgm:chMax val="0"/>
          <dgm:bulletEnabled val="1"/>
        </dgm:presLayoutVars>
      </dgm:prSet>
      <dgm:spPr/>
    </dgm:pt>
    <dgm:pt modelId="{50CEAE7D-B6D3-1047-9803-FE3D4EE21065}" type="pres">
      <dgm:prSet presAssocID="{330F9B02-D2C9-417E-B59C-FEE936CE4D5A}" presName="spacer" presStyleCnt="0"/>
      <dgm:spPr/>
    </dgm:pt>
    <dgm:pt modelId="{8B3662CB-A0BA-374A-8048-40318B20E27C}" type="pres">
      <dgm:prSet presAssocID="{B13FF1BF-0A13-449D-B29E-DFA4E749AFF1}" presName="parentText" presStyleLbl="node1" presStyleIdx="2" presStyleCnt="4">
        <dgm:presLayoutVars>
          <dgm:chMax val="0"/>
          <dgm:bulletEnabled val="1"/>
        </dgm:presLayoutVars>
      </dgm:prSet>
      <dgm:spPr/>
    </dgm:pt>
    <dgm:pt modelId="{A8A6B2EB-D30C-644D-BC92-8EB6D8486DC7}" type="pres">
      <dgm:prSet presAssocID="{B0588190-51F0-4DE7-BFD0-BB7E5229393B}" presName="spacer" presStyleCnt="0"/>
      <dgm:spPr/>
    </dgm:pt>
    <dgm:pt modelId="{3AFA6CA3-3D81-D544-A5EC-011882EC0C1F}" type="pres">
      <dgm:prSet presAssocID="{B79E060D-F69A-4358-AFA5-DB6CF28852FC}" presName="parentText" presStyleLbl="node1" presStyleIdx="3" presStyleCnt="4">
        <dgm:presLayoutVars>
          <dgm:chMax val="0"/>
          <dgm:bulletEnabled val="1"/>
        </dgm:presLayoutVars>
      </dgm:prSet>
      <dgm:spPr/>
    </dgm:pt>
  </dgm:ptLst>
  <dgm:cxnLst>
    <dgm:cxn modelId="{1B30700F-291D-4AC1-ACA4-38A897862D20}" srcId="{DF95D836-F3E4-4320-8BD8-36C26445B77C}" destId="{065BBFB0-B9C0-423F-B2DD-1736214B6D42}" srcOrd="1" destOrd="0" parTransId="{7C0EC379-98F5-4D20-8FB0-88059A50FBA7}" sibTransId="{330F9B02-D2C9-417E-B59C-FEE936CE4D5A}"/>
    <dgm:cxn modelId="{D71F6335-7A25-4FA6-886E-613553997A32}" srcId="{DF95D836-F3E4-4320-8BD8-36C26445B77C}" destId="{B13FF1BF-0A13-449D-B29E-DFA4E749AFF1}" srcOrd="2" destOrd="0" parTransId="{2BDD7339-7EDF-4014-85AF-518F53294B8B}" sibTransId="{B0588190-51F0-4DE7-BFD0-BB7E5229393B}"/>
    <dgm:cxn modelId="{6F42B03C-6F69-45D4-8CF6-FE6512180650}" srcId="{DF95D836-F3E4-4320-8BD8-36C26445B77C}" destId="{B79E060D-F69A-4358-AFA5-DB6CF28852FC}" srcOrd="3" destOrd="0" parTransId="{816A2A32-7E56-4B4B-A54B-4D3618C74425}" sibTransId="{C83DF097-8537-4FA4-A930-9E452B6BD0EC}"/>
    <dgm:cxn modelId="{661DCF7A-967C-2E4C-8029-8A8918F4EDAC}" type="presOf" srcId="{B13FF1BF-0A13-449D-B29E-DFA4E749AFF1}" destId="{8B3662CB-A0BA-374A-8048-40318B20E27C}" srcOrd="0" destOrd="0" presId="urn:microsoft.com/office/officeart/2005/8/layout/vList2"/>
    <dgm:cxn modelId="{D5330D94-2FD2-9E42-BD0B-A20207E20350}" type="presOf" srcId="{065BBFB0-B9C0-423F-B2DD-1736214B6D42}" destId="{BE8BCF82-A433-FC4C-B83C-51785B8658D8}" srcOrd="0" destOrd="0" presId="urn:microsoft.com/office/officeart/2005/8/layout/vList2"/>
    <dgm:cxn modelId="{6A7013C2-0FD0-BE4C-B055-536F4FE915BD}" type="presOf" srcId="{7048EEC7-EDCB-4F92-8A52-895B42780638}" destId="{523E9CC8-C713-5C48-B817-D3595BB92948}" srcOrd="0" destOrd="0" presId="urn:microsoft.com/office/officeart/2005/8/layout/vList2"/>
    <dgm:cxn modelId="{376A43DB-693B-45D5-9324-7133D8462F61}" srcId="{DF95D836-F3E4-4320-8BD8-36C26445B77C}" destId="{7048EEC7-EDCB-4F92-8A52-895B42780638}" srcOrd="0" destOrd="0" parTransId="{A7BCCE13-3CFD-436D-8C8C-2666C311E444}" sibTransId="{54D58626-17B9-43C3-9F55-EF8E290D5B4D}"/>
    <dgm:cxn modelId="{7E8AA6ED-A86E-954F-8C4F-0F3FB0B00247}" type="presOf" srcId="{DF95D836-F3E4-4320-8BD8-36C26445B77C}" destId="{005DE4AE-6A99-5E4D-BC93-8A8662DD0A57}" srcOrd="0" destOrd="0" presId="urn:microsoft.com/office/officeart/2005/8/layout/vList2"/>
    <dgm:cxn modelId="{AF71EAF1-971F-6843-8691-5AC9C609D16C}" type="presOf" srcId="{B79E060D-F69A-4358-AFA5-DB6CF28852FC}" destId="{3AFA6CA3-3D81-D544-A5EC-011882EC0C1F}" srcOrd="0" destOrd="0" presId="urn:microsoft.com/office/officeart/2005/8/layout/vList2"/>
    <dgm:cxn modelId="{5D906654-4214-D246-BA89-2B1E7EDDAB17}" type="presParOf" srcId="{005DE4AE-6A99-5E4D-BC93-8A8662DD0A57}" destId="{523E9CC8-C713-5C48-B817-D3595BB92948}" srcOrd="0" destOrd="0" presId="urn:microsoft.com/office/officeart/2005/8/layout/vList2"/>
    <dgm:cxn modelId="{09394506-75B2-1546-8008-6DFD37A7188A}" type="presParOf" srcId="{005DE4AE-6A99-5E4D-BC93-8A8662DD0A57}" destId="{C9E79ABD-4C39-0E48-92C3-380838B57B84}" srcOrd="1" destOrd="0" presId="urn:microsoft.com/office/officeart/2005/8/layout/vList2"/>
    <dgm:cxn modelId="{C677ED83-9551-DA43-B84F-F102FAE78926}" type="presParOf" srcId="{005DE4AE-6A99-5E4D-BC93-8A8662DD0A57}" destId="{BE8BCF82-A433-FC4C-B83C-51785B8658D8}" srcOrd="2" destOrd="0" presId="urn:microsoft.com/office/officeart/2005/8/layout/vList2"/>
    <dgm:cxn modelId="{B4810D0D-CA8F-2B43-ACAE-81D6CF6A8A16}" type="presParOf" srcId="{005DE4AE-6A99-5E4D-BC93-8A8662DD0A57}" destId="{50CEAE7D-B6D3-1047-9803-FE3D4EE21065}" srcOrd="3" destOrd="0" presId="urn:microsoft.com/office/officeart/2005/8/layout/vList2"/>
    <dgm:cxn modelId="{C6E31666-D5D6-6148-B7CF-0507FEC69AA3}" type="presParOf" srcId="{005DE4AE-6A99-5E4D-BC93-8A8662DD0A57}" destId="{8B3662CB-A0BA-374A-8048-40318B20E27C}" srcOrd="4" destOrd="0" presId="urn:microsoft.com/office/officeart/2005/8/layout/vList2"/>
    <dgm:cxn modelId="{0A1CCCC3-9F80-B44C-95B5-62B789D649EE}" type="presParOf" srcId="{005DE4AE-6A99-5E4D-BC93-8A8662DD0A57}" destId="{A8A6B2EB-D30C-644D-BC92-8EB6D8486DC7}" srcOrd="5" destOrd="0" presId="urn:microsoft.com/office/officeart/2005/8/layout/vList2"/>
    <dgm:cxn modelId="{B87B4C1C-D824-B74A-81A2-66C314080531}" type="presParOf" srcId="{005DE4AE-6A99-5E4D-BC93-8A8662DD0A57}" destId="{3AFA6CA3-3D81-D544-A5EC-011882EC0C1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F9B4C-C141-4323-917F-0965483A91A8}"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A3B8220-C0AC-4E13-B37A-281A17EF3860}">
      <dgm:prSet/>
      <dgm:spPr/>
      <dgm:t>
        <a:bodyPr/>
        <a:lstStyle/>
        <a:p>
          <a:r>
            <a:rPr lang="pt-BR"/>
            <a:t>a) aumento de seu poder de barganha, pela união; </a:t>
          </a:r>
          <a:endParaRPr lang="en-US"/>
        </a:p>
      </dgm:t>
    </dgm:pt>
    <dgm:pt modelId="{01EF289F-A720-45AD-9DEA-653A80A414DD}" type="parTrans" cxnId="{2FEA7072-C11F-4528-B273-45C36274331C}">
      <dgm:prSet/>
      <dgm:spPr/>
      <dgm:t>
        <a:bodyPr/>
        <a:lstStyle/>
        <a:p>
          <a:endParaRPr lang="en-US"/>
        </a:p>
      </dgm:t>
    </dgm:pt>
    <dgm:pt modelId="{71EDBEB3-992C-44F1-BF00-5017436C7F69}" type="sibTrans" cxnId="{2FEA7072-C11F-4528-B273-45C36274331C}">
      <dgm:prSet/>
      <dgm:spPr/>
      <dgm:t>
        <a:bodyPr/>
        <a:lstStyle/>
        <a:p>
          <a:endParaRPr lang="en-US"/>
        </a:p>
      </dgm:t>
    </dgm:pt>
    <dgm:pt modelId="{244146FF-21BD-4FC2-B6D1-D8F99155D5EF}">
      <dgm:prSet/>
      <dgm:spPr/>
      <dgm:t>
        <a:bodyPr/>
        <a:lstStyle/>
        <a:p>
          <a:r>
            <a:rPr lang="pt-BR"/>
            <a:t>b) ganhos de escala nas operações e redução de custos fixos; </a:t>
          </a:r>
          <a:endParaRPr lang="en-US"/>
        </a:p>
      </dgm:t>
    </dgm:pt>
    <dgm:pt modelId="{97A3047D-F4EA-42E5-98BE-A9FE68600050}" type="parTrans" cxnId="{78B4AA1E-5329-4496-9E90-BCB191D94D20}">
      <dgm:prSet/>
      <dgm:spPr/>
      <dgm:t>
        <a:bodyPr/>
        <a:lstStyle/>
        <a:p>
          <a:endParaRPr lang="en-US"/>
        </a:p>
      </dgm:t>
    </dgm:pt>
    <dgm:pt modelId="{029E3122-EEC2-4DA1-B554-AC5B58820A44}" type="sibTrans" cxnId="{78B4AA1E-5329-4496-9E90-BCB191D94D20}">
      <dgm:prSet/>
      <dgm:spPr/>
      <dgm:t>
        <a:bodyPr/>
        <a:lstStyle/>
        <a:p>
          <a:endParaRPr lang="en-US"/>
        </a:p>
      </dgm:t>
    </dgm:pt>
    <dgm:pt modelId="{02385FCC-AE4C-45A7-B769-8DD90217801B}">
      <dgm:prSet/>
      <dgm:spPr/>
      <dgm:t>
        <a:bodyPr/>
        <a:lstStyle/>
        <a:p>
          <a:r>
            <a:rPr lang="pt-BR"/>
            <a:t>c) eliminação de intermediários (a própria cooperativa intermedia a relação de seus associados com o mercado). </a:t>
          </a:r>
          <a:endParaRPr lang="en-US"/>
        </a:p>
      </dgm:t>
    </dgm:pt>
    <dgm:pt modelId="{6306B8E3-39B0-414B-9A76-A02C13E7685B}" type="parTrans" cxnId="{13EA2548-8C41-4C6C-83DA-598ABBADD620}">
      <dgm:prSet/>
      <dgm:spPr/>
      <dgm:t>
        <a:bodyPr/>
        <a:lstStyle/>
        <a:p>
          <a:endParaRPr lang="en-US"/>
        </a:p>
      </dgm:t>
    </dgm:pt>
    <dgm:pt modelId="{13FF8557-6980-49B7-B561-1FCF070B6FB5}" type="sibTrans" cxnId="{13EA2548-8C41-4C6C-83DA-598ABBADD620}">
      <dgm:prSet/>
      <dgm:spPr/>
      <dgm:t>
        <a:bodyPr/>
        <a:lstStyle/>
        <a:p>
          <a:endParaRPr lang="en-US"/>
        </a:p>
      </dgm:t>
    </dgm:pt>
    <dgm:pt modelId="{E56AC15A-E09D-B942-8209-1F5EF2E86939}" type="pres">
      <dgm:prSet presAssocID="{A5DF9B4C-C141-4323-917F-0965483A91A8}" presName="linear" presStyleCnt="0">
        <dgm:presLayoutVars>
          <dgm:animLvl val="lvl"/>
          <dgm:resizeHandles val="exact"/>
        </dgm:presLayoutVars>
      </dgm:prSet>
      <dgm:spPr/>
    </dgm:pt>
    <dgm:pt modelId="{4D3CDB89-EF80-C640-AC1A-B66CE8EFA79B}" type="pres">
      <dgm:prSet presAssocID="{0A3B8220-C0AC-4E13-B37A-281A17EF3860}" presName="parentText" presStyleLbl="node1" presStyleIdx="0" presStyleCnt="3">
        <dgm:presLayoutVars>
          <dgm:chMax val="0"/>
          <dgm:bulletEnabled val="1"/>
        </dgm:presLayoutVars>
      </dgm:prSet>
      <dgm:spPr/>
    </dgm:pt>
    <dgm:pt modelId="{515BA08B-3F14-BE43-8D2B-57A08A6CECAA}" type="pres">
      <dgm:prSet presAssocID="{71EDBEB3-992C-44F1-BF00-5017436C7F69}" presName="spacer" presStyleCnt="0"/>
      <dgm:spPr/>
    </dgm:pt>
    <dgm:pt modelId="{82F9AC2E-2DFD-3847-A865-18C5F8BF3834}" type="pres">
      <dgm:prSet presAssocID="{244146FF-21BD-4FC2-B6D1-D8F99155D5EF}" presName="parentText" presStyleLbl="node1" presStyleIdx="1" presStyleCnt="3">
        <dgm:presLayoutVars>
          <dgm:chMax val="0"/>
          <dgm:bulletEnabled val="1"/>
        </dgm:presLayoutVars>
      </dgm:prSet>
      <dgm:spPr/>
    </dgm:pt>
    <dgm:pt modelId="{154EB71D-A903-4642-AE87-52D0689EB272}" type="pres">
      <dgm:prSet presAssocID="{029E3122-EEC2-4DA1-B554-AC5B58820A44}" presName="spacer" presStyleCnt="0"/>
      <dgm:spPr/>
    </dgm:pt>
    <dgm:pt modelId="{E416B12C-C302-AD45-96EB-18B72D24F444}" type="pres">
      <dgm:prSet presAssocID="{02385FCC-AE4C-45A7-B769-8DD90217801B}" presName="parentText" presStyleLbl="node1" presStyleIdx="2" presStyleCnt="3">
        <dgm:presLayoutVars>
          <dgm:chMax val="0"/>
          <dgm:bulletEnabled val="1"/>
        </dgm:presLayoutVars>
      </dgm:prSet>
      <dgm:spPr/>
    </dgm:pt>
  </dgm:ptLst>
  <dgm:cxnLst>
    <dgm:cxn modelId="{78B4AA1E-5329-4496-9E90-BCB191D94D20}" srcId="{A5DF9B4C-C141-4323-917F-0965483A91A8}" destId="{244146FF-21BD-4FC2-B6D1-D8F99155D5EF}" srcOrd="1" destOrd="0" parTransId="{97A3047D-F4EA-42E5-98BE-A9FE68600050}" sibTransId="{029E3122-EEC2-4DA1-B554-AC5B58820A44}"/>
    <dgm:cxn modelId="{13EA2548-8C41-4C6C-83DA-598ABBADD620}" srcId="{A5DF9B4C-C141-4323-917F-0965483A91A8}" destId="{02385FCC-AE4C-45A7-B769-8DD90217801B}" srcOrd="2" destOrd="0" parTransId="{6306B8E3-39B0-414B-9A76-A02C13E7685B}" sibTransId="{13FF8557-6980-49B7-B561-1FCF070B6FB5}"/>
    <dgm:cxn modelId="{8E9A1062-1DEC-B54B-8ED4-56E12679EC00}" type="presOf" srcId="{02385FCC-AE4C-45A7-B769-8DD90217801B}" destId="{E416B12C-C302-AD45-96EB-18B72D24F444}" srcOrd="0" destOrd="0" presId="urn:microsoft.com/office/officeart/2005/8/layout/vList2"/>
    <dgm:cxn modelId="{58661270-E38F-5C4C-A208-42C5881CDF85}" type="presOf" srcId="{0A3B8220-C0AC-4E13-B37A-281A17EF3860}" destId="{4D3CDB89-EF80-C640-AC1A-B66CE8EFA79B}" srcOrd="0" destOrd="0" presId="urn:microsoft.com/office/officeart/2005/8/layout/vList2"/>
    <dgm:cxn modelId="{2FEA7072-C11F-4528-B273-45C36274331C}" srcId="{A5DF9B4C-C141-4323-917F-0965483A91A8}" destId="{0A3B8220-C0AC-4E13-B37A-281A17EF3860}" srcOrd="0" destOrd="0" parTransId="{01EF289F-A720-45AD-9DEA-653A80A414DD}" sibTransId="{71EDBEB3-992C-44F1-BF00-5017436C7F69}"/>
    <dgm:cxn modelId="{5989E991-72CA-DD4D-8E87-D585ABD23FEE}" type="presOf" srcId="{A5DF9B4C-C141-4323-917F-0965483A91A8}" destId="{E56AC15A-E09D-B942-8209-1F5EF2E86939}" srcOrd="0" destOrd="0" presId="urn:microsoft.com/office/officeart/2005/8/layout/vList2"/>
    <dgm:cxn modelId="{21CABDDE-3E52-3E45-A17B-D40A72E3B2A9}" type="presOf" srcId="{244146FF-21BD-4FC2-B6D1-D8F99155D5EF}" destId="{82F9AC2E-2DFD-3847-A865-18C5F8BF3834}" srcOrd="0" destOrd="0" presId="urn:microsoft.com/office/officeart/2005/8/layout/vList2"/>
    <dgm:cxn modelId="{62D497C2-B63F-5C43-A337-118CA1F8553B}" type="presParOf" srcId="{E56AC15A-E09D-B942-8209-1F5EF2E86939}" destId="{4D3CDB89-EF80-C640-AC1A-B66CE8EFA79B}" srcOrd="0" destOrd="0" presId="urn:microsoft.com/office/officeart/2005/8/layout/vList2"/>
    <dgm:cxn modelId="{9361D17B-B2BD-0346-83CA-CFDF6A959F04}" type="presParOf" srcId="{E56AC15A-E09D-B942-8209-1F5EF2E86939}" destId="{515BA08B-3F14-BE43-8D2B-57A08A6CECAA}" srcOrd="1" destOrd="0" presId="urn:microsoft.com/office/officeart/2005/8/layout/vList2"/>
    <dgm:cxn modelId="{EB92AC24-5239-F445-969B-30F626D6983E}" type="presParOf" srcId="{E56AC15A-E09D-B942-8209-1F5EF2E86939}" destId="{82F9AC2E-2DFD-3847-A865-18C5F8BF3834}" srcOrd="2" destOrd="0" presId="urn:microsoft.com/office/officeart/2005/8/layout/vList2"/>
    <dgm:cxn modelId="{859C5EE1-BD05-9A4D-826C-75D7AEC0405D}" type="presParOf" srcId="{E56AC15A-E09D-B942-8209-1F5EF2E86939}" destId="{154EB71D-A903-4642-AE87-52D0689EB272}" srcOrd="3" destOrd="0" presId="urn:microsoft.com/office/officeart/2005/8/layout/vList2"/>
    <dgm:cxn modelId="{F4C4BD83-1535-F14F-B2C1-4CA2F36E8627}" type="presParOf" srcId="{E56AC15A-E09D-B942-8209-1F5EF2E86939}" destId="{E416B12C-C302-AD45-96EB-18B72D24F44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800A66-43BD-4FA4-9D6A-96568141F47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18E680F-41E7-44E4-8ADE-857FB123CB52}">
      <dgm:prSet/>
      <dgm:spPr/>
      <dgm:t>
        <a:bodyPr/>
        <a:lstStyle/>
        <a:p>
          <a:r>
            <a:rPr lang="pt-BR"/>
            <a:t>Cooperativa central: constituída por cooperativas de mesma espécie ou tipos diferentes, e admitem associados singulares</a:t>
          </a:r>
          <a:endParaRPr lang="en-US"/>
        </a:p>
      </dgm:t>
    </dgm:pt>
    <dgm:pt modelId="{92F664D1-0BB1-47A2-BBF6-D13B57D40E43}" type="parTrans" cxnId="{1CC8B5C4-A2A1-4311-8F57-B42056ECB52B}">
      <dgm:prSet/>
      <dgm:spPr/>
      <dgm:t>
        <a:bodyPr/>
        <a:lstStyle/>
        <a:p>
          <a:endParaRPr lang="en-US"/>
        </a:p>
      </dgm:t>
    </dgm:pt>
    <dgm:pt modelId="{46FD8C3B-F96C-4C3F-95B4-8C6A9AC47356}" type="sibTrans" cxnId="{1CC8B5C4-A2A1-4311-8F57-B42056ECB52B}">
      <dgm:prSet/>
      <dgm:spPr/>
      <dgm:t>
        <a:bodyPr/>
        <a:lstStyle/>
        <a:p>
          <a:endParaRPr lang="en-US"/>
        </a:p>
      </dgm:t>
    </dgm:pt>
    <dgm:pt modelId="{CDFA9EBB-A32F-4295-A3CD-63B43462138B}">
      <dgm:prSet/>
      <dgm:spPr/>
      <dgm:t>
        <a:bodyPr/>
        <a:lstStyle/>
        <a:p>
          <a:r>
            <a:rPr lang="pt-BR"/>
            <a:t>Federaçao de cooperativas: de mesma espécie e tipos</a:t>
          </a:r>
          <a:endParaRPr lang="en-US"/>
        </a:p>
      </dgm:t>
    </dgm:pt>
    <dgm:pt modelId="{CB7DBBDF-94C5-4057-9044-19D33B585067}" type="parTrans" cxnId="{E72D187C-8D8A-475F-91F6-0F50EC3F4E0C}">
      <dgm:prSet/>
      <dgm:spPr/>
      <dgm:t>
        <a:bodyPr/>
        <a:lstStyle/>
        <a:p>
          <a:endParaRPr lang="en-US"/>
        </a:p>
      </dgm:t>
    </dgm:pt>
    <dgm:pt modelId="{2EDFA387-BB0C-4163-96F1-27F2833D5078}" type="sibTrans" cxnId="{E72D187C-8D8A-475F-91F6-0F50EC3F4E0C}">
      <dgm:prSet/>
      <dgm:spPr/>
      <dgm:t>
        <a:bodyPr/>
        <a:lstStyle/>
        <a:p>
          <a:endParaRPr lang="en-US"/>
        </a:p>
      </dgm:t>
    </dgm:pt>
    <dgm:pt modelId="{9FD0C03F-90EA-A943-8F5E-615124A4C570}">
      <dgm:prSet/>
      <dgm:spPr/>
      <dgm:t>
        <a:bodyPr/>
        <a:lstStyle/>
        <a:p>
          <a:r>
            <a:rPr lang="pt-BR" dirty="0"/>
            <a:t>Confederação nacional UNIMED</a:t>
          </a:r>
        </a:p>
      </dgm:t>
    </dgm:pt>
    <dgm:pt modelId="{34AE4623-6F1E-954B-92E2-37F2E6CB5AA8}" type="parTrans" cxnId="{1D6EC07B-D45F-6A48-A2A5-40E8ABB2DBB2}">
      <dgm:prSet/>
      <dgm:spPr/>
      <dgm:t>
        <a:bodyPr/>
        <a:lstStyle/>
        <a:p>
          <a:endParaRPr lang="pt-BR"/>
        </a:p>
      </dgm:t>
    </dgm:pt>
    <dgm:pt modelId="{672E6919-2893-0B4C-AFE6-4EBDE4BBA58E}" type="sibTrans" cxnId="{1D6EC07B-D45F-6A48-A2A5-40E8ABB2DBB2}">
      <dgm:prSet/>
      <dgm:spPr/>
      <dgm:t>
        <a:bodyPr/>
        <a:lstStyle/>
        <a:p>
          <a:endParaRPr lang="pt-BR"/>
        </a:p>
      </dgm:t>
    </dgm:pt>
    <dgm:pt modelId="{54B189B6-F255-874A-82D7-A58DF7848CBA}" type="pres">
      <dgm:prSet presAssocID="{ED800A66-43BD-4FA4-9D6A-96568141F47B}" presName="linear" presStyleCnt="0">
        <dgm:presLayoutVars>
          <dgm:animLvl val="lvl"/>
          <dgm:resizeHandles val="exact"/>
        </dgm:presLayoutVars>
      </dgm:prSet>
      <dgm:spPr/>
    </dgm:pt>
    <dgm:pt modelId="{9C64937B-12A5-E04C-BF57-7D84872FE1E5}" type="pres">
      <dgm:prSet presAssocID="{A18E680F-41E7-44E4-8ADE-857FB123CB52}" presName="parentText" presStyleLbl="node1" presStyleIdx="0" presStyleCnt="3">
        <dgm:presLayoutVars>
          <dgm:chMax val="0"/>
          <dgm:bulletEnabled val="1"/>
        </dgm:presLayoutVars>
      </dgm:prSet>
      <dgm:spPr/>
    </dgm:pt>
    <dgm:pt modelId="{7BD8E9D2-DD6A-F540-9C71-3D4815D92FDF}" type="pres">
      <dgm:prSet presAssocID="{46FD8C3B-F96C-4C3F-95B4-8C6A9AC47356}" presName="spacer" presStyleCnt="0"/>
      <dgm:spPr/>
    </dgm:pt>
    <dgm:pt modelId="{C08E9934-617F-574D-92E2-1F59E3379EC4}" type="pres">
      <dgm:prSet presAssocID="{CDFA9EBB-A32F-4295-A3CD-63B43462138B}" presName="parentText" presStyleLbl="node1" presStyleIdx="1" presStyleCnt="3">
        <dgm:presLayoutVars>
          <dgm:chMax val="0"/>
          <dgm:bulletEnabled val="1"/>
        </dgm:presLayoutVars>
      </dgm:prSet>
      <dgm:spPr/>
    </dgm:pt>
    <dgm:pt modelId="{3B6A6154-4409-934A-A906-1EAB2A1DA0CC}" type="pres">
      <dgm:prSet presAssocID="{2EDFA387-BB0C-4163-96F1-27F2833D5078}" presName="spacer" presStyleCnt="0"/>
      <dgm:spPr/>
    </dgm:pt>
    <dgm:pt modelId="{A05AC13E-5751-4345-A9CF-F79DE4A00B70}" type="pres">
      <dgm:prSet presAssocID="{9FD0C03F-90EA-A943-8F5E-615124A4C570}" presName="parentText" presStyleLbl="node1" presStyleIdx="2" presStyleCnt="3">
        <dgm:presLayoutVars>
          <dgm:chMax val="0"/>
          <dgm:bulletEnabled val="1"/>
        </dgm:presLayoutVars>
      </dgm:prSet>
      <dgm:spPr/>
    </dgm:pt>
  </dgm:ptLst>
  <dgm:cxnLst>
    <dgm:cxn modelId="{77A06835-288A-0B48-AA97-E889F2FCB94C}" type="presOf" srcId="{CDFA9EBB-A32F-4295-A3CD-63B43462138B}" destId="{C08E9934-617F-574D-92E2-1F59E3379EC4}" srcOrd="0" destOrd="0" presId="urn:microsoft.com/office/officeart/2005/8/layout/vList2"/>
    <dgm:cxn modelId="{6977FC6C-E50D-B34E-944C-040D75879358}" type="presOf" srcId="{ED800A66-43BD-4FA4-9D6A-96568141F47B}" destId="{54B189B6-F255-874A-82D7-A58DF7848CBA}" srcOrd="0" destOrd="0" presId="urn:microsoft.com/office/officeart/2005/8/layout/vList2"/>
    <dgm:cxn modelId="{77A6F172-2B4F-5D4A-8367-F3DB1C7A153F}" type="presOf" srcId="{9FD0C03F-90EA-A943-8F5E-615124A4C570}" destId="{A05AC13E-5751-4345-A9CF-F79DE4A00B70}" srcOrd="0" destOrd="0" presId="urn:microsoft.com/office/officeart/2005/8/layout/vList2"/>
    <dgm:cxn modelId="{1D6EC07B-D45F-6A48-A2A5-40E8ABB2DBB2}" srcId="{ED800A66-43BD-4FA4-9D6A-96568141F47B}" destId="{9FD0C03F-90EA-A943-8F5E-615124A4C570}" srcOrd="2" destOrd="0" parTransId="{34AE4623-6F1E-954B-92E2-37F2E6CB5AA8}" sibTransId="{672E6919-2893-0B4C-AFE6-4EBDE4BBA58E}"/>
    <dgm:cxn modelId="{E72D187C-8D8A-475F-91F6-0F50EC3F4E0C}" srcId="{ED800A66-43BD-4FA4-9D6A-96568141F47B}" destId="{CDFA9EBB-A32F-4295-A3CD-63B43462138B}" srcOrd="1" destOrd="0" parTransId="{CB7DBBDF-94C5-4057-9044-19D33B585067}" sibTransId="{2EDFA387-BB0C-4163-96F1-27F2833D5078}"/>
    <dgm:cxn modelId="{8104619D-43BA-C54E-9358-8EAE0BEEC7EA}" type="presOf" srcId="{A18E680F-41E7-44E4-8ADE-857FB123CB52}" destId="{9C64937B-12A5-E04C-BF57-7D84872FE1E5}" srcOrd="0" destOrd="0" presId="urn:microsoft.com/office/officeart/2005/8/layout/vList2"/>
    <dgm:cxn modelId="{1CC8B5C4-A2A1-4311-8F57-B42056ECB52B}" srcId="{ED800A66-43BD-4FA4-9D6A-96568141F47B}" destId="{A18E680F-41E7-44E4-8ADE-857FB123CB52}" srcOrd="0" destOrd="0" parTransId="{92F664D1-0BB1-47A2-BBF6-D13B57D40E43}" sibTransId="{46FD8C3B-F96C-4C3F-95B4-8C6A9AC47356}"/>
    <dgm:cxn modelId="{AFD5F591-8165-FD40-98B8-28B69BF05A27}" type="presParOf" srcId="{54B189B6-F255-874A-82D7-A58DF7848CBA}" destId="{9C64937B-12A5-E04C-BF57-7D84872FE1E5}" srcOrd="0" destOrd="0" presId="urn:microsoft.com/office/officeart/2005/8/layout/vList2"/>
    <dgm:cxn modelId="{39895810-E4DC-DE43-9B47-D0D2E134EE5D}" type="presParOf" srcId="{54B189B6-F255-874A-82D7-A58DF7848CBA}" destId="{7BD8E9D2-DD6A-F540-9C71-3D4815D92FDF}" srcOrd="1" destOrd="0" presId="urn:microsoft.com/office/officeart/2005/8/layout/vList2"/>
    <dgm:cxn modelId="{3BFB4A60-BE05-434E-A060-532B0A317348}" type="presParOf" srcId="{54B189B6-F255-874A-82D7-A58DF7848CBA}" destId="{C08E9934-617F-574D-92E2-1F59E3379EC4}" srcOrd="2" destOrd="0" presId="urn:microsoft.com/office/officeart/2005/8/layout/vList2"/>
    <dgm:cxn modelId="{E9DD851A-CE46-0648-8E6B-B50F83AA41B1}" type="presParOf" srcId="{54B189B6-F255-874A-82D7-A58DF7848CBA}" destId="{3B6A6154-4409-934A-A906-1EAB2A1DA0CC}" srcOrd="3" destOrd="0" presId="urn:microsoft.com/office/officeart/2005/8/layout/vList2"/>
    <dgm:cxn modelId="{873EBC66-CCAC-9846-AC8D-AE7699AC1227}" type="presParOf" srcId="{54B189B6-F255-874A-82D7-A58DF7848CBA}" destId="{A05AC13E-5751-4345-A9CF-F79DE4A00B7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3F2D84-ED86-4049-8A2A-84206F31C66E}" type="doc">
      <dgm:prSet loTypeId="urn:microsoft.com/office/officeart/2008/layout/LinedList" loCatId="list" qsTypeId="urn:microsoft.com/office/officeart/2005/8/quickstyle/simple4" qsCatId="simple" csTypeId="urn:microsoft.com/office/officeart/2005/8/colors/accent5_2" csCatId="accent5"/>
      <dgm:spPr/>
      <dgm:t>
        <a:bodyPr/>
        <a:lstStyle/>
        <a:p>
          <a:endParaRPr lang="en-US"/>
        </a:p>
      </dgm:t>
    </dgm:pt>
    <dgm:pt modelId="{0D19D4FC-90A3-4952-A881-344F33A2FA84}">
      <dgm:prSet/>
      <dgm:spPr/>
      <dgm:t>
        <a:bodyPr/>
        <a:lstStyle/>
        <a:p>
          <a:r>
            <a:rPr lang="pt-BR"/>
            <a:t>Não se sujeitam à Lei 11.101 as sociedades cooperativas, pois são elas consideradas simples em razão de sua forma, a teor do parágrafo único do artigo 982 CC</a:t>
          </a:r>
          <a:endParaRPr lang="en-US"/>
        </a:p>
      </dgm:t>
    </dgm:pt>
    <dgm:pt modelId="{CF4611FF-AE35-47CD-861D-F655BC07B0EA}" type="parTrans" cxnId="{D1229345-E96D-402F-815F-86E603F664D6}">
      <dgm:prSet/>
      <dgm:spPr/>
      <dgm:t>
        <a:bodyPr/>
        <a:lstStyle/>
        <a:p>
          <a:endParaRPr lang="en-US"/>
        </a:p>
      </dgm:t>
    </dgm:pt>
    <dgm:pt modelId="{4D7B9143-6984-40E0-AA93-B404910244AC}" type="sibTrans" cxnId="{D1229345-E96D-402F-815F-86E603F664D6}">
      <dgm:prSet/>
      <dgm:spPr/>
      <dgm:t>
        <a:bodyPr/>
        <a:lstStyle/>
        <a:p>
          <a:endParaRPr lang="en-US"/>
        </a:p>
      </dgm:t>
    </dgm:pt>
    <dgm:pt modelId="{3EF03718-3ECF-466A-A44C-FC573CDE0FCB}">
      <dgm:prSet/>
      <dgm:spPr/>
      <dgm:t>
        <a:bodyPr/>
        <a:lstStyle/>
        <a:p>
          <a:r>
            <a:rPr lang="pt-BR"/>
            <a:t>Artigo 2º. Esta lei não se aplica a: </a:t>
          </a:r>
          <a:r>
            <a:rPr lang="pt-BR" b="1"/>
            <a:t> </a:t>
          </a:r>
          <a:endParaRPr lang="en-US"/>
        </a:p>
      </dgm:t>
    </dgm:pt>
    <dgm:pt modelId="{63B97956-A4DE-4B64-858D-04F75007B36E}" type="parTrans" cxnId="{71D4B622-1439-402E-8752-D97D8BE383C2}">
      <dgm:prSet/>
      <dgm:spPr/>
      <dgm:t>
        <a:bodyPr/>
        <a:lstStyle/>
        <a:p>
          <a:endParaRPr lang="en-US"/>
        </a:p>
      </dgm:t>
    </dgm:pt>
    <dgm:pt modelId="{099EAD7A-351E-4690-8BBB-483311473DF8}" type="sibTrans" cxnId="{71D4B622-1439-402E-8752-D97D8BE383C2}">
      <dgm:prSet/>
      <dgm:spPr/>
      <dgm:t>
        <a:bodyPr/>
        <a:lstStyle/>
        <a:p>
          <a:endParaRPr lang="en-US"/>
        </a:p>
      </dgm:t>
    </dgm:pt>
    <dgm:pt modelId="{829D3B53-1181-4439-9F58-2AA3AA69F0E5}">
      <dgm:prSet/>
      <dgm:spPr/>
      <dgm:t>
        <a:bodyPr/>
        <a:lstStyle/>
        <a:p>
          <a:r>
            <a:rPr lang="pt-BR" b="1"/>
            <a:t>II – instituição financeira pública ou privada, cooperativa de crédito, consórcio, entidade de previdência complementar, sociedade operadora de plano de assistência à saúde, sociedade seguradora, sociedade de capitalização e outras entidades legalmente equiparadas às anteriores.</a:t>
          </a:r>
          <a:endParaRPr lang="en-US"/>
        </a:p>
      </dgm:t>
    </dgm:pt>
    <dgm:pt modelId="{4B706475-B1F1-4A62-99AA-05DF89D089C0}" type="parTrans" cxnId="{D9DA6381-DFC3-4635-A61F-DAAD64B076B8}">
      <dgm:prSet/>
      <dgm:spPr/>
      <dgm:t>
        <a:bodyPr/>
        <a:lstStyle/>
        <a:p>
          <a:endParaRPr lang="en-US"/>
        </a:p>
      </dgm:t>
    </dgm:pt>
    <dgm:pt modelId="{877AF550-68A0-4A42-B367-3DB4B3155F27}" type="sibTrans" cxnId="{D9DA6381-DFC3-4635-A61F-DAAD64B076B8}">
      <dgm:prSet/>
      <dgm:spPr/>
      <dgm:t>
        <a:bodyPr/>
        <a:lstStyle/>
        <a:p>
          <a:endParaRPr lang="en-US"/>
        </a:p>
      </dgm:t>
    </dgm:pt>
    <dgm:pt modelId="{7FD2D970-D7B3-2645-A6FB-6C0A3E31F334}" type="pres">
      <dgm:prSet presAssocID="{213F2D84-ED86-4049-8A2A-84206F31C66E}" presName="vert0" presStyleCnt="0">
        <dgm:presLayoutVars>
          <dgm:dir/>
          <dgm:animOne val="branch"/>
          <dgm:animLvl val="lvl"/>
        </dgm:presLayoutVars>
      </dgm:prSet>
      <dgm:spPr/>
    </dgm:pt>
    <dgm:pt modelId="{A3C4DEFE-16E6-C940-9F94-0B47D9334A9E}" type="pres">
      <dgm:prSet presAssocID="{0D19D4FC-90A3-4952-A881-344F33A2FA84}" presName="thickLine" presStyleLbl="alignNode1" presStyleIdx="0" presStyleCnt="3"/>
      <dgm:spPr/>
    </dgm:pt>
    <dgm:pt modelId="{EC8AA935-7BA0-D54E-AC06-2BA5997263C0}" type="pres">
      <dgm:prSet presAssocID="{0D19D4FC-90A3-4952-A881-344F33A2FA84}" presName="horz1" presStyleCnt="0"/>
      <dgm:spPr/>
    </dgm:pt>
    <dgm:pt modelId="{FB4B1E0F-E883-9341-A9CF-7A8301909792}" type="pres">
      <dgm:prSet presAssocID="{0D19D4FC-90A3-4952-A881-344F33A2FA84}" presName="tx1" presStyleLbl="revTx" presStyleIdx="0" presStyleCnt="3"/>
      <dgm:spPr/>
    </dgm:pt>
    <dgm:pt modelId="{338A4617-996A-D441-87F9-E7B6D245546D}" type="pres">
      <dgm:prSet presAssocID="{0D19D4FC-90A3-4952-A881-344F33A2FA84}" presName="vert1" presStyleCnt="0"/>
      <dgm:spPr/>
    </dgm:pt>
    <dgm:pt modelId="{51723279-E7A7-6243-A083-6C77771497F0}" type="pres">
      <dgm:prSet presAssocID="{3EF03718-3ECF-466A-A44C-FC573CDE0FCB}" presName="thickLine" presStyleLbl="alignNode1" presStyleIdx="1" presStyleCnt="3"/>
      <dgm:spPr/>
    </dgm:pt>
    <dgm:pt modelId="{ED923758-7460-8A4A-87FC-9093F43AE4A5}" type="pres">
      <dgm:prSet presAssocID="{3EF03718-3ECF-466A-A44C-FC573CDE0FCB}" presName="horz1" presStyleCnt="0"/>
      <dgm:spPr/>
    </dgm:pt>
    <dgm:pt modelId="{4DD9FF7C-C676-B544-975C-68727685243C}" type="pres">
      <dgm:prSet presAssocID="{3EF03718-3ECF-466A-A44C-FC573CDE0FCB}" presName="tx1" presStyleLbl="revTx" presStyleIdx="1" presStyleCnt="3"/>
      <dgm:spPr/>
    </dgm:pt>
    <dgm:pt modelId="{27397DC2-A0B9-EF4A-A8D2-7839B0FAF1C3}" type="pres">
      <dgm:prSet presAssocID="{3EF03718-3ECF-466A-A44C-FC573CDE0FCB}" presName="vert1" presStyleCnt="0"/>
      <dgm:spPr/>
    </dgm:pt>
    <dgm:pt modelId="{3DFE0B01-A139-2A4A-A511-4EA0D8BDB488}" type="pres">
      <dgm:prSet presAssocID="{829D3B53-1181-4439-9F58-2AA3AA69F0E5}" presName="thickLine" presStyleLbl="alignNode1" presStyleIdx="2" presStyleCnt="3"/>
      <dgm:spPr/>
    </dgm:pt>
    <dgm:pt modelId="{1D12F5DA-DC3B-134D-8844-312D022338CC}" type="pres">
      <dgm:prSet presAssocID="{829D3B53-1181-4439-9F58-2AA3AA69F0E5}" presName="horz1" presStyleCnt="0"/>
      <dgm:spPr/>
    </dgm:pt>
    <dgm:pt modelId="{F3C95236-EF45-9343-9ED3-B448944F9630}" type="pres">
      <dgm:prSet presAssocID="{829D3B53-1181-4439-9F58-2AA3AA69F0E5}" presName="tx1" presStyleLbl="revTx" presStyleIdx="2" presStyleCnt="3"/>
      <dgm:spPr/>
    </dgm:pt>
    <dgm:pt modelId="{CCC991CB-22E7-E840-8BB3-C326BA1C2D5E}" type="pres">
      <dgm:prSet presAssocID="{829D3B53-1181-4439-9F58-2AA3AA69F0E5}" presName="vert1" presStyleCnt="0"/>
      <dgm:spPr/>
    </dgm:pt>
  </dgm:ptLst>
  <dgm:cxnLst>
    <dgm:cxn modelId="{71D4B622-1439-402E-8752-D97D8BE383C2}" srcId="{213F2D84-ED86-4049-8A2A-84206F31C66E}" destId="{3EF03718-3ECF-466A-A44C-FC573CDE0FCB}" srcOrd="1" destOrd="0" parTransId="{63B97956-A4DE-4B64-858D-04F75007B36E}" sibTransId="{099EAD7A-351E-4690-8BBB-483311473DF8}"/>
    <dgm:cxn modelId="{D1229345-E96D-402F-815F-86E603F664D6}" srcId="{213F2D84-ED86-4049-8A2A-84206F31C66E}" destId="{0D19D4FC-90A3-4952-A881-344F33A2FA84}" srcOrd="0" destOrd="0" parTransId="{CF4611FF-AE35-47CD-861D-F655BC07B0EA}" sibTransId="{4D7B9143-6984-40E0-AA93-B404910244AC}"/>
    <dgm:cxn modelId="{0BE2074D-4697-0F49-9807-38C348A6FE19}" type="presOf" srcId="{829D3B53-1181-4439-9F58-2AA3AA69F0E5}" destId="{F3C95236-EF45-9343-9ED3-B448944F9630}" srcOrd="0" destOrd="0" presId="urn:microsoft.com/office/officeart/2008/layout/LinedList"/>
    <dgm:cxn modelId="{BC601D71-3248-3442-933C-154FAC0BED67}" type="presOf" srcId="{0D19D4FC-90A3-4952-A881-344F33A2FA84}" destId="{FB4B1E0F-E883-9341-A9CF-7A8301909792}" srcOrd="0" destOrd="0" presId="urn:microsoft.com/office/officeart/2008/layout/LinedList"/>
    <dgm:cxn modelId="{9E8ED371-91E1-1641-99EA-DF590D6741F9}" type="presOf" srcId="{3EF03718-3ECF-466A-A44C-FC573CDE0FCB}" destId="{4DD9FF7C-C676-B544-975C-68727685243C}" srcOrd="0" destOrd="0" presId="urn:microsoft.com/office/officeart/2008/layout/LinedList"/>
    <dgm:cxn modelId="{D9DA6381-DFC3-4635-A61F-DAAD64B076B8}" srcId="{213F2D84-ED86-4049-8A2A-84206F31C66E}" destId="{829D3B53-1181-4439-9F58-2AA3AA69F0E5}" srcOrd="2" destOrd="0" parTransId="{4B706475-B1F1-4A62-99AA-05DF89D089C0}" sibTransId="{877AF550-68A0-4A42-B367-3DB4B3155F27}"/>
    <dgm:cxn modelId="{E4F54BBA-9C07-6749-9AEA-2F0EE28E8578}" type="presOf" srcId="{213F2D84-ED86-4049-8A2A-84206F31C66E}" destId="{7FD2D970-D7B3-2645-A6FB-6C0A3E31F334}" srcOrd="0" destOrd="0" presId="urn:microsoft.com/office/officeart/2008/layout/LinedList"/>
    <dgm:cxn modelId="{1B6E0839-3601-C948-A41E-CCB7E33E9E1C}" type="presParOf" srcId="{7FD2D970-D7B3-2645-A6FB-6C0A3E31F334}" destId="{A3C4DEFE-16E6-C940-9F94-0B47D9334A9E}" srcOrd="0" destOrd="0" presId="urn:microsoft.com/office/officeart/2008/layout/LinedList"/>
    <dgm:cxn modelId="{BE6C8F9D-8269-1E4F-9147-EEA9E11D3F28}" type="presParOf" srcId="{7FD2D970-D7B3-2645-A6FB-6C0A3E31F334}" destId="{EC8AA935-7BA0-D54E-AC06-2BA5997263C0}" srcOrd="1" destOrd="0" presId="urn:microsoft.com/office/officeart/2008/layout/LinedList"/>
    <dgm:cxn modelId="{8A4A6B4F-5694-CB49-9EC2-83904D2EE8CA}" type="presParOf" srcId="{EC8AA935-7BA0-D54E-AC06-2BA5997263C0}" destId="{FB4B1E0F-E883-9341-A9CF-7A8301909792}" srcOrd="0" destOrd="0" presId="urn:microsoft.com/office/officeart/2008/layout/LinedList"/>
    <dgm:cxn modelId="{72C426E3-DB0C-3246-912C-054E62421D2F}" type="presParOf" srcId="{EC8AA935-7BA0-D54E-AC06-2BA5997263C0}" destId="{338A4617-996A-D441-87F9-E7B6D245546D}" srcOrd="1" destOrd="0" presId="urn:microsoft.com/office/officeart/2008/layout/LinedList"/>
    <dgm:cxn modelId="{5D6246BF-84A7-C749-A3FB-944FAD9C71A0}" type="presParOf" srcId="{7FD2D970-D7B3-2645-A6FB-6C0A3E31F334}" destId="{51723279-E7A7-6243-A083-6C77771497F0}" srcOrd="2" destOrd="0" presId="urn:microsoft.com/office/officeart/2008/layout/LinedList"/>
    <dgm:cxn modelId="{8BBBC749-73BF-AC46-8236-0CE3383F69F0}" type="presParOf" srcId="{7FD2D970-D7B3-2645-A6FB-6C0A3E31F334}" destId="{ED923758-7460-8A4A-87FC-9093F43AE4A5}" srcOrd="3" destOrd="0" presId="urn:microsoft.com/office/officeart/2008/layout/LinedList"/>
    <dgm:cxn modelId="{C7E47E5A-D372-3D46-B539-65DBE3E54C77}" type="presParOf" srcId="{ED923758-7460-8A4A-87FC-9093F43AE4A5}" destId="{4DD9FF7C-C676-B544-975C-68727685243C}" srcOrd="0" destOrd="0" presId="urn:microsoft.com/office/officeart/2008/layout/LinedList"/>
    <dgm:cxn modelId="{004018C3-802D-BC43-9D3B-08B155E8E8C0}" type="presParOf" srcId="{ED923758-7460-8A4A-87FC-9093F43AE4A5}" destId="{27397DC2-A0B9-EF4A-A8D2-7839B0FAF1C3}" srcOrd="1" destOrd="0" presId="urn:microsoft.com/office/officeart/2008/layout/LinedList"/>
    <dgm:cxn modelId="{07801CAE-85BF-A047-85CF-D93BC818C319}" type="presParOf" srcId="{7FD2D970-D7B3-2645-A6FB-6C0A3E31F334}" destId="{3DFE0B01-A139-2A4A-A511-4EA0D8BDB488}" srcOrd="4" destOrd="0" presId="urn:microsoft.com/office/officeart/2008/layout/LinedList"/>
    <dgm:cxn modelId="{55741E4B-1343-8749-A97F-8F41A00ABF57}" type="presParOf" srcId="{7FD2D970-D7B3-2645-A6FB-6C0A3E31F334}" destId="{1D12F5DA-DC3B-134D-8844-312D022338CC}" srcOrd="5" destOrd="0" presId="urn:microsoft.com/office/officeart/2008/layout/LinedList"/>
    <dgm:cxn modelId="{EFBCA8B7-9063-AA44-811A-8E27016B148F}" type="presParOf" srcId="{1D12F5DA-DC3B-134D-8844-312D022338CC}" destId="{F3C95236-EF45-9343-9ED3-B448944F9630}" srcOrd="0" destOrd="0" presId="urn:microsoft.com/office/officeart/2008/layout/LinedList"/>
    <dgm:cxn modelId="{EDC27083-6A3E-C24A-9D9F-E8DAB4979823}" type="presParOf" srcId="{1D12F5DA-DC3B-134D-8844-312D022338CC}" destId="{CCC991CB-22E7-E840-8BB3-C326BA1C2D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F8F315-DC3C-4652-A438-92464A7F027A}"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8EB6F60F-4CFE-42B3-B883-F58D22EC19A7}">
      <dgm:prSet/>
      <dgm:spPr/>
      <dgm:t>
        <a:bodyPr/>
        <a:lstStyle/>
        <a:p>
          <a:r>
            <a:rPr lang="pt-BR"/>
            <a:t>TJSP negou a falência da UNIMED PAULISTANA, com R$ 3 bilhões de dívidas</a:t>
          </a:r>
          <a:endParaRPr lang="en-US"/>
        </a:p>
      </dgm:t>
    </dgm:pt>
    <dgm:pt modelId="{F279CB5A-0B91-4ADD-B921-D1AA5A62C5F6}" type="parTrans" cxnId="{51D41AA4-7F9B-49A4-A8B8-7479FCF1DE23}">
      <dgm:prSet/>
      <dgm:spPr/>
      <dgm:t>
        <a:bodyPr/>
        <a:lstStyle/>
        <a:p>
          <a:endParaRPr lang="en-US"/>
        </a:p>
      </dgm:t>
    </dgm:pt>
    <dgm:pt modelId="{FB780A57-E457-4C0C-BE6E-983901A408CB}" type="sibTrans" cxnId="{51D41AA4-7F9B-49A4-A8B8-7479FCF1DE23}">
      <dgm:prSet/>
      <dgm:spPr/>
      <dgm:t>
        <a:bodyPr/>
        <a:lstStyle/>
        <a:p>
          <a:endParaRPr lang="en-US"/>
        </a:p>
      </dgm:t>
    </dgm:pt>
    <dgm:pt modelId="{32B89336-6670-4E0D-8C41-5E9B54C26621}">
      <dgm:prSet/>
      <dgm:spPr/>
      <dgm:t>
        <a:bodyPr/>
        <a:lstStyle/>
        <a:p>
          <a:r>
            <a:rPr lang="pt-BR"/>
            <a:t>Unimed Petropolis (ANS)</a:t>
          </a:r>
          <a:endParaRPr lang="en-US"/>
        </a:p>
      </dgm:t>
    </dgm:pt>
    <dgm:pt modelId="{BDBFF3AA-1631-4F2A-A1EA-6B36BDD1966E}" type="parTrans" cxnId="{B6A5895B-A7E9-45B0-889E-8AE52D5D1A27}">
      <dgm:prSet/>
      <dgm:spPr/>
      <dgm:t>
        <a:bodyPr/>
        <a:lstStyle/>
        <a:p>
          <a:endParaRPr lang="en-US"/>
        </a:p>
      </dgm:t>
    </dgm:pt>
    <dgm:pt modelId="{11247444-B6C9-434B-B85F-1EB42FC8591B}" type="sibTrans" cxnId="{B6A5895B-A7E9-45B0-889E-8AE52D5D1A27}">
      <dgm:prSet/>
      <dgm:spPr/>
      <dgm:t>
        <a:bodyPr/>
        <a:lstStyle/>
        <a:p>
          <a:endParaRPr lang="en-US"/>
        </a:p>
      </dgm:t>
    </dgm:pt>
    <dgm:pt modelId="{4FBD380F-C944-4B44-B6DB-EA2502D1198E}" type="pres">
      <dgm:prSet presAssocID="{FFF8F315-DC3C-4652-A438-92464A7F027A}" presName="vert0" presStyleCnt="0">
        <dgm:presLayoutVars>
          <dgm:dir/>
          <dgm:animOne val="branch"/>
          <dgm:animLvl val="lvl"/>
        </dgm:presLayoutVars>
      </dgm:prSet>
      <dgm:spPr/>
    </dgm:pt>
    <dgm:pt modelId="{0B656427-EBD1-FB4B-9344-3127685E92E2}" type="pres">
      <dgm:prSet presAssocID="{8EB6F60F-4CFE-42B3-B883-F58D22EC19A7}" presName="thickLine" presStyleLbl="alignNode1" presStyleIdx="0" presStyleCnt="2"/>
      <dgm:spPr/>
    </dgm:pt>
    <dgm:pt modelId="{3D81AE02-E5FF-264B-B5E9-4E7EA080466E}" type="pres">
      <dgm:prSet presAssocID="{8EB6F60F-4CFE-42B3-B883-F58D22EC19A7}" presName="horz1" presStyleCnt="0"/>
      <dgm:spPr/>
    </dgm:pt>
    <dgm:pt modelId="{D4AD4344-4ABE-C940-A717-5A1E1200B3C4}" type="pres">
      <dgm:prSet presAssocID="{8EB6F60F-4CFE-42B3-B883-F58D22EC19A7}" presName="tx1" presStyleLbl="revTx" presStyleIdx="0" presStyleCnt="2"/>
      <dgm:spPr/>
    </dgm:pt>
    <dgm:pt modelId="{03C29927-00FE-0F40-9521-EC763E5B4078}" type="pres">
      <dgm:prSet presAssocID="{8EB6F60F-4CFE-42B3-B883-F58D22EC19A7}" presName="vert1" presStyleCnt="0"/>
      <dgm:spPr/>
    </dgm:pt>
    <dgm:pt modelId="{2064B50D-06B3-0B49-9A1D-3640DE09A23F}" type="pres">
      <dgm:prSet presAssocID="{32B89336-6670-4E0D-8C41-5E9B54C26621}" presName="thickLine" presStyleLbl="alignNode1" presStyleIdx="1" presStyleCnt="2"/>
      <dgm:spPr/>
    </dgm:pt>
    <dgm:pt modelId="{448B6D91-C17E-6C47-B75A-5F2BB2593EE4}" type="pres">
      <dgm:prSet presAssocID="{32B89336-6670-4E0D-8C41-5E9B54C26621}" presName="horz1" presStyleCnt="0"/>
      <dgm:spPr/>
    </dgm:pt>
    <dgm:pt modelId="{A65344CE-4874-F742-AA00-8B44E3644D8A}" type="pres">
      <dgm:prSet presAssocID="{32B89336-6670-4E0D-8C41-5E9B54C26621}" presName="tx1" presStyleLbl="revTx" presStyleIdx="1" presStyleCnt="2"/>
      <dgm:spPr/>
    </dgm:pt>
    <dgm:pt modelId="{1510FDFE-3E37-3749-ABBB-E0AF510B8FF9}" type="pres">
      <dgm:prSet presAssocID="{32B89336-6670-4E0D-8C41-5E9B54C26621}" presName="vert1" presStyleCnt="0"/>
      <dgm:spPr/>
    </dgm:pt>
  </dgm:ptLst>
  <dgm:cxnLst>
    <dgm:cxn modelId="{D883D41F-3F7D-9448-B386-C24E8E6CF096}" type="presOf" srcId="{32B89336-6670-4E0D-8C41-5E9B54C26621}" destId="{A65344CE-4874-F742-AA00-8B44E3644D8A}" srcOrd="0" destOrd="0" presId="urn:microsoft.com/office/officeart/2008/layout/LinedList"/>
    <dgm:cxn modelId="{506DED2B-4FBB-0548-87BA-6A1DF5870342}" type="presOf" srcId="{8EB6F60F-4CFE-42B3-B883-F58D22EC19A7}" destId="{D4AD4344-4ABE-C940-A717-5A1E1200B3C4}" srcOrd="0" destOrd="0" presId="urn:microsoft.com/office/officeart/2008/layout/LinedList"/>
    <dgm:cxn modelId="{B6A5895B-A7E9-45B0-889E-8AE52D5D1A27}" srcId="{FFF8F315-DC3C-4652-A438-92464A7F027A}" destId="{32B89336-6670-4E0D-8C41-5E9B54C26621}" srcOrd="1" destOrd="0" parTransId="{BDBFF3AA-1631-4F2A-A1EA-6B36BDD1966E}" sibTransId="{11247444-B6C9-434B-B85F-1EB42FC8591B}"/>
    <dgm:cxn modelId="{A5A058A0-A6D1-2F4D-9244-DBB679D01C75}" type="presOf" srcId="{FFF8F315-DC3C-4652-A438-92464A7F027A}" destId="{4FBD380F-C944-4B44-B6DB-EA2502D1198E}" srcOrd="0" destOrd="0" presId="urn:microsoft.com/office/officeart/2008/layout/LinedList"/>
    <dgm:cxn modelId="{51D41AA4-7F9B-49A4-A8B8-7479FCF1DE23}" srcId="{FFF8F315-DC3C-4652-A438-92464A7F027A}" destId="{8EB6F60F-4CFE-42B3-B883-F58D22EC19A7}" srcOrd="0" destOrd="0" parTransId="{F279CB5A-0B91-4ADD-B921-D1AA5A62C5F6}" sibTransId="{FB780A57-E457-4C0C-BE6E-983901A408CB}"/>
    <dgm:cxn modelId="{9449904E-B529-F24E-9034-FD3488FCBD8B}" type="presParOf" srcId="{4FBD380F-C944-4B44-B6DB-EA2502D1198E}" destId="{0B656427-EBD1-FB4B-9344-3127685E92E2}" srcOrd="0" destOrd="0" presId="urn:microsoft.com/office/officeart/2008/layout/LinedList"/>
    <dgm:cxn modelId="{0891ED55-CB5C-8A4E-A62D-86F290312335}" type="presParOf" srcId="{4FBD380F-C944-4B44-B6DB-EA2502D1198E}" destId="{3D81AE02-E5FF-264B-B5E9-4E7EA080466E}" srcOrd="1" destOrd="0" presId="urn:microsoft.com/office/officeart/2008/layout/LinedList"/>
    <dgm:cxn modelId="{57F98F0F-6682-8A49-9529-E45AA8ED0AA7}" type="presParOf" srcId="{3D81AE02-E5FF-264B-B5E9-4E7EA080466E}" destId="{D4AD4344-4ABE-C940-A717-5A1E1200B3C4}" srcOrd="0" destOrd="0" presId="urn:microsoft.com/office/officeart/2008/layout/LinedList"/>
    <dgm:cxn modelId="{8C12B292-FDA3-BE42-AAEE-03E6935C2932}" type="presParOf" srcId="{3D81AE02-E5FF-264B-B5E9-4E7EA080466E}" destId="{03C29927-00FE-0F40-9521-EC763E5B4078}" srcOrd="1" destOrd="0" presId="urn:microsoft.com/office/officeart/2008/layout/LinedList"/>
    <dgm:cxn modelId="{0023FF4E-3EE3-0648-9B9D-D4E0243225B6}" type="presParOf" srcId="{4FBD380F-C944-4B44-B6DB-EA2502D1198E}" destId="{2064B50D-06B3-0B49-9A1D-3640DE09A23F}" srcOrd="2" destOrd="0" presId="urn:microsoft.com/office/officeart/2008/layout/LinedList"/>
    <dgm:cxn modelId="{B0F8EF2E-9FFE-244D-B71A-A4D0DE54FDE8}" type="presParOf" srcId="{4FBD380F-C944-4B44-B6DB-EA2502D1198E}" destId="{448B6D91-C17E-6C47-B75A-5F2BB2593EE4}" srcOrd="3" destOrd="0" presId="urn:microsoft.com/office/officeart/2008/layout/LinedList"/>
    <dgm:cxn modelId="{AE790F8F-4882-674B-ABDB-9C49ACE5FA80}" type="presParOf" srcId="{448B6D91-C17E-6C47-B75A-5F2BB2593EE4}" destId="{A65344CE-4874-F742-AA00-8B44E3644D8A}" srcOrd="0" destOrd="0" presId="urn:microsoft.com/office/officeart/2008/layout/LinedList"/>
    <dgm:cxn modelId="{9B2E195A-DCCD-994F-8123-5626D3F9CB9E}" type="presParOf" srcId="{448B6D91-C17E-6C47-B75A-5F2BB2593EE4}" destId="{1510FDFE-3E37-3749-ABBB-E0AF510B8F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4B5A55-CBED-42C8-9613-C43C204431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070AC74-7397-492C-B83D-2EA5FEBE2E6A}">
      <dgm:prSet/>
      <dgm:spPr/>
      <dgm:t>
        <a:bodyPr/>
        <a:lstStyle/>
        <a:p>
          <a:r>
            <a:rPr lang="pt-BR"/>
            <a:t>VERACIDADE </a:t>
          </a:r>
          <a:endParaRPr lang="en-US"/>
        </a:p>
      </dgm:t>
    </dgm:pt>
    <dgm:pt modelId="{3E31B8FE-C9A9-4F1D-8F65-F99E11421BB9}" type="parTrans" cxnId="{D4B6E703-DBCC-4E9F-8B49-7EDE538E8177}">
      <dgm:prSet/>
      <dgm:spPr/>
      <dgm:t>
        <a:bodyPr/>
        <a:lstStyle/>
        <a:p>
          <a:endParaRPr lang="en-US"/>
        </a:p>
      </dgm:t>
    </dgm:pt>
    <dgm:pt modelId="{4B1217D3-C750-4AEB-B8FD-97E55CA5F00D}" type="sibTrans" cxnId="{D4B6E703-DBCC-4E9F-8B49-7EDE538E8177}">
      <dgm:prSet/>
      <dgm:spPr/>
      <dgm:t>
        <a:bodyPr/>
        <a:lstStyle/>
        <a:p>
          <a:endParaRPr lang="en-US"/>
        </a:p>
      </dgm:t>
    </dgm:pt>
    <dgm:pt modelId="{A05EB7C1-FE0B-4094-BEB7-79AD2891159F}">
      <dgm:prSet/>
      <dgm:spPr/>
      <dgm:t>
        <a:bodyPr/>
        <a:lstStyle/>
        <a:p>
          <a:r>
            <a:rPr lang="pt-BR"/>
            <a:t>NOVIDADE </a:t>
          </a:r>
          <a:endParaRPr lang="en-US"/>
        </a:p>
      </dgm:t>
    </dgm:pt>
    <dgm:pt modelId="{B86839D8-8F1D-4419-B769-A35715620CF6}" type="parTrans" cxnId="{9DC2303B-E7FC-4DF9-BE36-C068722979AE}">
      <dgm:prSet/>
      <dgm:spPr/>
      <dgm:t>
        <a:bodyPr/>
        <a:lstStyle/>
        <a:p>
          <a:endParaRPr lang="en-US"/>
        </a:p>
      </dgm:t>
    </dgm:pt>
    <dgm:pt modelId="{FE44B314-3123-438B-AA84-9148EF96B3FB}" type="sibTrans" cxnId="{9DC2303B-E7FC-4DF9-BE36-C068722979AE}">
      <dgm:prSet/>
      <dgm:spPr/>
      <dgm:t>
        <a:bodyPr/>
        <a:lstStyle/>
        <a:p>
          <a:endParaRPr lang="en-US"/>
        </a:p>
      </dgm:t>
    </dgm:pt>
    <dgm:pt modelId="{0ABB919F-B736-4D07-A7D1-E1857ADC981F}">
      <dgm:prSet/>
      <dgm:spPr/>
      <dgm:t>
        <a:bodyPr/>
        <a:lstStyle/>
        <a:p>
          <a:r>
            <a:rPr lang="pt-BR"/>
            <a:t>IDENTIFICAÇÃO DO TIPO SOCIETÁRIO</a:t>
          </a:r>
          <a:endParaRPr lang="en-US"/>
        </a:p>
      </dgm:t>
    </dgm:pt>
    <dgm:pt modelId="{B16F4E0B-CA26-483F-9480-4DDCC7CDD252}" type="parTrans" cxnId="{92099953-548C-48CC-B2F0-5714B2AA7EFE}">
      <dgm:prSet/>
      <dgm:spPr/>
      <dgm:t>
        <a:bodyPr/>
        <a:lstStyle/>
        <a:p>
          <a:endParaRPr lang="en-US"/>
        </a:p>
      </dgm:t>
    </dgm:pt>
    <dgm:pt modelId="{5A127E82-8CCB-46F8-903E-83D03DF550F4}" type="sibTrans" cxnId="{92099953-548C-48CC-B2F0-5714B2AA7EFE}">
      <dgm:prSet/>
      <dgm:spPr/>
      <dgm:t>
        <a:bodyPr/>
        <a:lstStyle/>
        <a:p>
          <a:endParaRPr lang="en-US"/>
        </a:p>
      </dgm:t>
    </dgm:pt>
    <dgm:pt modelId="{2252EC34-B348-4186-8D9F-5F01C9B30DEC}">
      <dgm:prSet/>
      <dgm:spPr/>
      <dgm:t>
        <a:bodyPr/>
        <a:lstStyle/>
        <a:p>
          <a:r>
            <a:rPr lang="pt-BR"/>
            <a:t>LEGALIDADE (não pode imitar denominações de órgãos públicos ou ferir a moralidade)</a:t>
          </a:r>
          <a:endParaRPr lang="en-US"/>
        </a:p>
      </dgm:t>
    </dgm:pt>
    <dgm:pt modelId="{4138E6E7-46C8-492C-85FD-21692C7991DB}" type="parTrans" cxnId="{5FAC6127-0973-4F5E-ABBB-07FBD25A348F}">
      <dgm:prSet/>
      <dgm:spPr/>
      <dgm:t>
        <a:bodyPr/>
        <a:lstStyle/>
        <a:p>
          <a:endParaRPr lang="en-US"/>
        </a:p>
      </dgm:t>
    </dgm:pt>
    <dgm:pt modelId="{63F9C981-3ED8-4ADE-A045-30FD3657258D}" type="sibTrans" cxnId="{5FAC6127-0973-4F5E-ABBB-07FBD25A348F}">
      <dgm:prSet/>
      <dgm:spPr/>
      <dgm:t>
        <a:bodyPr/>
        <a:lstStyle/>
        <a:p>
          <a:endParaRPr lang="en-US"/>
        </a:p>
      </dgm:t>
    </dgm:pt>
    <dgm:pt modelId="{24C3096F-6CD3-7346-9BCF-BDF88751E18F}" type="pres">
      <dgm:prSet presAssocID="{804B5A55-CBED-42C8-9613-C43C204431AB}" presName="linear" presStyleCnt="0">
        <dgm:presLayoutVars>
          <dgm:animLvl val="lvl"/>
          <dgm:resizeHandles val="exact"/>
        </dgm:presLayoutVars>
      </dgm:prSet>
      <dgm:spPr/>
    </dgm:pt>
    <dgm:pt modelId="{6C508186-0A48-2547-8307-92C292E209FB}" type="pres">
      <dgm:prSet presAssocID="{5070AC74-7397-492C-B83D-2EA5FEBE2E6A}" presName="parentText" presStyleLbl="node1" presStyleIdx="0" presStyleCnt="4">
        <dgm:presLayoutVars>
          <dgm:chMax val="0"/>
          <dgm:bulletEnabled val="1"/>
        </dgm:presLayoutVars>
      </dgm:prSet>
      <dgm:spPr/>
    </dgm:pt>
    <dgm:pt modelId="{406CC73C-3ADC-BC4C-94C5-299EFA59DDAF}" type="pres">
      <dgm:prSet presAssocID="{4B1217D3-C750-4AEB-B8FD-97E55CA5F00D}" presName="spacer" presStyleCnt="0"/>
      <dgm:spPr/>
    </dgm:pt>
    <dgm:pt modelId="{5F84126F-E866-C64F-A879-3C7AC772B9BF}" type="pres">
      <dgm:prSet presAssocID="{A05EB7C1-FE0B-4094-BEB7-79AD2891159F}" presName="parentText" presStyleLbl="node1" presStyleIdx="1" presStyleCnt="4">
        <dgm:presLayoutVars>
          <dgm:chMax val="0"/>
          <dgm:bulletEnabled val="1"/>
        </dgm:presLayoutVars>
      </dgm:prSet>
      <dgm:spPr/>
    </dgm:pt>
    <dgm:pt modelId="{0A69FEA2-87E4-9643-A677-528F0E610105}" type="pres">
      <dgm:prSet presAssocID="{FE44B314-3123-438B-AA84-9148EF96B3FB}" presName="spacer" presStyleCnt="0"/>
      <dgm:spPr/>
    </dgm:pt>
    <dgm:pt modelId="{89BB3A08-C892-0D4D-8217-EAE2E7C7272E}" type="pres">
      <dgm:prSet presAssocID="{0ABB919F-B736-4D07-A7D1-E1857ADC981F}" presName="parentText" presStyleLbl="node1" presStyleIdx="2" presStyleCnt="4">
        <dgm:presLayoutVars>
          <dgm:chMax val="0"/>
          <dgm:bulletEnabled val="1"/>
        </dgm:presLayoutVars>
      </dgm:prSet>
      <dgm:spPr/>
    </dgm:pt>
    <dgm:pt modelId="{81E73000-7234-E441-AC34-DD8AFC2FD812}" type="pres">
      <dgm:prSet presAssocID="{5A127E82-8CCB-46F8-903E-83D03DF550F4}" presName="spacer" presStyleCnt="0"/>
      <dgm:spPr/>
    </dgm:pt>
    <dgm:pt modelId="{E298CD14-3839-3E44-B59B-71721EC4BB32}" type="pres">
      <dgm:prSet presAssocID="{2252EC34-B348-4186-8D9F-5F01C9B30DEC}" presName="parentText" presStyleLbl="node1" presStyleIdx="3" presStyleCnt="4">
        <dgm:presLayoutVars>
          <dgm:chMax val="0"/>
          <dgm:bulletEnabled val="1"/>
        </dgm:presLayoutVars>
      </dgm:prSet>
      <dgm:spPr/>
    </dgm:pt>
  </dgm:ptLst>
  <dgm:cxnLst>
    <dgm:cxn modelId="{D4B6E703-DBCC-4E9F-8B49-7EDE538E8177}" srcId="{804B5A55-CBED-42C8-9613-C43C204431AB}" destId="{5070AC74-7397-492C-B83D-2EA5FEBE2E6A}" srcOrd="0" destOrd="0" parTransId="{3E31B8FE-C9A9-4F1D-8F65-F99E11421BB9}" sibTransId="{4B1217D3-C750-4AEB-B8FD-97E55CA5F00D}"/>
    <dgm:cxn modelId="{B4D42225-12FB-7F46-9521-77F25E70EB5B}" type="presOf" srcId="{804B5A55-CBED-42C8-9613-C43C204431AB}" destId="{24C3096F-6CD3-7346-9BCF-BDF88751E18F}" srcOrd="0" destOrd="0" presId="urn:microsoft.com/office/officeart/2005/8/layout/vList2"/>
    <dgm:cxn modelId="{5FAC6127-0973-4F5E-ABBB-07FBD25A348F}" srcId="{804B5A55-CBED-42C8-9613-C43C204431AB}" destId="{2252EC34-B348-4186-8D9F-5F01C9B30DEC}" srcOrd="3" destOrd="0" parTransId="{4138E6E7-46C8-492C-85FD-21692C7991DB}" sibTransId="{63F9C981-3ED8-4ADE-A045-30FD3657258D}"/>
    <dgm:cxn modelId="{9DC2303B-E7FC-4DF9-BE36-C068722979AE}" srcId="{804B5A55-CBED-42C8-9613-C43C204431AB}" destId="{A05EB7C1-FE0B-4094-BEB7-79AD2891159F}" srcOrd="1" destOrd="0" parTransId="{B86839D8-8F1D-4419-B769-A35715620CF6}" sibTransId="{FE44B314-3123-438B-AA84-9148EF96B3FB}"/>
    <dgm:cxn modelId="{791D0A51-3207-3E48-8135-F59D32CA5674}" type="presOf" srcId="{5070AC74-7397-492C-B83D-2EA5FEBE2E6A}" destId="{6C508186-0A48-2547-8307-92C292E209FB}" srcOrd="0" destOrd="0" presId="urn:microsoft.com/office/officeart/2005/8/layout/vList2"/>
    <dgm:cxn modelId="{92099953-548C-48CC-B2F0-5714B2AA7EFE}" srcId="{804B5A55-CBED-42C8-9613-C43C204431AB}" destId="{0ABB919F-B736-4D07-A7D1-E1857ADC981F}" srcOrd="2" destOrd="0" parTransId="{B16F4E0B-CA26-483F-9480-4DDCC7CDD252}" sibTransId="{5A127E82-8CCB-46F8-903E-83D03DF550F4}"/>
    <dgm:cxn modelId="{02DEC37B-1C89-6445-B078-5D773746720B}" type="presOf" srcId="{2252EC34-B348-4186-8D9F-5F01C9B30DEC}" destId="{E298CD14-3839-3E44-B59B-71721EC4BB32}" srcOrd="0" destOrd="0" presId="urn:microsoft.com/office/officeart/2005/8/layout/vList2"/>
    <dgm:cxn modelId="{F3B8A992-4F38-5C46-AC35-B8A2EFA660F6}" type="presOf" srcId="{0ABB919F-B736-4D07-A7D1-E1857ADC981F}" destId="{89BB3A08-C892-0D4D-8217-EAE2E7C7272E}" srcOrd="0" destOrd="0" presId="urn:microsoft.com/office/officeart/2005/8/layout/vList2"/>
    <dgm:cxn modelId="{6DFFEAD8-77F9-0B42-A248-DF665B7C37BB}" type="presOf" srcId="{A05EB7C1-FE0B-4094-BEB7-79AD2891159F}" destId="{5F84126F-E866-C64F-A879-3C7AC772B9BF}" srcOrd="0" destOrd="0" presId="urn:microsoft.com/office/officeart/2005/8/layout/vList2"/>
    <dgm:cxn modelId="{02129732-9A8B-774C-80F9-3653E2A82B45}" type="presParOf" srcId="{24C3096F-6CD3-7346-9BCF-BDF88751E18F}" destId="{6C508186-0A48-2547-8307-92C292E209FB}" srcOrd="0" destOrd="0" presId="urn:microsoft.com/office/officeart/2005/8/layout/vList2"/>
    <dgm:cxn modelId="{8B4E9AC6-8DEB-874E-BE4C-74894642D95C}" type="presParOf" srcId="{24C3096F-6CD3-7346-9BCF-BDF88751E18F}" destId="{406CC73C-3ADC-BC4C-94C5-299EFA59DDAF}" srcOrd="1" destOrd="0" presId="urn:microsoft.com/office/officeart/2005/8/layout/vList2"/>
    <dgm:cxn modelId="{6C238A88-1468-4C4E-94A4-FC754EC2932E}" type="presParOf" srcId="{24C3096F-6CD3-7346-9BCF-BDF88751E18F}" destId="{5F84126F-E866-C64F-A879-3C7AC772B9BF}" srcOrd="2" destOrd="0" presId="urn:microsoft.com/office/officeart/2005/8/layout/vList2"/>
    <dgm:cxn modelId="{6DBB55C3-2070-514F-8B75-7C30D87AA4BD}" type="presParOf" srcId="{24C3096F-6CD3-7346-9BCF-BDF88751E18F}" destId="{0A69FEA2-87E4-9643-A677-528F0E610105}" srcOrd="3" destOrd="0" presId="urn:microsoft.com/office/officeart/2005/8/layout/vList2"/>
    <dgm:cxn modelId="{26EA236C-601C-274F-AE70-DD0D7A6CE066}" type="presParOf" srcId="{24C3096F-6CD3-7346-9BCF-BDF88751E18F}" destId="{89BB3A08-C892-0D4D-8217-EAE2E7C7272E}" srcOrd="4" destOrd="0" presId="urn:microsoft.com/office/officeart/2005/8/layout/vList2"/>
    <dgm:cxn modelId="{E6D488F4-3B2A-A64F-8675-14E72930347B}" type="presParOf" srcId="{24C3096F-6CD3-7346-9BCF-BDF88751E18F}" destId="{81E73000-7234-E441-AC34-DD8AFC2FD812}" srcOrd="5" destOrd="0" presId="urn:microsoft.com/office/officeart/2005/8/layout/vList2"/>
    <dgm:cxn modelId="{7BEB4477-4EC6-CD41-9CDC-7C3E410D12DE}" type="presParOf" srcId="{24C3096F-6CD3-7346-9BCF-BDF88751E18F}" destId="{E298CD14-3839-3E44-B59B-71721EC4BB3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E9CC8-C713-5C48-B817-D3595BB92948}">
      <dsp:nvSpPr>
        <dsp:cNvPr id="0" name=""/>
        <dsp:cNvSpPr/>
      </dsp:nvSpPr>
      <dsp:spPr>
        <a:xfrm>
          <a:off x="0" y="56548"/>
          <a:ext cx="7559504" cy="1484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dirty="0"/>
            <a:t>Na Alemanha, cooperativas de crédito rural (cooperativas </a:t>
          </a:r>
          <a:r>
            <a:rPr lang="pt-BR" sz="2700" kern="1200" dirty="0" err="1"/>
            <a:t>Reiffeisen</a:t>
          </a:r>
          <a:r>
            <a:rPr lang="pt-BR" sz="2700" kern="1200" dirty="0"/>
            <a:t>, por seu fundador, que se inspirou em princípios cristãos). </a:t>
          </a:r>
          <a:endParaRPr lang="en-US" sz="2700" kern="1200" dirty="0"/>
        </a:p>
      </dsp:txBody>
      <dsp:txXfrm>
        <a:off x="72479" y="129027"/>
        <a:ext cx="7414546" cy="1339772"/>
      </dsp:txXfrm>
    </dsp:sp>
    <dsp:sp modelId="{BE8BCF82-A433-FC4C-B83C-51785B8658D8}">
      <dsp:nvSpPr>
        <dsp:cNvPr id="0" name=""/>
        <dsp:cNvSpPr/>
      </dsp:nvSpPr>
      <dsp:spPr>
        <a:xfrm>
          <a:off x="0" y="1630913"/>
          <a:ext cx="7559504" cy="148473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Cooperativas Schulze-Delitsch: crédito para os pequenos empresários urbanos,  com  aporte de verbas públicas e pela organização empresarial</a:t>
          </a:r>
          <a:endParaRPr lang="en-US" sz="2700" kern="1200"/>
        </a:p>
      </dsp:txBody>
      <dsp:txXfrm>
        <a:off x="72479" y="1703392"/>
        <a:ext cx="7414546" cy="1339772"/>
      </dsp:txXfrm>
    </dsp:sp>
    <dsp:sp modelId="{8B3662CB-A0BA-374A-8048-40318B20E27C}">
      <dsp:nvSpPr>
        <dsp:cNvPr id="0" name=""/>
        <dsp:cNvSpPr/>
      </dsp:nvSpPr>
      <dsp:spPr>
        <a:xfrm>
          <a:off x="0" y="3181528"/>
          <a:ext cx="7559504" cy="148473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Itália: cooperativa de crédito denominada Banco Popular Luzzati ("convertire in capital l´onestà").</a:t>
          </a:r>
          <a:endParaRPr lang="en-US" sz="2700" kern="1200"/>
        </a:p>
      </dsp:txBody>
      <dsp:txXfrm>
        <a:off x="72479" y="3254007"/>
        <a:ext cx="7414546" cy="1339772"/>
      </dsp:txXfrm>
    </dsp:sp>
    <dsp:sp modelId="{3AFA6CA3-3D81-D544-A5EC-011882EC0C1F}">
      <dsp:nvSpPr>
        <dsp:cNvPr id="0" name=""/>
        <dsp:cNvSpPr/>
      </dsp:nvSpPr>
      <dsp:spPr>
        <a:xfrm>
          <a:off x="0" y="4744018"/>
          <a:ext cx="7559504" cy="1484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Primeira cooperativa brasileira, em 1902 (Caixa de Crédito Rural Nova Petrópolis, ainda existente).</a:t>
          </a:r>
          <a:endParaRPr lang="en-US" sz="2700" kern="1200"/>
        </a:p>
      </dsp:txBody>
      <dsp:txXfrm>
        <a:off x="72479" y="4816497"/>
        <a:ext cx="7414546" cy="1339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CDB89-EF80-C640-AC1A-B66CE8EFA79B}">
      <dsp:nvSpPr>
        <dsp:cNvPr id="0" name=""/>
        <dsp:cNvSpPr/>
      </dsp:nvSpPr>
      <dsp:spPr>
        <a:xfrm>
          <a:off x="0" y="210022"/>
          <a:ext cx="6666833" cy="162227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a) aumento de seu poder de barganha, pela união; </a:t>
          </a:r>
          <a:endParaRPr lang="en-US" sz="2900" kern="1200"/>
        </a:p>
      </dsp:txBody>
      <dsp:txXfrm>
        <a:off x="79193" y="289215"/>
        <a:ext cx="6508447" cy="1463892"/>
      </dsp:txXfrm>
    </dsp:sp>
    <dsp:sp modelId="{82F9AC2E-2DFD-3847-A865-18C5F8BF3834}">
      <dsp:nvSpPr>
        <dsp:cNvPr id="0" name=""/>
        <dsp:cNvSpPr/>
      </dsp:nvSpPr>
      <dsp:spPr>
        <a:xfrm>
          <a:off x="0" y="1915820"/>
          <a:ext cx="6666833" cy="1622278"/>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b) ganhos de escala nas operações e redução de custos fixos; </a:t>
          </a:r>
          <a:endParaRPr lang="en-US" sz="2900" kern="1200"/>
        </a:p>
      </dsp:txBody>
      <dsp:txXfrm>
        <a:off x="79193" y="1995013"/>
        <a:ext cx="6508447" cy="1463892"/>
      </dsp:txXfrm>
    </dsp:sp>
    <dsp:sp modelId="{E416B12C-C302-AD45-96EB-18B72D24F444}">
      <dsp:nvSpPr>
        <dsp:cNvPr id="0" name=""/>
        <dsp:cNvSpPr/>
      </dsp:nvSpPr>
      <dsp:spPr>
        <a:xfrm>
          <a:off x="0" y="3621619"/>
          <a:ext cx="6666833" cy="162227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c) eliminação de intermediários (a própria cooperativa intermedia a relação de seus associados com o mercado). </a:t>
          </a:r>
          <a:endParaRPr lang="en-US" sz="2900" kern="1200"/>
        </a:p>
      </dsp:txBody>
      <dsp:txXfrm>
        <a:off x="79193" y="3700812"/>
        <a:ext cx="6508447" cy="1463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4937B-12A5-E04C-BF57-7D84872FE1E5}">
      <dsp:nvSpPr>
        <dsp:cNvPr id="0" name=""/>
        <dsp:cNvSpPr/>
      </dsp:nvSpPr>
      <dsp:spPr>
        <a:xfrm>
          <a:off x="0" y="422104"/>
          <a:ext cx="6666833" cy="14847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Cooperativa central: constituída por cooperativas de mesma espécie ou tipos diferentes, e admitem associados singulares</a:t>
          </a:r>
          <a:endParaRPr lang="en-US" sz="2700" kern="1200"/>
        </a:p>
      </dsp:txBody>
      <dsp:txXfrm>
        <a:off x="72479" y="494583"/>
        <a:ext cx="6521875" cy="1339772"/>
      </dsp:txXfrm>
    </dsp:sp>
    <dsp:sp modelId="{C08E9934-617F-574D-92E2-1F59E3379EC4}">
      <dsp:nvSpPr>
        <dsp:cNvPr id="0" name=""/>
        <dsp:cNvSpPr/>
      </dsp:nvSpPr>
      <dsp:spPr>
        <a:xfrm>
          <a:off x="0" y="1984594"/>
          <a:ext cx="6666833" cy="148473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a:t>Federaçao de cooperativas: de mesma espécie e tipos</a:t>
          </a:r>
          <a:endParaRPr lang="en-US" sz="2700" kern="1200"/>
        </a:p>
      </dsp:txBody>
      <dsp:txXfrm>
        <a:off x="72479" y="2057073"/>
        <a:ext cx="6521875" cy="1339772"/>
      </dsp:txXfrm>
    </dsp:sp>
    <dsp:sp modelId="{A05AC13E-5751-4345-A9CF-F79DE4A00B70}">
      <dsp:nvSpPr>
        <dsp:cNvPr id="0" name=""/>
        <dsp:cNvSpPr/>
      </dsp:nvSpPr>
      <dsp:spPr>
        <a:xfrm>
          <a:off x="0" y="3547085"/>
          <a:ext cx="6666833" cy="148473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t-BR" sz="2700" kern="1200" dirty="0"/>
            <a:t>Confederação nacional UNIMED</a:t>
          </a:r>
        </a:p>
      </dsp:txBody>
      <dsp:txXfrm>
        <a:off x="72479" y="3619564"/>
        <a:ext cx="6521875" cy="1339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4DEFE-16E6-C940-9F94-0B47D9334A9E}">
      <dsp:nvSpPr>
        <dsp:cNvPr id="0" name=""/>
        <dsp:cNvSpPr/>
      </dsp:nvSpPr>
      <dsp:spPr>
        <a:xfrm>
          <a:off x="0" y="2663"/>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4B1E0F-E883-9341-A9CF-7A8301909792}">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kern="1200"/>
            <a:t>Não se sujeitam à Lei 11.101 as sociedades cooperativas, pois são elas consideradas simples em razão de sua forma, a teor do parágrafo único do artigo 982 CC</a:t>
          </a:r>
          <a:endParaRPr lang="en-US" sz="2000" kern="1200"/>
        </a:p>
      </dsp:txBody>
      <dsp:txXfrm>
        <a:off x="0" y="2663"/>
        <a:ext cx="6666833" cy="1816197"/>
      </dsp:txXfrm>
    </dsp:sp>
    <dsp:sp modelId="{51723279-E7A7-6243-A083-6C77771497F0}">
      <dsp:nvSpPr>
        <dsp:cNvPr id="0" name=""/>
        <dsp:cNvSpPr/>
      </dsp:nvSpPr>
      <dsp:spPr>
        <a:xfrm>
          <a:off x="0" y="1818861"/>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D9FF7C-C676-B544-975C-68727685243C}">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kern="1200"/>
            <a:t>Artigo 2º. Esta lei não se aplica a: </a:t>
          </a:r>
          <a:r>
            <a:rPr lang="pt-BR" sz="2000" b="1" kern="1200"/>
            <a:t> </a:t>
          </a:r>
          <a:endParaRPr lang="en-US" sz="2000" kern="1200"/>
        </a:p>
      </dsp:txBody>
      <dsp:txXfrm>
        <a:off x="0" y="1818861"/>
        <a:ext cx="6666833" cy="1816197"/>
      </dsp:txXfrm>
    </dsp:sp>
    <dsp:sp modelId="{3DFE0B01-A139-2A4A-A511-4EA0D8BDB488}">
      <dsp:nvSpPr>
        <dsp:cNvPr id="0" name=""/>
        <dsp:cNvSpPr/>
      </dsp:nvSpPr>
      <dsp:spPr>
        <a:xfrm>
          <a:off x="0" y="363505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C95236-EF45-9343-9ED3-B448944F9630}">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a:t>II – instituição financeira pública ou privada, cooperativa de crédito, consórcio, entidade de previdência complementar, sociedade operadora de plano de assistência à saúde, sociedade seguradora, sociedade de capitalização e outras entidades legalmente equiparadas às anteriores.</a:t>
          </a:r>
          <a:endParaRPr lang="en-US" sz="2000" kern="1200"/>
        </a:p>
      </dsp:txBody>
      <dsp:txXfrm>
        <a:off x="0" y="3635058"/>
        <a:ext cx="6666833" cy="1816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6427-EBD1-FB4B-9344-3127685E92E2}">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4AD4344-4ABE-C940-A717-5A1E1200B3C4}">
      <dsp:nvSpPr>
        <dsp:cNvPr id="0" name=""/>
        <dsp:cNvSpPr/>
      </dsp:nvSpPr>
      <dsp:spPr>
        <a:xfrm>
          <a:off x="0" y="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pt-BR" sz="4500" kern="1200"/>
            <a:t>TJSP negou a falência da UNIMED PAULISTANA, com R$ 3 bilhões de dívidas</a:t>
          </a:r>
          <a:endParaRPr lang="en-US" sz="4500" kern="1200"/>
        </a:p>
      </dsp:txBody>
      <dsp:txXfrm>
        <a:off x="0" y="0"/>
        <a:ext cx="6666833" cy="2726960"/>
      </dsp:txXfrm>
    </dsp:sp>
    <dsp:sp modelId="{2064B50D-06B3-0B49-9A1D-3640DE09A23F}">
      <dsp:nvSpPr>
        <dsp:cNvPr id="0" name=""/>
        <dsp:cNvSpPr/>
      </dsp:nvSpPr>
      <dsp:spPr>
        <a:xfrm>
          <a:off x="0" y="2726960"/>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5344CE-4874-F742-AA00-8B44E3644D8A}">
      <dsp:nvSpPr>
        <dsp:cNvPr id="0" name=""/>
        <dsp:cNvSpPr/>
      </dsp:nvSpPr>
      <dsp:spPr>
        <a:xfrm>
          <a:off x="0" y="272696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pt-BR" sz="4500" kern="1200"/>
            <a:t>Unimed Petropolis (ANS)</a:t>
          </a:r>
          <a:endParaRPr lang="en-US" sz="4500" kern="1200"/>
        </a:p>
      </dsp:txBody>
      <dsp:txXfrm>
        <a:off x="0" y="2726960"/>
        <a:ext cx="6666833" cy="2726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8186-0A48-2547-8307-92C292E209FB}">
      <dsp:nvSpPr>
        <dsp:cNvPr id="0" name=""/>
        <dsp:cNvSpPr/>
      </dsp:nvSpPr>
      <dsp:spPr>
        <a:xfrm>
          <a:off x="0" y="59962"/>
          <a:ext cx="4828172" cy="13311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VERACIDADE </a:t>
          </a:r>
          <a:endParaRPr lang="en-US" sz="2400" kern="1200"/>
        </a:p>
      </dsp:txBody>
      <dsp:txXfrm>
        <a:off x="64982" y="124944"/>
        <a:ext cx="4698208" cy="1201203"/>
      </dsp:txXfrm>
    </dsp:sp>
    <dsp:sp modelId="{5F84126F-E866-C64F-A879-3C7AC772B9BF}">
      <dsp:nvSpPr>
        <dsp:cNvPr id="0" name=""/>
        <dsp:cNvSpPr/>
      </dsp:nvSpPr>
      <dsp:spPr>
        <a:xfrm>
          <a:off x="0" y="1460250"/>
          <a:ext cx="4828172" cy="133116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NOVIDADE </a:t>
          </a:r>
          <a:endParaRPr lang="en-US" sz="2400" kern="1200"/>
        </a:p>
      </dsp:txBody>
      <dsp:txXfrm>
        <a:off x="64982" y="1525232"/>
        <a:ext cx="4698208" cy="1201203"/>
      </dsp:txXfrm>
    </dsp:sp>
    <dsp:sp modelId="{89BB3A08-C892-0D4D-8217-EAE2E7C7272E}">
      <dsp:nvSpPr>
        <dsp:cNvPr id="0" name=""/>
        <dsp:cNvSpPr/>
      </dsp:nvSpPr>
      <dsp:spPr>
        <a:xfrm>
          <a:off x="0" y="2860537"/>
          <a:ext cx="4828172" cy="133116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IDENTIFICAÇÃO DO TIPO SOCIETÁRIO</a:t>
          </a:r>
          <a:endParaRPr lang="en-US" sz="2400" kern="1200"/>
        </a:p>
      </dsp:txBody>
      <dsp:txXfrm>
        <a:off x="64982" y="2925519"/>
        <a:ext cx="4698208" cy="1201203"/>
      </dsp:txXfrm>
    </dsp:sp>
    <dsp:sp modelId="{E298CD14-3839-3E44-B59B-71721EC4BB32}">
      <dsp:nvSpPr>
        <dsp:cNvPr id="0" name=""/>
        <dsp:cNvSpPr/>
      </dsp:nvSpPr>
      <dsp:spPr>
        <a:xfrm>
          <a:off x="0" y="4260825"/>
          <a:ext cx="4828172" cy="133116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kern="1200"/>
            <a:t>LEGALIDADE (não pode imitar denominações de órgãos públicos ou ferir a moralidade)</a:t>
          </a:r>
          <a:endParaRPr lang="en-US" sz="2400" kern="1200"/>
        </a:p>
      </dsp:txBody>
      <dsp:txXfrm>
        <a:off x="64982" y="4325807"/>
        <a:ext cx="4698208" cy="12012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2AD2-5F34-8949-8E25-4A7A7154FA60}" type="datetimeFigureOut">
              <a:rPr lang="pt-BR" smtClean="0"/>
              <a:t>31/08/2023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72411-F6FF-AF42-9D31-B5A20B00E184}" type="slidenum">
              <a:rPr lang="pt-BR" smtClean="0"/>
              <a:t>‹nº›</a:t>
            </a:fld>
            <a:endParaRPr lang="pt-BR"/>
          </a:p>
        </p:txBody>
      </p:sp>
    </p:spTree>
    <p:extLst>
      <p:ext uri="{BB962C8B-B14F-4D97-AF65-F5344CB8AC3E}">
        <p14:creationId xmlns:p14="http://schemas.microsoft.com/office/powerpoint/2010/main" val="56099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872411-F6FF-AF42-9D31-B5A20B00E184}" type="slidenum">
              <a:rPr lang="pt-BR" smtClean="0"/>
              <a:t>24</a:t>
            </a:fld>
            <a:endParaRPr lang="pt-BR"/>
          </a:p>
        </p:txBody>
      </p:sp>
    </p:spTree>
    <p:extLst>
      <p:ext uri="{BB962C8B-B14F-4D97-AF65-F5344CB8AC3E}">
        <p14:creationId xmlns:p14="http://schemas.microsoft.com/office/powerpoint/2010/main" val="145227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872411-F6FF-AF42-9D31-B5A20B00E184}" type="slidenum">
              <a:rPr lang="pt-BR" smtClean="0"/>
              <a:t>25</a:t>
            </a:fld>
            <a:endParaRPr lang="pt-BR"/>
          </a:p>
        </p:txBody>
      </p:sp>
    </p:spTree>
    <p:extLst>
      <p:ext uri="{BB962C8B-B14F-4D97-AF65-F5344CB8AC3E}">
        <p14:creationId xmlns:p14="http://schemas.microsoft.com/office/powerpoint/2010/main" val="182413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872411-F6FF-AF42-9D31-B5A20B00E184}" type="slidenum">
              <a:rPr lang="pt-BR" smtClean="0"/>
              <a:t>26</a:t>
            </a:fld>
            <a:endParaRPr lang="pt-BR"/>
          </a:p>
        </p:txBody>
      </p:sp>
    </p:spTree>
    <p:extLst>
      <p:ext uri="{BB962C8B-B14F-4D97-AF65-F5344CB8AC3E}">
        <p14:creationId xmlns:p14="http://schemas.microsoft.com/office/powerpoint/2010/main" val="428154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1A58C-3FE7-3A47-A067-63208BC5029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E8697B2-1FAA-4A4E-B839-63570FA10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65F13BF-2989-D84E-9979-358F0AFFB967}"/>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5" name="Espaço Reservado para Rodapé 4">
            <a:extLst>
              <a:ext uri="{FF2B5EF4-FFF2-40B4-BE49-F238E27FC236}">
                <a16:creationId xmlns:a16="http://schemas.microsoft.com/office/drawing/2014/main" id="{2CFA3655-27A5-794E-BBCA-FC8149B9240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9A7F13B-2757-4046-9129-7B4696CCB156}"/>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312684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36B48B-D16E-DA4D-8ABC-0183D57D59C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A6373DB-46CC-8243-8BD4-433320EA471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615E29F-6DB6-F042-90E7-4B26E43EC151}"/>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5" name="Espaço Reservado para Rodapé 4">
            <a:extLst>
              <a:ext uri="{FF2B5EF4-FFF2-40B4-BE49-F238E27FC236}">
                <a16:creationId xmlns:a16="http://schemas.microsoft.com/office/drawing/2014/main" id="{230DB2FF-BE15-FC43-B54E-D13DA2BB877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AF17C69-0A89-364D-9AD8-B2911FF716EA}"/>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45097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D06387-EC79-AF4D-B78D-CBD8899FE53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1837055-48B1-814E-B767-BF8836F4AFB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ED2A19D-BF7E-8A4A-8664-EBC3E22D68FC}"/>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5" name="Espaço Reservado para Rodapé 4">
            <a:extLst>
              <a:ext uri="{FF2B5EF4-FFF2-40B4-BE49-F238E27FC236}">
                <a16:creationId xmlns:a16="http://schemas.microsoft.com/office/drawing/2014/main" id="{5DDB98A4-158C-1943-8252-A5D676454B2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C41BAB8-7387-F149-9ADA-391FAB102F0E}"/>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25009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0359C-CDB0-BC41-8792-0364C54391C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771FA61-CC4A-5E4C-9F31-5F3DE9F8BBE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662F10-FBC4-7443-8E51-1FAA9C4CA254}"/>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5" name="Espaço Reservado para Rodapé 4">
            <a:extLst>
              <a:ext uri="{FF2B5EF4-FFF2-40B4-BE49-F238E27FC236}">
                <a16:creationId xmlns:a16="http://schemas.microsoft.com/office/drawing/2014/main" id="{A03B4277-5322-8B46-990C-2029E37BEAE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E9ADE6B-A2EE-E942-8A2D-0777C327740E}"/>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38477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1B127-E136-B548-94F3-8542DA9B770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8AB8D9F-864A-864A-9BFB-8087C62614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F514BA4-B121-4647-BB64-87D57185CA6C}"/>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5" name="Espaço Reservado para Rodapé 4">
            <a:extLst>
              <a:ext uri="{FF2B5EF4-FFF2-40B4-BE49-F238E27FC236}">
                <a16:creationId xmlns:a16="http://schemas.microsoft.com/office/drawing/2014/main" id="{699490D4-3A78-004C-AD41-D9ECBAD85D9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D205665-E50D-C34C-8A96-77F1EC068F7E}"/>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94580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CE42B-B75A-1446-BF5E-7101030389A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80B87ED-9998-0440-A6C4-EE23E80BC74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1D786E7-5AA2-9149-A69C-0EA811F3FD2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FAF0A1A-8FC7-FF48-8B34-4C2F7D73FA82}"/>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6" name="Espaço Reservado para Rodapé 5">
            <a:extLst>
              <a:ext uri="{FF2B5EF4-FFF2-40B4-BE49-F238E27FC236}">
                <a16:creationId xmlns:a16="http://schemas.microsoft.com/office/drawing/2014/main" id="{352B0C57-B6DE-F04A-BF3E-91B40E6BC78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7733971-C1EF-0543-A498-89821CC62543}"/>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57772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F73EA8-BE6B-4549-B4DA-7CC96F190A2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9112A60-ADFE-0343-AFAF-C462D3C86A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AB31197-9382-234A-9B28-C15EDC9BEF5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3F63C6E-C525-DC45-8384-D5946913A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0981670-1FDD-BB44-AF4C-7E613EAD997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7D75F93-707A-724D-B1C5-75C894A52C0A}"/>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8" name="Espaço Reservado para Rodapé 7">
            <a:extLst>
              <a:ext uri="{FF2B5EF4-FFF2-40B4-BE49-F238E27FC236}">
                <a16:creationId xmlns:a16="http://schemas.microsoft.com/office/drawing/2014/main" id="{FCF6A495-5F2B-0A48-A64C-95A4DBB78F2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449CA13-E891-9244-9163-FB0D4AFF83E7}"/>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38740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A7430-53F8-3344-BE27-890A3A96621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3467999-0E46-CA4B-AACF-0DF7A4141AAA}"/>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4" name="Espaço Reservado para Rodapé 3">
            <a:extLst>
              <a:ext uri="{FF2B5EF4-FFF2-40B4-BE49-F238E27FC236}">
                <a16:creationId xmlns:a16="http://schemas.microsoft.com/office/drawing/2014/main" id="{FFC8275A-C660-8F4A-9ACF-18984EB1932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0FC1BDF-C5B3-2F45-99AD-F6F55479DDFA}"/>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81958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1AC5B36-DEDD-A146-BB15-0A7AFF8F6F26}"/>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3" name="Espaço Reservado para Rodapé 2">
            <a:extLst>
              <a:ext uri="{FF2B5EF4-FFF2-40B4-BE49-F238E27FC236}">
                <a16:creationId xmlns:a16="http://schemas.microsoft.com/office/drawing/2014/main" id="{88AAA065-2E53-594F-A12F-05BEC665DA6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58E6FE0-837F-A241-9622-F7E82C6414CD}"/>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131293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2339B-B693-B740-95E4-69F19D93099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08458F6-3EF4-8E40-9D32-F9B304B9D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7BB82F7-5A61-BE49-BC5B-7E098D462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5F3B122-492F-2C4D-A6C2-17993A679AF1}"/>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6" name="Espaço Reservado para Rodapé 5">
            <a:extLst>
              <a:ext uri="{FF2B5EF4-FFF2-40B4-BE49-F238E27FC236}">
                <a16:creationId xmlns:a16="http://schemas.microsoft.com/office/drawing/2014/main" id="{DE1007C1-96FA-EF4E-B858-BBE9A9CA2C9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10705A6-F7DF-FD4E-BE74-2F20A830C73B}"/>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283332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35C38-14E5-AE47-9243-8037A7C054D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C12624D-C110-A243-B40B-30B0DA34D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0158E4B-DF40-094C-8E6E-9DC94E4EF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23D520B-2E41-F641-A949-068C6A0B9279}"/>
              </a:ext>
            </a:extLst>
          </p:cNvPr>
          <p:cNvSpPr>
            <a:spLocks noGrp="1"/>
          </p:cNvSpPr>
          <p:nvPr>
            <p:ph type="dt" sz="half" idx="10"/>
          </p:nvPr>
        </p:nvSpPr>
        <p:spPr/>
        <p:txBody>
          <a:bodyPr/>
          <a:lstStyle/>
          <a:p>
            <a:fld id="{05B27B1A-A5F7-CE49-9DB1-EEBCA8150C8E}" type="datetimeFigureOut">
              <a:rPr lang="pt-BR" smtClean="0"/>
              <a:t>31/08/2023</a:t>
            </a:fld>
            <a:endParaRPr lang="pt-BR"/>
          </a:p>
        </p:txBody>
      </p:sp>
      <p:sp>
        <p:nvSpPr>
          <p:cNvPr id="6" name="Espaço Reservado para Rodapé 5">
            <a:extLst>
              <a:ext uri="{FF2B5EF4-FFF2-40B4-BE49-F238E27FC236}">
                <a16:creationId xmlns:a16="http://schemas.microsoft.com/office/drawing/2014/main" id="{6F16050A-92D3-DA4B-BF9E-8FE525F7EAE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6DF341-0EB3-1549-ABEC-CC181E35A46D}"/>
              </a:ext>
            </a:extLst>
          </p:cNvPr>
          <p:cNvSpPr>
            <a:spLocks noGrp="1"/>
          </p:cNvSpPr>
          <p:nvPr>
            <p:ph type="sldNum" sz="quarter" idx="12"/>
          </p:nvPr>
        </p:nvSpPr>
        <p:spPr/>
        <p:txBody>
          <a:bodyPr/>
          <a:lstStyle/>
          <a:p>
            <a:fld id="{95D28D0C-2ABD-F540-9FC1-C9D32BBCAF8D}" type="slidenum">
              <a:rPr lang="pt-BR" smtClean="0"/>
              <a:t>‹nº›</a:t>
            </a:fld>
            <a:endParaRPr lang="pt-BR"/>
          </a:p>
        </p:txBody>
      </p:sp>
    </p:spTree>
    <p:extLst>
      <p:ext uri="{BB962C8B-B14F-4D97-AF65-F5344CB8AC3E}">
        <p14:creationId xmlns:p14="http://schemas.microsoft.com/office/powerpoint/2010/main" val="404767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19BEAE1-C7B7-0F4B-A927-FEFC62107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80B5755-13BD-4F46-9C3C-8E5961DE1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9566EAD-0AB1-C143-9259-5C14E2942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27B1A-A5F7-CE49-9DB1-EEBCA8150C8E}" type="datetimeFigureOut">
              <a:rPr lang="pt-BR" smtClean="0"/>
              <a:t>31/08/2023</a:t>
            </a:fld>
            <a:endParaRPr lang="pt-BR"/>
          </a:p>
        </p:txBody>
      </p:sp>
      <p:sp>
        <p:nvSpPr>
          <p:cNvPr id="5" name="Espaço Reservado para Rodapé 4">
            <a:extLst>
              <a:ext uri="{FF2B5EF4-FFF2-40B4-BE49-F238E27FC236}">
                <a16:creationId xmlns:a16="http://schemas.microsoft.com/office/drawing/2014/main" id="{96F99B81-19A9-4046-956A-37919E640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423F9E2-7BAD-D645-AA2D-9520813C0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28D0C-2ABD-F540-9FC1-C9D32BBCAF8D}" type="slidenum">
              <a:rPr lang="pt-BR" smtClean="0"/>
              <a:t>‹nº›</a:t>
            </a:fld>
            <a:endParaRPr lang="pt-BR"/>
          </a:p>
        </p:txBody>
      </p:sp>
    </p:spTree>
    <p:extLst>
      <p:ext uri="{BB962C8B-B14F-4D97-AF65-F5344CB8AC3E}">
        <p14:creationId xmlns:p14="http://schemas.microsoft.com/office/powerpoint/2010/main" val="182376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search?sxsrf=AOaemvIj91oGlysOM39eqYArjETkZjuwzw:1632778808235&amp;q=sicredi+logo+png&amp;tbm=isch&amp;chips=q:sicredi+logo+png,online_chips:cr%C3%A9dito:QRTSfCgI9x0%3D&amp;usg=AI4_-kRaClW-5jguZffveReJh7OxPvAbNQ&amp;sa=X&amp;ved=2ahUKEwjs4--Gj6DzAhUqqpUCHQ0fA4QQgIoDKAJ6BAgaEBA" TargetMode="Externa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planalto.gov.br/ccivil_03/LEIS/L5764.HTM#art7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5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rocesso.stj.jus.br/processo/revista/documento/mediado/?componente=ITA&amp;sequencial=1153418&amp;num_registro=201001976146&amp;data=20120831&amp;peticao_numero=-1&amp;formato=PDF" TargetMode="External"/><Relationship Id="rId2" Type="http://schemas.openxmlformats.org/officeDocument/2006/relationships/hyperlink" Target="https://processo.stj.jus.br/processo/revista/documento/mediado/?componente=ITA&amp;sequencial=1629697&amp;num_registro=201602610165&amp;data=20170825&amp;peticao_numero=-1&amp;formato=PDF" TargetMode="External"/><Relationship Id="rId1" Type="http://schemas.openxmlformats.org/officeDocument/2006/relationships/slideLayout" Target="../slideLayouts/slideLayout2.xml"/><Relationship Id="rId4" Type="http://schemas.openxmlformats.org/officeDocument/2006/relationships/hyperlink" Target="https://processo.stj.jus.br/processo/revista/documento/mediado/?componente=MON&amp;sequencial=109285268&amp;tipo_documento=documento&amp;num_registro=201903349168&amp;data=20200518&amp;formato=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A942F05-F839-614B-9ABA-94C3417EF04D}"/>
              </a:ext>
            </a:extLst>
          </p:cNvPr>
          <p:cNvSpPr>
            <a:spLocks noGrp="1"/>
          </p:cNvSpPr>
          <p:nvPr>
            <p:ph type="ctrTitle"/>
          </p:nvPr>
        </p:nvSpPr>
        <p:spPr>
          <a:xfrm>
            <a:off x="3045368" y="2043663"/>
            <a:ext cx="6105194" cy="2031055"/>
          </a:xfrm>
        </p:spPr>
        <p:txBody>
          <a:bodyPr>
            <a:normAutofit fontScale="90000"/>
          </a:bodyPr>
          <a:lstStyle/>
          <a:p>
            <a:r>
              <a:rPr lang="pt-BR" dirty="0">
                <a:solidFill>
                  <a:srgbClr val="FFFFFF"/>
                </a:solidFill>
              </a:rPr>
              <a:t>Sociedades Simples, Cooperativas e Limitadas</a:t>
            </a:r>
          </a:p>
        </p:txBody>
      </p:sp>
      <p:sp>
        <p:nvSpPr>
          <p:cNvPr id="3" name="Subtítulo 2">
            <a:extLst>
              <a:ext uri="{FF2B5EF4-FFF2-40B4-BE49-F238E27FC236}">
                <a16:creationId xmlns:a16="http://schemas.microsoft.com/office/drawing/2014/main" id="{02447C38-47C6-BD4D-AEEE-7A343A510CF8}"/>
              </a:ext>
            </a:extLst>
          </p:cNvPr>
          <p:cNvSpPr>
            <a:spLocks noGrp="1"/>
          </p:cNvSpPr>
          <p:nvPr>
            <p:ph type="subTitle" idx="1"/>
          </p:nvPr>
        </p:nvSpPr>
        <p:spPr>
          <a:xfrm>
            <a:off x="3045368" y="4074718"/>
            <a:ext cx="6105194" cy="682079"/>
          </a:xfrm>
        </p:spPr>
        <p:txBody>
          <a:bodyPr>
            <a:noAutofit/>
          </a:bodyPr>
          <a:lstStyle/>
          <a:p>
            <a:r>
              <a:rPr lang="pt-BR" sz="1800" dirty="0">
                <a:solidFill>
                  <a:srgbClr val="FFFFFF"/>
                </a:solidFill>
              </a:rPr>
              <a:t>Professor Doutor Ruy Pereira Camilo Junior</a:t>
            </a:r>
          </a:p>
          <a:p>
            <a:endParaRPr lang="pt-BR" sz="1800" dirty="0">
              <a:solidFill>
                <a:srgbClr val="FFFFFF"/>
              </a:solidFill>
            </a:endParaRPr>
          </a:p>
        </p:txBody>
      </p:sp>
    </p:spTree>
    <p:extLst>
      <p:ext uri="{BB962C8B-B14F-4D97-AF65-F5344CB8AC3E}">
        <p14:creationId xmlns:p14="http://schemas.microsoft.com/office/powerpoint/2010/main" val="29634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1071E31-88A3-4145-A53E-A48228C2A68F}"/>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A extinção da sociedade de capital e industrial torna relevante a existência da SS</a:t>
            </a:r>
          </a:p>
        </p:txBody>
      </p:sp>
      <p:sp>
        <p:nvSpPr>
          <p:cNvPr id="3" name="Espaço Reservado para Conteúdo 2">
            <a:extLst>
              <a:ext uri="{FF2B5EF4-FFF2-40B4-BE49-F238E27FC236}">
                <a16:creationId xmlns:a16="http://schemas.microsoft.com/office/drawing/2014/main" id="{C06B6FFE-A765-9F46-8974-0C3C1826B4C6}"/>
              </a:ext>
            </a:extLst>
          </p:cNvPr>
          <p:cNvSpPr>
            <a:spLocks noGrp="1"/>
          </p:cNvSpPr>
          <p:nvPr>
            <p:ph idx="1"/>
          </p:nvPr>
        </p:nvSpPr>
        <p:spPr>
          <a:xfrm>
            <a:off x="6503158" y="649480"/>
            <a:ext cx="4862447" cy="5546047"/>
          </a:xfrm>
        </p:spPr>
        <p:txBody>
          <a:bodyPr anchor="ctr">
            <a:normAutofit/>
          </a:bodyPr>
          <a:lstStyle/>
          <a:p>
            <a:pPr marL="0" indent="0">
              <a:buNone/>
            </a:pPr>
            <a:br>
              <a:rPr lang="en-US" sz="2000"/>
            </a:br>
            <a:r>
              <a:rPr lang="en-US" sz="2000"/>
              <a:t>Art. 1.006. O sócio, cuja contribuição consista em serviços, não pode, salvo convenção em contrário, empregar-se em atividade estranha à sociedade, sob pena de ser privado de seus lucros e dela excluído</a:t>
            </a:r>
          </a:p>
          <a:p>
            <a:pPr marL="0" indent="0">
              <a:buNone/>
            </a:pPr>
            <a:endParaRPr lang="pt-BR" sz="2000"/>
          </a:p>
        </p:txBody>
      </p:sp>
    </p:spTree>
    <p:extLst>
      <p:ext uri="{BB962C8B-B14F-4D97-AF65-F5344CB8AC3E}">
        <p14:creationId xmlns:p14="http://schemas.microsoft.com/office/powerpoint/2010/main" val="227477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9EA12A4-45A3-634B-8A45-D19D52738546}"/>
              </a:ext>
            </a:extLst>
          </p:cNvPr>
          <p:cNvSpPr>
            <a:spLocks noGrp="1"/>
          </p:cNvSpPr>
          <p:nvPr>
            <p:ph type="title"/>
          </p:nvPr>
        </p:nvSpPr>
        <p:spPr>
          <a:xfrm>
            <a:off x="466722" y="586855"/>
            <a:ext cx="3201366" cy="3387497"/>
          </a:xfrm>
        </p:spPr>
        <p:txBody>
          <a:bodyPr anchor="b">
            <a:normAutofit/>
          </a:bodyPr>
          <a:lstStyle/>
          <a:p>
            <a:pPr algn="r"/>
            <a:r>
              <a:rPr lang="pt-BR" sz="3400">
                <a:solidFill>
                  <a:srgbClr val="FFFFFF"/>
                </a:solidFill>
              </a:rPr>
              <a:t>Responsabilidade dos Sócios na Sociedade Simples </a:t>
            </a:r>
          </a:p>
        </p:txBody>
      </p:sp>
      <p:sp>
        <p:nvSpPr>
          <p:cNvPr id="3" name="Espaço Reservado para Conteúdo 2">
            <a:extLst>
              <a:ext uri="{FF2B5EF4-FFF2-40B4-BE49-F238E27FC236}">
                <a16:creationId xmlns:a16="http://schemas.microsoft.com/office/drawing/2014/main" id="{54398E5F-5274-944D-9538-2A5698C0100D}"/>
              </a:ext>
            </a:extLst>
          </p:cNvPr>
          <p:cNvSpPr>
            <a:spLocks noGrp="1"/>
          </p:cNvSpPr>
          <p:nvPr>
            <p:ph idx="1"/>
          </p:nvPr>
        </p:nvSpPr>
        <p:spPr>
          <a:xfrm>
            <a:off x="4810259" y="649480"/>
            <a:ext cx="6555347" cy="5546047"/>
          </a:xfrm>
        </p:spPr>
        <p:txBody>
          <a:bodyPr anchor="ctr">
            <a:normAutofit fontScale="92500" lnSpcReduction="20000"/>
          </a:bodyPr>
          <a:lstStyle/>
          <a:p>
            <a:pPr marL="0" indent="0">
              <a:buNone/>
            </a:pPr>
            <a:r>
              <a:rPr lang="pt-BR" sz="2000" dirty="0"/>
              <a:t>Artigo 997.</a:t>
            </a:r>
          </a:p>
          <a:p>
            <a:pPr marL="0" indent="0">
              <a:buNone/>
            </a:pPr>
            <a:r>
              <a:rPr lang="pt-BR" sz="2000" dirty="0"/>
              <a:t>VII - a participação de cada sócio nos lucros e </a:t>
            </a:r>
            <a:r>
              <a:rPr lang="pt-BR" sz="2000" b="1" dirty="0"/>
              <a:t>nas perdas;</a:t>
            </a:r>
          </a:p>
          <a:p>
            <a:pPr marL="0" indent="0">
              <a:buNone/>
            </a:pPr>
            <a:r>
              <a:rPr lang="pt-BR" sz="2000" dirty="0"/>
              <a:t>VIII - </a:t>
            </a:r>
            <a:r>
              <a:rPr lang="pt-BR" sz="2000" b="1" dirty="0"/>
              <a:t>se os sócios respondem, ou não, subsidiariamente, pelas obrigações sociais</a:t>
            </a:r>
            <a:endParaRPr lang="pt-BR" sz="2000" dirty="0"/>
          </a:p>
          <a:p>
            <a:pPr marL="0" indent="0">
              <a:buNone/>
            </a:pPr>
            <a:endParaRPr lang="pt-BR" sz="2000" dirty="0"/>
          </a:p>
          <a:p>
            <a:pPr marL="0" indent="0">
              <a:buNone/>
            </a:pPr>
            <a:r>
              <a:rPr lang="pt-BR" sz="2000" dirty="0"/>
              <a:t>Art. 1.023. Se os bens da sociedade não lhe cobrirem as dívidas, respondem os sócios pelo saldo, na proporção em que participem das perdas sociais, salvo cláusula de responsabilidade solidária.</a:t>
            </a:r>
          </a:p>
          <a:p>
            <a:pPr marL="0" indent="0">
              <a:buNone/>
            </a:pPr>
            <a:endParaRPr lang="pt-BR" sz="2000" dirty="0"/>
          </a:p>
          <a:p>
            <a:pPr marL="0" indent="0">
              <a:buNone/>
            </a:pPr>
            <a:r>
              <a:rPr lang="en-US" sz="2000" dirty="0"/>
              <a:t>Art. 1.024. </a:t>
            </a:r>
            <a:r>
              <a:rPr lang="en-US" sz="2000" dirty="0" err="1"/>
              <a:t>Os</a:t>
            </a:r>
            <a:r>
              <a:rPr lang="en-US" sz="2000" dirty="0"/>
              <a:t> bens </a:t>
            </a:r>
            <a:r>
              <a:rPr lang="en-US" sz="2000" dirty="0" err="1"/>
              <a:t>particulares</a:t>
            </a:r>
            <a:r>
              <a:rPr lang="en-US" sz="2000" dirty="0"/>
              <a:t> dos </a:t>
            </a:r>
            <a:r>
              <a:rPr lang="en-US" sz="2000" dirty="0" err="1"/>
              <a:t>sócios</a:t>
            </a:r>
            <a:r>
              <a:rPr lang="en-US" sz="2000" dirty="0"/>
              <a:t> </a:t>
            </a:r>
            <a:r>
              <a:rPr lang="en-US" sz="2000" dirty="0" err="1"/>
              <a:t>não</a:t>
            </a:r>
            <a:r>
              <a:rPr lang="en-US" sz="2000" dirty="0"/>
              <a:t> </a:t>
            </a:r>
            <a:r>
              <a:rPr lang="en-US" sz="2000" dirty="0" err="1"/>
              <a:t>podem</a:t>
            </a:r>
            <a:r>
              <a:rPr lang="en-US" sz="2000" dirty="0"/>
              <a:t> ser </a:t>
            </a:r>
            <a:r>
              <a:rPr lang="en-US" sz="2000" dirty="0" err="1"/>
              <a:t>executados</a:t>
            </a:r>
            <a:r>
              <a:rPr lang="en-US" sz="2000" dirty="0"/>
              <a:t> por </a:t>
            </a:r>
            <a:r>
              <a:rPr lang="en-US" sz="2000" dirty="0" err="1"/>
              <a:t>dívidas</a:t>
            </a:r>
            <a:r>
              <a:rPr lang="en-US" sz="2000" dirty="0"/>
              <a:t> da </a:t>
            </a:r>
            <a:r>
              <a:rPr lang="en-US" sz="2000" dirty="0" err="1"/>
              <a:t>sociedade</a:t>
            </a:r>
            <a:r>
              <a:rPr lang="en-US" sz="2000" dirty="0"/>
              <a:t>, </a:t>
            </a:r>
            <a:r>
              <a:rPr lang="en-US" sz="2000" dirty="0" err="1"/>
              <a:t>senão</a:t>
            </a:r>
            <a:r>
              <a:rPr lang="en-US" sz="2000" dirty="0"/>
              <a:t> </a:t>
            </a:r>
            <a:r>
              <a:rPr lang="en-US" sz="2000" dirty="0" err="1"/>
              <a:t>depois</a:t>
            </a:r>
            <a:r>
              <a:rPr lang="en-US" sz="2000" dirty="0"/>
              <a:t> de </a:t>
            </a:r>
            <a:r>
              <a:rPr lang="en-US" sz="2000" dirty="0" err="1"/>
              <a:t>executados</a:t>
            </a:r>
            <a:r>
              <a:rPr lang="en-US" sz="2000" dirty="0"/>
              <a:t> </a:t>
            </a:r>
            <a:r>
              <a:rPr lang="en-US" sz="2000" dirty="0" err="1"/>
              <a:t>os</a:t>
            </a:r>
            <a:r>
              <a:rPr lang="en-US" sz="2000" dirty="0"/>
              <a:t> bens </a:t>
            </a:r>
            <a:r>
              <a:rPr lang="en-US" sz="2000" dirty="0" err="1"/>
              <a:t>sociais</a:t>
            </a:r>
            <a:r>
              <a:rPr lang="en-US" sz="2000" dirty="0"/>
              <a:t>.</a:t>
            </a:r>
          </a:p>
          <a:p>
            <a:pPr marL="0" indent="0">
              <a:buNone/>
            </a:pPr>
            <a:endParaRPr lang="pt-BR" sz="2000" dirty="0"/>
          </a:p>
          <a:p>
            <a:pPr marL="0" indent="0">
              <a:buNone/>
            </a:pPr>
            <a:r>
              <a:rPr lang="pt-BR" sz="2000" dirty="0"/>
              <a:t>Parágrafo único. Até dois anos depois de averbada a modificação do contrato, responde o cedente solidariamente com o cessionário, perante a sociedade e terceiros, pelas obrigações que tinha como sócio (NÃO SE APLICA ÀS LIMITADAS E NEM TAMPOUCO IMPEDE DESCONSIDERACAO DA PJ, PELA </a:t>
            </a:r>
            <a:r>
              <a:rPr lang="pt-BR" sz="2000"/>
              <a:t>IMPRESCRITIBILIDADE DA DECLARATÓRIA, SEGUNDO O STJ)</a:t>
            </a:r>
          </a:p>
          <a:p>
            <a:pPr marL="0" indent="0">
              <a:buNone/>
            </a:pPr>
            <a:endParaRPr lang="pt-BR" sz="2000" dirty="0"/>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361835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CAEA83-4810-3040-9603-3F3E74E6C73C}"/>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Evidências do caráter pessoal da SS</a:t>
            </a:r>
          </a:p>
        </p:txBody>
      </p:sp>
      <p:sp>
        <p:nvSpPr>
          <p:cNvPr id="3" name="Espaço Reservado para Conteúdo 2">
            <a:extLst>
              <a:ext uri="{FF2B5EF4-FFF2-40B4-BE49-F238E27FC236}">
                <a16:creationId xmlns:a16="http://schemas.microsoft.com/office/drawing/2014/main" id="{D26B479E-5FC4-1846-A12D-424E66CB5272}"/>
              </a:ext>
            </a:extLst>
          </p:cNvPr>
          <p:cNvSpPr>
            <a:spLocks noGrp="1"/>
          </p:cNvSpPr>
          <p:nvPr>
            <p:ph idx="1"/>
          </p:nvPr>
        </p:nvSpPr>
        <p:spPr>
          <a:xfrm>
            <a:off x="4810259" y="649480"/>
            <a:ext cx="6555347" cy="5546047"/>
          </a:xfrm>
        </p:spPr>
        <p:txBody>
          <a:bodyPr anchor="ctr">
            <a:normAutofit/>
          </a:bodyPr>
          <a:lstStyle/>
          <a:p>
            <a:pPr marL="0" indent="0">
              <a:buNone/>
            </a:pPr>
            <a:r>
              <a:rPr lang="pt-BR" sz="1400"/>
              <a:t>Art. 999. As modificações do contrato social, que tenham por objeto matéria indicada no art. 997, </a:t>
            </a:r>
            <a:r>
              <a:rPr lang="pt-BR" sz="1400" b="1"/>
              <a:t>dependem do consentimento de todos os sócios</a:t>
            </a:r>
            <a:r>
              <a:rPr lang="pt-BR" sz="1400"/>
              <a:t>; as demais podem ser decididas por maioria absoluta de votos, se o contrato não determinar a necessidade de deliberação unânime.</a:t>
            </a:r>
          </a:p>
          <a:p>
            <a:pPr marL="0" indent="0">
              <a:buNone/>
            </a:pPr>
            <a:endParaRPr lang="pt-BR" sz="1400"/>
          </a:p>
          <a:p>
            <a:pPr marL="0" indent="0">
              <a:buNone/>
            </a:pPr>
            <a:r>
              <a:rPr lang="pt-BR" sz="1400"/>
              <a:t>Art. 1.003. A cessão total ou parcial de quota, sem a correspondente modificação do contrato social com o consentimento dos demais sócios, não terá eficácia quanto a estes e à sociedade.</a:t>
            </a:r>
          </a:p>
          <a:p>
            <a:pPr marL="0" indent="0">
              <a:buNone/>
            </a:pPr>
            <a:endParaRPr lang="pt-BR" sz="1400"/>
          </a:p>
          <a:p>
            <a:pPr marL="0" indent="0">
              <a:buNone/>
            </a:pPr>
            <a:endParaRPr lang="pt-BR" sz="1400"/>
          </a:p>
          <a:p>
            <a:pPr marL="0" indent="0">
              <a:buNone/>
            </a:pPr>
            <a:r>
              <a:rPr lang="pt-BR" sz="1400"/>
              <a:t>Art. 1.013. A administração da sociedade, nada dispondo o contrato social, compete separadamente a cada um dos sócios.</a:t>
            </a:r>
          </a:p>
          <a:p>
            <a:pPr marL="0" indent="0">
              <a:buNone/>
            </a:pPr>
            <a:endParaRPr lang="pt-BR" sz="1400"/>
          </a:p>
          <a:p>
            <a:pPr marL="0" indent="0">
              <a:buNone/>
            </a:pPr>
            <a:r>
              <a:rPr lang="pt-BR" sz="1400"/>
              <a:t>Art. 1.021. Salvo estipulação que determine época própria, o sócio pode, a qualquer tempo, examinar os livros e documentos, e o estado da caixa e da carteira da sociedade.</a:t>
            </a:r>
          </a:p>
          <a:p>
            <a:pPr marL="0" indent="0">
              <a:buNone/>
            </a:pPr>
            <a:endParaRPr lang="pt-BR" sz="1400"/>
          </a:p>
          <a:p>
            <a:pPr marL="0" indent="0">
              <a:buNone/>
            </a:pPr>
            <a:endParaRPr lang="pt-BR" sz="1400"/>
          </a:p>
          <a:p>
            <a:pPr marL="0" indent="0">
              <a:buNone/>
            </a:pPr>
            <a:br>
              <a:rPr lang="pt-BR" sz="1400"/>
            </a:br>
            <a:br>
              <a:rPr lang="pt-BR" sz="1400"/>
            </a:br>
            <a:endParaRPr lang="pt-BR" sz="1400"/>
          </a:p>
        </p:txBody>
      </p:sp>
    </p:spTree>
    <p:extLst>
      <p:ext uri="{BB962C8B-B14F-4D97-AF65-F5344CB8AC3E}">
        <p14:creationId xmlns:p14="http://schemas.microsoft.com/office/powerpoint/2010/main" val="3623831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302178B-5DB1-8440-B009-B1418CE8E880}"/>
              </a:ext>
            </a:extLst>
          </p:cNvPr>
          <p:cNvSpPr>
            <a:spLocks noGrp="1"/>
          </p:cNvSpPr>
          <p:nvPr>
            <p:ph type="title"/>
          </p:nvPr>
        </p:nvSpPr>
        <p:spPr>
          <a:xfrm>
            <a:off x="466722" y="586855"/>
            <a:ext cx="3201366" cy="3387497"/>
          </a:xfrm>
        </p:spPr>
        <p:txBody>
          <a:bodyPr anchor="b">
            <a:normAutofit/>
          </a:bodyPr>
          <a:lstStyle/>
          <a:p>
            <a:pPr algn="r"/>
            <a:r>
              <a:rPr lang="pt-BR" sz="2800" dirty="0">
                <a:solidFill>
                  <a:srgbClr val="FFFFFF"/>
                </a:solidFill>
              </a:rPr>
              <a:t>Para entender melhor. O modelo da OABSP para contrato social das sociedades de  advogados (que é forma especial da SS)</a:t>
            </a:r>
          </a:p>
        </p:txBody>
      </p:sp>
      <p:sp>
        <p:nvSpPr>
          <p:cNvPr id="3" name="Espaço Reservado para Conteúdo 2">
            <a:extLst>
              <a:ext uri="{FF2B5EF4-FFF2-40B4-BE49-F238E27FC236}">
                <a16:creationId xmlns:a16="http://schemas.microsoft.com/office/drawing/2014/main" id="{917A7BE1-25EE-904A-8F69-B0EB59043DF7}"/>
              </a:ext>
            </a:extLst>
          </p:cNvPr>
          <p:cNvSpPr>
            <a:spLocks noGrp="1"/>
          </p:cNvSpPr>
          <p:nvPr>
            <p:ph idx="1"/>
          </p:nvPr>
        </p:nvSpPr>
        <p:spPr>
          <a:xfrm>
            <a:off x="4810259" y="649480"/>
            <a:ext cx="6555347" cy="5546047"/>
          </a:xfrm>
        </p:spPr>
        <p:txBody>
          <a:bodyPr anchor="ctr">
            <a:normAutofit/>
          </a:bodyPr>
          <a:lstStyle/>
          <a:p>
            <a:pPr marL="0" indent="0">
              <a:buNone/>
            </a:pPr>
            <a:endParaRPr lang="pt-BR" sz="2000"/>
          </a:p>
          <a:p>
            <a:pPr marL="0" indent="0">
              <a:buNone/>
            </a:pPr>
            <a:r>
              <a:rPr lang="pt-BR" sz="2000" b="1" i="1" u="sng"/>
              <a:t>Cláusula 2ª</a:t>
            </a:r>
            <a:r>
              <a:rPr lang="pt-BR" sz="2000" i="1"/>
              <a:t> –</a:t>
            </a:r>
            <a:r>
              <a:rPr lang="pt-BR" sz="2000"/>
              <a:t> A Sociedade tem por objeto disciplinar </a:t>
            </a:r>
            <a:r>
              <a:rPr lang="pt-BR" sz="2000" b="1"/>
              <a:t>a colaboração recíproca dos sócios no trabalho profissional</a:t>
            </a:r>
            <a:r>
              <a:rPr lang="pt-BR" sz="2000"/>
              <a:t>, bem como o expediente e os resultados patrimoniais auferidos na prestação dos serviços de advocacia.</a:t>
            </a:r>
            <a:endParaRPr lang="pt-BR" sz="2000" b="1" i="1"/>
          </a:p>
          <a:p>
            <a:pPr marL="0" indent="0" eaLnBrk="0" hangingPunct="0">
              <a:buNone/>
            </a:pPr>
            <a:r>
              <a:rPr lang="pt-BR" sz="2000" b="1" i="1" u="sng"/>
              <a:t>Cláusula 4ª</a:t>
            </a:r>
            <a:r>
              <a:rPr lang="pt-BR" sz="2000"/>
              <a:t> – A contribuição pecuniária para o capital social é exclusiva dos sócios patrimoniais e os sócios de serviço contribuem para a Sociedade somente com o trabalho profissional.</a:t>
            </a:r>
          </a:p>
          <a:p>
            <a:pPr marL="0" indent="0" eaLnBrk="0" hangingPunct="0">
              <a:buNone/>
            </a:pPr>
            <a:r>
              <a:rPr lang="pt-BR" sz="2000" b="1" i="1"/>
              <a:t>Parágrafo 1°. </a:t>
            </a:r>
            <a:r>
              <a:rPr lang="pt-BR" sz="2000"/>
              <a:t>Todos os sócios devem contribuir com seu trabalho profissional para a realização dos objetivos sociais.</a:t>
            </a:r>
          </a:p>
          <a:p>
            <a:pPr marL="0" indent="0">
              <a:buNone/>
            </a:pPr>
            <a:endParaRPr lang="pt-BR" sz="2000"/>
          </a:p>
        </p:txBody>
      </p:sp>
    </p:spTree>
    <p:extLst>
      <p:ext uri="{BB962C8B-B14F-4D97-AF65-F5344CB8AC3E}">
        <p14:creationId xmlns:p14="http://schemas.microsoft.com/office/powerpoint/2010/main" val="3568955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8F8CD0-D28E-494A-A254-8D77C5B8B0E6}"/>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Sociedade de Advogados</a:t>
            </a:r>
          </a:p>
        </p:txBody>
      </p:sp>
      <p:sp>
        <p:nvSpPr>
          <p:cNvPr id="3" name="Espaço Reservado para Conteúdo 2">
            <a:extLst>
              <a:ext uri="{FF2B5EF4-FFF2-40B4-BE49-F238E27FC236}">
                <a16:creationId xmlns:a16="http://schemas.microsoft.com/office/drawing/2014/main" id="{88270A28-EB40-2846-BC0D-ED6982DE3FAF}"/>
              </a:ext>
            </a:extLst>
          </p:cNvPr>
          <p:cNvSpPr>
            <a:spLocks noGrp="1"/>
          </p:cNvSpPr>
          <p:nvPr>
            <p:ph idx="1"/>
          </p:nvPr>
        </p:nvSpPr>
        <p:spPr>
          <a:xfrm>
            <a:off x="4810259" y="649480"/>
            <a:ext cx="6555347" cy="5546047"/>
          </a:xfrm>
        </p:spPr>
        <p:txBody>
          <a:bodyPr anchor="ctr">
            <a:normAutofit lnSpcReduction="10000"/>
          </a:bodyPr>
          <a:lstStyle/>
          <a:p>
            <a:pPr marL="0" indent="0">
              <a:buNone/>
            </a:pPr>
            <a:r>
              <a:rPr lang="pt-BR" sz="1900" b="1" i="1" u="sng" dirty="0"/>
              <a:t>Cláusula 5ª</a:t>
            </a:r>
            <a:r>
              <a:rPr lang="pt-BR" sz="1900" dirty="0"/>
              <a:t> – Além da Sociedade, o sócio ou o associado responde subsidiária e ilimitadamente pelos danos causados aos clientes, por ação ou omissão, no exercício da advocacia, sem prejuízo da responsabilidade disciplinar em que possa incorrer.</a:t>
            </a:r>
          </a:p>
          <a:p>
            <a:pPr marL="0" indent="0">
              <a:buNone/>
            </a:pPr>
            <a:r>
              <a:rPr lang="pt-BR" sz="1900" dirty="0"/>
              <a:t> </a:t>
            </a:r>
          </a:p>
          <a:p>
            <a:pPr marL="0" indent="0">
              <a:buNone/>
            </a:pPr>
            <a:r>
              <a:rPr lang="pt-BR" sz="1900" b="1" i="1" dirty="0"/>
              <a:t>Parágrafo 1º.</a:t>
            </a:r>
            <a:r>
              <a:rPr lang="pt-BR" sz="1900" dirty="0"/>
              <a:t> Os responsáveis por ato ou omissões que causem prejuízos à Sociedade e/ou a terceiros, deverão cobrir as perdas sofridas pelos demais sócios de forma integral.</a:t>
            </a:r>
          </a:p>
          <a:p>
            <a:pPr marL="0" indent="0">
              <a:buNone/>
            </a:pPr>
            <a:r>
              <a:rPr lang="pt-BR" sz="1900" dirty="0"/>
              <a:t> </a:t>
            </a:r>
          </a:p>
          <a:p>
            <a:pPr marL="0" indent="0">
              <a:buNone/>
            </a:pPr>
            <a:r>
              <a:rPr lang="pt-BR" sz="1900" b="1" i="1" dirty="0"/>
              <a:t>Parágrafo 2º.</a:t>
            </a:r>
            <a:r>
              <a:rPr lang="pt-BR" sz="1900" dirty="0"/>
              <a:t>  As obrigações não oriundas de danos causados aos clientes, por ação ou omissão, no exercício da advocacia, devem receber o tratamento previsto no Código Civil. </a:t>
            </a:r>
          </a:p>
          <a:p>
            <a:pPr marL="0" indent="0">
              <a:buNone/>
            </a:pPr>
            <a:r>
              <a:rPr lang="pt-BR" sz="1900" dirty="0"/>
              <a:t> </a:t>
            </a:r>
          </a:p>
          <a:p>
            <a:pPr marL="0" indent="0">
              <a:buNone/>
            </a:pPr>
            <a:r>
              <a:rPr lang="pt-BR" sz="1900" b="1" i="1" dirty="0"/>
              <a:t>Parágrafo 3º.</a:t>
            </a:r>
            <a:r>
              <a:rPr lang="pt-BR" sz="1900" dirty="0"/>
              <a:t>  Se os bens da sociedade não lhe cobrirem as dívidas, respondem os sócios pelo saldo, na proporção em que forem titulares de quotas da sociedade. </a:t>
            </a:r>
          </a:p>
          <a:p>
            <a:pPr marL="0" indent="0">
              <a:buNone/>
            </a:pPr>
            <a:endParaRPr lang="pt-BR" sz="1900" dirty="0"/>
          </a:p>
          <a:p>
            <a:pPr marL="0" indent="0">
              <a:buNone/>
            </a:pPr>
            <a:r>
              <a:rPr lang="pt-BR" sz="1900" dirty="0"/>
              <a:t>O drama dos jovens advogados de banca autuada pela Receita Federal....</a:t>
            </a:r>
          </a:p>
          <a:p>
            <a:pPr marL="0" indent="0">
              <a:buNone/>
            </a:pPr>
            <a:endParaRPr lang="pt-BR" sz="1900" dirty="0"/>
          </a:p>
        </p:txBody>
      </p:sp>
    </p:spTree>
    <p:extLst>
      <p:ext uri="{BB962C8B-B14F-4D97-AF65-F5344CB8AC3E}">
        <p14:creationId xmlns:p14="http://schemas.microsoft.com/office/powerpoint/2010/main" val="3185343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427833-FC60-E848-A268-D9F9CB75651A}"/>
              </a:ext>
            </a:extLst>
          </p:cNvPr>
          <p:cNvSpPr>
            <a:spLocks noGrp="1"/>
          </p:cNvSpPr>
          <p:nvPr>
            <p:ph type="title"/>
          </p:nvPr>
        </p:nvSpPr>
        <p:spPr/>
        <p:txBody>
          <a:bodyPr/>
          <a:lstStyle/>
          <a:p>
            <a:r>
              <a:rPr lang="pt-BR" dirty="0"/>
              <a:t>É possível uma economia não capitalista eficaz?</a:t>
            </a:r>
          </a:p>
        </p:txBody>
      </p:sp>
      <p:sp>
        <p:nvSpPr>
          <p:cNvPr id="3" name="Espaço Reservado para Conteúdo 2">
            <a:extLst>
              <a:ext uri="{FF2B5EF4-FFF2-40B4-BE49-F238E27FC236}">
                <a16:creationId xmlns:a16="http://schemas.microsoft.com/office/drawing/2014/main" id="{A422AFA0-D687-4E40-9E3C-28ABA5893B76}"/>
              </a:ext>
            </a:extLst>
          </p:cNvPr>
          <p:cNvSpPr>
            <a:spLocks noGrp="1"/>
          </p:cNvSpPr>
          <p:nvPr>
            <p:ph idx="1"/>
          </p:nvPr>
        </p:nvSpPr>
        <p:spPr/>
        <p:txBody>
          <a:bodyPr/>
          <a:lstStyle/>
          <a:p>
            <a:r>
              <a:rPr lang="pt-BR" dirty="0"/>
              <a:t>Antropologia aponta modelos de cooperação entre os germânicos, e os incas</a:t>
            </a:r>
          </a:p>
          <a:p>
            <a:endParaRPr lang="pt-BR" dirty="0"/>
          </a:p>
          <a:p>
            <a:r>
              <a:rPr lang="pt-BR" dirty="0"/>
              <a:t>Iugoslávia: socialismo de cooperativas</a:t>
            </a:r>
          </a:p>
        </p:txBody>
      </p:sp>
    </p:spTree>
    <p:extLst>
      <p:ext uri="{BB962C8B-B14F-4D97-AF65-F5344CB8AC3E}">
        <p14:creationId xmlns:p14="http://schemas.microsoft.com/office/powerpoint/2010/main" val="340804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2">
            <a:extLst>
              <a:ext uri="{FF2B5EF4-FFF2-40B4-BE49-F238E27FC236}">
                <a16:creationId xmlns:a16="http://schemas.microsoft.com/office/drawing/2014/main" id="{C2EFD392-2680-41C6-A661-44456DAA5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9FDBA8-D82D-4F41-BBDE-122F5CFF3AF2}"/>
              </a:ext>
            </a:extLst>
          </p:cNvPr>
          <p:cNvSpPr>
            <a:spLocks noGrp="1"/>
          </p:cNvSpPr>
          <p:nvPr>
            <p:ph type="title"/>
          </p:nvPr>
        </p:nvSpPr>
        <p:spPr>
          <a:xfrm>
            <a:off x="1252800" y="662399"/>
            <a:ext cx="5995987" cy="1494000"/>
          </a:xfrm>
        </p:spPr>
        <p:txBody>
          <a:bodyPr anchor="t">
            <a:normAutofit/>
          </a:bodyPr>
          <a:lstStyle/>
          <a:p>
            <a:r>
              <a:rPr lang="pt-BR"/>
              <a:t>Cooperativas</a:t>
            </a:r>
            <a:endParaRPr lang="pt-BR" dirty="0"/>
          </a:p>
        </p:txBody>
      </p:sp>
      <p:grpSp>
        <p:nvGrpSpPr>
          <p:cNvPr id="39" name="Group 14">
            <a:extLst>
              <a:ext uri="{FF2B5EF4-FFF2-40B4-BE49-F238E27FC236}">
                <a16:creationId xmlns:a16="http://schemas.microsoft.com/office/drawing/2014/main" id="{DE866941-6974-471B-96DC-E7D4042D8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0" name="Freeform 6">
              <a:extLst>
                <a:ext uri="{FF2B5EF4-FFF2-40B4-BE49-F238E27FC236}">
                  <a16:creationId xmlns:a16="http://schemas.microsoft.com/office/drawing/2014/main" id="{FDDB1D1D-BDCA-4CA7-ACB7-28E2D624C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41" name="Freeform 6">
              <a:extLst>
                <a:ext uri="{FF2B5EF4-FFF2-40B4-BE49-F238E27FC236}">
                  <a16:creationId xmlns:a16="http://schemas.microsoft.com/office/drawing/2014/main" id="{91FF3012-8189-40F6-B836-E04371B0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3" name="Espaço Reservado para Conteúdo 2">
            <a:extLst>
              <a:ext uri="{FF2B5EF4-FFF2-40B4-BE49-F238E27FC236}">
                <a16:creationId xmlns:a16="http://schemas.microsoft.com/office/drawing/2014/main" id="{CCB14007-BA77-B24C-B34C-FE83B6614CF2}"/>
              </a:ext>
            </a:extLst>
          </p:cNvPr>
          <p:cNvSpPr>
            <a:spLocks noGrp="1"/>
          </p:cNvSpPr>
          <p:nvPr>
            <p:ph idx="1"/>
          </p:nvPr>
        </p:nvSpPr>
        <p:spPr>
          <a:xfrm>
            <a:off x="1251678" y="2286001"/>
            <a:ext cx="6015897" cy="3593591"/>
          </a:xfrm>
        </p:spPr>
        <p:txBody>
          <a:bodyPr>
            <a:normAutofit fontScale="92500"/>
          </a:bodyPr>
          <a:lstStyle/>
          <a:p>
            <a:r>
              <a:rPr lang="pt-BR" sz="3200" b="1" dirty="0">
                <a:solidFill>
                  <a:schemeClr val="tx1">
                    <a:alpha val="60000"/>
                  </a:schemeClr>
                </a:solidFill>
              </a:rPr>
              <a:t>Em 2019, havia 5.314 cooperativas, com 15,5 milhões de cooperados e </a:t>
            </a:r>
            <a:r>
              <a:rPr lang="pt-BR" sz="3200" b="1" dirty="0" err="1">
                <a:solidFill>
                  <a:schemeClr val="tx1">
                    <a:alpha val="60000"/>
                  </a:schemeClr>
                </a:solidFill>
              </a:rPr>
              <a:t>R</a:t>
            </a:r>
            <a:r>
              <a:rPr lang="pt-BR" sz="3200" b="1" dirty="0">
                <a:solidFill>
                  <a:schemeClr val="tx1">
                    <a:alpha val="60000"/>
                  </a:schemeClr>
                </a:solidFill>
              </a:rPr>
              <a:t>$ 309 bilhões de faturamento.</a:t>
            </a:r>
          </a:p>
          <a:p>
            <a:endParaRPr lang="pt-BR" sz="2000" b="1" dirty="0">
              <a:solidFill>
                <a:schemeClr val="tx1">
                  <a:alpha val="60000"/>
                </a:schemeClr>
              </a:solidFill>
            </a:endParaRPr>
          </a:p>
          <a:p>
            <a:endParaRPr lang="pt-BR" sz="2000" dirty="0">
              <a:solidFill>
                <a:schemeClr val="tx1">
                  <a:alpha val="60000"/>
                </a:schemeClr>
              </a:solidFill>
              <a:hlinkClick r:id="rId2"/>
            </a:endParaRPr>
          </a:p>
          <a:p>
            <a:pPr marL="0" indent="0">
              <a:buNone/>
            </a:pPr>
            <a:endParaRPr lang="pt-BR" sz="2000" dirty="0">
              <a:solidFill>
                <a:schemeClr val="tx1">
                  <a:alpha val="60000"/>
                </a:schemeClr>
              </a:solidFill>
            </a:endParaRPr>
          </a:p>
          <a:p>
            <a:pPr marL="0" indent="0">
              <a:buNone/>
            </a:pPr>
            <a:br>
              <a:rPr lang="pt-BR" sz="2000" dirty="0">
                <a:solidFill>
                  <a:schemeClr val="tx1">
                    <a:alpha val="60000"/>
                  </a:schemeClr>
                </a:solidFill>
              </a:rPr>
            </a:br>
            <a:br>
              <a:rPr lang="pt-BR" sz="2000" dirty="0">
                <a:solidFill>
                  <a:schemeClr val="tx1">
                    <a:alpha val="60000"/>
                  </a:schemeClr>
                </a:solidFill>
              </a:rPr>
            </a:br>
            <a:endParaRPr lang="pt-BR" sz="2000" dirty="0">
              <a:solidFill>
                <a:schemeClr val="tx1">
                  <a:alpha val="60000"/>
                </a:schemeClr>
              </a:solidFill>
            </a:endParaRPr>
          </a:p>
        </p:txBody>
      </p:sp>
      <p:pic>
        <p:nvPicPr>
          <p:cNvPr id="7" name="Imagem 6" descr="Desenho de bandeira&#10;&#10;Descrição gerada automaticamente com confiança média">
            <a:extLst>
              <a:ext uri="{FF2B5EF4-FFF2-40B4-BE49-F238E27FC236}">
                <a16:creationId xmlns:a16="http://schemas.microsoft.com/office/drawing/2014/main" id="{2A869E67-E545-0D4B-8D28-80CE7541FA56}"/>
              </a:ext>
            </a:extLst>
          </p:cNvPr>
          <p:cNvPicPr>
            <a:picLocks noChangeAspect="1"/>
          </p:cNvPicPr>
          <p:nvPr/>
        </p:nvPicPr>
        <p:blipFill>
          <a:blip r:embed="rId3"/>
          <a:stretch>
            <a:fillRect/>
          </a:stretch>
        </p:blipFill>
        <p:spPr>
          <a:xfrm>
            <a:off x="7653338" y="792036"/>
            <a:ext cx="3894254" cy="1384164"/>
          </a:xfrm>
          <a:prstGeom prst="rect">
            <a:avLst/>
          </a:prstGeom>
        </p:spPr>
      </p:pic>
      <p:pic>
        <p:nvPicPr>
          <p:cNvPr id="8" name="Imagem 7" descr="Desenho de um círculo&#10;&#10;Descrição gerada automaticamente com confiança baixa">
            <a:extLst>
              <a:ext uri="{FF2B5EF4-FFF2-40B4-BE49-F238E27FC236}">
                <a16:creationId xmlns:a16="http://schemas.microsoft.com/office/drawing/2014/main" id="{F83EE034-26F9-524C-BDBC-0CDF4CAA872E}"/>
              </a:ext>
            </a:extLst>
          </p:cNvPr>
          <p:cNvPicPr>
            <a:picLocks noChangeAspect="1"/>
          </p:cNvPicPr>
          <p:nvPr/>
        </p:nvPicPr>
        <p:blipFill>
          <a:blip r:embed="rId4"/>
          <a:stretch>
            <a:fillRect/>
          </a:stretch>
        </p:blipFill>
        <p:spPr>
          <a:xfrm>
            <a:off x="7653338" y="2796184"/>
            <a:ext cx="3894254" cy="1265632"/>
          </a:xfrm>
          <a:prstGeom prst="rect">
            <a:avLst/>
          </a:prstGeom>
        </p:spPr>
      </p:pic>
      <p:pic>
        <p:nvPicPr>
          <p:cNvPr id="6" name="Imagem 5" descr="Logotipo&#10;&#10;Descrição gerada automaticamente">
            <a:extLst>
              <a:ext uri="{FF2B5EF4-FFF2-40B4-BE49-F238E27FC236}">
                <a16:creationId xmlns:a16="http://schemas.microsoft.com/office/drawing/2014/main" id="{79B1E3A5-7D0D-CD49-B222-2465627AD6D2}"/>
              </a:ext>
            </a:extLst>
          </p:cNvPr>
          <p:cNvPicPr>
            <a:picLocks noChangeAspect="1"/>
          </p:cNvPicPr>
          <p:nvPr/>
        </p:nvPicPr>
        <p:blipFill>
          <a:blip r:embed="rId5"/>
          <a:stretch>
            <a:fillRect/>
          </a:stretch>
        </p:blipFill>
        <p:spPr>
          <a:xfrm>
            <a:off x="7732359" y="4533234"/>
            <a:ext cx="3736211" cy="1681295"/>
          </a:xfrm>
          <a:prstGeom prst="rect">
            <a:avLst/>
          </a:prstGeom>
        </p:spPr>
      </p:pic>
      <p:sp>
        <p:nvSpPr>
          <p:cNvPr id="5" name="Rectangle 1">
            <a:extLst>
              <a:ext uri="{FF2B5EF4-FFF2-40B4-BE49-F238E27FC236}">
                <a16:creationId xmlns:a16="http://schemas.microsoft.com/office/drawing/2014/main" id="{6F9D6281-F954-E040-A298-34B67F2830B3}"/>
              </a:ext>
            </a:extLst>
          </p:cNvPr>
          <p:cNvSpPr>
            <a:spLocks noChangeArrowheads="1"/>
          </p:cNvSpPr>
          <p:nvPr/>
        </p:nvSpPr>
        <p:spPr bwMode="auto">
          <a:xfrm flipV="1">
            <a:off x="838200" y="447053"/>
            <a:ext cx="123010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pt-BR" altLang="pt-BR" b="0" i="0" u="none" strike="noStrike" cap="none" normalizeH="0" baseline="0">
                <a:ln>
                  <a:noFill/>
                </a:ln>
                <a:solidFill>
                  <a:schemeClr val="tx1"/>
                </a:solidFill>
                <a:effectLst/>
                <a:latin typeface="Arial" panose="020B0604020202020204" pitchFamily="34" charset="0"/>
              </a:rPr>
            </a:br>
            <a:endParaRPr kumimoji="0" lang="pt-BR" altLang="pt-BR"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566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9217E919-F9F1-0648-9D5E-3A368C564C67}"/>
              </a:ext>
            </a:extLst>
          </p:cNvPr>
          <p:cNvGraphicFramePr>
            <a:graphicFrameLocks noGrp="1"/>
          </p:cNvGraphicFramePr>
          <p:nvPr>
            <p:extLst>
              <p:ext uri="{D42A27DB-BD31-4B8C-83A1-F6EECF244321}">
                <p14:modId xmlns:p14="http://schemas.microsoft.com/office/powerpoint/2010/main" val="2946612667"/>
              </p:ext>
            </p:extLst>
          </p:nvPr>
        </p:nvGraphicFramePr>
        <p:xfrm>
          <a:off x="612243" y="1607919"/>
          <a:ext cx="10515600" cy="3931920"/>
        </p:xfrm>
        <a:graphic>
          <a:graphicData uri="http://schemas.openxmlformats.org/drawingml/2006/table">
            <a:tbl>
              <a:tblPr/>
              <a:tblGrid>
                <a:gridCol w="2628900">
                  <a:extLst>
                    <a:ext uri="{9D8B030D-6E8A-4147-A177-3AD203B41FA5}">
                      <a16:colId xmlns:a16="http://schemas.microsoft.com/office/drawing/2014/main" val="1006115789"/>
                    </a:ext>
                  </a:extLst>
                </a:gridCol>
                <a:gridCol w="2628900">
                  <a:extLst>
                    <a:ext uri="{9D8B030D-6E8A-4147-A177-3AD203B41FA5}">
                      <a16:colId xmlns:a16="http://schemas.microsoft.com/office/drawing/2014/main" val="2768378834"/>
                    </a:ext>
                  </a:extLst>
                </a:gridCol>
                <a:gridCol w="2628900">
                  <a:extLst>
                    <a:ext uri="{9D8B030D-6E8A-4147-A177-3AD203B41FA5}">
                      <a16:colId xmlns:a16="http://schemas.microsoft.com/office/drawing/2014/main" val="2752386917"/>
                    </a:ext>
                  </a:extLst>
                </a:gridCol>
                <a:gridCol w="2628900">
                  <a:extLst>
                    <a:ext uri="{9D8B030D-6E8A-4147-A177-3AD203B41FA5}">
                      <a16:colId xmlns:a16="http://schemas.microsoft.com/office/drawing/2014/main" val="2886517145"/>
                    </a:ext>
                  </a:extLst>
                </a:gridCol>
              </a:tblGrid>
              <a:tr h="0">
                <a:tc>
                  <a:txBody>
                    <a:bodyPr/>
                    <a:lstStyle/>
                    <a:p>
                      <a:pPr algn="ctr"/>
                      <a:endParaRPr lang="pt-BR" b="1" cap="all">
                        <a:solidFill>
                          <a:srgbClr val="FFFFFF"/>
                        </a:solidFill>
                        <a:effectLst/>
                      </a:endParaRPr>
                    </a:p>
                  </a:txBody>
                  <a:tcPr anchor="ctr">
                    <a:lnL>
                      <a:noFill/>
                    </a:lnL>
                    <a:lnR>
                      <a:noFill/>
                    </a:lnR>
                    <a:lnT>
                      <a:noFill/>
                    </a:lnT>
                    <a:lnB>
                      <a:noFill/>
                    </a:lnB>
                    <a:solidFill>
                      <a:srgbClr val="F4F4F4"/>
                    </a:solidFill>
                  </a:tcPr>
                </a:tc>
                <a:tc>
                  <a:txBody>
                    <a:bodyPr/>
                    <a:lstStyle/>
                    <a:p>
                      <a:pPr algn="ctr"/>
                      <a:r>
                        <a:rPr lang="pt-BR" b="1" cap="all">
                          <a:solidFill>
                            <a:schemeClr val="tx1"/>
                          </a:solidFill>
                          <a:effectLst/>
                        </a:rPr>
                        <a:t>COOPERATIVAS</a:t>
                      </a:r>
                    </a:p>
                  </a:txBody>
                  <a:tcPr anchor="ctr">
                    <a:lnL>
                      <a:noFill/>
                    </a:lnL>
                    <a:lnR>
                      <a:noFill/>
                    </a:lnR>
                    <a:lnT>
                      <a:noFill/>
                    </a:lnT>
                    <a:lnB>
                      <a:noFill/>
                    </a:lnB>
                    <a:solidFill>
                      <a:srgbClr val="F4F4F4"/>
                    </a:solidFill>
                  </a:tcPr>
                </a:tc>
                <a:tc>
                  <a:txBody>
                    <a:bodyPr/>
                    <a:lstStyle/>
                    <a:p>
                      <a:pPr algn="ctr"/>
                      <a:r>
                        <a:rPr lang="pt-BR" b="1" cap="all">
                          <a:solidFill>
                            <a:schemeClr val="tx1"/>
                          </a:solidFill>
                          <a:effectLst/>
                        </a:rPr>
                        <a:t>COOPERADOS</a:t>
                      </a:r>
                    </a:p>
                  </a:txBody>
                  <a:tcPr anchor="ctr">
                    <a:lnL>
                      <a:noFill/>
                    </a:lnL>
                    <a:lnR>
                      <a:noFill/>
                    </a:lnR>
                    <a:lnT>
                      <a:noFill/>
                    </a:lnT>
                    <a:lnB>
                      <a:noFill/>
                    </a:lnB>
                    <a:solidFill>
                      <a:srgbClr val="F4F4F4"/>
                    </a:solidFill>
                  </a:tcPr>
                </a:tc>
                <a:tc>
                  <a:txBody>
                    <a:bodyPr/>
                    <a:lstStyle/>
                    <a:p>
                      <a:pPr algn="ctr"/>
                      <a:r>
                        <a:rPr lang="pt-BR" b="1" cap="all" dirty="0">
                          <a:solidFill>
                            <a:schemeClr val="tx1"/>
                          </a:solidFill>
                          <a:effectLst/>
                        </a:rPr>
                        <a:t>EMPREGADOS</a:t>
                      </a:r>
                    </a:p>
                  </a:txBody>
                  <a:tcPr anchor="ctr">
                    <a:lnL>
                      <a:noFill/>
                    </a:lnL>
                    <a:lnR>
                      <a:noFill/>
                    </a:lnR>
                    <a:lnT>
                      <a:noFill/>
                    </a:lnT>
                    <a:lnB>
                      <a:noFill/>
                    </a:lnB>
                    <a:solidFill>
                      <a:srgbClr val="F4F4F4"/>
                    </a:solidFill>
                  </a:tcPr>
                </a:tc>
                <a:extLst>
                  <a:ext uri="{0D108BD9-81ED-4DB2-BD59-A6C34878D82A}">
                    <a16:rowId xmlns:a16="http://schemas.microsoft.com/office/drawing/2014/main" val="1742121765"/>
                  </a:ext>
                </a:extLst>
              </a:tr>
              <a:tr h="0">
                <a:tc>
                  <a:txBody>
                    <a:bodyPr/>
                    <a:lstStyle/>
                    <a:p>
                      <a:pPr algn="ctr"/>
                      <a:r>
                        <a:rPr lang="pt-BR" b="1" cap="all" dirty="0">
                          <a:solidFill>
                            <a:schemeClr val="tx1"/>
                          </a:solidFill>
                          <a:effectLst/>
                        </a:rPr>
                        <a:t>RAMOS</a:t>
                      </a:r>
                    </a:p>
                  </a:txBody>
                  <a:tcPr anchor="ctr">
                    <a:lnL>
                      <a:noFill/>
                    </a:lnL>
                    <a:lnR>
                      <a:noFill/>
                    </a:lnR>
                    <a:lnT>
                      <a:noFill/>
                    </a:lnT>
                    <a:lnB>
                      <a:noFill/>
                    </a:lnB>
                    <a:solidFill>
                      <a:srgbClr val="F4F4F4"/>
                    </a:solidFill>
                  </a:tcPr>
                </a:tc>
                <a:tc>
                  <a:txBody>
                    <a:bodyPr/>
                    <a:lstStyle/>
                    <a:p>
                      <a:endParaRPr lang="pt-BR"/>
                    </a:p>
                  </a:txBody>
                  <a:tcPr>
                    <a:lnL>
                      <a:noFill/>
                    </a:lnL>
                    <a:lnT>
                      <a:noFill/>
                    </a:lnT>
                  </a:tcPr>
                </a:tc>
                <a:tc>
                  <a:txBody>
                    <a:bodyPr/>
                    <a:lstStyle/>
                    <a:p>
                      <a:endParaRPr lang="pt-BR"/>
                    </a:p>
                  </a:txBody>
                  <a:tcPr>
                    <a:lnT>
                      <a:noFill/>
                    </a:lnT>
                  </a:tcPr>
                </a:tc>
                <a:tc>
                  <a:txBody>
                    <a:bodyPr/>
                    <a:lstStyle/>
                    <a:p>
                      <a:endParaRPr lang="pt-BR"/>
                    </a:p>
                  </a:txBody>
                  <a:tcPr>
                    <a:lnT>
                      <a:noFill/>
                    </a:lnT>
                  </a:tcPr>
                </a:tc>
                <a:extLst>
                  <a:ext uri="{0D108BD9-81ED-4DB2-BD59-A6C34878D82A}">
                    <a16:rowId xmlns:a16="http://schemas.microsoft.com/office/drawing/2014/main" val="1145448496"/>
                  </a:ext>
                </a:extLst>
              </a:tr>
              <a:tr h="0">
                <a:tc>
                  <a:txBody>
                    <a:bodyPr/>
                    <a:lstStyle/>
                    <a:p>
                      <a:r>
                        <a:rPr lang="pt-BR">
                          <a:solidFill>
                            <a:srgbClr val="646363"/>
                          </a:solidFill>
                          <a:effectLst/>
                        </a:rPr>
                        <a:t>Agropecuário</a:t>
                      </a:r>
                    </a:p>
                  </a:txBody>
                  <a:tcPr anchor="ctr">
                    <a:lnL>
                      <a:noFill/>
                    </a:lnL>
                    <a:lnR>
                      <a:noFill/>
                    </a:lnR>
                    <a:lnT>
                      <a:noFill/>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1.223</a:t>
                      </a:r>
                    </a:p>
                  </a:txBody>
                  <a:tcPr anchor="ctr">
                    <a:lnL>
                      <a:noFill/>
                    </a:lnL>
                    <a:lnR>
                      <a:noFill/>
                    </a:lnR>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992.111</a:t>
                      </a:r>
                    </a:p>
                  </a:txBody>
                  <a:tcPr anchor="ctr">
                    <a:lnL>
                      <a:noFill/>
                    </a:lnL>
                    <a:lnR>
                      <a:noFill/>
                    </a:lnR>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207.201</a:t>
                      </a:r>
                    </a:p>
                  </a:txBody>
                  <a:tcPr anchor="ctr">
                    <a:lnL>
                      <a:noFill/>
                    </a:lnL>
                    <a:lnR>
                      <a:noFill/>
                    </a:lnR>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1746281352"/>
                  </a:ext>
                </a:extLst>
              </a:tr>
              <a:tr h="0">
                <a:tc>
                  <a:txBody>
                    <a:bodyPr/>
                    <a:lstStyle/>
                    <a:p>
                      <a:r>
                        <a:rPr lang="pt-BR">
                          <a:solidFill>
                            <a:srgbClr val="646363"/>
                          </a:solidFill>
                          <a:effectLst/>
                        </a:rPr>
                        <a:t>Consumo</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263</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2.025.545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14.841</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4139686559"/>
                  </a:ext>
                </a:extLst>
              </a:tr>
              <a:tr h="0">
                <a:tc>
                  <a:txBody>
                    <a:bodyPr/>
                    <a:lstStyle/>
                    <a:p>
                      <a:r>
                        <a:rPr lang="pt-BR">
                          <a:solidFill>
                            <a:srgbClr val="646363"/>
                          </a:solidFill>
                          <a:effectLst/>
                        </a:rPr>
                        <a:t>Crédito</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827</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10.786.317</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71.740</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3694599025"/>
                  </a:ext>
                </a:extLst>
              </a:tr>
              <a:tr h="0">
                <a:tc>
                  <a:txBody>
                    <a:bodyPr/>
                    <a:lstStyle/>
                    <a:p>
                      <a:r>
                        <a:rPr lang="pt-BR">
                          <a:solidFill>
                            <a:srgbClr val="646363"/>
                          </a:solidFill>
                          <a:effectLst/>
                        </a:rPr>
                        <a:t>Infraestrutura</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265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1.138.786</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7.315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3871829137"/>
                  </a:ext>
                </a:extLst>
              </a:tr>
              <a:tr h="0">
                <a:tc>
                  <a:txBody>
                    <a:bodyPr/>
                    <a:lstStyle/>
                    <a:p>
                      <a:r>
                        <a:rPr lang="pt-BR">
                          <a:solidFill>
                            <a:srgbClr val="646363"/>
                          </a:solidFill>
                          <a:effectLst/>
                        </a:rPr>
                        <a:t>Saúde</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783</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275.915</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108.189</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3119999331"/>
                  </a:ext>
                </a:extLst>
              </a:tr>
              <a:tr h="0">
                <a:tc>
                  <a:txBody>
                    <a:bodyPr/>
                    <a:lstStyle/>
                    <a:p>
                      <a:r>
                        <a:rPr lang="pt-BR">
                          <a:solidFill>
                            <a:srgbClr val="646363"/>
                          </a:solidFill>
                          <a:effectLst/>
                        </a:rPr>
                        <a:t>Trabalho. Produção de Bens e Serviços</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56688F"/>
                          </a:solidFill>
                          <a:effectLst/>
                        </a:rPr>
                        <a:t>860</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437EB8"/>
                          </a:solidFill>
                          <a:effectLst/>
                        </a:rPr>
                        <a:t>221.134</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tc>
                  <a:txBody>
                    <a:bodyPr/>
                    <a:lstStyle/>
                    <a:p>
                      <a:pPr algn="r"/>
                      <a:r>
                        <a:rPr lang="pt-BR">
                          <a:solidFill>
                            <a:srgbClr val="DD7E00"/>
                          </a:solidFill>
                          <a:effectLst/>
                        </a:rPr>
                        <a:t>9.759</a:t>
                      </a:r>
                    </a:p>
                  </a:txBody>
                  <a:tcPr anchor="ctr">
                    <a:lnL>
                      <a:noFill/>
                    </a:lnL>
                    <a:lnR>
                      <a:noFill/>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4F4F4"/>
                    </a:solidFill>
                  </a:tcPr>
                </a:tc>
                <a:extLst>
                  <a:ext uri="{0D108BD9-81ED-4DB2-BD59-A6C34878D82A}">
                    <a16:rowId xmlns:a16="http://schemas.microsoft.com/office/drawing/2014/main" val="1658752091"/>
                  </a:ext>
                </a:extLst>
              </a:tr>
              <a:tr h="0">
                <a:tc>
                  <a:txBody>
                    <a:bodyPr/>
                    <a:lstStyle/>
                    <a:p>
                      <a:r>
                        <a:rPr lang="pt-BR" dirty="0">
                          <a:solidFill>
                            <a:srgbClr val="646363"/>
                          </a:solidFill>
                          <a:effectLst/>
                        </a:rPr>
                        <a:t>Transporte</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tc>
                  <a:txBody>
                    <a:bodyPr/>
                    <a:lstStyle/>
                    <a:p>
                      <a:pPr algn="r"/>
                      <a:r>
                        <a:rPr lang="pt-BR">
                          <a:solidFill>
                            <a:srgbClr val="56688F"/>
                          </a:solidFill>
                          <a:effectLst/>
                        </a:rPr>
                        <a:t>1.093</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tc>
                  <a:txBody>
                    <a:bodyPr/>
                    <a:lstStyle/>
                    <a:p>
                      <a:pPr algn="r"/>
                      <a:r>
                        <a:rPr lang="pt-BR">
                          <a:solidFill>
                            <a:srgbClr val="437EB8"/>
                          </a:solidFill>
                          <a:effectLst/>
                        </a:rPr>
                        <a:t>99.568</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tc>
                  <a:txBody>
                    <a:bodyPr/>
                    <a:lstStyle/>
                    <a:p>
                      <a:pPr algn="r"/>
                      <a:r>
                        <a:rPr lang="pt-BR">
                          <a:solidFill>
                            <a:srgbClr val="DD7E00"/>
                          </a:solidFill>
                          <a:effectLst/>
                        </a:rPr>
                        <a:t>8.531</a:t>
                      </a:r>
                    </a:p>
                  </a:txBody>
                  <a:tcPr anchor="ctr">
                    <a:lnL>
                      <a:noFill/>
                    </a:lnL>
                    <a:lnR>
                      <a:noFill/>
                    </a:lnR>
                    <a:lnT w="9525" cap="flat" cmpd="sng" algn="ctr">
                      <a:solidFill>
                        <a:srgbClr val="D8D8D8"/>
                      </a:solidFill>
                      <a:prstDash val="solid"/>
                      <a:round/>
                      <a:headEnd type="none" w="med" len="med"/>
                      <a:tailEnd type="none" w="med" len="med"/>
                    </a:lnT>
                    <a:lnB>
                      <a:noFill/>
                    </a:lnB>
                    <a:solidFill>
                      <a:srgbClr val="F4F4F4"/>
                    </a:solidFill>
                  </a:tcPr>
                </a:tc>
                <a:extLst>
                  <a:ext uri="{0D108BD9-81ED-4DB2-BD59-A6C34878D82A}">
                    <a16:rowId xmlns:a16="http://schemas.microsoft.com/office/drawing/2014/main" val="3706797031"/>
                  </a:ext>
                </a:extLst>
              </a:tr>
              <a:tr h="0">
                <a:tc>
                  <a:txBody>
                    <a:bodyPr/>
                    <a:lstStyle/>
                    <a:p>
                      <a:pPr algn="ctr"/>
                      <a:r>
                        <a:rPr lang="pt-BR" cap="all" dirty="0">
                          <a:solidFill>
                            <a:schemeClr val="tx1"/>
                          </a:solidFill>
                          <a:effectLst/>
                        </a:rPr>
                        <a:t>TOTAL GERAL</a:t>
                      </a:r>
                    </a:p>
                  </a:txBody>
                  <a:tcPr anchor="ctr">
                    <a:lnL>
                      <a:noFill/>
                    </a:lnL>
                    <a:lnR>
                      <a:noFill/>
                    </a:lnR>
                    <a:lnT>
                      <a:noFill/>
                    </a:lnT>
                    <a:lnB>
                      <a:noFill/>
                    </a:lnB>
                    <a:solidFill>
                      <a:srgbClr val="F4F4F4"/>
                    </a:solidFill>
                  </a:tcPr>
                </a:tc>
                <a:tc>
                  <a:txBody>
                    <a:bodyPr/>
                    <a:lstStyle/>
                    <a:p>
                      <a:pPr algn="ctr"/>
                      <a:r>
                        <a:rPr lang="pt-BR" cap="all" dirty="0">
                          <a:solidFill>
                            <a:schemeClr val="tx1"/>
                          </a:solidFill>
                          <a:effectLst/>
                        </a:rPr>
                        <a:t>                                    5.314</a:t>
                      </a:r>
                    </a:p>
                  </a:txBody>
                  <a:tcPr anchor="ctr">
                    <a:lnL>
                      <a:noFill/>
                    </a:lnL>
                    <a:lnR>
                      <a:noFill/>
                    </a:lnR>
                    <a:lnT>
                      <a:noFill/>
                    </a:lnT>
                    <a:lnB>
                      <a:noFill/>
                    </a:lnB>
                    <a:solidFill>
                      <a:srgbClr val="F4F4F4"/>
                    </a:solidFill>
                  </a:tcPr>
                </a:tc>
                <a:tc>
                  <a:txBody>
                    <a:bodyPr/>
                    <a:lstStyle/>
                    <a:p>
                      <a:pPr algn="ctr"/>
                      <a:r>
                        <a:rPr lang="pt-BR" cap="all" dirty="0">
                          <a:solidFill>
                            <a:schemeClr val="tx1"/>
                          </a:solidFill>
                          <a:effectLst/>
                        </a:rPr>
                        <a:t>                          15.539.376</a:t>
                      </a:r>
                    </a:p>
                  </a:txBody>
                  <a:tcPr anchor="ctr">
                    <a:lnL>
                      <a:noFill/>
                    </a:lnL>
                    <a:lnR>
                      <a:noFill/>
                    </a:lnR>
                    <a:lnT>
                      <a:noFill/>
                    </a:lnT>
                    <a:lnB>
                      <a:noFill/>
                    </a:lnB>
                    <a:solidFill>
                      <a:srgbClr val="F4F4F4"/>
                    </a:solidFill>
                  </a:tcPr>
                </a:tc>
                <a:tc>
                  <a:txBody>
                    <a:bodyPr/>
                    <a:lstStyle/>
                    <a:p>
                      <a:endParaRPr lang="pt-BR" dirty="0">
                        <a:solidFill>
                          <a:schemeClr val="tx1"/>
                        </a:solidFill>
                      </a:endParaRPr>
                    </a:p>
                  </a:txBody>
                  <a:tcPr>
                    <a:lnL>
                      <a:noFill/>
                    </a:lnL>
                    <a:lnT>
                      <a:noFill/>
                    </a:lnT>
                  </a:tcPr>
                </a:tc>
                <a:extLst>
                  <a:ext uri="{0D108BD9-81ED-4DB2-BD59-A6C34878D82A}">
                    <a16:rowId xmlns:a16="http://schemas.microsoft.com/office/drawing/2014/main" val="3318820245"/>
                  </a:ext>
                </a:extLst>
              </a:tr>
            </a:tbl>
          </a:graphicData>
        </a:graphic>
      </p:graphicFrame>
      <p:sp>
        <p:nvSpPr>
          <p:cNvPr id="6" name="Rectangle 1">
            <a:extLst>
              <a:ext uri="{FF2B5EF4-FFF2-40B4-BE49-F238E27FC236}">
                <a16:creationId xmlns:a16="http://schemas.microsoft.com/office/drawing/2014/main" id="{3BC7FB65-C8CB-8E4D-BFAB-5F518C41890D}"/>
              </a:ext>
            </a:extLst>
          </p:cNvPr>
          <p:cNvSpPr>
            <a:spLocks noChangeArrowheads="1"/>
          </p:cNvSpPr>
          <p:nvPr/>
        </p:nvSpPr>
        <p:spPr bwMode="auto">
          <a:xfrm>
            <a:off x="612243" y="16077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a:ln>
                  <a:noFill/>
                </a:ln>
                <a:solidFill>
                  <a:schemeClr val="tx1"/>
                </a:solidFill>
                <a:effectLst/>
                <a:latin typeface="Arial" panose="020B0604020202020204" pitchFamily="34" charset="0"/>
              </a:rPr>
            </a:b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883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Foto em preto e branco de grupo de pessoas posando para foto&#10;&#10;Descrição gerada automaticamente">
            <a:extLst>
              <a:ext uri="{FF2B5EF4-FFF2-40B4-BE49-F238E27FC236}">
                <a16:creationId xmlns:a16="http://schemas.microsoft.com/office/drawing/2014/main" id="{5AD0DD95-B699-E74A-BAA8-E1D0E18609E9}"/>
              </a:ext>
            </a:extLst>
          </p:cNvPr>
          <p:cNvPicPr>
            <a:picLocks noChangeAspect="1"/>
          </p:cNvPicPr>
          <p:nvPr/>
        </p:nvPicPr>
        <p:blipFill rotWithShape="1">
          <a:blip r:embed="rId2"/>
          <a:srcRect l="2952" r="1954" b="1"/>
          <a:stretch/>
        </p:blipFill>
        <p:spPr>
          <a:xfrm>
            <a:off x="749942" y="549714"/>
            <a:ext cx="6213514" cy="3646887"/>
          </a:xfrm>
          <a:prstGeom prst="rect">
            <a:avLst/>
          </a:prstGeom>
        </p:spPr>
      </p:pic>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35CB715-CFB3-2246-9F20-98D8E4283594}"/>
              </a:ext>
            </a:extLst>
          </p:cNvPr>
          <p:cNvSpPr>
            <a:spLocks noGrp="1"/>
          </p:cNvSpPr>
          <p:nvPr>
            <p:ph type="title"/>
          </p:nvPr>
        </p:nvSpPr>
        <p:spPr>
          <a:xfrm>
            <a:off x="524256" y="4765963"/>
            <a:ext cx="6594189" cy="1625210"/>
          </a:xfrm>
        </p:spPr>
        <p:txBody>
          <a:bodyPr>
            <a:normAutofit/>
          </a:bodyPr>
          <a:lstStyle/>
          <a:p>
            <a:r>
              <a:rPr lang="pt-BR" sz="3700" dirty="0">
                <a:solidFill>
                  <a:srgbClr val="FFFFFF"/>
                </a:solidFill>
              </a:rPr>
              <a:t>Para entender, a história (como sempre....)</a:t>
            </a:r>
            <a:br>
              <a:rPr lang="pt-BR" sz="3700" dirty="0">
                <a:solidFill>
                  <a:srgbClr val="FFFFFF"/>
                </a:solidFill>
              </a:rPr>
            </a:br>
            <a:r>
              <a:rPr lang="pt-BR" sz="3700" dirty="0">
                <a:solidFill>
                  <a:srgbClr val="FFFFFF"/>
                </a:solidFill>
              </a:rPr>
              <a:t>Os ¨Princípios de </a:t>
            </a:r>
            <a:r>
              <a:rPr lang="pt-BR" sz="3700" dirty="0" err="1">
                <a:solidFill>
                  <a:srgbClr val="FFFFFF"/>
                </a:solidFill>
              </a:rPr>
              <a:t>Rochdale</a:t>
            </a:r>
            <a:r>
              <a:rPr lang="pt-BR" sz="3700" dirty="0">
                <a:solidFill>
                  <a:srgbClr val="FFFFFF"/>
                </a:solidFill>
              </a:rPr>
              <a:t>¨.</a:t>
            </a:r>
          </a:p>
        </p:txBody>
      </p:sp>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6C6579A1-6FC4-7C43-BE30-688B0D79E9C1}"/>
              </a:ext>
            </a:extLst>
          </p:cNvPr>
          <p:cNvSpPr>
            <a:spLocks noGrp="1"/>
          </p:cNvSpPr>
          <p:nvPr>
            <p:ph idx="1"/>
          </p:nvPr>
        </p:nvSpPr>
        <p:spPr>
          <a:xfrm>
            <a:off x="7806611" y="917724"/>
            <a:ext cx="3647447" cy="5138691"/>
          </a:xfrm>
        </p:spPr>
        <p:txBody>
          <a:bodyPr anchor="ctr">
            <a:normAutofit fontScale="92500"/>
          </a:bodyPr>
          <a:lstStyle/>
          <a:p>
            <a:pPr marL="0" indent="0" algn="just">
              <a:buNone/>
            </a:pPr>
            <a:endParaRPr lang="pt-BR" sz="2000" dirty="0">
              <a:solidFill>
                <a:srgbClr val="FFFFFF"/>
              </a:solidFill>
            </a:endParaRPr>
          </a:p>
          <a:p>
            <a:pPr marL="0" indent="0" algn="just">
              <a:buNone/>
            </a:pPr>
            <a:r>
              <a:rPr lang="pt-BR" sz="2400" dirty="0">
                <a:solidFill>
                  <a:srgbClr val="FFFFFF"/>
                </a:solidFill>
              </a:rPr>
              <a:t>Fundação, em 1844, na cidade de </a:t>
            </a:r>
            <a:r>
              <a:rPr lang="pt-BR" sz="2400" dirty="0" err="1">
                <a:solidFill>
                  <a:srgbClr val="FFFFFF"/>
                </a:solidFill>
              </a:rPr>
              <a:t>Rochdale</a:t>
            </a:r>
            <a:r>
              <a:rPr lang="pt-BR" sz="2400" dirty="0">
                <a:solidFill>
                  <a:srgbClr val="FFFFFF"/>
                </a:solidFill>
              </a:rPr>
              <a:t>, Inglaterra, da </a:t>
            </a:r>
            <a:r>
              <a:rPr lang="pt-BR" sz="2400" i="1" dirty="0" err="1">
                <a:solidFill>
                  <a:srgbClr val="FFFFFF"/>
                </a:solidFill>
              </a:rPr>
              <a:t>Rochdale</a:t>
            </a:r>
            <a:r>
              <a:rPr lang="pt-BR" sz="2400" i="1" dirty="0">
                <a:solidFill>
                  <a:srgbClr val="FFFFFF"/>
                </a:solidFill>
              </a:rPr>
              <a:t> </a:t>
            </a:r>
            <a:r>
              <a:rPr lang="pt-BR" sz="2400" i="1" dirty="0" err="1">
                <a:solidFill>
                  <a:srgbClr val="FFFFFF"/>
                </a:solidFill>
              </a:rPr>
              <a:t>Society</a:t>
            </a:r>
            <a:r>
              <a:rPr lang="pt-BR" sz="2400" i="1" dirty="0">
                <a:solidFill>
                  <a:srgbClr val="FFFFFF"/>
                </a:solidFill>
              </a:rPr>
              <a:t> </a:t>
            </a:r>
            <a:r>
              <a:rPr lang="pt-BR" sz="2400" i="1" dirty="0" err="1">
                <a:solidFill>
                  <a:srgbClr val="FFFFFF"/>
                </a:solidFill>
              </a:rPr>
              <a:t>of</a:t>
            </a:r>
            <a:r>
              <a:rPr lang="pt-BR" sz="2400" i="1" dirty="0">
                <a:solidFill>
                  <a:srgbClr val="FFFFFF"/>
                </a:solidFill>
              </a:rPr>
              <a:t> </a:t>
            </a:r>
            <a:r>
              <a:rPr lang="pt-BR" sz="2400" i="1" dirty="0" err="1">
                <a:solidFill>
                  <a:srgbClr val="FFFFFF"/>
                </a:solidFill>
              </a:rPr>
              <a:t>Equitable</a:t>
            </a:r>
            <a:r>
              <a:rPr lang="pt-BR" sz="2400" i="1" dirty="0">
                <a:solidFill>
                  <a:srgbClr val="FFFFFF"/>
                </a:solidFill>
              </a:rPr>
              <a:t> </a:t>
            </a:r>
            <a:r>
              <a:rPr lang="pt-BR" sz="2400" i="1" dirty="0" err="1">
                <a:solidFill>
                  <a:srgbClr val="FFFFFF"/>
                </a:solidFill>
              </a:rPr>
              <a:t>Pioneers</a:t>
            </a:r>
            <a:r>
              <a:rPr lang="pt-BR" sz="2400" dirty="0">
                <a:solidFill>
                  <a:srgbClr val="FFFFFF"/>
                </a:solidFill>
              </a:rPr>
              <a:t>. Para enfrentar as dificuldades advindas da Revolução Industrial, 28 tecelões se associaram em cooperativa de consumo para em conjunto adquirirem gêneros de primeira necessidade, passando, posteriormente, a atividades de produção. </a:t>
            </a:r>
          </a:p>
          <a:p>
            <a:pPr marL="0" indent="0" algn="just">
              <a:buNone/>
            </a:pPr>
            <a:r>
              <a:rPr lang="pt-BR" sz="2400" dirty="0">
                <a:solidFill>
                  <a:srgbClr val="FFFFFF"/>
                </a:solidFill>
              </a:rPr>
              <a:t>Década de muita crítica ao capitalismo</a:t>
            </a:r>
          </a:p>
          <a:p>
            <a:endParaRPr lang="pt-BR" sz="2400" dirty="0">
              <a:solidFill>
                <a:srgbClr val="FFFFFF"/>
              </a:solidFill>
            </a:endParaRPr>
          </a:p>
        </p:txBody>
      </p:sp>
    </p:spTree>
    <p:extLst>
      <p:ext uri="{BB962C8B-B14F-4D97-AF65-F5344CB8AC3E}">
        <p14:creationId xmlns:p14="http://schemas.microsoft.com/office/powerpoint/2010/main" val="1018495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3DC4753A-D9B5-7D48-BF07-C9ECC099C13A}"/>
              </a:ext>
            </a:extLst>
          </p:cNvPr>
          <p:cNvSpPr>
            <a:spLocks noGrp="1"/>
          </p:cNvSpPr>
          <p:nvPr>
            <p:ph type="title"/>
          </p:nvPr>
        </p:nvSpPr>
        <p:spPr>
          <a:xfrm rot="16200000">
            <a:off x="-1325880" y="1947672"/>
            <a:ext cx="5961888" cy="2788920"/>
          </a:xfrm>
        </p:spPr>
        <p:txBody>
          <a:bodyPr anchor="ctr">
            <a:normAutofit/>
          </a:bodyPr>
          <a:lstStyle/>
          <a:p>
            <a:r>
              <a:rPr lang="pt-BR" sz="4800">
                <a:solidFill>
                  <a:schemeClr val="bg1"/>
                </a:solidFill>
              </a:rPr>
              <a:t>Outros momentos importantes dessa história</a:t>
            </a:r>
          </a:p>
        </p:txBody>
      </p:sp>
      <p:graphicFrame>
        <p:nvGraphicFramePr>
          <p:cNvPr id="5" name="Espaço Reservado para Conteúdo 2">
            <a:extLst>
              <a:ext uri="{FF2B5EF4-FFF2-40B4-BE49-F238E27FC236}">
                <a16:creationId xmlns:a16="http://schemas.microsoft.com/office/drawing/2014/main" id="{AD3602C6-B3E3-423A-A7D4-2C0E57E6A411}"/>
              </a:ext>
            </a:extLst>
          </p:cNvPr>
          <p:cNvGraphicFramePr>
            <a:graphicFrameLocks noGrp="1"/>
          </p:cNvGraphicFramePr>
          <p:nvPr>
            <p:ph idx="1"/>
            <p:extLst>
              <p:ext uri="{D42A27DB-BD31-4B8C-83A1-F6EECF244321}">
                <p14:modId xmlns:p14="http://schemas.microsoft.com/office/powerpoint/2010/main" val="302463858"/>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1849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EB3E7F3-5C70-8B4E-9D0E-7755FA87F692}"/>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Por que prevê o CC a sociedade simples?</a:t>
            </a:r>
          </a:p>
        </p:txBody>
      </p:sp>
      <p:sp>
        <p:nvSpPr>
          <p:cNvPr id="3" name="Espaço Reservado para Conteúdo 2">
            <a:extLst>
              <a:ext uri="{FF2B5EF4-FFF2-40B4-BE49-F238E27FC236}">
                <a16:creationId xmlns:a16="http://schemas.microsoft.com/office/drawing/2014/main" id="{A3B1F107-5C0C-F04F-9067-E12C08D9D3B8}"/>
              </a:ext>
            </a:extLst>
          </p:cNvPr>
          <p:cNvSpPr>
            <a:spLocks noGrp="1"/>
          </p:cNvSpPr>
          <p:nvPr>
            <p:ph idx="1"/>
          </p:nvPr>
        </p:nvSpPr>
        <p:spPr>
          <a:xfrm>
            <a:off x="4810259" y="649480"/>
            <a:ext cx="6555347" cy="5546047"/>
          </a:xfrm>
        </p:spPr>
        <p:txBody>
          <a:bodyPr anchor="ctr">
            <a:normAutofit/>
          </a:bodyPr>
          <a:lstStyle/>
          <a:p>
            <a:pPr marL="0" indent="0">
              <a:buNone/>
            </a:pPr>
            <a:r>
              <a:rPr lang="pt-BR" sz="1400" dirty="0"/>
              <a:t>A sociedade simples surgiu no Direito Suíço, e foi posteriormente adotada pelo Direito Italiano, como sucedâneas das antigas sociedades civis, no momento da unificação do direito obrigacional, caracterizando-se, outrossim,  nesses ordenamentos, pela ausência de personalidade jurídica (Itália) ou por sua facultatividade (Suíça).</a:t>
            </a:r>
          </a:p>
          <a:p>
            <a:pPr marL="0" indent="0">
              <a:buNone/>
            </a:pPr>
            <a:endParaRPr lang="pt-BR" sz="1400" dirty="0"/>
          </a:p>
          <a:p>
            <a:pPr marL="0" indent="0">
              <a:buNone/>
            </a:pPr>
            <a:endParaRPr lang="pt-BR" sz="1400" dirty="0"/>
          </a:p>
          <a:p>
            <a:pPr marL="0" indent="0">
              <a:buNone/>
            </a:pPr>
            <a:r>
              <a:rPr lang="pt-BR" sz="1400" dirty="0"/>
              <a:t>No Brasil, AUSÊNCIA DE ORGANIZAÇÃO DE CAPITAL E TRABALHO.  sociedade simples têm dois sentidos:</a:t>
            </a:r>
          </a:p>
          <a:p>
            <a:pPr marL="0" indent="0">
              <a:buNone/>
            </a:pPr>
            <a:endParaRPr lang="pt-BR" sz="1400" dirty="0"/>
          </a:p>
          <a:p>
            <a:pPr marL="0" indent="0">
              <a:buNone/>
            </a:pPr>
            <a:r>
              <a:rPr lang="pt-BR" sz="1400" dirty="0"/>
              <a:t>a) espécie societária, por contraposição à sociedade empresária (que é organizada). Nesse sentido, o CC define a cooperativa como sociedade simples.</a:t>
            </a:r>
          </a:p>
          <a:p>
            <a:pPr marL="0" indent="0">
              <a:buNone/>
            </a:pPr>
            <a:endParaRPr lang="pt-BR" sz="1400" dirty="0"/>
          </a:p>
          <a:p>
            <a:pPr marL="0" indent="0">
              <a:buNone/>
            </a:pPr>
            <a:r>
              <a:rPr lang="pt-BR" sz="1400" dirty="0" err="1"/>
              <a:t>b</a:t>
            </a:r>
            <a:r>
              <a:rPr lang="pt-BR" sz="1400" dirty="0"/>
              <a:t>) tipo societário considerado pelo CC próprio para a atividade não organizada. </a:t>
            </a:r>
            <a:r>
              <a:rPr lang="pt-BR" sz="1400" b="1" dirty="0"/>
              <a:t>Suas regras, aliás, são modelares e de aplicação subsidiária para outros tipos societários de pessoas.</a:t>
            </a:r>
          </a:p>
          <a:p>
            <a:pPr marL="0" indent="0">
              <a:buNone/>
            </a:pPr>
            <a:endParaRPr lang="pt-BR" sz="1400" dirty="0"/>
          </a:p>
          <a:p>
            <a:pPr marL="0" indent="0">
              <a:buNone/>
            </a:pPr>
            <a:r>
              <a:rPr lang="pt-BR" sz="1400" dirty="0"/>
              <a:t>É a expressão societária da atividade do profissional liberal, ou </a:t>
            </a:r>
            <a:r>
              <a:rPr lang="pt-BR" sz="1400" dirty="0" err="1"/>
              <a:t>exercente</a:t>
            </a:r>
            <a:r>
              <a:rPr lang="pt-BR" sz="1400" dirty="0"/>
              <a:t> de atividade intelectual</a:t>
            </a:r>
          </a:p>
          <a:p>
            <a:pPr marL="0" indent="0">
              <a:buNone/>
            </a:pPr>
            <a:endParaRPr lang="pt-BR" sz="1400" dirty="0"/>
          </a:p>
          <a:p>
            <a:pPr marL="0" indent="0">
              <a:buNone/>
            </a:pPr>
            <a:endParaRPr lang="pt-BR" sz="1400" dirty="0"/>
          </a:p>
        </p:txBody>
      </p:sp>
    </p:spTree>
    <p:extLst>
      <p:ext uri="{BB962C8B-B14F-4D97-AF65-F5344CB8AC3E}">
        <p14:creationId xmlns:p14="http://schemas.microsoft.com/office/powerpoint/2010/main" val="2870715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23FCAC3-E650-E143-84F9-FED80D9F118E}"/>
              </a:ext>
            </a:extLst>
          </p:cNvPr>
          <p:cNvSpPr>
            <a:spLocks noGrp="1"/>
          </p:cNvSpPr>
          <p:nvPr>
            <p:ph type="title"/>
          </p:nvPr>
        </p:nvSpPr>
        <p:spPr>
          <a:xfrm>
            <a:off x="686834" y="1153572"/>
            <a:ext cx="3200400" cy="4461163"/>
          </a:xfrm>
        </p:spPr>
        <p:txBody>
          <a:bodyPr>
            <a:normAutofit/>
          </a:bodyPr>
          <a:lstStyle/>
          <a:p>
            <a:r>
              <a:rPr lang="pt-BR" dirty="0">
                <a:solidFill>
                  <a:srgbClr val="FFFFFF"/>
                </a:solidFill>
              </a:rPr>
              <a:t>Brasil</a:t>
            </a:r>
          </a:p>
        </p:txBody>
      </p:sp>
      <p:sp>
        <p:nvSpPr>
          <p:cNvPr id="85"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ço Reservado para Conteúdo 2">
            <a:extLst>
              <a:ext uri="{FF2B5EF4-FFF2-40B4-BE49-F238E27FC236}">
                <a16:creationId xmlns:a16="http://schemas.microsoft.com/office/drawing/2014/main" id="{CF3C5C6F-01F5-5546-AE89-B7A9CA00B3EE}"/>
              </a:ext>
            </a:extLst>
          </p:cNvPr>
          <p:cNvSpPr>
            <a:spLocks noGrp="1"/>
          </p:cNvSpPr>
          <p:nvPr>
            <p:ph idx="1"/>
          </p:nvPr>
        </p:nvSpPr>
        <p:spPr>
          <a:xfrm>
            <a:off x="4447308" y="591344"/>
            <a:ext cx="6906491" cy="5585619"/>
          </a:xfrm>
        </p:spPr>
        <p:txBody>
          <a:bodyPr anchor="ctr">
            <a:normAutofit/>
          </a:bodyPr>
          <a:lstStyle/>
          <a:p>
            <a:pPr marL="0" indent="0">
              <a:buNone/>
            </a:pPr>
            <a:r>
              <a:rPr lang="pt-BR" sz="1300" dirty="0"/>
              <a:t>A) Período de Implantação:  o primeiro texto legal foi o Decreto </a:t>
            </a:r>
            <a:r>
              <a:rPr lang="pt-BR" sz="1300" dirty="0" err="1"/>
              <a:t>n</a:t>
            </a:r>
            <a:r>
              <a:rPr lang="pt-BR" sz="1300" dirty="0"/>
              <a:t>. 1637, de 1907, que determinava que adotassem a forma da sociedade anônima, em comandita ou em nome coletivo. No entanto, não visa a obtenção de lucros para a sociedades e nem diretamente ao enriquecimento dos associados (como o demonstram o princípio da porta aberta, e a indivisibilidade do patrimônio).</a:t>
            </a:r>
          </a:p>
          <a:p>
            <a:pPr marL="0" indent="0">
              <a:buNone/>
            </a:pPr>
            <a:endParaRPr lang="pt-BR" sz="1300" dirty="0"/>
          </a:p>
          <a:p>
            <a:pPr marL="0" indent="0">
              <a:buNone/>
            </a:pPr>
            <a:r>
              <a:rPr lang="pt-BR" sz="1300" dirty="0" err="1"/>
              <a:t>b</a:t>
            </a:r>
            <a:r>
              <a:rPr lang="pt-BR" sz="1300" dirty="0"/>
              <a:t>) Período de Consolidação: O Decreto 22.239/32 consagra os princípios de </a:t>
            </a:r>
            <a:r>
              <a:rPr lang="pt-BR" sz="1300" dirty="0" err="1"/>
              <a:t>Rochdale</a:t>
            </a:r>
            <a:r>
              <a:rPr lang="pt-BR" sz="1300" dirty="0"/>
              <a:t>.  Forma jurídica sui generis. Natureza  civil ou comercial conforme sua </a:t>
            </a:r>
            <a:r>
              <a:rPr lang="pt-BR" sz="1300" dirty="0" err="1"/>
              <a:t>atividade.Esse</a:t>
            </a:r>
            <a:r>
              <a:rPr lang="pt-BR" sz="1300" dirty="0"/>
              <a:t> decreto foi várias vezes revogado e recolocado em vigor, gerando insegurança jurídica.</a:t>
            </a:r>
          </a:p>
          <a:p>
            <a:pPr marL="0" indent="0">
              <a:buNone/>
            </a:pPr>
            <a:endParaRPr lang="pt-BR" sz="1300" dirty="0"/>
          </a:p>
          <a:p>
            <a:pPr marL="0" indent="0">
              <a:buNone/>
            </a:pPr>
            <a:r>
              <a:rPr lang="pt-BR" sz="1300" dirty="0" err="1"/>
              <a:t>c</a:t>
            </a:r>
            <a:r>
              <a:rPr lang="pt-BR" sz="1300" dirty="0"/>
              <a:t>) Período de Centralismo Estatal: O DL 59/66 impõe-se rígido controle estatal. Explicita a natureza civil.</a:t>
            </a:r>
          </a:p>
          <a:p>
            <a:pPr marL="0" indent="0">
              <a:buNone/>
            </a:pPr>
            <a:endParaRPr lang="pt-BR" sz="1300" dirty="0"/>
          </a:p>
          <a:p>
            <a:pPr marL="0" indent="0">
              <a:buNone/>
            </a:pPr>
            <a:r>
              <a:rPr lang="pt-BR" sz="1300" dirty="0" err="1"/>
              <a:t>d</a:t>
            </a:r>
            <a:r>
              <a:rPr lang="pt-BR" sz="1300" dirty="0"/>
              <a:t>) Período de Renovação: iniciado com a Lei 5.764/71, ainda em vigor. Repete a natureza civil, e a não sujeição à falência. Restringe o controle estatal, mas mantém a exigência de prévia autorização governamental.</a:t>
            </a:r>
          </a:p>
          <a:p>
            <a:pPr marL="0" indent="0">
              <a:buNone/>
            </a:pPr>
            <a:endParaRPr lang="pt-BR" sz="1300" dirty="0"/>
          </a:p>
          <a:p>
            <a:pPr marL="0" indent="0">
              <a:buNone/>
            </a:pPr>
            <a:r>
              <a:rPr lang="pt-BR" sz="1300" dirty="0"/>
              <a:t>e) Período de Liberalização: A Constituição de 1988, em seu artigo 5o., XVIII, determina que sua criação independe de autorização, com  a ressalva das cooperativas de crédito e seguros (artigo 192, VIII). O cooperativismo é um dos elementos a serem considerados na política agrícola (187, VI), e a Lei Complementar dará " adequado tratamento tributário ao ato cooperativo" (artigo 146, III, </a:t>
            </a:r>
            <a:r>
              <a:rPr lang="pt-BR" sz="1300" dirty="0" err="1"/>
              <a:t>c</a:t>
            </a:r>
            <a:r>
              <a:rPr lang="pt-BR" sz="1300" dirty="0"/>
              <a:t>). O CC manteve as mesmas linhas do instituo, definindo-a, porém, como de natureza simples, pela forma.</a:t>
            </a:r>
          </a:p>
          <a:p>
            <a:endParaRPr lang="pt-BR" sz="1300" dirty="0"/>
          </a:p>
        </p:txBody>
      </p:sp>
    </p:spTree>
    <p:extLst>
      <p:ext uri="{BB962C8B-B14F-4D97-AF65-F5344CB8AC3E}">
        <p14:creationId xmlns:p14="http://schemas.microsoft.com/office/powerpoint/2010/main" val="353933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4" descr="Um na multidão">
            <a:extLst>
              <a:ext uri="{FF2B5EF4-FFF2-40B4-BE49-F238E27FC236}">
                <a16:creationId xmlns:a16="http://schemas.microsoft.com/office/drawing/2014/main" id="{C8947AFC-69C6-45EC-B861-3039C003993C}"/>
              </a:ext>
            </a:extLst>
          </p:cNvPr>
          <p:cNvPicPr>
            <a:picLocks noChangeAspect="1"/>
          </p:cNvPicPr>
          <p:nvPr/>
        </p:nvPicPr>
        <p:blipFill rotWithShape="1">
          <a:blip r:embed="rId2"/>
          <a:srcRect r="5189"/>
          <a:stretch/>
        </p:blipFill>
        <p:spPr>
          <a:xfrm>
            <a:off x="3522468" y="10"/>
            <a:ext cx="8669532" cy="6857990"/>
          </a:xfrm>
          <a:prstGeom prst="rect">
            <a:avLst/>
          </a:prstGeom>
        </p:spPr>
      </p:pic>
      <p:sp>
        <p:nvSpPr>
          <p:cNvPr id="75"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3972494-FB5F-3147-9E32-20DE0877DACE}"/>
              </a:ext>
            </a:extLst>
          </p:cNvPr>
          <p:cNvSpPr>
            <a:spLocks noGrp="1"/>
          </p:cNvSpPr>
          <p:nvPr>
            <p:ph type="title"/>
          </p:nvPr>
        </p:nvSpPr>
        <p:spPr>
          <a:xfrm>
            <a:off x="371094" y="1161288"/>
            <a:ext cx="3438144" cy="1124712"/>
          </a:xfrm>
        </p:spPr>
        <p:txBody>
          <a:bodyPr anchor="b">
            <a:normAutofit/>
          </a:bodyPr>
          <a:lstStyle/>
          <a:p>
            <a:r>
              <a:rPr lang="pt-BR" sz="2800"/>
              <a:t>Conceito de Cooperativas</a:t>
            </a:r>
          </a:p>
        </p:txBody>
      </p:sp>
      <p:sp>
        <p:nvSpPr>
          <p:cNvPr id="76"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136716EA-ADFD-8042-962C-172EDD712545}"/>
              </a:ext>
            </a:extLst>
          </p:cNvPr>
          <p:cNvSpPr>
            <a:spLocks noGrp="1"/>
          </p:cNvSpPr>
          <p:nvPr>
            <p:ph idx="1"/>
          </p:nvPr>
        </p:nvSpPr>
        <p:spPr>
          <a:xfrm>
            <a:off x="371094" y="2548889"/>
            <a:ext cx="4800980" cy="4254237"/>
          </a:xfrm>
        </p:spPr>
        <p:txBody>
          <a:bodyPr anchor="t">
            <a:normAutofit fontScale="62500" lnSpcReduction="20000"/>
          </a:bodyPr>
          <a:lstStyle/>
          <a:p>
            <a:pPr marL="0" indent="0">
              <a:buNone/>
            </a:pPr>
            <a:endParaRPr lang="pt-BR" sz="1700" dirty="0"/>
          </a:p>
          <a:p>
            <a:pPr marL="0" indent="0">
              <a:buNone/>
            </a:pPr>
            <a:r>
              <a:rPr lang="pt-BR" sz="2600" dirty="0"/>
              <a:t>É uma sociedade de pessoas de natureza simples, com  tipo legal próprio, sem fins lucrativos,  voltada a auxiliar seus associados, e que se rege por princípios igualitários, democráticos e solidários e por ideais de justiça distributiva.</a:t>
            </a:r>
          </a:p>
          <a:p>
            <a:endParaRPr lang="pt-BR" sz="2600" dirty="0"/>
          </a:p>
          <a:p>
            <a:pPr marL="0" indent="0">
              <a:buNone/>
            </a:pPr>
            <a:r>
              <a:rPr lang="pt-BR" sz="2600" dirty="0"/>
              <a:t>Conceito de Ato Cooperativo: negócios jurídicos praticados entre os associados ou por estes com a cooperativa, regidos pelo Direito Cooperativo</a:t>
            </a:r>
          </a:p>
          <a:p>
            <a:pPr marL="0" indent="0">
              <a:buNone/>
            </a:pPr>
            <a:r>
              <a:rPr lang="pt-BR" sz="2600" dirty="0" err="1"/>
              <a:t>Comparato</a:t>
            </a:r>
            <a:r>
              <a:rPr lang="pt-BR" sz="2600" dirty="0"/>
              <a:t> enfatiza o ¨self-help¨: ¨ a sociedade que existe para servir os sócios&amp;¨. Calixto Salomão  aponta que a posição de ¨sócio é dúplice,  de sócio e cliente ao mesmo tempo¨</a:t>
            </a:r>
          </a:p>
          <a:p>
            <a:pPr marL="0" indent="0">
              <a:buNone/>
            </a:pPr>
            <a:r>
              <a:rPr lang="pt-BR" sz="2600" dirty="0"/>
              <a:t>Tem DENOMINAÇÃO, com a expressão </a:t>
            </a:r>
          </a:p>
          <a:p>
            <a:pPr marL="0" indent="0">
              <a:buNone/>
            </a:pPr>
            <a:r>
              <a:rPr lang="pt-BR" sz="2600" dirty="0"/>
              <a:t>COOPERATIVA</a:t>
            </a:r>
          </a:p>
          <a:p>
            <a:pPr marL="0" indent="0">
              <a:buNone/>
            </a:pPr>
            <a:r>
              <a:rPr lang="pt-BR" sz="2600" dirty="0"/>
              <a:t> </a:t>
            </a:r>
          </a:p>
          <a:p>
            <a:pPr marL="0" indent="0">
              <a:buNone/>
            </a:pPr>
            <a:endParaRPr lang="pt-BR" sz="1700" dirty="0"/>
          </a:p>
          <a:p>
            <a:pPr marL="0" indent="0">
              <a:buNone/>
            </a:pPr>
            <a:endParaRPr lang="pt-BR" sz="1700" dirty="0"/>
          </a:p>
          <a:p>
            <a:endParaRPr lang="pt-BR" sz="1700" dirty="0"/>
          </a:p>
        </p:txBody>
      </p:sp>
    </p:spTree>
    <p:extLst>
      <p:ext uri="{BB962C8B-B14F-4D97-AF65-F5344CB8AC3E}">
        <p14:creationId xmlns:p14="http://schemas.microsoft.com/office/powerpoint/2010/main" val="145417174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D01ADE-0583-034B-B21A-6B2A01666CC6}"/>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Vantagens para o cooperado</a:t>
            </a:r>
          </a:p>
        </p:txBody>
      </p:sp>
      <p:graphicFrame>
        <p:nvGraphicFramePr>
          <p:cNvPr id="5" name="Espaço Reservado para Conteúdo 2">
            <a:extLst>
              <a:ext uri="{FF2B5EF4-FFF2-40B4-BE49-F238E27FC236}">
                <a16:creationId xmlns:a16="http://schemas.microsoft.com/office/drawing/2014/main" id="{6B7FBD22-D906-4982-9987-1BFCD9AD12CE}"/>
              </a:ext>
            </a:extLst>
          </p:cNvPr>
          <p:cNvGraphicFramePr>
            <a:graphicFrameLocks noGrp="1"/>
          </p:cNvGraphicFramePr>
          <p:nvPr>
            <p:ph idx="1"/>
            <p:extLst>
              <p:ext uri="{D42A27DB-BD31-4B8C-83A1-F6EECF244321}">
                <p14:modId xmlns:p14="http://schemas.microsoft.com/office/powerpoint/2010/main" val="363422709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0580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B8F8172-95D3-884A-8C58-CBB95B05CAAC}"/>
              </a:ext>
            </a:extLst>
          </p:cNvPr>
          <p:cNvSpPr>
            <a:spLocks noGrp="1"/>
          </p:cNvSpPr>
          <p:nvPr>
            <p:ph type="title"/>
          </p:nvPr>
        </p:nvSpPr>
        <p:spPr>
          <a:xfrm>
            <a:off x="826396" y="586855"/>
            <a:ext cx="4230100" cy="3387497"/>
          </a:xfrm>
        </p:spPr>
        <p:txBody>
          <a:bodyPr anchor="b">
            <a:normAutofit/>
          </a:bodyPr>
          <a:lstStyle/>
          <a:p>
            <a:pPr algn="r"/>
            <a:r>
              <a:rPr lang="pt-BR" sz="4000">
                <a:solidFill>
                  <a:srgbClr val="FFFFFF"/>
                </a:solidFill>
              </a:rPr>
              <a:t>Princípios de Rochdale</a:t>
            </a:r>
          </a:p>
        </p:txBody>
      </p:sp>
      <p:sp>
        <p:nvSpPr>
          <p:cNvPr id="21" name="Espaço Reservado para Conteúdo 2">
            <a:extLst>
              <a:ext uri="{FF2B5EF4-FFF2-40B4-BE49-F238E27FC236}">
                <a16:creationId xmlns:a16="http://schemas.microsoft.com/office/drawing/2014/main" id="{C7FBF5FD-D496-3F4D-902B-085DA5CEDD5E}"/>
              </a:ext>
            </a:extLst>
          </p:cNvPr>
          <p:cNvSpPr>
            <a:spLocks noGrp="1"/>
          </p:cNvSpPr>
          <p:nvPr>
            <p:ph idx="1"/>
          </p:nvPr>
        </p:nvSpPr>
        <p:spPr>
          <a:xfrm>
            <a:off x="6503158" y="649480"/>
            <a:ext cx="4862447" cy="5546047"/>
          </a:xfrm>
        </p:spPr>
        <p:txBody>
          <a:bodyPr anchor="ctr">
            <a:normAutofit/>
          </a:bodyPr>
          <a:lstStyle/>
          <a:p>
            <a:pPr marL="0" indent="0">
              <a:buNone/>
            </a:pPr>
            <a:r>
              <a:rPr lang="pt-BR" sz="2000" dirty="0"/>
              <a:t>Os principais são: </a:t>
            </a:r>
          </a:p>
          <a:p>
            <a:pPr marL="514350" indent="-514350">
              <a:buAutoNum type="alphaLcParenR"/>
            </a:pPr>
            <a:r>
              <a:rPr lang="pt-BR" sz="2000" dirty="0"/>
              <a:t>adesão livre; </a:t>
            </a:r>
          </a:p>
          <a:p>
            <a:pPr marL="514350" indent="-514350">
              <a:buAutoNum type="alphaLcParenR"/>
            </a:pPr>
            <a:r>
              <a:rPr lang="pt-BR" sz="2000" dirty="0"/>
              <a:t>cada associado, um voto; </a:t>
            </a:r>
          </a:p>
          <a:p>
            <a:pPr marL="514350" indent="-514350">
              <a:buAutoNum type="alphaLcParenR"/>
            </a:pPr>
            <a:r>
              <a:rPr lang="pt-BR" sz="2000" dirty="0"/>
              <a:t> Principio do  preço justo e do retorno. </a:t>
            </a:r>
          </a:p>
          <a:p>
            <a:pPr marL="0" indent="0">
              <a:buNone/>
            </a:pPr>
            <a:endParaRPr lang="pt-BR" sz="2000" dirty="0"/>
          </a:p>
          <a:p>
            <a:pPr marL="0" indent="0">
              <a:buNone/>
            </a:pPr>
            <a:endParaRPr lang="pt-BR" sz="2000" dirty="0"/>
          </a:p>
          <a:p>
            <a:pPr marL="0" indent="0">
              <a:buNone/>
            </a:pPr>
            <a:r>
              <a:rPr lang="pt-BR" sz="2000" dirty="0"/>
              <a:t>Os acessórios são: </a:t>
            </a:r>
          </a:p>
          <a:p>
            <a:pPr marL="514350" indent="-514350">
              <a:buAutoNum type="alphaLcParenR"/>
            </a:pPr>
            <a:r>
              <a:rPr lang="pt-BR" sz="2000" dirty="0"/>
              <a:t>neutralidade política e religiosa; </a:t>
            </a:r>
          </a:p>
          <a:p>
            <a:pPr marL="514350" indent="-514350">
              <a:buAutoNum type="alphaLcParenR"/>
            </a:pPr>
            <a:r>
              <a:rPr lang="pt-BR" sz="2000" dirty="0"/>
              <a:t>vendas a dinheiro e a vista, e </a:t>
            </a:r>
          </a:p>
          <a:p>
            <a:pPr marL="514350" indent="-514350">
              <a:buAutoNum type="alphaLcParenR"/>
            </a:pPr>
            <a:r>
              <a:rPr lang="pt-BR" sz="2000" dirty="0"/>
              <a:t>desenvolvimento da educação cooperativa.</a:t>
            </a:r>
          </a:p>
        </p:txBody>
      </p:sp>
    </p:spTree>
    <p:extLst>
      <p:ext uri="{BB962C8B-B14F-4D97-AF65-F5344CB8AC3E}">
        <p14:creationId xmlns:p14="http://schemas.microsoft.com/office/powerpoint/2010/main" val="160176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2C8C24-55EA-8549-B78F-EE2B91AF484D}"/>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kern="1200" dirty="0" err="1">
                <a:latin typeface="+mj-lt"/>
                <a:ea typeface="+mj-ea"/>
                <a:cs typeface="+mj-cs"/>
              </a:rPr>
              <a:t>Classificação</a:t>
            </a:r>
            <a:r>
              <a:rPr lang="en-US" sz="4000" kern="1200" dirty="0">
                <a:latin typeface="+mj-lt"/>
                <a:ea typeface="+mj-ea"/>
                <a:cs typeface="+mj-cs"/>
              </a:rPr>
              <a:t> </a:t>
            </a:r>
            <a:r>
              <a:rPr lang="en-US" sz="4000" kern="1200" dirty="0" err="1">
                <a:latin typeface="+mj-lt"/>
                <a:ea typeface="+mj-ea"/>
                <a:cs typeface="+mj-cs"/>
              </a:rPr>
              <a:t>conforme</a:t>
            </a:r>
            <a:r>
              <a:rPr lang="en-US" sz="4000" kern="1200" dirty="0">
                <a:latin typeface="+mj-lt"/>
                <a:ea typeface="+mj-ea"/>
                <a:cs typeface="+mj-cs"/>
              </a:rPr>
              <a:t> o </a:t>
            </a:r>
            <a:r>
              <a:rPr lang="en-US" sz="4000" kern="1200" dirty="0" err="1">
                <a:latin typeface="+mj-lt"/>
                <a:ea typeface="+mj-ea"/>
                <a:cs typeface="+mj-cs"/>
              </a:rPr>
              <a:t>objetivo</a:t>
            </a:r>
            <a:endParaRPr lang="en-US" sz="4000" kern="1200" dirty="0">
              <a:latin typeface="+mj-lt"/>
              <a:ea typeface="+mj-ea"/>
              <a:cs typeface="+mj-cs"/>
            </a:endParaRPr>
          </a:p>
        </p:txBody>
      </p:sp>
      <p:sp>
        <p:nvSpPr>
          <p:cNvPr id="3" name="Espaço Reservado para Conteúdo 2">
            <a:extLst>
              <a:ext uri="{FF2B5EF4-FFF2-40B4-BE49-F238E27FC236}">
                <a16:creationId xmlns:a16="http://schemas.microsoft.com/office/drawing/2014/main" id="{021FF875-9661-E34F-A799-49ABF81FE02A}"/>
              </a:ext>
            </a:extLst>
          </p:cNvPr>
          <p:cNvSpPr>
            <a:spLocks noGrp="1"/>
          </p:cNvSpPr>
          <p:nvPr>
            <p:ph idx="1"/>
          </p:nvPr>
        </p:nvSpPr>
        <p:spPr>
          <a:xfrm>
            <a:off x="3760631" y="552945"/>
            <a:ext cx="8269444" cy="4962391"/>
          </a:xfrm>
        </p:spPr>
        <p:txBody>
          <a:bodyPr vert="horz" lIns="91440" tIns="45720" rIns="91440" bIns="45720" rtlCol="0" anchor="t">
            <a:noAutofit/>
          </a:bodyPr>
          <a:lstStyle/>
          <a:p>
            <a:pPr marL="0" indent="0">
              <a:buNone/>
            </a:pPr>
            <a:endParaRPr lang="en-US" sz="1800" dirty="0"/>
          </a:p>
          <a:p>
            <a:pPr marL="342900" indent="-342900" algn="just">
              <a:buAutoNum type="alphaLcParenR"/>
            </a:pPr>
            <a:r>
              <a:rPr lang="en-US" dirty="0" err="1"/>
              <a:t>produção</a:t>
            </a:r>
            <a:r>
              <a:rPr lang="en-US" dirty="0"/>
              <a:t> (para </a:t>
            </a:r>
            <a:r>
              <a:rPr lang="en-US" dirty="0" err="1"/>
              <a:t>produção</a:t>
            </a:r>
            <a:r>
              <a:rPr lang="en-US" dirty="0"/>
              <a:t> industrial </a:t>
            </a:r>
            <a:r>
              <a:rPr lang="en-US" dirty="0" err="1"/>
              <a:t>ou</a:t>
            </a:r>
            <a:r>
              <a:rPr lang="en-US" dirty="0"/>
              <a:t> </a:t>
            </a:r>
            <a:r>
              <a:rPr lang="en-US" dirty="0" err="1"/>
              <a:t>beneficiamento</a:t>
            </a:r>
            <a:r>
              <a:rPr lang="en-US" dirty="0"/>
              <a:t> </a:t>
            </a:r>
            <a:r>
              <a:rPr lang="en-US" dirty="0" err="1"/>
              <a:t>segundo</a:t>
            </a:r>
            <a:r>
              <a:rPr lang="en-US" dirty="0"/>
              <a:t> </a:t>
            </a:r>
            <a:r>
              <a:rPr lang="en-US" dirty="0" err="1"/>
              <a:t>técnicas</a:t>
            </a:r>
            <a:r>
              <a:rPr lang="en-US" dirty="0"/>
              <a:t> </a:t>
            </a:r>
            <a:r>
              <a:rPr lang="en-US" dirty="0" err="1"/>
              <a:t>não</a:t>
            </a:r>
            <a:r>
              <a:rPr lang="en-US" dirty="0"/>
              <a:t> industrial (</a:t>
            </a:r>
            <a:r>
              <a:rPr lang="en-US" dirty="0" err="1"/>
              <a:t>seleção</a:t>
            </a:r>
            <a:r>
              <a:rPr lang="en-US" dirty="0"/>
              <a:t>, </a:t>
            </a:r>
            <a:r>
              <a:rPr lang="en-US" dirty="0" err="1"/>
              <a:t>expurgo</a:t>
            </a:r>
            <a:r>
              <a:rPr lang="en-US" dirty="0"/>
              <a:t>, </a:t>
            </a:r>
            <a:r>
              <a:rPr lang="en-US" dirty="0" err="1"/>
              <a:t>acondicionamento</a:t>
            </a:r>
            <a:r>
              <a:rPr lang="en-US" dirty="0"/>
              <a:t>, etc...);</a:t>
            </a:r>
          </a:p>
          <a:p>
            <a:pPr marL="0" indent="0" algn="just">
              <a:buNone/>
            </a:pPr>
            <a:r>
              <a:rPr lang="en-US" dirty="0"/>
              <a:t>b)  </a:t>
            </a:r>
            <a:r>
              <a:rPr lang="en-US" dirty="0" err="1"/>
              <a:t>compras</a:t>
            </a:r>
            <a:r>
              <a:rPr lang="en-US" dirty="0"/>
              <a:t> </a:t>
            </a:r>
            <a:r>
              <a:rPr lang="en-US" dirty="0" err="1"/>
              <a:t>em</a:t>
            </a:r>
            <a:r>
              <a:rPr lang="en-US" dirty="0"/>
              <a:t> </a:t>
            </a:r>
            <a:r>
              <a:rPr lang="en-US" dirty="0" err="1"/>
              <a:t>comum</a:t>
            </a:r>
            <a:r>
              <a:rPr lang="en-US" dirty="0"/>
              <a:t>, bens </a:t>
            </a:r>
            <a:r>
              <a:rPr lang="en-US" dirty="0" err="1"/>
              <a:t>revendidos</a:t>
            </a:r>
            <a:r>
              <a:rPr lang="en-US" dirty="0"/>
              <a:t> </a:t>
            </a:r>
            <a:r>
              <a:rPr lang="en-US" dirty="0" err="1"/>
              <a:t>aos</a:t>
            </a:r>
            <a:r>
              <a:rPr lang="en-US" dirty="0"/>
              <a:t> </a:t>
            </a:r>
            <a:r>
              <a:rPr lang="en-US" dirty="0" err="1"/>
              <a:t>cooperados</a:t>
            </a:r>
            <a:r>
              <a:rPr lang="en-US" dirty="0"/>
              <a:t> a </a:t>
            </a:r>
            <a:r>
              <a:rPr lang="en-US" dirty="0" err="1"/>
              <a:t>preço</a:t>
            </a:r>
            <a:r>
              <a:rPr lang="en-US" dirty="0"/>
              <a:t> de </a:t>
            </a:r>
            <a:r>
              <a:rPr lang="en-US" dirty="0" err="1"/>
              <a:t>custo</a:t>
            </a:r>
            <a:r>
              <a:rPr lang="en-US" dirty="0"/>
              <a:t>;</a:t>
            </a:r>
          </a:p>
          <a:p>
            <a:pPr marL="0" indent="0" algn="just">
              <a:buNone/>
            </a:pPr>
            <a:r>
              <a:rPr lang="en-US" dirty="0"/>
              <a:t>c) </a:t>
            </a:r>
            <a:r>
              <a:rPr lang="en-US" dirty="0" err="1"/>
              <a:t>vendas</a:t>
            </a:r>
            <a:r>
              <a:rPr lang="en-US" dirty="0"/>
              <a:t> </a:t>
            </a:r>
            <a:r>
              <a:rPr lang="en-US" dirty="0" err="1"/>
              <a:t>em</a:t>
            </a:r>
            <a:r>
              <a:rPr lang="en-US" dirty="0"/>
              <a:t> </a:t>
            </a:r>
            <a:r>
              <a:rPr lang="en-US" dirty="0" err="1"/>
              <a:t>comum</a:t>
            </a:r>
            <a:r>
              <a:rPr lang="en-US" dirty="0"/>
              <a:t>;</a:t>
            </a:r>
          </a:p>
          <a:p>
            <a:pPr marL="0" indent="0" algn="just">
              <a:buNone/>
            </a:pPr>
            <a:r>
              <a:rPr lang="en-US" dirty="0"/>
              <a:t>d) </a:t>
            </a:r>
            <a:r>
              <a:rPr lang="en-US" dirty="0" err="1"/>
              <a:t>crédito</a:t>
            </a:r>
            <a:r>
              <a:rPr lang="en-US" dirty="0"/>
              <a:t> (</a:t>
            </a:r>
            <a:r>
              <a:rPr lang="en-US" dirty="0" err="1"/>
              <a:t>sócios</a:t>
            </a:r>
            <a:r>
              <a:rPr lang="en-US" dirty="0"/>
              <a:t> </a:t>
            </a:r>
            <a:r>
              <a:rPr lang="en-US" dirty="0" err="1"/>
              <a:t>formam</a:t>
            </a:r>
            <a:r>
              <a:rPr lang="en-US" dirty="0"/>
              <a:t> </a:t>
            </a:r>
            <a:r>
              <a:rPr lang="en-US" dirty="0" err="1"/>
              <a:t>fundo</a:t>
            </a:r>
            <a:r>
              <a:rPr lang="en-US" dirty="0"/>
              <a:t>, com </a:t>
            </a:r>
            <a:r>
              <a:rPr lang="en-US" dirty="0" err="1"/>
              <a:t>rentabilidade</a:t>
            </a:r>
            <a:r>
              <a:rPr lang="en-US" dirty="0"/>
              <a:t> </a:t>
            </a:r>
            <a:r>
              <a:rPr lang="en-US" dirty="0" err="1"/>
              <a:t>melhor</a:t>
            </a:r>
            <a:r>
              <a:rPr lang="en-US" dirty="0"/>
              <a:t> que o mercado, para </a:t>
            </a:r>
            <a:r>
              <a:rPr lang="en-US" dirty="0" err="1"/>
              <a:t>empréstimos</a:t>
            </a:r>
            <a:r>
              <a:rPr lang="en-US" dirty="0"/>
              <a:t> a outros </a:t>
            </a:r>
            <a:r>
              <a:rPr lang="en-US" dirty="0" err="1"/>
              <a:t>sócios</a:t>
            </a:r>
            <a:r>
              <a:rPr lang="en-US" dirty="0"/>
              <a:t>);</a:t>
            </a:r>
          </a:p>
          <a:p>
            <a:pPr marL="0" indent="0" algn="just">
              <a:buNone/>
            </a:pPr>
            <a:r>
              <a:rPr lang="en-US" dirty="0"/>
              <a:t>e) </a:t>
            </a:r>
            <a:r>
              <a:rPr lang="en-US" dirty="0" err="1"/>
              <a:t>seguros</a:t>
            </a:r>
            <a:r>
              <a:rPr lang="en-US" dirty="0"/>
              <a:t>;</a:t>
            </a:r>
          </a:p>
          <a:p>
            <a:pPr marL="0" indent="0">
              <a:buNone/>
            </a:pPr>
            <a:endParaRPr lang="en-US" sz="1800" dirty="0"/>
          </a:p>
          <a:p>
            <a:pPr marL="0" indent="0">
              <a:buNone/>
            </a:pPr>
            <a:r>
              <a:rPr lang="en-US" sz="1800" dirty="0"/>
              <a:t> </a:t>
            </a:r>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29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2C8C24-55EA-8549-B78F-EE2B91AF484D}"/>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kern="1200" dirty="0" err="1">
                <a:latin typeface="+mj-lt"/>
                <a:ea typeface="+mj-ea"/>
                <a:cs typeface="+mj-cs"/>
              </a:rPr>
              <a:t>Classificação</a:t>
            </a:r>
            <a:r>
              <a:rPr lang="en-US" sz="4000" kern="1200" dirty="0">
                <a:latin typeface="+mj-lt"/>
                <a:ea typeface="+mj-ea"/>
                <a:cs typeface="+mj-cs"/>
              </a:rPr>
              <a:t> </a:t>
            </a:r>
            <a:r>
              <a:rPr lang="en-US" sz="4000" kern="1200" dirty="0" err="1">
                <a:latin typeface="+mj-lt"/>
                <a:ea typeface="+mj-ea"/>
                <a:cs typeface="+mj-cs"/>
              </a:rPr>
              <a:t>conforme</a:t>
            </a:r>
            <a:r>
              <a:rPr lang="en-US" sz="4000" kern="1200" dirty="0">
                <a:latin typeface="+mj-lt"/>
                <a:ea typeface="+mj-ea"/>
                <a:cs typeface="+mj-cs"/>
              </a:rPr>
              <a:t> o </a:t>
            </a:r>
            <a:r>
              <a:rPr lang="en-US" sz="4000" kern="1200">
                <a:latin typeface="+mj-lt"/>
                <a:ea typeface="+mj-ea"/>
                <a:cs typeface="+mj-cs"/>
              </a:rPr>
              <a:t>objetivo</a:t>
            </a:r>
            <a:endParaRPr lang="en-US" sz="4000" kern="1200" dirty="0">
              <a:latin typeface="+mj-lt"/>
              <a:ea typeface="+mj-ea"/>
              <a:cs typeface="+mj-cs"/>
            </a:endParaRPr>
          </a:p>
        </p:txBody>
      </p:sp>
      <p:sp>
        <p:nvSpPr>
          <p:cNvPr id="3" name="Espaço Reservado para Conteúdo 2">
            <a:extLst>
              <a:ext uri="{FF2B5EF4-FFF2-40B4-BE49-F238E27FC236}">
                <a16:creationId xmlns:a16="http://schemas.microsoft.com/office/drawing/2014/main" id="{021FF875-9661-E34F-A799-49ABF81FE02A}"/>
              </a:ext>
            </a:extLst>
          </p:cNvPr>
          <p:cNvSpPr>
            <a:spLocks noGrp="1"/>
          </p:cNvSpPr>
          <p:nvPr>
            <p:ph idx="1"/>
          </p:nvPr>
        </p:nvSpPr>
        <p:spPr>
          <a:xfrm>
            <a:off x="3760631" y="742950"/>
            <a:ext cx="8269444" cy="4962391"/>
          </a:xfrm>
        </p:spPr>
        <p:txBody>
          <a:bodyPr vert="horz" lIns="91440" tIns="45720" rIns="91440" bIns="45720" rtlCol="0" anchor="t">
            <a:noAutofit/>
          </a:bodyPr>
          <a:lstStyle/>
          <a:p>
            <a:pPr marL="0" indent="0">
              <a:buNone/>
            </a:pPr>
            <a:r>
              <a:rPr lang="en-US" dirty="0"/>
              <a:t>f) </a:t>
            </a:r>
            <a:r>
              <a:rPr lang="en-US" dirty="0" err="1"/>
              <a:t>trabalho</a:t>
            </a:r>
            <a:r>
              <a:rPr lang="en-US" dirty="0"/>
              <a:t>: </a:t>
            </a:r>
            <a:r>
              <a:rPr lang="en-US" dirty="0" err="1"/>
              <a:t>intermediam</a:t>
            </a:r>
            <a:r>
              <a:rPr lang="en-US" dirty="0"/>
              <a:t> a </a:t>
            </a:r>
            <a:r>
              <a:rPr lang="en-US" dirty="0" err="1"/>
              <a:t>prestação</a:t>
            </a:r>
            <a:r>
              <a:rPr lang="en-US" dirty="0"/>
              <a:t> de </a:t>
            </a:r>
            <a:r>
              <a:rPr lang="en-US" dirty="0" err="1"/>
              <a:t>trabalhos</a:t>
            </a:r>
            <a:r>
              <a:rPr lang="en-US" dirty="0"/>
              <a:t> </a:t>
            </a:r>
          </a:p>
          <a:p>
            <a:r>
              <a:rPr lang="en-US" dirty="0" err="1"/>
              <a:t>controvérsia</a:t>
            </a:r>
            <a:r>
              <a:rPr lang="en-US" dirty="0"/>
              <a:t> </a:t>
            </a:r>
            <a:r>
              <a:rPr lang="en-US" dirty="0" err="1"/>
              <a:t>na</a:t>
            </a:r>
            <a:r>
              <a:rPr lang="en-US" dirty="0"/>
              <a:t> </a:t>
            </a:r>
            <a:r>
              <a:rPr lang="en-US" dirty="0" err="1"/>
              <a:t>justiça</a:t>
            </a:r>
            <a:r>
              <a:rPr lang="en-US" dirty="0"/>
              <a:t>  </a:t>
            </a:r>
            <a:r>
              <a:rPr lang="en-US" dirty="0" err="1"/>
              <a:t>laboral</a:t>
            </a:r>
            <a:r>
              <a:rPr lang="en-US" dirty="0"/>
              <a:t> por </a:t>
            </a:r>
            <a:r>
              <a:rPr lang="en-US" dirty="0" err="1"/>
              <a:t>conta</a:t>
            </a:r>
            <a:r>
              <a:rPr lang="en-US" dirty="0"/>
              <a:t> do </a:t>
            </a:r>
            <a:r>
              <a:rPr lang="en-US" dirty="0" err="1"/>
              <a:t>risco</a:t>
            </a:r>
            <a:r>
              <a:rPr lang="en-US" dirty="0"/>
              <a:t> de </a:t>
            </a:r>
            <a:r>
              <a:rPr lang="en-US" dirty="0" err="1"/>
              <a:t>fraude</a:t>
            </a:r>
            <a:r>
              <a:rPr lang="en-US" dirty="0"/>
              <a:t>, que </a:t>
            </a:r>
            <a:r>
              <a:rPr lang="en-US" dirty="0" err="1"/>
              <a:t>pode</a:t>
            </a:r>
            <a:r>
              <a:rPr lang="en-US" dirty="0"/>
              <a:t> </a:t>
            </a:r>
            <a:r>
              <a:rPr lang="en-US" dirty="0" err="1"/>
              <a:t>caracterizar</a:t>
            </a:r>
            <a:r>
              <a:rPr lang="en-US" dirty="0"/>
              <a:t> </a:t>
            </a:r>
            <a:r>
              <a:rPr lang="en-US" dirty="0" err="1"/>
              <a:t>vínculo</a:t>
            </a:r>
            <a:r>
              <a:rPr lang="en-US" dirty="0"/>
              <a:t> de </a:t>
            </a:r>
            <a:r>
              <a:rPr lang="en-US" dirty="0" err="1"/>
              <a:t>emprego</a:t>
            </a:r>
            <a:endParaRPr lang="en-US" dirty="0"/>
          </a:p>
          <a:p>
            <a:r>
              <a:rPr lang="en-US" dirty="0"/>
              <a:t>CADE </a:t>
            </a:r>
            <a:r>
              <a:rPr lang="en-US" dirty="0" err="1"/>
              <a:t>considera</a:t>
            </a:r>
            <a:r>
              <a:rPr lang="en-US" dirty="0"/>
              <a:t> </a:t>
            </a:r>
            <a:r>
              <a:rPr lang="en-US" dirty="0" err="1"/>
              <a:t>ilegal</a:t>
            </a:r>
            <a:r>
              <a:rPr lang="en-US" dirty="0"/>
              <a:t> se </a:t>
            </a:r>
            <a:r>
              <a:rPr lang="en-US" dirty="0" err="1"/>
              <a:t>há</a:t>
            </a:r>
            <a:r>
              <a:rPr lang="en-US" dirty="0"/>
              <a:t> </a:t>
            </a:r>
            <a:r>
              <a:rPr lang="en-US" dirty="0" err="1"/>
              <a:t>cláusula</a:t>
            </a:r>
            <a:r>
              <a:rPr lang="en-US" dirty="0"/>
              <a:t> de </a:t>
            </a:r>
            <a:r>
              <a:rPr lang="en-US" dirty="0" err="1"/>
              <a:t>exclusividade</a:t>
            </a:r>
            <a:r>
              <a:rPr lang="en-US" dirty="0"/>
              <a:t> que </a:t>
            </a:r>
            <a:r>
              <a:rPr lang="en-US" dirty="0" err="1"/>
              <a:t>afete</a:t>
            </a:r>
            <a:r>
              <a:rPr lang="en-US" dirty="0"/>
              <a:t> </a:t>
            </a:r>
            <a:r>
              <a:rPr lang="en-US" dirty="0" err="1"/>
              <a:t>competição</a:t>
            </a:r>
            <a:r>
              <a:rPr lang="en-US" dirty="0"/>
              <a:t> </a:t>
            </a:r>
            <a:r>
              <a:rPr lang="en-US" dirty="0" err="1"/>
              <a:t>em</a:t>
            </a:r>
            <a:r>
              <a:rPr lang="en-US" dirty="0"/>
              <a:t> mercado </a:t>
            </a:r>
            <a:r>
              <a:rPr lang="en-US" dirty="0" err="1"/>
              <a:t>relevante</a:t>
            </a:r>
            <a:r>
              <a:rPr lang="en-US" dirty="0"/>
              <a:t> (</a:t>
            </a:r>
            <a:r>
              <a:rPr lang="en-US" dirty="0" err="1"/>
              <a:t>ex.cooperativa</a:t>
            </a:r>
            <a:r>
              <a:rPr lang="en-US" dirty="0"/>
              <a:t> de </a:t>
            </a:r>
            <a:r>
              <a:rPr lang="en-US" dirty="0" err="1"/>
              <a:t>trabalho</a:t>
            </a:r>
            <a:r>
              <a:rPr lang="en-US" dirty="0"/>
              <a:t> </a:t>
            </a:r>
            <a:r>
              <a:rPr lang="en-US" dirty="0" err="1"/>
              <a:t>médico</a:t>
            </a:r>
            <a:r>
              <a:rPr lang="en-US" dirty="0"/>
              <a:t>).</a:t>
            </a:r>
          </a:p>
          <a:p>
            <a:pPr marL="0" indent="0">
              <a:buNone/>
            </a:pPr>
            <a:endParaRPr lang="en-US" dirty="0"/>
          </a:p>
          <a:p>
            <a:pPr marL="0" indent="0">
              <a:buNone/>
            </a:pPr>
            <a:r>
              <a:rPr lang="en-US" sz="1800" dirty="0"/>
              <a:t> </a:t>
            </a:r>
            <a:r>
              <a:rPr lang="pt-BR" sz="1800" dirty="0"/>
              <a:t>CLAUSULA TÍPICA DE ESTATUTO DE UNIMED- Nenhum dispositivo deste Estatuto deve ser interpretado no sentido de impedir os profissionais cooperados de se credenciarem ou referenciarem A outras operadoras de planos de saúde suplementar, bem como deverá ser considerado nulo de pleno direito qualquer dispositivo estatutário que possua cláusula de exclusividade ou de restrição à atividade profissional.</a:t>
            </a:r>
            <a:endParaRPr lang="en-US" sz="1800" dirty="0"/>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0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2C8C24-55EA-8549-B78F-EE2B91AF484D}"/>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kern="1200" dirty="0" err="1">
                <a:latin typeface="+mj-lt"/>
                <a:ea typeface="+mj-ea"/>
                <a:cs typeface="+mj-cs"/>
              </a:rPr>
              <a:t>Classificação</a:t>
            </a:r>
            <a:r>
              <a:rPr lang="en-US" sz="4000" kern="1200" dirty="0">
                <a:latin typeface="+mj-lt"/>
                <a:ea typeface="+mj-ea"/>
                <a:cs typeface="+mj-cs"/>
              </a:rPr>
              <a:t> </a:t>
            </a:r>
            <a:r>
              <a:rPr lang="en-US" sz="4000" kern="1200" dirty="0" err="1">
                <a:latin typeface="+mj-lt"/>
                <a:ea typeface="+mj-ea"/>
                <a:cs typeface="+mj-cs"/>
              </a:rPr>
              <a:t>conforme</a:t>
            </a:r>
            <a:r>
              <a:rPr lang="en-US" sz="4000" kern="1200" dirty="0">
                <a:latin typeface="+mj-lt"/>
                <a:ea typeface="+mj-ea"/>
                <a:cs typeface="+mj-cs"/>
              </a:rPr>
              <a:t> o </a:t>
            </a:r>
            <a:r>
              <a:rPr lang="en-US" sz="4000" kern="1200">
                <a:latin typeface="+mj-lt"/>
                <a:ea typeface="+mj-ea"/>
                <a:cs typeface="+mj-cs"/>
              </a:rPr>
              <a:t>objetivo</a:t>
            </a:r>
            <a:endParaRPr lang="en-US" sz="4000" kern="1200" dirty="0">
              <a:latin typeface="+mj-lt"/>
              <a:ea typeface="+mj-ea"/>
              <a:cs typeface="+mj-cs"/>
            </a:endParaRPr>
          </a:p>
        </p:txBody>
      </p:sp>
      <p:sp>
        <p:nvSpPr>
          <p:cNvPr id="3" name="Espaço Reservado para Conteúdo 2">
            <a:extLst>
              <a:ext uri="{FF2B5EF4-FFF2-40B4-BE49-F238E27FC236}">
                <a16:creationId xmlns:a16="http://schemas.microsoft.com/office/drawing/2014/main" id="{021FF875-9661-E34F-A799-49ABF81FE02A}"/>
              </a:ext>
            </a:extLst>
          </p:cNvPr>
          <p:cNvSpPr>
            <a:spLocks noGrp="1"/>
          </p:cNvSpPr>
          <p:nvPr>
            <p:ph idx="1"/>
          </p:nvPr>
        </p:nvSpPr>
        <p:spPr>
          <a:xfrm>
            <a:off x="3760631" y="742950"/>
            <a:ext cx="8269444" cy="4962391"/>
          </a:xfrm>
        </p:spPr>
        <p:txBody>
          <a:bodyPr vert="horz" lIns="91440" tIns="45720" rIns="91440" bIns="45720" rtlCol="0" anchor="t">
            <a:noAutofit/>
          </a:bodyPr>
          <a:lstStyle/>
          <a:p>
            <a:pPr marL="0" indent="0">
              <a:buNone/>
            </a:pPr>
            <a:r>
              <a:rPr lang="en-US" dirty="0"/>
              <a:t>g) </a:t>
            </a:r>
            <a:r>
              <a:rPr lang="en-US" dirty="0" err="1"/>
              <a:t>habitacionais</a:t>
            </a:r>
            <a:r>
              <a:rPr lang="en-US" dirty="0"/>
              <a:t>: </a:t>
            </a:r>
            <a:r>
              <a:rPr lang="en-US" dirty="0" err="1"/>
              <a:t>construção</a:t>
            </a:r>
            <a:r>
              <a:rPr lang="en-US" dirty="0"/>
              <a:t> </a:t>
            </a:r>
            <a:r>
              <a:rPr lang="en-US" dirty="0" err="1"/>
              <a:t>em</a:t>
            </a:r>
            <a:r>
              <a:rPr lang="en-US" dirty="0"/>
              <a:t> </a:t>
            </a:r>
            <a:r>
              <a:rPr lang="en-US" dirty="0" err="1"/>
              <a:t>comum</a:t>
            </a:r>
            <a:r>
              <a:rPr lang="en-US" dirty="0"/>
              <a:t>; </a:t>
            </a:r>
            <a:r>
              <a:rPr lang="en-US" dirty="0" err="1"/>
              <a:t>pagamentos</a:t>
            </a:r>
            <a:r>
              <a:rPr lang="en-US" dirty="0"/>
              <a:t> </a:t>
            </a:r>
            <a:r>
              <a:rPr lang="en-US" dirty="0" err="1"/>
              <a:t>mensais</a:t>
            </a:r>
            <a:r>
              <a:rPr lang="en-US" dirty="0"/>
              <a:t>;</a:t>
            </a:r>
          </a:p>
          <a:p>
            <a:pPr marL="0" indent="0">
              <a:buNone/>
            </a:pPr>
            <a:endParaRPr lang="en-US" dirty="0"/>
          </a:p>
          <a:p>
            <a:pPr marL="0" indent="0">
              <a:buNone/>
            </a:pPr>
            <a:r>
              <a:rPr lang="en-US" dirty="0"/>
              <a:t>h) </a:t>
            </a:r>
            <a:r>
              <a:rPr lang="en-US" dirty="0" err="1"/>
              <a:t>Culturais</a:t>
            </a:r>
            <a:endParaRPr lang="en-US" dirty="0"/>
          </a:p>
          <a:p>
            <a:pPr marL="0" indent="0">
              <a:buNone/>
            </a:pPr>
            <a:endParaRPr lang="en-US" dirty="0"/>
          </a:p>
          <a:p>
            <a:pPr marL="0" indent="0">
              <a:buNone/>
            </a:pPr>
            <a:r>
              <a:rPr lang="en-US" dirty="0" err="1"/>
              <a:t>i</a:t>
            </a:r>
            <a:r>
              <a:rPr lang="en-US" dirty="0"/>
              <a:t>) </a:t>
            </a:r>
            <a:r>
              <a:rPr lang="en-US" dirty="0" err="1"/>
              <a:t>mistas</a:t>
            </a:r>
            <a:r>
              <a:rPr lang="en-US" dirty="0"/>
              <a:t>. A </a:t>
            </a:r>
            <a:r>
              <a:rPr lang="en-US" dirty="0" err="1"/>
              <a:t>esse</a:t>
            </a:r>
            <a:r>
              <a:rPr lang="en-US" dirty="0"/>
              <a:t> </a:t>
            </a:r>
            <a:r>
              <a:rPr lang="en-US" dirty="0" err="1"/>
              <a:t>respeito</a:t>
            </a:r>
            <a:r>
              <a:rPr lang="en-US" dirty="0"/>
              <a:t>, </a:t>
            </a:r>
            <a:r>
              <a:rPr lang="en-US" dirty="0" err="1"/>
              <a:t>só</a:t>
            </a:r>
            <a:r>
              <a:rPr lang="en-US" dirty="0"/>
              <a:t> </a:t>
            </a:r>
            <a:r>
              <a:rPr lang="en-US" dirty="0" err="1"/>
              <a:t>admite</a:t>
            </a:r>
            <a:r>
              <a:rPr lang="en-US" dirty="0"/>
              <a:t> a lei especial que as </a:t>
            </a:r>
            <a:r>
              <a:rPr lang="en-US" dirty="0" err="1"/>
              <a:t>cooperativas</a:t>
            </a:r>
            <a:r>
              <a:rPr lang="en-US" dirty="0"/>
              <a:t> </a:t>
            </a:r>
            <a:r>
              <a:rPr lang="en-US" dirty="0" err="1"/>
              <a:t>agrícolas</a:t>
            </a:r>
            <a:r>
              <a:rPr lang="en-US" dirty="0"/>
              <a:t> </a:t>
            </a:r>
            <a:r>
              <a:rPr lang="en-US" dirty="0" err="1"/>
              <a:t>mistas</a:t>
            </a:r>
            <a:r>
              <a:rPr lang="en-US" dirty="0"/>
              <a:t> </a:t>
            </a:r>
            <a:r>
              <a:rPr lang="en-US" dirty="0" err="1"/>
              <a:t>tenham</a:t>
            </a:r>
            <a:r>
              <a:rPr lang="en-US" dirty="0"/>
              <a:t> </a:t>
            </a:r>
            <a:r>
              <a:rPr lang="en-US" dirty="0" err="1"/>
              <a:t>seção</a:t>
            </a:r>
            <a:r>
              <a:rPr lang="en-US" dirty="0"/>
              <a:t> de </a:t>
            </a:r>
            <a:r>
              <a:rPr lang="en-US" dirty="0" err="1"/>
              <a:t>crédito</a:t>
            </a:r>
            <a:r>
              <a:rPr lang="en-US" dirty="0"/>
              <a:t> (</a:t>
            </a:r>
            <a:r>
              <a:rPr lang="en-US" dirty="0" err="1"/>
              <a:t>parágrafo</a:t>
            </a:r>
            <a:r>
              <a:rPr lang="en-US" dirty="0"/>
              <a:t> 3o., da Lei 5764/71).</a:t>
            </a:r>
          </a:p>
          <a:p>
            <a:pPr marL="0" indent="0">
              <a:buNone/>
            </a:pPr>
            <a:r>
              <a:rPr lang="en-US" sz="1800" dirty="0"/>
              <a:t> </a:t>
            </a:r>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04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CE4433-6665-0040-8CD1-7B85EDA35D90}"/>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Outra classificação </a:t>
            </a:r>
          </a:p>
        </p:txBody>
      </p:sp>
      <p:graphicFrame>
        <p:nvGraphicFramePr>
          <p:cNvPr id="5" name="Espaço Reservado para Conteúdo 2">
            <a:extLst>
              <a:ext uri="{FF2B5EF4-FFF2-40B4-BE49-F238E27FC236}">
                <a16:creationId xmlns:a16="http://schemas.microsoft.com/office/drawing/2014/main" id="{BDFC922C-9ED0-42F2-B1A6-2B6A0DDA5747}"/>
              </a:ext>
            </a:extLst>
          </p:cNvPr>
          <p:cNvGraphicFramePr>
            <a:graphicFrameLocks noGrp="1"/>
          </p:cNvGraphicFramePr>
          <p:nvPr>
            <p:ph idx="1"/>
            <p:extLst>
              <p:ext uri="{D42A27DB-BD31-4B8C-83A1-F6EECF244321}">
                <p14:modId xmlns:p14="http://schemas.microsoft.com/office/powerpoint/2010/main" val="249752499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7243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86D3EF-2D34-0344-811A-7C93AD06DD11}"/>
              </a:ext>
            </a:extLst>
          </p:cNvPr>
          <p:cNvSpPr>
            <a:spLocks noGrp="1"/>
          </p:cNvSpPr>
          <p:nvPr>
            <p:ph type="title"/>
          </p:nvPr>
        </p:nvSpPr>
        <p:spPr>
          <a:xfrm>
            <a:off x="656823" y="962166"/>
            <a:ext cx="3103808" cy="4421876"/>
          </a:xfrm>
        </p:spPr>
        <p:txBody>
          <a:bodyPr anchor="t">
            <a:normAutofit/>
          </a:bodyPr>
          <a:lstStyle/>
          <a:p>
            <a:pPr algn="r"/>
            <a:r>
              <a:rPr lang="pt-BR" sz="3700"/>
              <a:t>Código Civil (seguindo os princípios de Rochdale, e repetindo em parte artigo 4º da Lei Especial)</a:t>
            </a:r>
          </a:p>
        </p:txBody>
      </p:sp>
      <p:sp>
        <p:nvSpPr>
          <p:cNvPr id="3" name="Espaço Reservado para Conteúdo 2">
            <a:extLst>
              <a:ext uri="{FF2B5EF4-FFF2-40B4-BE49-F238E27FC236}">
                <a16:creationId xmlns:a16="http://schemas.microsoft.com/office/drawing/2014/main" id="{0934DCF9-7E35-304A-8141-1649D1A58988}"/>
              </a:ext>
            </a:extLst>
          </p:cNvPr>
          <p:cNvSpPr>
            <a:spLocks noGrp="1"/>
          </p:cNvSpPr>
          <p:nvPr>
            <p:ph idx="1"/>
          </p:nvPr>
        </p:nvSpPr>
        <p:spPr>
          <a:xfrm>
            <a:off x="4088929" y="962167"/>
            <a:ext cx="6858113" cy="4743174"/>
          </a:xfrm>
        </p:spPr>
        <p:txBody>
          <a:bodyPr anchor="t">
            <a:normAutofit fontScale="77500" lnSpcReduction="20000"/>
          </a:bodyPr>
          <a:lstStyle/>
          <a:p>
            <a:pPr marL="0" indent="0">
              <a:buNone/>
            </a:pPr>
            <a:r>
              <a:rPr lang="pt-BR" sz="2000" dirty="0"/>
              <a:t>Art. 1.094. São características da sociedade cooperativa:</a:t>
            </a:r>
          </a:p>
          <a:p>
            <a:pPr marL="0" indent="0">
              <a:buNone/>
            </a:pPr>
            <a:r>
              <a:rPr lang="pt-BR" sz="2000" dirty="0" err="1"/>
              <a:t>I</a:t>
            </a:r>
            <a:r>
              <a:rPr lang="pt-BR" sz="2000" dirty="0"/>
              <a:t> - variabilidade, ou dispensa do capital social;</a:t>
            </a:r>
          </a:p>
          <a:p>
            <a:pPr marL="0" indent="0">
              <a:buNone/>
            </a:pPr>
            <a:r>
              <a:rPr lang="pt-BR" dirty="0"/>
              <a:t>Suas modificações pelo ingresso ou saída de cooperados faz-se sem exigência de alteração do Estatuto. O capital é variável, podendo o estatuto  estabelecer  o capital  mínimo (inciso III, do artigo 21 da Lei Especial). </a:t>
            </a:r>
            <a:endParaRPr lang="pt-BR" sz="2000" dirty="0"/>
          </a:p>
          <a:p>
            <a:pPr marL="0" indent="0">
              <a:buNone/>
            </a:pPr>
            <a:r>
              <a:rPr lang="pt-BR" sz="2000" dirty="0"/>
              <a:t>II - concurso de sócios em número mínimo necessário a compor a administração da sociedade, sem limitação de número máximo;</a:t>
            </a:r>
          </a:p>
          <a:p>
            <a:pPr marL="0" indent="0">
              <a:buNone/>
            </a:pPr>
            <a:r>
              <a:rPr lang="pt-BR" dirty="0"/>
              <a:t>Princípio da Porta Aberta, no sentido duplo de livre ingresso dos que preencham os requisitos estatutários e livre retirada. Quanto ao número mínimo, é de 20 pessoas na cooperativa singular (art. 6o, </a:t>
            </a:r>
            <a:r>
              <a:rPr lang="pt-BR" dirty="0" err="1"/>
              <a:t>I</a:t>
            </a:r>
            <a:r>
              <a:rPr lang="pt-BR" dirty="0"/>
              <a:t>, Lei 5764/71); de 3 cooperativas singulares nas centrais ou federações; e de 3 centrais ou federações nas confederações.</a:t>
            </a:r>
            <a:endParaRPr lang="pt-BR" sz="2000" dirty="0"/>
          </a:p>
          <a:p>
            <a:pPr marL="0" indent="0">
              <a:buNone/>
            </a:pPr>
            <a:r>
              <a:rPr lang="pt-BR" sz="2000" dirty="0"/>
              <a:t>III - limitação do valor da soma de quotas do capital social que cada sócio poderá tomar;</a:t>
            </a:r>
          </a:p>
          <a:p>
            <a:pPr marL="0" indent="0">
              <a:buNone/>
            </a:pPr>
            <a:r>
              <a:rPr lang="pt-BR" sz="2000" dirty="0"/>
              <a:t>IV - </a:t>
            </a:r>
            <a:r>
              <a:rPr lang="pt-BR" sz="2000" dirty="0" err="1"/>
              <a:t>intransferibilidade</a:t>
            </a:r>
            <a:r>
              <a:rPr lang="pt-BR" sz="2000" dirty="0"/>
              <a:t> das quotas do capital a terceiros estranhos à sociedade, ainda que por herança; (NÃO HÁ ESPECULAÇAO COM PARTICIPAÇÃO).</a:t>
            </a:r>
          </a:p>
          <a:p>
            <a:pPr marL="0" indent="0">
              <a:buNone/>
            </a:pPr>
            <a:endParaRPr lang="pt-BR" sz="2000" dirty="0"/>
          </a:p>
          <a:p>
            <a:pPr marL="0" indent="0">
              <a:buNone/>
            </a:pPr>
            <a:endParaRPr lang="pt-BR" sz="2000"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45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86D3EF-2D34-0344-811A-7C93AD06DD11}"/>
              </a:ext>
            </a:extLst>
          </p:cNvPr>
          <p:cNvSpPr>
            <a:spLocks noGrp="1"/>
          </p:cNvSpPr>
          <p:nvPr>
            <p:ph type="title"/>
          </p:nvPr>
        </p:nvSpPr>
        <p:spPr>
          <a:xfrm>
            <a:off x="656823" y="962166"/>
            <a:ext cx="3103808" cy="4421876"/>
          </a:xfrm>
        </p:spPr>
        <p:txBody>
          <a:bodyPr anchor="t">
            <a:normAutofit/>
          </a:bodyPr>
          <a:lstStyle/>
          <a:p>
            <a:pPr algn="r"/>
            <a:r>
              <a:rPr lang="pt-BR" sz="3700"/>
              <a:t>Código Civil (seguindo os princípios de Rochdale, e repetindo em parte artigo 4º da Lei Especial)</a:t>
            </a:r>
          </a:p>
        </p:txBody>
      </p:sp>
      <p:sp>
        <p:nvSpPr>
          <p:cNvPr id="3" name="Espaço Reservado para Conteúdo 2">
            <a:extLst>
              <a:ext uri="{FF2B5EF4-FFF2-40B4-BE49-F238E27FC236}">
                <a16:creationId xmlns:a16="http://schemas.microsoft.com/office/drawing/2014/main" id="{0934DCF9-7E35-304A-8141-1649D1A58988}"/>
              </a:ext>
            </a:extLst>
          </p:cNvPr>
          <p:cNvSpPr>
            <a:spLocks noGrp="1"/>
          </p:cNvSpPr>
          <p:nvPr>
            <p:ph idx="1"/>
          </p:nvPr>
        </p:nvSpPr>
        <p:spPr>
          <a:xfrm>
            <a:off x="4088929" y="962167"/>
            <a:ext cx="6858113" cy="4743174"/>
          </a:xfrm>
        </p:spPr>
        <p:txBody>
          <a:bodyPr anchor="t">
            <a:normAutofit/>
          </a:bodyPr>
          <a:lstStyle/>
          <a:p>
            <a:pPr marL="0" indent="0">
              <a:buNone/>
            </a:pPr>
            <a:r>
              <a:rPr lang="pt-BR" sz="2000"/>
              <a:t>V - </a:t>
            </a:r>
            <a:r>
              <a:rPr lang="pt-BR" sz="2000" i="1"/>
              <a:t>quorum </a:t>
            </a:r>
            <a:r>
              <a:rPr lang="pt-BR" sz="2000"/>
              <a:t>, para a assembléia geral funcionar e deliberar, fundado no número de sócios presentes à reunião, e não no capital social representado;</a:t>
            </a:r>
          </a:p>
          <a:p>
            <a:pPr marL="0" indent="0">
              <a:buNone/>
            </a:pPr>
            <a:r>
              <a:rPr lang="pt-BR" sz="2000"/>
              <a:t>VI - direito de cada sócio a um só voto nas deliberações, tenha ou não capital a sociedade, e qualquer que seja o valor de sua participação;</a:t>
            </a:r>
          </a:p>
          <a:p>
            <a:pPr marL="0" indent="0">
              <a:buNone/>
            </a:pPr>
            <a:r>
              <a:rPr lang="pt-BR" sz="2000"/>
              <a:t>VII - distribuição dos resultados, proporcionalmente ao valor das operações efetuadas pelo sócio com a sociedade, podendo ser atribuído juro fixo ao capital realizado;</a:t>
            </a:r>
          </a:p>
          <a:p>
            <a:pPr marL="0" indent="0">
              <a:buNone/>
            </a:pPr>
            <a:r>
              <a:rPr lang="pt-BR" sz="2000"/>
              <a:t>VIII - indivisibilidade do fundo de reserva entre os sócios, ainda que em caso de dissolução da sociedade.</a:t>
            </a:r>
          </a:p>
          <a:p>
            <a:pPr marL="0" indent="0">
              <a:buNone/>
            </a:pPr>
            <a:endParaRPr lang="pt-BR" sz="20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48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41A4E0A-1E6C-154D-A934-5C3FBD73E6E0}"/>
              </a:ext>
            </a:extLst>
          </p:cNvPr>
          <p:cNvSpPr>
            <a:spLocks noGrp="1"/>
          </p:cNvSpPr>
          <p:nvPr>
            <p:ph type="title"/>
          </p:nvPr>
        </p:nvSpPr>
        <p:spPr>
          <a:xfrm>
            <a:off x="826396" y="586855"/>
            <a:ext cx="4230100" cy="3387497"/>
          </a:xfrm>
        </p:spPr>
        <p:txBody>
          <a:bodyPr anchor="b">
            <a:normAutofit/>
          </a:bodyPr>
          <a:lstStyle/>
          <a:p>
            <a:pPr algn="r"/>
            <a:r>
              <a:rPr lang="pt-BR" sz="3700">
                <a:solidFill>
                  <a:srgbClr val="FFFFFF"/>
                </a:solidFill>
              </a:rPr>
              <a:t>A decisão de tornar a SS o tipo cujas regras têm aplicação subsidiária torna relevante seu estudo</a:t>
            </a:r>
          </a:p>
        </p:txBody>
      </p:sp>
      <p:sp>
        <p:nvSpPr>
          <p:cNvPr id="3" name="Espaço Reservado para Conteúdo 2">
            <a:extLst>
              <a:ext uri="{FF2B5EF4-FFF2-40B4-BE49-F238E27FC236}">
                <a16:creationId xmlns:a16="http://schemas.microsoft.com/office/drawing/2014/main" id="{02E0CB99-6BFE-5B47-B0FF-CD7A84ABECC5}"/>
              </a:ext>
            </a:extLst>
          </p:cNvPr>
          <p:cNvSpPr>
            <a:spLocks noGrp="1"/>
          </p:cNvSpPr>
          <p:nvPr>
            <p:ph idx="1"/>
          </p:nvPr>
        </p:nvSpPr>
        <p:spPr>
          <a:xfrm>
            <a:off x="6503158" y="649480"/>
            <a:ext cx="4862447" cy="5546047"/>
          </a:xfrm>
        </p:spPr>
        <p:txBody>
          <a:bodyPr anchor="ctr">
            <a:normAutofit/>
          </a:bodyPr>
          <a:lstStyle/>
          <a:p>
            <a:pPr marL="0" indent="0">
              <a:buNone/>
            </a:pPr>
            <a:r>
              <a:rPr lang="pt-BR" sz="1700" dirty="0"/>
              <a:t> </a:t>
            </a:r>
          </a:p>
          <a:p>
            <a:pPr marL="0" lvl="0" indent="0">
              <a:buNone/>
            </a:pPr>
            <a:r>
              <a:rPr lang="pt-BR" sz="1700" dirty="0"/>
              <a:t>O </a:t>
            </a:r>
            <a:r>
              <a:rPr lang="pt-BR" sz="1700" dirty="0" err="1"/>
              <a:t>CCom</a:t>
            </a:r>
            <a:r>
              <a:rPr lang="pt-BR" sz="1700" dirty="0"/>
              <a:t>. continha seções com dispositivos gerais, aplicáveis ao vários tipos societários, postas junto ao lado de  seções que contemplavam regras específicas de cada tipo. Já o CC/16 continha apenas regras gerais sobre o contrato de sociedade, prevendo que, em se adotando “as formas estabelecidas nas lei comerciais”, fossem seguidos os preceitos específicos. (ver livro A Sociedade Civil Estrita, de Walter Moraes).</a:t>
            </a:r>
          </a:p>
          <a:p>
            <a:pPr marL="0" indent="0">
              <a:buNone/>
            </a:pPr>
            <a:r>
              <a:rPr lang="pt-BR" sz="1700" dirty="0"/>
              <a:t> </a:t>
            </a:r>
          </a:p>
          <a:p>
            <a:pPr marL="0" indent="0">
              <a:buNone/>
            </a:pPr>
            <a:r>
              <a:rPr lang="pt-BR" sz="1700" dirty="0"/>
              <a:t>O CC/2002 tem estrutura diferente. Há poucas disposições gerais (</a:t>
            </a:r>
            <a:r>
              <a:rPr lang="pt-BR" sz="1700" dirty="0" err="1"/>
              <a:t>arts</a:t>
            </a:r>
            <a:r>
              <a:rPr lang="pt-BR" sz="1700" dirty="0"/>
              <a:t>. 981 a 985). Optou-se por regrar com maior detalhamento a sociedade simples, sendo tais regras de aplicação subsidiária aos demais tipos societários (</a:t>
            </a:r>
            <a:r>
              <a:rPr lang="pt-BR" sz="1700" dirty="0" err="1"/>
              <a:t>arts</a:t>
            </a:r>
            <a:r>
              <a:rPr lang="pt-BR" sz="1700" dirty="0"/>
              <a:t>. 986, 1040, 1053, 1096), à exceção das sociedades anônimas, em comandita por ações e limitadas em que se convencione a aplicação subsidiária da Lei das SA</a:t>
            </a:r>
          </a:p>
        </p:txBody>
      </p:sp>
    </p:spTree>
    <p:extLst>
      <p:ext uri="{BB962C8B-B14F-4D97-AF65-F5344CB8AC3E}">
        <p14:creationId xmlns:p14="http://schemas.microsoft.com/office/powerpoint/2010/main" val="1779652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585F0E-4622-5848-AE4B-4E5109D38311}"/>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Responsabilidade dos Cooperados</a:t>
            </a:r>
          </a:p>
        </p:txBody>
      </p:sp>
      <p:sp>
        <p:nvSpPr>
          <p:cNvPr id="3" name="Espaço Reservado para Conteúdo 2">
            <a:extLst>
              <a:ext uri="{FF2B5EF4-FFF2-40B4-BE49-F238E27FC236}">
                <a16:creationId xmlns:a16="http://schemas.microsoft.com/office/drawing/2014/main" id="{23BD96EE-4A8F-A247-910D-9B60111936C4}"/>
              </a:ext>
            </a:extLst>
          </p:cNvPr>
          <p:cNvSpPr>
            <a:spLocks noGrp="1"/>
          </p:cNvSpPr>
          <p:nvPr>
            <p:ph idx="1"/>
          </p:nvPr>
        </p:nvSpPr>
        <p:spPr>
          <a:xfrm>
            <a:off x="1371599" y="2318197"/>
            <a:ext cx="9724031" cy="3683358"/>
          </a:xfrm>
        </p:spPr>
        <p:txBody>
          <a:bodyPr anchor="ctr">
            <a:normAutofit fontScale="92500" lnSpcReduction="10000"/>
          </a:bodyPr>
          <a:lstStyle/>
          <a:p>
            <a:pPr marL="0" indent="0">
              <a:buNone/>
            </a:pPr>
            <a:r>
              <a:rPr lang="pt-BR" sz="1600" dirty="0"/>
              <a:t>Art. 1.095. Na sociedade cooperativa, a responsabilidade dos sócios pode ser limitada ou ilimitada.</a:t>
            </a:r>
          </a:p>
          <a:p>
            <a:pPr marL="0" indent="0">
              <a:buNone/>
            </a:pPr>
            <a:r>
              <a:rPr lang="pt-BR" sz="1600" dirty="0"/>
              <a:t>§ 1 </a:t>
            </a:r>
            <a:r>
              <a:rPr lang="pt-BR" sz="1600" u="sng" baseline="30000" dirty="0"/>
              <a:t>o </a:t>
            </a:r>
            <a:r>
              <a:rPr lang="pt-BR" sz="1600" dirty="0"/>
              <a:t>É limitada a responsabilidade na cooperativa em que o sócio responde somente pelo valor de suas quotas e pelo prejuízo verificado nas operações sociais, guardada a proporção de sua participação nas mesmas operações.</a:t>
            </a:r>
          </a:p>
          <a:p>
            <a:pPr marL="0" indent="0">
              <a:buNone/>
            </a:pPr>
            <a:r>
              <a:rPr lang="pt-BR" sz="1600" dirty="0"/>
              <a:t>§ 2 </a:t>
            </a:r>
            <a:r>
              <a:rPr lang="pt-BR" sz="1600" u="sng" baseline="30000" dirty="0"/>
              <a:t>o </a:t>
            </a:r>
            <a:r>
              <a:rPr lang="pt-BR" sz="1600" dirty="0"/>
              <a:t>É ilimitada a responsabilidade na cooperativa em que o sócio responde solidária e ilimitadamente pelas obrigações sociais.</a:t>
            </a:r>
          </a:p>
          <a:p>
            <a:pPr marL="0" indent="0">
              <a:buNone/>
            </a:pPr>
            <a:r>
              <a:rPr lang="pt-BR" sz="1600" dirty="0"/>
              <a:t> </a:t>
            </a:r>
            <a:r>
              <a:rPr lang="pt-BR" sz="1400" dirty="0"/>
              <a:t> </a:t>
            </a:r>
          </a:p>
          <a:p>
            <a:r>
              <a:rPr lang="pt-BR" sz="1400" dirty="0"/>
              <a:t>Limitada. Revogou o artigo 11, da Lei 5764/71, e restabeleceu-se a regra do DL 59/66, determinando a divisão, consoante o volume de operações. </a:t>
            </a:r>
          </a:p>
          <a:p>
            <a:r>
              <a:rPr lang="pt-BR" sz="1600" dirty="0"/>
              <a:t>Ilimitadas: quando não houver capital (hipótese rara).</a:t>
            </a:r>
          </a:p>
          <a:p>
            <a:r>
              <a:rPr lang="pt-BR" sz="1600" dirty="0"/>
              <a:t>Sempre é subsidiária</a:t>
            </a:r>
          </a:p>
          <a:p>
            <a:pPr marL="0" indent="0">
              <a:buNone/>
            </a:pPr>
            <a:endParaRPr lang="pt-BR" sz="1600" dirty="0"/>
          </a:p>
          <a:p>
            <a:r>
              <a:rPr lang="pt-BR" sz="1600" dirty="0"/>
              <a:t>A responsabilidade dos "demitidos, eliminados ou excluídos"  perante terceiros perdura até a aprovação das contas do exercício do desligamento. A responsabilidade do espólio perante terceiros e perante a sociedade perdura por 1 ano a contar do óbito (artigo 36 e par. único, Lei 5764/71). </a:t>
            </a:r>
          </a:p>
          <a:p>
            <a:pPr marL="0" indent="0">
              <a:buNone/>
            </a:pPr>
            <a:endParaRPr lang="pt-BR" sz="1600" dirty="0"/>
          </a:p>
        </p:txBody>
      </p:sp>
    </p:spTree>
    <p:extLst>
      <p:ext uri="{BB962C8B-B14F-4D97-AF65-F5344CB8AC3E}">
        <p14:creationId xmlns:p14="http://schemas.microsoft.com/office/powerpoint/2010/main" val="3757067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DF6D623A-A7F1-904C-BBC3-1DD0EC090159}"/>
              </a:ext>
            </a:extLst>
          </p:cNvPr>
          <p:cNvSpPr>
            <a:spLocks noGrp="1"/>
          </p:cNvSpPr>
          <p:nvPr>
            <p:ph type="title" idx="4294967295"/>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NÃO CONFUNDIR RESPONSABILIDADE SUBSIDIÁRIA E PARTICIPACAO NOS PREJUÍZOS</a:t>
            </a:r>
          </a:p>
        </p:txBody>
      </p:sp>
    </p:spTree>
    <p:extLst>
      <p:ext uri="{BB962C8B-B14F-4D97-AF65-F5344CB8AC3E}">
        <p14:creationId xmlns:p14="http://schemas.microsoft.com/office/powerpoint/2010/main" val="4008134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17865F-3FCC-B64E-85BC-64A467E71C26}"/>
              </a:ext>
            </a:extLst>
          </p:cNvPr>
          <p:cNvSpPr>
            <a:spLocks noGrp="1"/>
          </p:cNvSpPr>
          <p:nvPr>
            <p:ph type="title"/>
          </p:nvPr>
        </p:nvSpPr>
        <p:spPr/>
        <p:txBody>
          <a:bodyPr/>
          <a:lstStyle/>
          <a:p>
            <a:r>
              <a:rPr lang="pt-BR" dirty="0"/>
              <a:t>Estatuto de uma cooperativa SICREDI</a:t>
            </a:r>
          </a:p>
        </p:txBody>
      </p:sp>
      <p:sp>
        <p:nvSpPr>
          <p:cNvPr id="3" name="Espaço Reservado para Conteúdo 2">
            <a:extLst>
              <a:ext uri="{FF2B5EF4-FFF2-40B4-BE49-F238E27FC236}">
                <a16:creationId xmlns:a16="http://schemas.microsoft.com/office/drawing/2014/main" id="{9823ED34-D3A2-DA4D-AD20-854FCF7B1F41}"/>
              </a:ext>
            </a:extLst>
          </p:cNvPr>
          <p:cNvSpPr>
            <a:spLocks noGrp="1"/>
          </p:cNvSpPr>
          <p:nvPr>
            <p:ph idx="1"/>
          </p:nvPr>
        </p:nvSpPr>
        <p:spPr/>
        <p:txBody>
          <a:bodyPr/>
          <a:lstStyle/>
          <a:p>
            <a:pPr marL="0" indent="0">
              <a:buNone/>
            </a:pPr>
            <a:r>
              <a:rPr lang="pt-BR" dirty="0"/>
              <a:t>Responsabilidades </a:t>
            </a:r>
          </a:p>
          <a:p>
            <a:pPr marL="0" indent="0">
              <a:buNone/>
            </a:pPr>
            <a:r>
              <a:rPr lang="pt-BR" dirty="0"/>
              <a:t>Art. 8 Os associados, sem embargo do disposto nos §§ 22 e 3º deste artigo, respondem subsidiariamente pelas obrigações contraídas pela Cooperativa perante terceiros, até o limite do valor das quotas-partes integralizadas e pelo valor dos prejuízos verificados nessas operações proporcionalmente a sua participação, conforme fórmula de cálculo aprovada pela assembleia geral, perdurando a responsabilidade mesmo nos casos de demissão, eliminação ou exclusão, até a data em que forem aprovadas pela assembleia geral as contas do exercício em que se deu o desligamento.</a:t>
            </a:r>
          </a:p>
        </p:txBody>
      </p:sp>
    </p:spTree>
    <p:extLst>
      <p:ext uri="{BB962C8B-B14F-4D97-AF65-F5344CB8AC3E}">
        <p14:creationId xmlns:p14="http://schemas.microsoft.com/office/powerpoint/2010/main" val="644704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B423E-5672-3640-A3CC-20536C0C4C65}"/>
              </a:ext>
            </a:extLst>
          </p:cNvPr>
          <p:cNvSpPr>
            <a:spLocks noGrp="1"/>
          </p:cNvSpPr>
          <p:nvPr>
            <p:ph type="title"/>
          </p:nvPr>
        </p:nvSpPr>
        <p:spPr/>
        <p:txBody>
          <a:bodyPr/>
          <a:lstStyle/>
          <a:p>
            <a:r>
              <a:rPr lang="pt-BR" dirty="0"/>
              <a:t>Estatuto de uma UNIMED</a:t>
            </a:r>
          </a:p>
        </p:txBody>
      </p:sp>
      <p:sp>
        <p:nvSpPr>
          <p:cNvPr id="3" name="Espaço Reservado para Conteúdo 2">
            <a:extLst>
              <a:ext uri="{FF2B5EF4-FFF2-40B4-BE49-F238E27FC236}">
                <a16:creationId xmlns:a16="http://schemas.microsoft.com/office/drawing/2014/main" id="{A42F3687-7D13-AF44-946F-68810CF9D70F}"/>
              </a:ext>
            </a:extLst>
          </p:cNvPr>
          <p:cNvSpPr>
            <a:spLocks noGrp="1"/>
          </p:cNvSpPr>
          <p:nvPr>
            <p:ph idx="1"/>
          </p:nvPr>
        </p:nvSpPr>
        <p:spPr/>
        <p:txBody>
          <a:bodyPr>
            <a:normAutofit fontScale="85000" lnSpcReduction="10000"/>
          </a:bodyPr>
          <a:lstStyle/>
          <a:p>
            <a:r>
              <a:rPr lang="pt-BR" dirty="0"/>
              <a:t>Art. 8º - O cooperado responde subsidiariamente pelas obrigações contraídas pela Cooperativa até o limite do valor das quotas-partes subscritas. </a:t>
            </a:r>
          </a:p>
          <a:p>
            <a:r>
              <a:rPr lang="pt-BR" dirty="0"/>
              <a:t>Parágrafo único - A responsabilidade do cooperado pelos compromissos da Cooperativa  perante terceiros somente poderá ser invocada depois de judicialmente exigida da Cooperativa. </a:t>
            </a:r>
          </a:p>
          <a:p>
            <a:r>
              <a:rPr lang="pt-BR" dirty="0"/>
              <a:t>Art. 9º - As obrigações dos cooperados falecidos, contraídas com a Cooperativa, e as oriundas de sua responsabilidade como cooperado perante terceiros passam aos herdeiros, prescrevendo, porém, após um ano contado do dia da abertura da sucessão.</a:t>
            </a:r>
          </a:p>
          <a:p>
            <a:r>
              <a:rPr lang="pt-BR" dirty="0"/>
              <a:t>Art. 59 - Ocorrendo perdas, estas serão cobertas pelo Fundo de Reserva. Parágrafo único - Se o Fundo de Reserva não for suficiente para cobrir as perdas, o saldo negativo será coberto pelos cooperados, mediante rateio, na proporção direta das operações realizadas pelo cooperado.</a:t>
            </a:r>
          </a:p>
        </p:txBody>
      </p:sp>
    </p:spTree>
    <p:extLst>
      <p:ext uri="{BB962C8B-B14F-4D97-AF65-F5344CB8AC3E}">
        <p14:creationId xmlns:p14="http://schemas.microsoft.com/office/powerpoint/2010/main" val="3445116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53EC3C-F314-524B-A18F-E159002CAB78}"/>
              </a:ext>
            </a:extLst>
          </p:cNvPr>
          <p:cNvSpPr>
            <a:spLocks noGrp="1"/>
          </p:cNvSpPr>
          <p:nvPr>
            <p:ph type="title"/>
          </p:nvPr>
        </p:nvSpPr>
        <p:spPr/>
        <p:txBody>
          <a:bodyPr/>
          <a:lstStyle/>
          <a:p>
            <a:r>
              <a:rPr lang="pt-BR" dirty="0"/>
              <a:t>Devolução do capital</a:t>
            </a:r>
          </a:p>
        </p:txBody>
      </p:sp>
      <p:sp>
        <p:nvSpPr>
          <p:cNvPr id="3" name="Espaço Reservado para Conteúdo 2">
            <a:extLst>
              <a:ext uri="{FF2B5EF4-FFF2-40B4-BE49-F238E27FC236}">
                <a16:creationId xmlns:a16="http://schemas.microsoft.com/office/drawing/2014/main" id="{0E66E821-2001-A74F-8326-FE376E96963E}"/>
              </a:ext>
            </a:extLst>
          </p:cNvPr>
          <p:cNvSpPr>
            <a:spLocks noGrp="1"/>
          </p:cNvSpPr>
          <p:nvPr>
            <p:ph idx="1"/>
          </p:nvPr>
        </p:nvSpPr>
        <p:spPr/>
        <p:txBody>
          <a:bodyPr>
            <a:normAutofit fontScale="92500" lnSpcReduction="20000"/>
          </a:bodyPr>
          <a:lstStyle/>
          <a:p>
            <a:r>
              <a:rPr lang="pt-BR" dirty="0"/>
              <a:t>AGRAVO INTERNO. AGRAVO EM RECURSO ESPECIAL. AÇÃO DE COBRANÇA. COOPERATIVA. EXCLUSÃO DE COOPERADO FALECIDO. PEDIDO DE RESTITUIÇÃO DE SALDO DE CAPITAL INTEGRALIZADO. CONCLUSÃO DO TRIBUNAL DE ORIGEM BASEADA EM FATOS E NO ESTATUTO DA COOPERATIVA. APLICAÇÃO DAS SÚMULAS 5 E 7/STJ. 1. Caso em que o Tribunal de origem entendeu possível a restituição de saldo de capital integralizado com base nos fatos e no Estatuto da Cooperativa. A reforma do acórdão recorrido, no ponto, requer a interpretação das normas estatutárias e incursão nos elementos fático-probatórios do processo, o que é inviável em recurso especial (Súmulas 5 e 7 do Superior Tribunal de Justiça - STJ). 2. Agravo interno a que se nega provimento.</a:t>
            </a:r>
          </a:p>
          <a:p>
            <a:r>
              <a:rPr lang="pt-BR" dirty="0"/>
              <a:t>(STJ - </a:t>
            </a:r>
            <a:r>
              <a:rPr lang="pt-BR" dirty="0" err="1"/>
              <a:t>AgInt</a:t>
            </a:r>
            <a:r>
              <a:rPr lang="pt-BR" dirty="0"/>
              <a:t> no </a:t>
            </a:r>
            <a:r>
              <a:rPr lang="pt-BR" dirty="0" err="1"/>
              <a:t>AREsp</a:t>
            </a:r>
            <a:r>
              <a:rPr lang="pt-BR" dirty="0"/>
              <a:t>: 1654359 PR 2020/0018462-4, Relator: Ministra MARIA ISABEL GALLOTTI, Data de Julgamento: 23/11/2020, T4 - QUARTA TURMA, Data de Publicação: </a:t>
            </a:r>
            <a:r>
              <a:rPr lang="pt-BR" dirty="0" err="1"/>
              <a:t>DJe</a:t>
            </a:r>
            <a:r>
              <a:rPr lang="pt-BR" dirty="0"/>
              <a:t> 27/11/2020)</a:t>
            </a:r>
          </a:p>
          <a:p>
            <a:pPr marL="0" indent="0">
              <a:buNone/>
            </a:pPr>
            <a:endParaRPr lang="pt-BR" dirty="0"/>
          </a:p>
        </p:txBody>
      </p:sp>
    </p:spTree>
    <p:extLst>
      <p:ext uri="{BB962C8B-B14F-4D97-AF65-F5344CB8AC3E}">
        <p14:creationId xmlns:p14="http://schemas.microsoft.com/office/powerpoint/2010/main" val="267226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03614-334D-1048-88C9-A665F23FBE8F}"/>
              </a:ext>
            </a:extLst>
          </p:cNvPr>
          <p:cNvSpPr>
            <a:spLocks noGrp="1"/>
          </p:cNvSpPr>
          <p:nvPr>
            <p:ph type="title"/>
          </p:nvPr>
        </p:nvSpPr>
        <p:spPr/>
        <p:txBody>
          <a:bodyPr/>
          <a:lstStyle/>
          <a:p>
            <a:r>
              <a:rPr lang="pt-BR" dirty="0"/>
              <a:t>Responsabilidade subsidiária</a:t>
            </a:r>
          </a:p>
        </p:txBody>
      </p:sp>
      <p:sp>
        <p:nvSpPr>
          <p:cNvPr id="3" name="Espaço Reservado para Conteúdo 2">
            <a:extLst>
              <a:ext uri="{FF2B5EF4-FFF2-40B4-BE49-F238E27FC236}">
                <a16:creationId xmlns:a16="http://schemas.microsoft.com/office/drawing/2014/main" id="{2F7F4CF1-3F6E-404D-B9AA-31B5E73EC8BA}"/>
              </a:ext>
            </a:extLst>
          </p:cNvPr>
          <p:cNvSpPr>
            <a:spLocks noGrp="1"/>
          </p:cNvSpPr>
          <p:nvPr>
            <p:ph idx="1"/>
          </p:nvPr>
        </p:nvSpPr>
        <p:spPr/>
        <p:txBody>
          <a:bodyPr>
            <a:normAutofit fontScale="77500" lnSpcReduction="20000"/>
          </a:bodyPr>
          <a:lstStyle/>
          <a:p>
            <a:pPr marL="0" indent="0">
              <a:buNone/>
            </a:pPr>
            <a:r>
              <a:rPr lang="pt-BR" dirty="0"/>
              <a:t>RECURSO ESPECIAL. AÇÃO DE COBRANÇA. COOPERATIVA (...)FRAGILIDADE DO EQUILÍBRIO ECONÔMICO-FINANCEIRO DE OPERADORA DE PLANO DE SAÚDE CONSTITUÍDA NA FORMA DE COOPERATIVA. PERÍCIA DA ANS. CONTINGÊNCIA PASSIVA. ASSOCIADO RETIRANTE. COBRANÇA JUDICIAL PRÉVIA. ASSEMBLEIA GERAL. PREVISÃO ESTATUTÁRIA (....) 4. </a:t>
            </a:r>
            <a:r>
              <a:rPr lang="pt-BR" b="1" dirty="0"/>
              <a:t>O próprio Estatuto Social estabelece que a responsabilidade subsidiária dos associados somente poderá ser invocada depois de judicialmente exigida da cooperativa e perdura até a aprovação, pela Assembleia Geral, das contas do exercício em que se registrou o seu desligamento. 5. Diante de referida disposição estatutária, o acórdão recorrido entendeu que a cooperativa queria compensar valores com os cooperados retirantes, sem que realmente tivesse ocorrido uma efetiva cobrança ou exigência judicial, e quanto aos fatos registrou que até a aprovação das contas que se deu na Assembleia Geral realizada no ano seguinte, não foi demonstrada a existência de quaisquer débitos que tenham sido exigidos judicialmente)</a:t>
            </a:r>
          </a:p>
          <a:p>
            <a:pPr marL="0" indent="0">
              <a:buNone/>
            </a:pPr>
            <a:r>
              <a:rPr lang="pt-BR" dirty="0"/>
              <a:t>(STJ - </a:t>
            </a:r>
            <a:r>
              <a:rPr lang="pt-BR" dirty="0" err="1"/>
              <a:t>REsp</a:t>
            </a:r>
            <a:r>
              <a:rPr lang="pt-BR" dirty="0"/>
              <a:t>: 1746237 PR 2017/0302807-0, Relator: Ministra NANCY ANDRIGHI, Data de Julgamento: 05/11/2019, T3 - TERCEIRA TURMA, Data de Publicação: </a:t>
            </a:r>
            <a:r>
              <a:rPr lang="pt-BR" dirty="0" err="1"/>
              <a:t>DJe</a:t>
            </a:r>
            <a:r>
              <a:rPr lang="pt-BR" dirty="0"/>
              <a:t> 07/11/2019)</a:t>
            </a:r>
          </a:p>
          <a:p>
            <a:endParaRPr lang="pt-BR" dirty="0"/>
          </a:p>
        </p:txBody>
      </p:sp>
    </p:spTree>
    <p:extLst>
      <p:ext uri="{BB962C8B-B14F-4D97-AF65-F5344CB8AC3E}">
        <p14:creationId xmlns:p14="http://schemas.microsoft.com/office/powerpoint/2010/main" val="86780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211F46A-F74D-F143-B2DC-FB572EE71A15}"/>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Necessidade de assembleia</a:t>
            </a:r>
          </a:p>
        </p:txBody>
      </p:sp>
      <p:sp>
        <p:nvSpPr>
          <p:cNvPr id="3" name="Espaço Reservado para Conteúdo 2">
            <a:extLst>
              <a:ext uri="{FF2B5EF4-FFF2-40B4-BE49-F238E27FC236}">
                <a16:creationId xmlns:a16="http://schemas.microsoft.com/office/drawing/2014/main" id="{F7B98940-9A97-7F43-8D87-C95DBA7B8907}"/>
              </a:ext>
            </a:extLst>
          </p:cNvPr>
          <p:cNvSpPr>
            <a:spLocks noGrp="1"/>
          </p:cNvSpPr>
          <p:nvPr>
            <p:ph idx="1"/>
          </p:nvPr>
        </p:nvSpPr>
        <p:spPr>
          <a:xfrm>
            <a:off x="4810259" y="649480"/>
            <a:ext cx="6555347" cy="5546047"/>
          </a:xfrm>
        </p:spPr>
        <p:txBody>
          <a:bodyPr anchor="ctr">
            <a:normAutofit/>
          </a:bodyPr>
          <a:lstStyle/>
          <a:p>
            <a:pPr marL="0" indent="0">
              <a:buNone/>
            </a:pPr>
            <a:r>
              <a:rPr lang="pt-BR" sz="2000"/>
              <a:t>Já se decidiu diversas vezes no âmbito destas C. Câmaras Reservadas de Direito Empresarial ser inviável a cobrança sem que se demonstre a convocação dos cooperados para participar da assembleia designada especialmente para deliberar sobre o rateio dos prejuízos, nos termos do art. 38, § 1º, da Lei de Cooperativas (Apelação Cível nº 1007008-31.2017.8.26.0223)</a:t>
            </a:r>
          </a:p>
        </p:txBody>
      </p:sp>
    </p:spTree>
    <p:extLst>
      <p:ext uri="{BB962C8B-B14F-4D97-AF65-F5344CB8AC3E}">
        <p14:creationId xmlns:p14="http://schemas.microsoft.com/office/powerpoint/2010/main" val="116115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079DE3E-7960-854D-A403-1C064DA166B8}"/>
              </a:ext>
            </a:extLst>
          </p:cNvPr>
          <p:cNvSpPr>
            <a:spLocks noGrp="1"/>
          </p:cNvSpPr>
          <p:nvPr>
            <p:ph type="title"/>
          </p:nvPr>
        </p:nvSpPr>
        <p:spPr>
          <a:xfrm>
            <a:off x="656823" y="962166"/>
            <a:ext cx="3103808" cy="4421876"/>
          </a:xfrm>
        </p:spPr>
        <p:txBody>
          <a:bodyPr anchor="t">
            <a:normAutofit/>
          </a:bodyPr>
          <a:lstStyle/>
          <a:p>
            <a:pPr algn="r"/>
            <a:r>
              <a:rPr lang="pt-BR" sz="4000"/>
              <a:t>Cobrança contra os que se desligaram</a:t>
            </a:r>
          </a:p>
        </p:txBody>
      </p:sp>
      <p:sp>
        <p:nvSpPr>
          <p:cNvPr id="3" name="Espaço Reservado para Conteúdo 2">
            <a:extLst>
              <a:ext uri="{FF2B5EF4-FFF2-40B4-BE49-F238E27FC236}">
                <a16:creationId xmlns:a16="http://schemas.microsoft.com/office/drawing/2014/main" id="{3653674C-D19F-3D43-BA32-9ECE9FB1CE2B}"/>
              </a:ext>
            </a:extLst>
          </p:cNvPr>
          <p:cNvSpPr>
            <a:spLocks noGrp="1"/>
          </p:cNvSpPr>
          <p:nvPr>
            <p:ph idx="1"/>
          </p:nvPr>
        </p:nvSpPr>
        <p:spPr>
          <a:xfrm>
            <a:off x="4088929" y="962167"/>
            <a:ext cx="6858113" cy="4743174"/>
          </a:xfrm>
        </p:spPr>
        <p:txBody>
          <a:bodyPr anchor="t">
            <a:normAutofit/>
          </a:bodyPr>
          <a:lstStyle/>
          <a:p>
            <a:pPr marL="0" indent="0">
              <a:buNone/>
            </a:pPr>
            <a:r>
              <a:rPr lang="pt-BR" sz="2000"/>
              <a:t>Apelação Ação de cobrança Cooperativa médica Prejuízos apurados em balanço patrimonial devidamente aprovado em assembléia Rateio dos prejuízos admitido pelo Estatuto Social e pelo art. 80, II, da Lei 5.764/71 Possibilidade da cobrança da ré que se desligou da cooperativa, em virtude de ter usufruído dos serviços, o que deve ocorrer de modo proporcional Precedentes deste Tribunal Reforma da sentença Provimento, com observação de que a cobrança deverá ser proporcional ao benefício financeiro auferido pela ré.</a:t>
            </a:r>
          </a:p>
          <a:p>
            <a:pPr marL="0" indent="0">
              <a:buNone/>
            </a:pPr>
            <a:r>
              <a:rPr lang="pt-BR" sz="2000"/>
              <a:t>(TJ-SP - APL: 00219395320118260001 SP 0021939-53.2011.8.26.0001, Relator: Enio Zuliani, Data de Julgamento: 13/06/2013, 1ª Câmara Reservada de Direito Empresarial, Data de Publicação: 19/06/2013)</a:t>
            </a:r>
          </a:p>
          <a:p>
            <a:pPr marL="0" indent="0">
              <a:buNone/>
            </a:pPr>
            <a:endParaRPr lang="pt-BR" sz="200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714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A27C31C-5334-924B-BF3C-4BECEAED955A}"/>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Recuperação Judicial de Cooperativas</a:t>
            </a:r>
          </a:p>
        </p:txBody>
      </p:sp>
      <p:graphicFrame>
        <p:nvGraphicFramePr>
          <p:cNvPr id="5" name="Espaço Reservado para Conteúdo 2">
            <a:extLst>
              <a:ext uri="{FF2B5EF4-FFF2-40B4-BE49-F238E27FC236}">
                <a16:creationId xmlns:a16="http://schemas.microsoft.com/office/drawing/2014/main" id="{9491F2AD-B2FE-452D-B324-F42BC2439E51}"/>
              </a:ext>
            </a:extLst>
          </p:cNvPr>
          <p:cNvGraphicFramePr>
            <a:graphicFrameLocks noGrp="1"/>
          </p:cNvGraphicFramePr>
          <p:nvPr>
            <p:ph idx="1"/>
            <p:extLst>
              <p:ext uri="{D42A27DB-BD31-4B8C-83A1-F6EECF244321}">
                <p14:modId xmlns:p14="http://schemas.microsoft.com/office/powerpoint/2010/main" val="356993274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1881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B453D6-656B-784D-98B8-A2F38B4456E8}"/>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Alguns casos</a:t>
            </a:r>
          </a:p>
        </p:txBody>
      </p:sp>
      <p:graphicFrame>
        <p:nvGraphicFramePr>
          <p:cNvPr id="5" name="Espaço Reservado para Conteúdo 2">
            <a:extLst>
              <a:ext uri="{FF2B5EF4-FFF2-40B4-BE49-F238E27FC236}">
                <a16:creationId xmlns:a16="http://schemas.microsoft.com/office/drawing/2014/main" id="{A47856CD-6FE7-4462-8C54-EDFC31918811}"/>
              </a:ext>
            </a:extLst>
          </p:cNvPr>
          <p:cNvGraphicFramePr>
            <a:graphicFrameLocks noGrp="1"/>
          </p:cNvGraphicFramePr>
          <p:nvPr>
            <p:ph idx="1"/>
            <p:extLst>
              <p:ext uri="{D42A27DB-BD31-4B8C-83A1-F6EECF244321}">
                <p14:modId xmlns:p14="http://schemas.microsoft.com/office/powerpoint/2010/main" val="26093072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287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8A9F83-A771-FC4E-89EE-3944AAE59D91}"/>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Extinguir a sociedade simples?</a:t>
            </a:r>
          </a:p>
        </p:txBody>
      </p:sp>
      <p:sp>
        <p:nvSpPr>
          <p:cNvPr id="3" name="Espaço Reservado para Conteúdo 2">
            <a:extLst>
              <a:ext uri="{FF2B5EF4-FFF2-40B4-BE49-F238E27FC236}">
                <a16:creationId xmlns:a16="http://schemas.microsoft.com/office/drawing/2014/main" id="{FD13FFB1-547C-F44A-9E6B-ECE648C6CED5}"/>
              </a:ext>
            </a:extLst>
          </p:cNvPr>
          <p:cNvSpPr>
            <a:spLocks noGrp="1"/>
          </p:cNvSpPr>
          <p:nvPr>
            <p:ph idx="1"/>
          </p:nvPr>
        </p:nvSpPr>
        <p:spPr>
          <a:xfrm>
            <a:off x="4810259" y="649480"/>
            <a:ext cx="6555347" cy="5546047"/>
          </a:xfrm>
        </p:spPr>
        <p:txBody>
          <a:bodyPr anchor="ctr">
            <a:normAutofit/>
          </a:bodyPr>
          <a:lstStyle/>
          <a:p>
            <a:pPr marL="0" indent="0">
              <a:buNone/>
            </a:pPr>
            <a:endParaRPr lang="pt-BR" sz="1700" dirty="0"/>
          </a:p>
          <a:p>
            <a:pPr marL="0" indent="0">
              <a:buNone/>
            </a:pPr>
            <a:r>
              <a:rPr lang="pt-BR" sz="1700" dirty="0"/>
              <a:t>CAMARA APROVOU, AO VOTAR A MP 1040, DE 2021, O SEGUINTE TEXTO, VETADO PELO PRESIDENTE</a:t>
            </a:r>
          </a:p>
          <a:p>
            <a:pPr marL="0" indent="0">
              <a:buNone/>
            </a:pPr>
            <a:r>
              <a:rPr lang="pt-BR" sz="1700" dirty="0"/>
              <a:t>Art. 39. O Capítulo </a:t>
            </a:r>
            <a:r>
              <a:rPr lang="pt-BR" sz="1700" dirty="0" err="1"/>
              <a:t>I</a:t>
            </a:r>
            <a:r>
              <a:rPr lang="pt-BR" sz="1700" dirty="0"/>
              <a:t> do Subtítulo II do Título II do Livro II da Parte Especial da Lei nº 10.406, de 10 de janeiro de 2002 (Código Civil), passa a </a:t>
            </a:r>
            <a:r>
              <a:rPr lang="pt-BR" sz="1700" dirty="0" err="1"/>
              <a:t>denominarse</a:t>
            </a:r>
            <a:r>
              <a:rPr lang="pt-BR" sz="1700" dirty="0"/>
              <a:t> "Das Normas Gerais das Sociedades".</a:t>
            </a:r>
          </a:p>
          <a:p>
            <a:pPr marL="0" indent="0">
              <a:buNone/>
            </a:pPr>
            <a:endParaRPr lang="pt-BR" sz="1700" dirty="0"/>
          </a:p>
          <a:p>
            <a:pPr marL="0" indent="0">
              <a:buNone/>
            </a:pPr>
            <a:r>
              <a:rPr lang="pt-BR" sz="1700" dirty="0"/>
              <a:t>Art. 40. A partir da entrada em vigor desta Lei, fica proibida a constituição de sociedade simples. </a:t>
            </a:r>
          </a:p>
          <a:p>
            <a:pPr marL="0" indent="0">
              <a:buNone/>
            </a:pPr>
            <a:endParaRPr lang="pt-BR" sz="1700" dirty="0"/>
          </a:p>
          <a:p>
            <a:pPr marL="0" indent="0">
              <a:buNone/>
            </a:pPr>
            <a:r>
              <a:rPr lang="pt-BR" sz="1700" dirty="0"/>
              <a:t>Parágrafo único. Será registrada na Junta Comercial a sociedade simples contratada antes da entrada em vigor desta Lei que ainda não tiver sido registrada.</a:t>
            </a:r>
          </a:p>
          <a:p>
            <a:pPr marL="0" indent="0">
              <a:buNone/>
            </a:pPr>
            <a:endParaRPr lang="pt-BR" sz="1700" dirty="0"/>
          </a:p>
          <a:p>
            <a:pPr marL="0" indent="0">
              <a:buNone/>
            </a:pPr>
            <a:r>
              <a:rPr lang="pt-BR" sz="1700" dirty="0"/>
              <a:t>Art. 41. As sociedades simples que se encontram registradas no Registro Civil de Pessoas Jurídicas na entrada em vigor desta Lei podem migrar, a qualquer tempo, por deliberação da maioria societária, para o Registro Público de Empresas Mercantis e Atividades Afins. </a:t>
            </a:r>
          </a:p>
        </p:txBody>
      </p:sp>
    </p:spTree>
    <p:extLst>
      <p:ext uri="{BB962C8B-B14F-4D97-AF65-F5344CB8AC3E}">
        <p14:creationId xmlns:p14="http://schemas.microsoft.com/office/powerpoint/2010/main" val="74876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734F991-477C-6E4D-BC19-F528482B1380}"/>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Coisas do Congresso Nacional....</a:t>
            </a:r>
          </a:p>
        </p:txBody>
      </p:sp>
      <p:sp>
        <p:nvSpPr>
          <p:cNvPr id="3" name="Espaço Reservado para Conteúdo 2">
            <a:extLst>
              <a:ext uri="{FF2B5EF4-FFF2-40B4-BE49-F238E27FC236}">
                <a16:creationId xmlns:a16="http://schemas.microsoft.com/office/drawing/2014/main" id="{6C0F51B3-A701-534A-8531-CE715B74DB4A}"/>
              </a:ext>
            </a:extLst>
          </p:cNvPr>
          <p:cNvSpPr>
            <a:spLocks noGrp="1"/>
          </p:cNvSpPr>
          <p:nvPr>
            <p:ph idx="1"/>
          </p:nvPr>
        </p:nvSpPr>
        <p:spPr>
          <a:xfrm>
            <a:off x="1371599" y="2318197"/>
            <a:ext cx="9724031" cy="3683358"/>
          </a:xfrm>
        </p:spPr>
        <p:txBody>
          <a:bodyPr anchor="ctr">
            <a:normAutofit/>
          </a:bodyPr>
          <a:lstStyle/>
          <a:p>
            <a:endParaRPr lang="pt-BR" sz="2000" dirty="0"/>
          </a:p>
          <a:p>
            <a:pPr marL="0" indent="0">
              <a:buNone/>
            </a:pPr>
            <a:r>
              <a:rPr lang="pt-BR" sz="2000" dirty="0"/>
              <a:t>Artigo 6. </a:t>
            </a:r>
          </a:p>
          <a:p>
            <a:pPr marL="0" indent="0">
              <a:buNone/>
            </a:pPr>
            <a:r>
              <a:rPr lang="pt-BR" sz="2000" b="1" dirty="0"/>
              <a:t>§ 13.  Não se sujeitam aos efeitos da recuperação judicial os contratos e obrigações decorrentes dos atos cooperativos praticados pelas sociedades cooperativas com seus cooperados, na forma do </a:t>
            </a:r>
            <a:r>
              <a:rPr lang="pt-BR" sz="2000" b="1" u="sng" dirty="0">
                <a:hlinkClick r:id="rId2"/>
              </a:rPr>
              <a:t>art. 79 da Lei nº 5.764, de 16 de dezembro de 1971</a:t>
            </a:r>
            <a:r>
              <a:rPr lang="pt-BR" sz="2000" b="1" dirty="0"/>
              <a:t>, consequentemente, não se aplicando a vedação contida no inciso II do art. 2º quando a sociedade operadora de plano de assistência à saúde for cooperativa médica. </a:t>
            </a:r>
            <a:endParaRPr lang="pt-BR" sz="2000" dirty="0"/>
          </a:p>
          <a:p>
            <a:endParaRPr lang="pt-BR" sz="2000" dirty="0"/>
          </a:p>
        </p:txBody>
      </p:sp>
    </p:spTree>
    <p:extLst>
      <p:ext uri="{BB962C8B-B14F-4D97-AF65-F5344CB8AC3E}">
        <p14:creationId xmlns:p14="http://schemas.microsoft.com/office/powerpoint/2010/main" val="3045407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Espaço Reservado para Conteúdo 3">
            <a:extLst>
              <a:ext uri="{FF2B5EF4-FFF2-40B4-BE49-F238E27FC236}">
                <a16:creationId xmlns:a16="http://schemas.microsoft.com/office/drawing/2014/main" id="{050DEB95-F427-E444-94E8-19ECDB614391}"/>
              </a:ext>
            </a:extLst>
          </p:cNvPr>
          <p:cNvGraphicFramePr>
            <a:graphicFrameLocks noGrp="1"/>
          </p:cNvGraphicFramePr>
          <p:nvPr>
            <p:ph idx="1"/>
            <p:extLst>
              <p:ext uri="{D42A27DB-BD31-4B8C-83A1-F6EECF244321}">
                <p14:modId xmlns:p14="http://schemas.microsoft.com/office/powerpoint/2010/main" val="2696064683"/>
              </p:ext>
            </p:extLst>
          </p:nvPr>
        </p:nvGraphicFramePr>
        <p:xfrm>
          <a:off x="678085" y="643467"/>
          <a:ext cx="10835832" cy="5571069"/>
        </p:xfrm>
        <a:graphic>
          <a:graphicData uri="http://schemas.openxmlformats.org/drawingml/2006/table">
            <a:tbl>
              <a:tblPr>
                <a:solidFill>
                  <a:schemeClr val="bg1"/>
                </a:solidFill>
              </a:tblPr>
              <a:tblGrid>
                <a:gridCol w="5180498">
                  <a:extLst>
                    <a:ext uri="{9D8B030D-6E8A-4147-A177-3AD203B41FA5}">
                      <a16:colId xmlns:a16="http://schemas.microsoft.com/office/drawing/2014/main" val="3797792234"/>
                    </a:ext>
                  </a:extLst>
                </a:gridCol>
                <a:gridCol w="1408049">
                  <a:extLst>
                    <a:ext uri="{9D8B030D-6E8A-4147-A177-3AD203B41FA5}">
                      <a16:colId xmlns:a16="http://schemas.microsoft.com/office/drawing/2014/main" val="4260170400"/>
                    </a:ext>
                  </a:extLst>
                </a:gridCol>
                <a:gridCol w="1339053">
                  <a:extLst>
                    <a:ext uri="{9D8B030D-6E8A-4147-A177-3AD203B41FA5}">
                      <a16:colId xmlns:a16="http://schemas.microsoft.com/office/drawing/2014/main" val="2401721259"/>
                    </a:ext>
                  </a:extLst>
                </a:gridCol>
                <a:gridCol w="1339053">
                  <a:extLst>
                    <a:ext uri="{9D8B030D-6E8A-4147-A177-3AD203B41FA5}">
                      <a16:colId xmlns:a16="http://schemas.microsoft.com/office/drawing/2014/main" val="3534806382"/>
                    </a:ext>
                  </a:extLst>
                </a:gridCol>
                <a:gridCol w="1569179">
                  <a:extLst>
                    <a:ext uri="{9D8B030D-6E8A-4147-A177-3AD203B41FA5}">
                      <a16:colId xmlns:a16="http://schemas.microsoft.com/office/drawing/2014/main" val="3529848296"/>
                    </a:ext>
                  </a:extLst>
                </a:gridCol>
              </a:tblGrid>
              <a:tr h="1510919">
                <a:tc>
                  <a:txBody>
                    <a:bodyPr/>
                    <a:lstStyle/>
                    <a:p>
                      <a:r>
                        <a:rPr lang="pt-BR" sz="1600" cap="none" spc="0">
                          <a:solidFill>
                            <a:schemeClr val="tx1"/>
                          </a:solidFill>
                          <a:effectLst/>
                          <a:latin typeface="Helvetica" pitchFamily="2" charset="0"/>
                        </a:rPr>
                        <a:t>Movimento de abertura de empresas por tipo de empresa no segundo quadrimestre de 2021. </a:t>
                      </a:r>
                      <a:r>
                        <a:rPr lang="pt-BR" sz="1600" b="1" cap="none" spc="0">
                          <a:solidFill>
                            <a:schemeClr val="tx1"/>
                          </a:solidFill>
                          <a:effectLst/>
                          <a:latin typeface="Helvetica" pitchFamily="2" charset="0"/>
                        </a:rPr>
                        <a:t>Empresas ativas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Empresas abertas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Variação em relação ao 1º quad. de 2021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Variação em relação ao 2º </a:t>
                      </a:r>
                      <a:endParaRPr lang="pt-BR" sz="1600" cap="none" spc="0">
                        <a:solidFill>
                          <a:schemeClr val="tx1"/>
                        </a:solidFill>
                        <a:effectLst/>
                        <a:latin typeface="Helvetica" pitchFamily="2" charset="0"/>
                      </a:endParaRPr>
                    </a:p>
                    <a:p>
                      <a:r>
                        <a:rPr lang="pt-BR" sz="1600" b="1" cap="none" spc="0">
                          <a:solidFill>
                            <a:schemeClr val="tx1"/>
                          </a:solidFill>
                          <a:effectLst/>
                          <a:latin typeface="Helvetica" pitchFamily="2" charset="0"/>
                        </a:rPr>
                        <a:t>quad. de 2020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endParaRPr lang="pt-BR" sz="1600" cap="none" spc="0">
                        <a:solidFill>
                          <a:schemeClr val="tx1"/>
                        </a:solidFill>
                      </a:endParaRPr>
                    </a:p>
                  </a:txBody>
                  <a:tcPr marL="139635" marR="60850" marT="107411" marB="107411">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233742474"/>
                  </a:ext>
                </a:extLst>
              </a:tr>
              <a:tr h="508414">
                <a:tc>
                  <a:txBody>
                    <a:bodyPr/>
                    <a:lstStyle/>
                    <a:p>
                      <a:r>
                        <a:rPr lang="pt-BR" sz="1600" b="1" cap="none" spc="0">
                          <a:solidFill>
                            <a:schemeClr val="tx1"/>
                          </a:solidFill>
                          <a:effectLst/>
                          <a:latin typeface="Helvetica" pitchFamily="2" charset="0"/>
                        </a:rPr>
                        <a:t>GERAL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18.440.986 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1.420.782 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1,9%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b="1" cap="none" spc="0">
                          <a:solidFill>
                            <a:schemeClr val="tx1"/>
                          </a:solidFill>
                          <a:effectLst/>
                          <a:latin typeface="Helvetica" pitchFamily="2" charset="0"/>
                        </a:rPr>
                        <a:t>26,5% </a:t>
                      </a:r>
                      <a:endParaRPr lang="pt-BR" sz="1600" cap="none" spc="0">
                        <a:solidFill>
                          <a:schemeClr val="tx1"/>
                        </a:solidFill>
                        <a:effectLst/>
                        <a:latin typeface="Helvetica" pitchFamily="2" charset="0"/>
                      </a:endParaRP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55576263"/>
                  </a:ext>
                </a:extLst>
              </a:tr>
              <a:tr h="759040">
                <a:tc>
                  <a:txBody>
                    <a:bodyPr/>
                    <a:lstStyle/>
                    <a:p>
                      <a:r>
                        <a:rPr lang="pt-BR" sz="1600" cap="none" spc="0">
                          <a:solidFill>
                            <a:schemeClr val="tx1"/>
                          </a:solidFill>
                          <a:effectLst/>
                          <a:latin typeface="Helvetica" pitchFamily="2" charset="0"/>
                        </a:rPr>
                        <a:t>Empresário Individual (incluindo Microempreendedor Individual - MEI)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12.947.753 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1.163.845 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-0,6%</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23,6%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149891811"/>
                  </a:ext>
                </a:extLst>
              </a:tr>
              <a:tr h="508414">
                <a:tc>
                  <a:txBody>
                    <a:bodyPr/>
                    <a:lstStyle/>
                    <a:p>
                      <a:r>
                        <a:rPr lang="pt-BR" sz="1600" cap="none" spc="0">
                          <a:solidFill>
                            <a:schemeClr val="tx1"/>
                          </a:solidFill>
                          <a:effectLst/>
                          <a:latin typeface="Helvetica" pitchFamily="2" charset="0"/>
                        </a:rPr>
                        <a:t>Sociedade Empresária Limitada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4.200.293 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214.006 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17,3%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55,1%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219551953"/>
                  </a:ext>
                </a:extLst>
              </a:tr>
              <a:tr h="759040">
                <a:tc>
                  <a:txBody>
                    <a:bodyPr/>
                    <a:lstStyle/>
                    <a:p>
                      <a:r>
                        <a:rPr lang="pt-BR" sz="1600" cap="none" spc="0">
                          <a:solidFill>
                            <a:schemeClr val="tx1"/>
                          </a:solidFill>
                          <a:effectLst/>
                          <a:latin typeface="Helvetica" pitchFamily="2" charset="0"/>
                        </a:rPr>
                        <a:t>Empresa Individual de Responsabilidade Limitada - EIRELI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1.024.257 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35.025 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4,4%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-6,3%</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8116432"/>
                  </a:ext>
                </a:extLst>
              </a:tr>
              <a:tr h="508414">
                <a:tc>
                  <a:txBody>
                    <a:bodyPr/>
                    <a:lstStyle/>
                    <a:p>
                      <a:r>
                        <a:rPr lang="pt-BR" sz="1600" cap="none" spc="0">
                          <a:solidFill>
                            <a:schemeClr val="tx1"/>
                          </a:solidFill>
                          <a:effectLst/>
                          <a:latin typeface="Helvetica" pitchFamily="2" charset="0"/>
                        </a:rPr>
                        <a:t>Sociedade Anônima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172.595 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5.442 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24,6%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58,6%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554200730"/>
                  </a:ext>
                </a:extLst>
              </a:tr>
              <a:tr h="508414">
                <a:tc>
                  <a:txBody>
                    <a:bodyPr/>
                    <a:lstStyle/>
                    <a:p>
                      <a:r>
                        <a:rPr lang="pt-BR" sz="1600" cap="none" spc="0">
                          <a:solidFill>
                            <a:schemeClr val="tx1"/>
                          </a:solidFill>
                          <a:effectLst/>
                          <a:latin typeface="Helvetica" pitchFamily="2" charset="0"/>
                        </a:rPr>
                        <a:t>Cooperativa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33.903 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992 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38,5%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r>
                        <a:rPr lang="pt-BR" sz="1600" cap="none" spc="0">
                          <a:solidFill>
                            <a:schemeClr val="tx1"/>
                          </a:solidFill>
                          <a:effectLst/>
                          <a:latin typeface="Helvetica" pitchFamily="2" charset="0"/>
                        </a:rPr>
                        <a:t>80,4%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459267804"/>
                  </a:ext>
                </a:extLst>
              </a:tr>
              <a:tr h="508414">
                <a:tc>
                  <a:txBody>
                    <a:bodyPr/>
                    <a:lstStyle/>
                    <a:p>
                      <a:r>
                        <a:rPr lang="pt-BR" sz="1600" cap="none" spc="0">
                          <a:solidFill>
                            <a:schemeClr val="tx1"/>
                          </a:solidFill>
                          <a:effectLst/>
                          <a:latin typeface="Helvetica" pitchFamily="2" charset="0"/>
                        </a:rPr>
                        <a:t>Demais tipos de empresas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62.185 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1.472 </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-28,5%</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r>
                        <a:rPr lang="pt-BR" sz="1600" cap="none" spc="0">
                          <a:solidFill>
                            <a:schemeClr val="tx1"/>
                          </a:solidFill>
                          <a:effectLst/>
                          <a:latin typeface="Helvetica" pitchFamily="2" charset="0"/>
                        </a:rPr>
                        <a:t>-31,4%</a:t>
                      </a:r>
                    </a:p>
                  </a:txBody>
                  <a:tcPr marL="139635" marR="31692" marT="107411" marB="107411">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extLst>
                  <a:ext uri="{0D108BD9-81ED-4DB2-BD59-A6C34878D82A}">
                    <a16:rowId xmlns:a16="http://schemas.microsoft.com/office/drawing/2014/main" val="696575263"/>
                  </a:ext>
                </a:extLst>
              </a:tr>
            </a:tbl>
          </a:graphicData>
        </a:graphic>
      </p:graphicFrame>
    </p:spTree>
    <p:extLst>
      <p:ext uri="{BB962C8B-B14F-4D97-AF65-F5344CB8AC3E}">
        <p14:creationId xmlns:p14="http://schemas.microsoft.com/office/powerpoint/2010/main" val="3240769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406CB5D5-1DB2-774A-B10C-815EC6393A4C}"/>
              </a:ext>
            </a:extLst>
          </p:cNvPr>
          <p:cNvPicPr>
            <a:picLocks noGrp="1" noChangeAspect="1"/>
          </p:cNvPicPr>
          <p:nvPr>
            <p:ph idx="1"/>
          </p:nvPr>
        </p:nvPicPr>
        <p:blipFill rotWithShape="1">
          <a:blip r:embed="rId2"/>
          <a:srcRect t="3608" b="12122"/>
          <a:stretch/>
        </p:blipFill>
        <p:spPr>
          <a:xfrm>
            <a:off x="20" y="10"/>
            <a:ext cx="12191980" cy="6857990"/>
          </a:xfrm>
          <a:prstGeom prst="rect">
            <a:avLst/>
          </a:prstGeom>
        </p:spPr>
      </p:pic>
      <p:sp>
        <p:nvSpPr>
          <p:cNvPr id="2" name="Título 1">
            <a:extLst>
              <a:ext uri="{FF2B5EF4-FFF2-40B4-BE49-F238E27FC236}">
                <a16:creationId xmlns:a16="http://schemas.microsoft.com/office/drawing/2014/main" id="{1ACA64BC-2793-4C45-85DC-26E4DF9B1DA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 hibridismo (e a genialidade) da sociedade limitada</a:t>
            </a:r>
          </a:p>
        </p:txBody>
      </p:sp>
    </p:spTree>
    <p:extLst>
      <p:ext uri="{BB962C8B-B14F-4D97-AF65-F5344CB8AC3E}">
        <p14:creationId xmlns:p14="http://schemas.microsoft.com/office/powerpoint/2010/main" val="3637133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33DBCF7-6C9D-CD41-8FF9-89789E9BE680}"/>
              </a:ext>
            </a:extLst>
          </p:cNvPr>
          <p:cNvSpPr>
            <a:spLocks noGrp="1"/>
          </p:cNvSpPr>
          <p:nvPr>
            <p:ph type="title"/>
          </p:nvPr>
        </p:nvSpPr>
        <p:spPr>
          <a:xfrm>
            <a:off x="838200" y="365125"/>
            <a:ext cx="10515600" cy="1325563"/>
          </a:xfrm>
        </p:spPr>
        <p:txBody>
          <a:bodyPr>
            <a:normAutofit/>
          </a:bodyPr>
          <a:lstStyle/>
          <a:p>
            <a:r>
              <a:rPr lang="pt-BR" sz="5400"/>
              <a:t>História das sociedades limitadas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3232D02-D911-F841-9BAA-F5CF7B7E80DD}"/>
              </a:ext>
            </a:extLst>
          </p:cNvPr>
          <p:cNvSpPr>
            <a:spLocks noGrp="1"/>
          </p:cNvSpPr>
          <p:nvPr>
            <p:ph idx="1"/>
          </p:nvPr>
        </p:nvSpPr>
        <p:spPr>
          <a:xfrm>
            <a:off x="838200" y="1929384"/>
            <a:ext cx="10515600" cy="4251960"/>
          </a:xfrm>
        </p:spPr>
        <p:txBody>
          <a:bodyPr>
            <a:normAutofit/>
          </a:bodyPr>
          <a:lstStyle/>
          <a:p>
            <a:endParaRPr lang="pt-BR" sz="2200" dirty="0"/>
          </a:p>
          <a:p>
            <a:r>
              <a:rPr lang="pt-BR" sz="2200" dirty="0"/>
              <a:t>Liberdade de criação de SA</a:t>
            </a:r>
          </a:p>
          <a:p>
            <a:endParaRPr lang="pt-BR" sz="2200" dirty="0"/>
          </a:p>
          <a:p>
            <a:r>
              <a:rPr lang="pt-BR" sz="2200" dirty="0" err="1"/>
              <a:t>Criaçao</a:t>
            </a:r>
            <a:r>
              <a:rPr lang="pt-BR" sz="2200" dirty="0"/>
              <a:t> na Alemanha. Os exemplos de Portugal e Brasil.</a:t>
            </a:r>
          </a:p>
          <a:p>
            <a:endParaRPr lang="pt-BR" sz="2200" dirty="0"/>
          </a:p>
          <a:p>
            <a:r>
              <a:rPr lang="pt-BR" sz="2200" dirty="0"/>
              <a:t>A marca da flexibilidade</a:t>
            </a:r>
          </a:p>
          <a:p>
            <a:endParaRPr lang="pt-BR" sz="2200" dirty="0"/>
          </a:p>
          <a:p>
            <a:r>
              <a:rPr lang="pt-BR" sz="2200" dirty="0"/>
              <a:t>Nos EUA, LLC</a:t>
            </a:r>
          </a:p>
        </p:txBody>
      </p:sp>
    </p:spTree>
    <p:extLst>
      <p:ext uri="{BB962C8B-B14F-4D97-AF65-F5344CB8AC3E}">
        <p14:creationId xmlns:p14="http://schemas.microsoft.com/office/powerpoint/2010/main" val="3821342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BA6B1-845E-2B41-9F33-494F37CE77A5}"/>
              </a:ext>
            </a:extLst>
          </p:cNvPr>
          <p:cNvSpPr>
            <a:spLocks noGrp="1"/>
          </p:cNvSpPr>
          <p:nvPr>
            <p:ph type="title"/>
          </p:nvPr>
        </p:nvSpPr>
        <p:spPr>
          <a:xfrm>
            <a:off x="1653363" y="365760"/>
            <a:ext cx="9367203" cy="1188720"/>
          </a:xfrm>
        </p:spPr>
        <p:txBody>
          <a:bodyPr>
            <a:normAutofit/>
          </a:bodyPr>
          <a:lstStyle/>
          <a:p>
            <a:r>
              <a:rPr lang="pt-BR" sz="3700"/>
              <a:t>Extinção das </a:t>
            </a:r>
            <a:r>
              <a:rPr lang="pt-BR" sz="3700" err="1"/>
              <a:t>Eirelis</a:t>
            </a:r>
            <a:r>
              <a:rPr lang="pt-BR" sz="3700"/>
              <a:t> e Generalização da Sociedades limitadas Unipessoais</a:t>
            </a:r>
          </a:p>
        </p:txBody>
      </p:sp>
      <p:sp>
        <p:nvSpPr>
          <p:cNvPr id="17"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ço Reservado para Conteúdo 2">
            <a:extLst>
              <a:ext uri="{FF2B5EF4-FFF2-40B4-BE49-F238E27FC236}">
                <a16:creationId xmlns:a16="http://schemas.microsoft.com/office/drawing/2014/main" id="{09FB935D-13C9-8B48-993C-3DDBC725CE3C}"/>
              </a:ext>
            </a:extLst>
          </p:cNvPr>
          <p:cNvSpPr>
            <a:spLocks noGrp="1"/>
          </p:cNvSpPr>
          <p:nvPr>
            <p:ph idx="1"/>
          </p:nvPr>
        </p:nvSpPr>
        <p:spPr>
          <a:xfrm>
            <a:off x="1653363" y="2176272"/>
            <a:ext cx="9367204" cy="4041648"/>
          </a:xfrm>
        </p:spPr>
        <p:txBody>
          <a:bodyPr anchor="t">
            <a:normAutofit/>
          </a:bodyPr>
          <a:lstStyle/>
          <a:p>
            <a:pPr marL="0" indent="0">
              <a:buNone/>
            </a:pPr>
            <a:r>
              <a:rPr lang="pt-BR" sz="2400"/>
              <a:t>EIRELIS e SOCIEDADES LIMITADAS UNIPESSOAIS: A RUPTURA COM A VISÃO CLÁSSICA DE PATRIMÔNIO E DE SOCIEDADE</a:t>
            </a:r>
          </a:p>
          <a:p>
            <a:pPr marL="0" indent="0">
              <a:buNone/>
            </a:pPr>
            <a:endParaRPr lang="pt-BR" sz="2400"/>
          </a:p>
          <a:p>
            <a:pPr marL="0" indent="0">
              <a:buNone/>
            </a:pPr>
            <a:r>
              <a:rPr lang="pt-BR" sz="2400"/>
              <a:t>Lei de Facilitação de Negócios:</a:t>
            </a:r>
          </a:p>
          <a:p>
            <a:pPr marL="0" indent="0">
              <a:buNone/>
            </a:pPr>
            <a:endParaRPr lang="pt-BR" sz="2400"/>
          </a:p>
          <a:p>
            <a:pPr marL="0" indent="0">
              <a:buNone/>
            </a:pPr>
            <a:r>
              <a:rPr lang="pt-BR" sz="2400"/>
              <a:t>Art. 41. As empresas individuais de responsabilidade limitada existentes na data da entrada em vigor desta Lei serão transformadas em sociedades limitadas unipessoais independentemente de qualquer alteração em seu ato constitutivo.</a:t>
            </a:r>
          </a:p>
        </p:txBody>
      </p:sp>
    </p:spTree>
    <p:extLst>
      <p:ext uri="{BB962C8B-B14F-4D97-AF65-F5344CB8AC3E}">
        <p14:creationId xmlns:p14="http://schemas.microsoft.com/office/powerpoint/2010/main" val="1591346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E86EE1C-1A0B-3442-A057-F85BB2F3ED01}"/>
              </a:ext>
            </a:extLst>
          </p:cNvPr>
          <p:cNvSpPr>
            <a:spLocks noGrp="1"/>
          </p:cNvSpPr>
          <p:nvPr>
            <p:ph type="title"/>
          </p:nvPr>
        </p:nvSpPr>
        <p:spPr>
          <a:xfrm>
            <a:off x="841248" y="932961"/>
            <a:ext cx="4887685" cy="1777419"/>
          </a:xfrm>
        </p:spPr>
        <p:txBody>
          <a:bodyPr anchor="b">
            <a:normAutofit/>
          </a:bodyPr>
          <a:lstStyle/>
          <a:p>
            <a:r>
              <a:rPr lang="pt-BR" sz="4000"/>
              <a:t>A questão da legislação de regência da limitada</a:t>
            </a:r>
          </a:p>
        </p:txBody>
      </p:sp>
      <p:sp>
        <p:nvSpPr>
          <p:cNvPr id="3" name="Espaço Reservado para Conteúdo 2">
            <a:extLst>
              <a:ext uri="{FF2B5EF4-FFF2-40B4-BE49-F238E27FC236}">
                <a16:creationId xmlns:a16="http://schemas.microsoft.com/office/drawing/2014/main" id="{A45F13F8-0236-CD4A-92FE-BB43AC32344C}"/>
              </a:ext>
            </a:extLst>
          </p:cNvPr>
          <p:cNvSpPr>
            <a:spLocks noGrp="1"/>
          </p:cNvSpPr>
          <p:nvPr>
            <p:ph idx="1"/>
          </p:nvPr>
        </p:nvSpPr>
        <p:spPr>
          <a:xfrm>
            <a:off x="841248" y="2894530"/>
            <a:ext cx="4887685" cy="3209544"/>
          </a:xfrm>
        </p:spPr>
        <p:txBody>
          <a:bodyPr anchor="t">
            <a:normAutofit/>
          </a:bodyPr>
          <a:lstStyle/>
          <a:p>
            <a:pPr marL="0" indent="0">
              <a:buNone/>
            </a:pPr>
            <a:endParaRPr lang="pt-BR" sz="1900" dirty="0"/>
          </a:p>
          <a:p>
            <a:pPr marL="0" indent="0">
              <a:buNone/>
            </a:pPr>
            <a:r>
              <a:rPr lang="pt-BR" sz="1900" dirty="0"/>
              <a:t>Art. 1.053. A sociedade limitada rege-se, nas omissões deste Capítulo, pelas normas da sociedade simples.</a:t>
            </a:r>
          </a:p>
          <a:p>
            <a:pPr marL="0" indent="0">
              <a:buNone/>
            </a:pPr>
            <a:r>
              <a:rPr lang="pt-BR" sz="1900" dirty="0"/>
              <a:t>Parágrafo único. O contrato social poderá prever a regência supletiva da sociedade limitada pelas normas da sociedade anônima.</a:t>
            </a:r>
          </a:p>
          <a:p>
            <a:pPr marL="0" indent="0">
              <a:buNone/>
            </a:pPr>
            <a:endParaRPr lang="pt-BR" sz="1900" dirty="0"/>
          </a:p>
          <a:p>
            <a:pPr marL="0" indent="0">
              <a:buNone/>
            </a:pPr>
            <a:r>
              <a:rPr lang="pt-BR" sz="1900" dirty="0"/>
              <a:t>         Como interpretar?  Aplicação sucessiva ou alternativa? Qual vocês adotariam?</a:t>
            </a:r>
          </a:p>
          <a:p>
            <a:pPr marL="0" indent="0">
              <a:buNone/>
            </a:pPr>
            <a:endParaRPr lang="pt-BR" sz="1900" dirty="0"/>
          </a:p>
        </p:txBody>
      </p:sp>
      <p:cxnSp>
        <p:nvCxnSpPr>
          <p:cNvPr id="17" name="Straight Connector 16">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m 5">
            <a:extLst>
              <a:ext uri="{FF2B5EF4-FFF2-40B4-BE49-F238E27FC236}">
                <a16:creationId xmlns:a16="http://schemas.microsoft.com/office/drawing/2014/main" id="{EEFC18E3-367D-5046-A82D-8E9E6B9C8D93}"/>
              </a:ext>
            </a:extLst>
          </p:cNvPr>
          <p:cNvPicPr>
            <a:picLocks noChangeAspect="1"/>
          </p:cNvPicPr>
          <p:nvPr/>
        </p:nvPicPr>
        <p:blipFill rotWithShape="1">
          <a:blip r:embed="rId2"/>
          <a:srcRect t="8404" r="-1" b="7776"/>
          <a:stretch/>
        </p:blipFill>
        <p:spPr>
          <a:xfrm>
            <a:off x="6749145" y="573678"/>
            <a:ext cx="5103206" cy="5710645"/>
          </a:xfrm>
          <a:prstGeom prst="rect">
            <a:avLst/>
          </a:prstGeom>
        </p:spPr>
      </p:pic>
    </p:spTree>
    <p:extLst>
      <p:ext uri="{BB962C8B-B14F-4D97-AF65-F5344CB8AC3E}">
        <p14:creationId xmlns:p14="http://schemas.microsoft.com/office/powerpoint/2010/main" val="324390391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CA47B-0175-CD42-88A9-C600D32DB6C8}"/>
              </a:ext>
            </a:extLst>
          </p:cNvPr>
          <p:cNvSpPr>
            <a:spLocks noGrp="1"/>
          </p:cNvSpPr>
          <p:nvPr>
            <p:ph type="title"/>
          </p:nvPr>
        </p:nvSpPr>
        <p:spPr/>
        <p:txBody>
          <a:bodyPr/>
          <a:lstStyle/>
          <a:p>
            <a:r>
              <a:rPr lang="pt-BR" dirty="0"/>
              <a:t>A escolha do nome</a:t>
            </a:r>
          </a:p>
        </p:txBody>
      </p:sp>
      <p:sp>
        <p:nvSpPr>
          <p:cNvPr id="3" name="Espaço Reservado para Conteúdo 2">
            <a:extLst>
              <a:ext uri="{FF2B5EF4-FFF2-40B4-BE49-F238E27FC236}">
                <a16:creationId xmlns:a16="http://schemas.microsoft.com/office/drawing/2014/main" id="{31D552C1-3050-674E-B58B-09EA5D42646F}"/>
              </a:ext>
            </a:extLst>
          </p:cNvPr>
          <p:cNvSpPr>
            <a:spLocks noGrp="1"/>
          </p:cNvSpPr>
          <p:nvPr>
            <p:ph idx="1"/>
          </p:nvPr>
        </p:nvSpPr>
        <p:spPr/>
        <p:txBody>
          <a:bodyPr/>
          <a:lstStyle/>
          <a:p>
            <a:r>
              <a:rPr lang="pt-BR" dirty="0"/>
              <a:t>Uma decisão de marketing. Às vezes, siglas sem significado</a:t>
            </a:r>
          </a:p>
          <a:p>
            <a:endParaRPr lang="pt-BR" dirty="0"/>
          </a:p>
          <a:p>
            <a:r>
              <a:rPr lang="pt-BR" dirty="0"/>
              <a:t>Envolve por vezes humor, como </a:t>
            </a:r>
            <a:r>
              <a:rPr lang="pt-BR" dirty="0" err="1"/>
              <a:t>Pello</a:t>
            </a:r>
            <a:r>
              <a:rPr lang="pt-BR" dirty="0"/>
              <a:t> Menos, </a:t>
            </a:r>
            <a:r>
              <a:rPr lang="pt-BR" dirty="0" err="1"/>
              <a:t>SobranSheila</a:t>
            </a:r>
            <a:r>
              <a:rPr lang="pt-BR" dirty="0"/>
              <a:t>. Mas cuidado que a piada cansa</a:t>
            </a:r>
          </a:p>
          <a:p>
            <a:endParaRPr lang="pt-BR" dirty="0"/>
          </a:p>
          <a:p>
            <a:r>
              <a:rPr lang="pt-BR" dirty="0"/>
              <a:t>Verifique </a:t>
            </a:r>
            <a:r>
              <a:rPr lang="pt-BR" dirty="0" err="1"/>
              <a:t>colidência</a:t>
            </a:r>
            <a:r>
              <a:rPr lang="pt-BR" dirty="0"/>
              <a:t> com nomes ou marcas preexistentes</a:t>
            </a:r>
          </a:p>
          <a:p>
            <a:endParaRPr lang="pt-BR" dirty="0"/>
          </a:p>
          <a:p>
            <a:r>
              <a:rPr lang="pt-BR" dirty="0"/>
              <a:t>Registre como marca.</a:t>
            </a:r>
          </a:p>
        </p:txBody>
      </p:sp>
    </p:spTree>
    <p:extLst>
      <p:ext uri="{BB962C8B-B14F-4D97-AF65-F5344CB8AC3E}">
        <p14:creationId xmlns:p14="http://schemas.microsoft.com/office/powerpoint/2010/main" val="3096415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59CE1D-4D2A-2041-904C-2885007C8A43}"/>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Vamos fazer um contrato social...</a:t>
            </a:r>
          </a:p>
        </p:txBody>
      </p:sp>
      <p:sp>
        <p:nvSpPr>
          <p:cNvPr id="3" name="Espaço Reservado para Conteúdo 2">
            <a:extLst>
              <a:ext uri="{FF2B5EF4-FFF2-40B4-BE49-F238E27FC236}">
                <a16:creationId xmlns:a16="http://schemas.microsoft.com/office/drawing/2014/main" id="{AA764153-55F0-8D42-AA1C-986D54777385}"/>
              </a:ext>
            </a:extLst>
          </p:cNvPr>
          <p:cNvSpPr>
            <a:spLocks noGrp="1"/>
          </p:cNvSpPr>
          <p:nvPr>
            <p:ph idx="1"/>
          </p:nvPr>
        </p:nvSpPr>
        <p:spPr>
          <a:xfrm>
            <a:off x="4810259" y="649480"/>
            <a:ext cx="6555347" cy="5546047"/>
          </a:xfrm>
        </p:spPr>
        <p:txBody>
          <a:bodyPr anchor="ctr">
            <a:normAutofit lnSpcReduction="10000"/>
          </a:bodyPr>
          <a:lstStyle/>
          <a:p>
            <a:pPr marL="0" indent="0">
              <a:buNone/>
            </a:pPr>
            <a:r>
              <a:rPr lang="pt-BR" sz="2400" dirty="0"/>
              <a:t>A definição do nome empresarial.</a:t>
            </a:r>
          </a:p>
          <a:p>
            <a:pPr marL="0" indent="0">
              <a:buNone/>
            </a:pPr>
            <a:endParaRPr lang="pt-BR" sz="1900" dirty="0"/>
          </a:p>
          <a:p>
            <a:pPr marL="0" indent="0">
              <a:buNone/>
            </a:pPr>
            <a:r>
              <a:rPr lang="pt-BR" sz="1900" b="1" dirty="0">
                <a:latin typeface="Tahoma"/>
                <a:cs typeface="Tahoma"/>
              </a:rPr>
              <a:t>Art</a:t>
            </a:r>
            <a:r>
              <a:rPr lang="pt-BR" sz="1900" dirty="0">
                <a:latin typeface="Tahoma"/>
                <a:cs typeface="Tahoma"/>
              </a:rPr>
              <a:t>. </a:t>
            </a:r>
            <a:r>
              <a:rPr lang="pt-BR" sz="1900" b="1" dirty="0">
                <a:latin typeface="Tahoma"/>
                <a:cs typeface="Tahoma"/>
              </a:rPr>
              <a:t>1</a:t>
            </a:r>
            <a:r>
              <a:rPr lang="pt-BR" sz="1900" dirty="0">
                <a:latin typeface="Tahoma"/>
                <a:cs typeface="Tahoma"/>
              </a:rPr>
              <a:t>.</a:t>
            </a:r>
            <a:r>
              <a:rPr lang="pt-BR" sz="1900" b="1" dirty="0">
                <a:latin typeface="Tahoma"/>
                <a:cs typeface="Tahoma"/>
              </a:rPr>
              <a:t>158</a:t>
            </a:r>
            <a:r>
              <a:rPr lang="pt-BR" sz="1900" dirty="0">
                <a:latin typeface="Tahoma"/>
                <a:cs typeface="Tahoma"/>
              </a:rPr>
              <a:t>. </a:t>
            </a:r>
            <a:r>
              <a:rPr lang="pt-BR" sz="1900" spc="-5" dirty="0">
                <a:latin typeface="Tahoma"/>
                <a:cs typeface="Tahoma"/>
              </a:rPr>
              <a:t>Pode </a:t>
            </a:r>
            <a:r>
              <a:rPr lang="pt-BR" sz="1900" dirty="0">
                <a:latin typeface="Tahoma"/>
                <a:cs typeface="Tahoma"/>
              </a:rPr>
              <a:t>a sociedade limitada adotar firma </a:t>
            </a:r>
            <a:r>
              <a:rPr lang="pt-BR" sz="1900" spc="-5" dirty="0">
                <a:latin typeface="Tahoma"/>
                <a:cs typeface="Tahoma"/>
              </a:rPr>
              <a:t>ou </a:t>
            </a:r>
            <a:r>
              <a:rPr lang="pt-BR" sz="1900" dirty="0">
                <a:latin typeface="Tahoma"/>
                <a:cs typeface="Tahoma"/>
              </a:rPr>
              <a:t>denominação, integradas pela palavra final </a:t>
            </a:r>
            <a:r>
              <a:rPr lang="pt-BR" sz="1900" spc="-50" dirty="0" err="1">
                <a:latin typeface="VL Gothic"/>
                <a:cs typeface="VL Gothic"/>
              </a:rPr>
              <a:t>ʻ</a:t>
            </a:r>
            <a:r>
              <a:rPr lang="pt-BR" sz="1900" spc="-50" dirty="0" err="1">
                <a:latin typeface="Tahoma"/>
                <a:cs typeface="Tahoma"/>
              </a:rPr>
              <a:t>limitada</a:t>
            </a:r>
            <a:r>
              <a:rPr lang="pt-BR" sz="1900" spc="-50" dirty="0" err="1">
                <a:latin typeface="VL Gothic"/>
                <a:cs typeface="VL Gothic"/>
              </a:rPr>
              <a:t>ʼ</a:t>
            </a:r>
            <a:r>
              <a:rPr lang="pt-BR" sz="1900" spc="-50" dirty="0">
                <a:latin typeface="VL Gothic"/>
                <a:cs typeface="VL Gothic"/>
              </a:rPr>
              <a:t> </a:t>
            </a:r>
            <a:r>
              <a:rPr lang="pt-BR" sz="1900" spc="-5" dirty="0">
                <a:latin typeface="Tahoma"/>
                <a:cs typeface="Tahoma"/>
              </a:rPr>
              <a:t>ou </a:t>
            </a:r>
            <a:r>
              <a:rPr lang="pt-BR" sz="1900" dirty="0">
                <a:latin typeface="Tahoma"/>
                <a:cs typeface="Tahoma"/>
              </a:rPr>
              <a:t>a sua</a:t>
            </a:r>
            <a:r>
              <a:rPr lang="pt-BR" sz="1900" spc="50" dirty="0">
                <a:latin typeface="Tahoma"/>
                <a:cs typeface="Tahoma"/>
              </a:rPr>
              <a:t> </a:t>
            </a:r>
            <a:r>
              <a:rPr lang="pt-BR" sz="1900" dirty="0">
                <a:latin typeface="Tahoma"/>
                <a:cs typeface="Tahoma"/>
              </a:rPr>
              <a:t>abreviatura.</a:t>
            </a:r>
          </a:p>
          <a:p>
            <a:pPr marL="0" indent="0">
              <a:spcBef>
                <a:spcPts val="480"/>
              </a:spcBef>
              <a:buNone/>
            </a:pPr>
            <a:r>
              <a:rPr lang="pt-BR" sz="1900" b="1" dirty="0">
                <a:latin typeface="Tahoma"/>
                <a:cs typeface="Tahoma"/>
              </a:rPr>
              <a:t>§</a:t>
            </a:r>
            <a:r>
              <a:rPr lang="pt-BR" sz="1900" b="1" spc="10" dirty="0">
                <a:latin typeface="Tahoma"/>
                <a:cs typeface="Tahoma"/>
              </a:rPr>
              <a:t> </a:t>
            </a:r>
            <a:r>
              <a:rPr lang="pt-BR" sz="1900" b="1" dirty="0">
                <a:latin typeface="Tahoma"/>
                <a:cs typeface="Tahoma"/>
              </a:rPr>
              <a:t>1</a:t>
            </a:r>
            <a:r>
              <a:rPr lang="pt-BR" sz="1900" dirty="0">
                <a:latin typeface="Tahoma"/>
                <a:cs typeface="Tahoma"/>
              </a:rPr>
              <a:t>°.</a:t>
            </a:r>
            <a:r>
              <a:rPr lang="pt-BR" sz="1900" spc="15" dirty="0">
                <a:latin typeface="Tahoma"/>
                <a:cs typeface="Tahoma"/>
              </a:rPr>
              <a:t> </a:t>
            </a:r>
            <a:r>
              <a:rPr lang="pt-BR" sz="1900" spc="-5" dirty="0">
                <a:latin typeface="Tahoma"/>
                <a:cs typeface="Tahoma"/>
              </a:rPr>
              <a:t>A</a:t>
            </a:r>
            <a:r>
              <a:rPr lang="pt-BR" sz="1900" spc="20" dirty="0">
                <a:latin typeface="Tahoma"/>
                <a:cs typeface="Tahoma"/>
              </a:rPr>
              <a:t> </a:t>
            </a:r>
            <a:r>
              <a:rPr lang="pt-BR" sz="1900" dirty="0">
                <a:latin typeface="Tahoma"/>
                <a:cs typeface="Tahoma"/>
              </a:rPr>
              <a:t>firma</a:t>
            </a:r>
            <a:r>
              <a:rPr lang="pt-BR" sz="1900" spc="35" dirty="0">
                <a:latin typeface="Tahoma"/>
                <a:cs typeface="Tahoma"/>
              </a:rPr>
              <a:t> </a:t>
            </a:r>
            <a:r>
              <a:rPr lang="pt-BR" sz="1900" dirty="0">
                <a:latin typeface="Tahoma"/>
                <a:cs typeface="Tahoma"/>
              </a:rPr>
              <a:t>será</a:t>
            </a:r>
            <a:r>
              <a:rPr lang="pt-BR" sz="1900" spc="25" dirty="0">
                <a:latin typeface="Tahoma"/>
                <a:cs typeface="Tahoma"/>
              </a:rPr>
              <a:t> </a:t>
            </a:r>
            <a:r>
              <a:rPr lang="pt-BR" sz="1900" dirty="0">
                <a:latin typeface="Tahoma"/>
                <a:cs typeface="Tahoma"/>
              </a:rPr>
              <a:t>composta</a:t>
            </a:r>
            <a:r>
              <a:rPr lang="pt-BR" sz="1900" spc="30" dirty="0">
                <a:latin typeface="Tahoma"/>
                <a:cs typeface="Tahoma"/>
              </a:rPr>
              <a:t> </a:t>
            </a:r>
            <a:r>
              <a:rPr lang="pt-BR" sz="1900" dirty="0">
                <a:latin typeface="Tahoma"/>
                <a:cs typeface="Tahoma"/>
              </a:rPr>
              <a:t>com</a:t>
            </a:r>
            <a:r>
              <a:rPr lang="pt-BR" sz="1900" spc="25" dirty="0">
                <a:latin typeface="Tahoma"/>
                <a:cs typeface="Tahoma"/>
              </a:rPr>
              <a:t> </a:t>
            </a:r>
            <a:r>
              <a:rPr lang="pt-BR" sz="1900" dirty="0">
                <a:latin typeface="Tahoma"/>
                <a:cs typeface="Tahoma"/>
              </a:rPr>
              <a:t>o</a:t>
            </a:r>
            <a:r>
              <a:rPr lang="pt-BR" sz="1900" spc="25" dirty="0">
                <a:latin typeface="Tahoma"/>
                <a:cs typeface="Tahoma"/>
              </a:rPr>
              <a:t> </a:t>
            </a:r>
            <a:r>
              <a:rPr lang="pt-BR" sz="1900" dirty="0">
                <a:latin typeface="Tahoma"/>
                <a:cs typeface="Tahoma"/>
              </a:rPr>
              <a:t>nome</a:t>
            </a:r>
            <a:r>
              <a:rPr lang="pt-BR" sz="1900" spc="25" dirty="0">
                <a:latin typeface="Tahoma"/>
                <a:cs typeface="Tahoma"/>
              </a:rPr>
              <a:t> </a:t>
            </a:r>
            <a:r>
              <a:rPr lang="pt-BR" sz="1900" dirty="0">
                <a:latin typeface="Tahoma"/>
                <a:cs typeface="Tahoma"/>
              </a:rPr>
              <a:t>de</a:t>
            </a:r>
            <a:r>
              <a:rPr lang="pt-BR" sz="1900" spc="25" dirty="0">
                <a:latin typeface="Tahoma"/>
                <a:cs typeface="Tahoma"/>
              </a:rPr>
              <a:t> </a:t>
            </a:r>
            <a:r>
              <a:rPr lang="pt-BR" sz="1900" dirty="0">
                <a:latin typeface="Tahoma"/>
                <a:cs typeface="Tahoma"/>
              </a:rPr>
              <a:t>um</a:t>
            </a:r>
            <a:r>
              <a:rPr lang="pt-BR" sz="1900" spc="30" dirty="0">
                <a:latin typeface="Tahoma"/>
                <a:cs typeface="Tahoma"/>
              </a:rPr>
              <a:t> </a:t>
            </a:r>
            <a:r>
              <a:rPr lang="pt-BR" sz="1900" spc="-5" dirty="0">
                <a:latin typeface="Tahoma"/>
                <a:cs typeface="Tahoma"/>
              </a:rPr>
              <a:t>ou</a:t>
            </a:r>
            <a:r>
              <a:rPr lang="pt-BR" sz="1900" spc="25" dirty="0">
                <a:latin typeface="Tahoma"/>
                <a:cs typeface="Tahoma"/>
              </a:rPr>
              <a:t> </a:t>
            </a:r>
            <a:r>
              <a:rPr lang="pt-BR" sz="1900" spc="5" dirty="0">
                <a:latin typeface="Tahoma"/>
                <a:cs typeface="Tahoma"/>
              </a:rPr>
              <a:t>mais</a:t>
            </a:r>
            <a:r>
              <a:rPr lang="pt-BR" sz="1900" spc="15" dirty="0">
                <a:latin typeface="Tahoma"/>
                <a:cs typeface="Tahoma"/>
              </a:rPr>
              <a:t> </a:t>
            </a:r>
            <a:r>
              <a:rPr lang="pt-BR" sz="1900" dirty="0">
                <a:latin typeface="Tahoma"/>
                <a:cs typeface="Tahoma"/>
              </a:rPr>
              <a:t>sócios,</a:t>
            </a:r>
            <a:r>
              <a:rPr lang="pt-BR" sz="1900" spc="20" dirty="0">
                <a:latin typeface="Tahoma"/>
                <a:cs typeface="Tahoma"/>
              </a:rPr>
              <a:t> </a:t>
            </a:r>
            <a:r>
              <a:rPr lang="pt-BR" sz="1900" dirty="0">
                <a:latin typeface="Tahoma"/>
                <a:cs typeface="Tahoma"/>
              </a:rPr>
              <a:t>desde</a:t>
            </a:r>
            <a:r>
              <a:rPr lang="pt-BR" sz="1900" spc="25" dirty="0">
                <a:latin typeface="Tahoma"/>
                <a:cs typeface="Tahoma"/>
              </a:rPr>
              <a:t> </a:t>
            </a:r>
            <a:r>
              <a:rPr lang="pt-BR" sz="1900" dirty="0">
                <a:latin typeface="Tahoma"/>
                <a:cs typeface="Tahoma"/>
              </a:rPr>
              <a:t>que</a:t>
            </a:r>
            <a:r>
              <a:rPr lang="pt-BR" sz="1900" spc="25" dirty="0">
                <a:latin typeface="Tahoma"/>
                <a:cs typeface="Tahoma"/>
              </a:rPr>
              <a:t> </a:t>
            </a:r>
            <a:r>
              <a:rPr lang="pt-BR" sz="1900" dirty="0">
                <a:latin typeface="Tahoma"/>
                <a:cs typeface="Tahoma"/>
              </a:rPr>
              <a:t>pessoas</a:t>
            </a:r>
            <a:r>
              <a:rPr lang="pt-BR" sz="1900" spc="15" dirty="0">
                <a:latin typeface="Tahoma"/>
                <a:cs typeface="Tahoma"/>
              </a:rPr>
              <a:t> </a:t>
            </a:r>
            <a:r>
              <a:rPr lang="pt-BR" sz="1900" dirty="0">
                <a:latin typeface="Tahoma"/>
                <a:cs typeface="Tahoma"/>
              </a:rPr>
              <a:t>físicas,</a:t>
            </a:r>
            <a:r>
              <a:rPr lang="pt-BR" sz="1900" spc="20" dirty="0">
                <a:latin typeface="Tahoma"/>
                <a:cs typeface="Tahoma"/>
              </a:rPr>
              <a:t> </a:t>
            </a:r>
            <a:r>
              <a:rPr lang="pt-BR" sz="1900" dirty="0">
                <a:latin typeface="Tahoma"/>
                <a:cs typeface="Tahoma"/>
              </a:rPr>
              <a:t>de</a:t>
            </a:r>
            <a:r>
              <a:rPr lang="pt-BR" sz="1900" spc="25" dirty="0">
                <a:latin typeface="Tahoma"/>
                <a:cs typeface="Tahoma"/>
              </a:rPr>
              <a:t> </a:t>
            </a:r>
            <a:r>
              <a:rPr lang="pt-BR" sz="1900" dirty="0">
                <a:latin typeface="Tahoma"/>
                <a:cs typeface="Tahoma"/>
              </a:rPr>
              <a:t>modo</a:t>
            </a:r>
            <a:r>
              <a:rPr lang="pt-BR" sz="1900" spc="20" dirty="0">
                <a:latin typeface="Tahoma"/>
                <a:cs typeface="Tahoma"/>
              </a:rPr>
              <a:t> </a:t>
            </a:r>
            <a:r>
              <a:rPr lang="pt-BR" sz="1900" dirty="0">
                <a:latin typeface="Tahoma"/>
                <a:cs typeface="Tahoma"/>
              </a:rPr>
              <a:t>indicativo</a:t>
            </a:r>
            <a:r>
              <a:rPr lang="pt-BR" sz="1900" spc="15" dirty="0">
                <a:latin typeface="Tahoma"/>
                <a:cs typeface="Tahoma"/>
              </a:rPr>
              <a:t> </a:t>
            </a:r>
            <a:r>
              <a:rPr lang="pt-BR" sz="1900" spc="-5" dirty="0">
                <a:latin typeface="Tahoma"/>
                <a:cs typeface="Tahoma"/>
              </a:rPr>
              <a:t>da</a:t>
            </a:r>
            <a:r>
              <a:rPr lang="pt-BR" sz="1900" spc="30" dirty="0">
                <a:latin typeface="Tahoma"/>
                <a:cs typeface="Tahoma"/>
              </a:rPr>
              <a:t> </a:t>
            </a:r>
            <a:r>
              <a:rPr lang="pt-BR" sz="1900" spc="5" dirty="0">
                <a:latin typeface="Tahoma"/>
                <a:cs typeface="Tahoma"/>
              </a:rPr>
              <a:t>relação</a:t>
            </a:r>
            <a:r>
              <a:rPr lang="pt-BR" sz="1900" spc="20" dirty="0">
                <a:latin typeface="Tahoma"/>
                <a:cs typeface="Tahoma"/>
              </a:rPr>
              <a:t> </a:t>
            </a:r>
            <a:r>
              <a:rPr lang="pt-BR" sz="1900" dirty="0">
                <a:latin typeface="Tahoma"/>
                <a:cs typeface="Tahoma"/>
              </a:rPr>
              <a:t>social.</a:t>
            </a:r>
          </a:p>
          <a:p>
            <a:pPr marL="0" indent="0">
              <a:spcBef>
                <a:spcPts val="575"/>
              </a:spcBef>
              <a:buNone/>
            </a:pPr>
            <a:r>
              <a:rPr lang="pt-BR" sz="1900" b="1" dirty="0">
                <a:latin typeface="Tahoma"/>
                <a:cs typeface="Tahoma"/>
              </a:rPr>
              <a:t>§ 2</a:t>
            </a:r>
            <a:r>
              <a:rPr lang="pt-BR" sz="1900" dirty="0">
                <a:latin typeface="Tahoma"/>
                <a:cs typeface="Tahoma"/>
              </a:rPr>
              <a:t>°. </a:t>
            </a:r>
            <a:r>
              <a:rPr lang="pt-BR" sz="1900" spc="-5" dirty="0">
                <a:latin typeface="Tahoma"/>
                <a:cs typeface="Tahoma"/>
              </a:rPr>
              <a:t>A </a:t>
            </a:r>
            <a:r>
              <a:rPr lang="pt-BR" sz="1900" spc="5" dirty="0">
                <a:latin typeface="Tahoma"/>
                <a:cs typeface="Tahoma"/>
              </a:rPr>
              <a:t>denominação </a:t>
            </a:r>
            <a:r>
              <a:rPr lang="pt-BR" sz="1900" dirty="0">
                <a:latin typeface="Tahoma"/>
                <a:cs typeface="Tahoma"/>
              </a:rPr>
              <a:t>deve </a:t>
            </a:r>
            <a:r>
              <a:rPr lang="pt-BR" sz="1900" u="sng" dirty="0">
                <a:uFill>
                  <a:solidFill>
                    <a:srgbClr val="000000"/>
                  </a:solidFill>
                </a:uFill>
                <a:latin typeface="Tahoma"/>
                <a:cs typeface="Tahoma"/>
              </a:rPr>
              <a:t>designar o objeto </a:t>
            </a:r>
            <a:r>
              <a:rPr lang="pt-BR" sz="1900" u="sng" spc="-5" dirty="0">
                <a:uFill>
                  <a:solidFill>
                    <a:srgbClr val="000000"/>
                  </a:solidFill>
                </a:uFill>
                <a:latin typeface="Tahoma"/>
                <a:cs typeface="Tahoma"/>
              </a:rPr>
              <a:t>da </a:t>
            </a:r>
            <a:r>
              <a:rPr lang="pt-BR" sz="1900" u="sng" dirty="0">
                <a:uFill>
                  <a:solidFill>
                    <a:srgbClr val="000000"/>
                  </a:solidFill>
                </a:uFill>
                <a:latin typeface="Tahoma"/>
                <a:cs typeface="Tahoma"/>
              </a:rPr>
              <a:t>sociedade</a:t>
            </a:r>
            <a:r>
              <a:rPr lang="pt-BR" sz="1900" dirty="0">
                <a:latin typeface="Tahoma"/>
                <a:cs typeface="Tahoma"/>
              </a:rPr>
              <a:t>, sendo permitido nela figurar o nome de um </a:t>
            </a:r>
            <a:r>
              <a:rPr lang="pt-BR" sz="1900" spc="-5" dirty="0">
                <a:latin typeface="Tahoma"/>
                <a:cs typeface="Tahoma"/>
              </a:rPr>
              <a:t>ou</a:t>
            </a:r>
            <a:r>
              <a:rPr lang="pt-BR" sz="1900" spc="30" dirty="0">
                <a:latin typeface="Tahoma"/>
                <a:cs typeface="Tahoma"/>
              </a:rPr>
              <a:t> </a:t>
            </a:r>
            <a:r>
              <a:rPr lang="pt-BR" sz="1900" spc="5" dirty="0">
                <a:latin typeface="Tahoma"/>
                <a:cs typeface="Tahoma"/>
              </a:rPr>
              <a:t>mais </a:t>
            </a:r>
            <a:r>
              <a:rPr lang="pt-BR" sz="1900" dirty="0">
                <a:latin typeface="Tahoma"/>
                <a:cs typeface="Tahoma"/>
              </a:rPr>
              <a:t>sócios.</a:t>
            </a:r>
          </a:p>
          <a:p>
            <a:pPr>
              <a:spcBef>
                <a:spcPts val="5"/>
              </a:spcBef>
            </a:pPr>
            <a:endParaRPr lang="pt-BR" sz="1900" dirty="0">
              <a:latin typeface="Tahoma"/>
              <a:cs typeface="Tahoma"/>
            </a:endParaRPr>
          </a:p>
          <a:p>
            <a:pPr marL="0" indent="0">
              <a:spcBef>
                <a:spcPts val="5"/>
              </a:spcBef>
              <a:buNone/>
            </a:pPr>
            <a:r>
              <a:rPr lang="pt-BR" sz="1900" dirty="0">
                <a:latin typeface="Tahoma"/>
                <a:cs typeface="Tahoma"/>
              </a:rPr>
              <a:t>Firma ou denominação?</a:t>
            </a:r>
          </a:p>
          <a:p>
            <a:pPr marL="0" indent="0">
              <a:spcBef>
                <a:spcPts val="5"/>
              </a:spcBef>
              <a:buNone/>
            </a:pPr>
            <a:endParaRPr lang="pt-BR" sz="1900" dirty="0">
              <a:latin typeface="Tahoma"/>
              <a:cs typeface="Tahoma"/>
            </a:endParaRPr>
          </a:p>
          <a:p>
            <a:pPr marL="0" indent="0">
              <a:spcBef>
                <a:spcPts val="5"/>
              </a:spcBef>
              <a:buNone/>
            </a:pPr>
            <a:r>
              <a:rPr lang="pt-BR" sz="1900" dirty="0" err="1">
                <a:latin typeface="Tahoma"/>
                <a:cs typeface="Tahoma"/>
              </a:rPr>
              <a:t>Indicaçao</a:t>
            </a:r>
            <a:r>
              <a:rPr lang="pt-BR" sz="1900" dirty="0">
                <a:latin typeface="Tahoma"/>
                <a:cs typeface="Tahoma"/>
              </a:rPr>
              <a:t> do objeto.</a:t>
            </a:r>
          </a:p>
          <a:p>
            <a:pPr marL="0" indent="0">
              <a:spcBef>
                <a:spcPts val="5"/>
              </a:spcBef>
              <a:buNone/>
            </a:pPr>
            <a:endParaRPr lang="pt-BR" sz="1900" dirty="0">
              <a:latin typeface="Tahoma"/>
              <a:cs typeface="Tahoma"/>
            </a:endParaRPr>
          </a:p>
          <a:p>
            <a:pPr marL="0" indent="0">
              <a:spcBef>
                <a:spcPts val="5"/>
              </a:spcBef>
              <a:buNone/>
            </a:pPr>
            <a:r>
              <a:rPr lang="pt-BR" sz="1900" dirty="0">
                <a:latin typeface="Tahoma"/>
                <a:cs typeface="Tahoma"/>
              </a:rPr>
              <a:t>Necessidade de constar </a:t>
            </a:r>
            <a:r>
              <a:rPr lang="pt-BR" sz="1900">
                <a:latin typeface="Tahoma"/>
                <a:cs typeface="Tahoma"/>
              </a:rPr>
              <a:t>LIMITADA (redução </a:t>
            </a:r>
            <a:r>
              <a:rPr lang="pt-BR" sz="1900" dirty="0">
                <a:latin typeface="Tahoma"/>
                <a:cs typeface="Tahoma"/>
              </a:rPr>
              <a:t>de custos </a:t>
            </a:r>
            <a:r>
              <a:rPr lang="pt-BR" sz="1900">
                <a:latin typeface="Tahoma"/>
                <a:cs typeface="Tahoma"/>
              </a:rPr>
              <a:t>de transação)</a:t>
            </a:r>
            <a:endParaRPr lang="pt-BR" sz="1900" dirty="0">
              <a:latin typeface="Tahoma"/>
              <a:cs typeface="Tahoma"/>
            </a:endParaRPr>
          </a:p>
          <a:p>
            <a:pPr marL="0" indent="0">
              <a:spcBef>
                <a:spcPts val="5"/>
              </a:spcBef>
              <a:buNone/>
            </a:pPr>
            <a:endParaRPr lang="pt-BR" sz="1900" dirty="0">
              <a:latin typeface="Tahoma"/>
              <a:cs typeface="Tahoma"/>
            </a:endParaRPr>
          </a:p>
          <a:p>
            <a:pPr marL="0" indent="0">
              <a:spcBef>
                <a:spcPts val="5"/>
              </a:spcBef>
              <a:buNone/>
            </a:pPr>
            <a:r>
              <a:rPr lang="pt-BR" sz="1900" dirty="0">
                <a:latin typeface="Tahoma"/>
                <a:cs typeface="Tahoma"/>
              </a:rPr>
              <a:t>Busca de nome e registro da marca (quase 20 </a:t>
            </a:r>
            <a:r>
              <a:rPr lang="pt-BR" sz="1900" dirty="0" err="1">
                <a:latin typeface="Tahoma"/>
                <a:cs typeface="Tahoma"/>
              </a:rPr>
              <a:t>milhoes</a:t>
            </a:r>
            <a:r>
              <a:rPr lang="pt-BR" sz="1900" dirty="0">
                <a:latin typeface="Tahoma"/>
                <a:cs typeface="Tahoma"/>
              </a:rPr>
              <a:t> de empresas registradas... Haja criatividade)</a:t>
            </a:r>
          </a:p>
        </p:txBody>
      </p:sp>
    </p:spTree>
    <p:extLst>
      <p:ext uri="{BB962C8B-B14F-4D97-AF65-F5344CB8AC3E}">
        <p14:creationId xmlns:p14="http://schemas.microsoft.com/office/powerpoint/2010/main" val="3459775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E4CC57-4CEA-E943-A48A-2A2980849DD1}"/>
              </a:ext>
            </a:extLst>
          </p:cNvPr>
          <p:cNvSpPr>
            <a:spLocks noGrp="1"/>
          </p:cNvSpPr>
          <p:nvPr>
            <p:ph type="title"/>
          </p:nvPr>
        </p:nvSpPr>
        <p:spPr/>
        <p:txBody>
          <a:bodyPr/>
          <a:lstStyle/>
          <a:p>
            <a:r>
              <a:rPr lang="pt-BR" dirty="0"/>
              <a:t>Lei 14195 altera a lei de registro de empresas</a:t>
            </a:r>
          </a:p>
        </p:txBody>
      </p:sp>
      <p:sp>
        <p:nvSpPr>
          <p:cNvPr id="3" name="Espaço Reservado para Conteúdo 2">
            <a:extLst>
              <a:ext uri="{FF2B5EF4-FFF2-40B4-BE49-F238E27FC236}">
                <a16:creationId xmlns:a16="http://schemas.microsoft.com/office/drawing/2014/main" id="{161A1216-BDE8-2646-B5DF-8D75AC0C7BE2}"/>
              </a:ext>
            </a:extLst>
          </p:cNvPr>
          <p:cNvSpPr>
            <a:spLocks noGrp="1"/>
          </p:cNvSpPr>
          <p:nvPr>
            <p:ph idx="1"/>
          </p:nvPr>
        </p:nvSpPr>
        <p:spPr/>
        <p:txBody>
          <a:bodyPr>
            <a:normAutofit fontScale="62500" lnSpcReduction="20000"/>
          </a:bodyPr>
          <a:lstStyle/>
          <a:p>
            <a:pPr marL="0" indent="0">
              <a:buNone/>
            </a:pPr>
            <a:r>
              <a:rPr lang="pt-BR" dirty="0"/>
              <a:t>Art. 35. .................................................................................................................</a:t>
            </a:r>
          </a:p>
          <a:p>
            <a:pPr marL="0" indent="0">
              <a:buNone/>
            </a:pPr>
            <a:r>
              <a:rPr lang="pt-BR" dirty="0"/>
              <a:t>..........................................................................................................................................</a:t>
            </a:r>
          </a:p>
          <a:p>
            <a:pPr marL="0" indent="0">
              <a:buNone/>
            </a:pPr>
            <a:r>
              <a:rPr lang="pt-BR" dirty="0"/>
              <a:t>III - os atos constitutivos de empresas mercantis que, além das cláusulas exigidas em lei, não designarem o respectivo capital e a </a:t>
            </a:r>
            <a:r>
              <a:rPr lang="pt-BR" b="1" dirty="0"/>
              <a:t>declaração de seu objeto, cuja indicação no nome empresarial é facultativa</a:t>
            </a:r>
            <a:r>
              <a:rPr lang="pt-BR" dirty="0"/>
              <a:t>;</a:t>
            </a:r>
          </a:p>
          <a:p>
            <a:pPr marL="0" indent="0">
              <a:buNone/>
            </a:pPr>
            <a:r>
              <a:rPr lang="pt-BR" dirty="0"/>
              <a:t>IV - (revogado);</a:t>
            </a:r>
          </a:p>
          <a:p>
            <a:pPr marL="0" indent="0">
              <a:buNone/>
            </a:pPr>
            <a:r>
              <a:rPr lang="pt-BR" dirty="0"/>
              <a:t>V - os atos de empresas mercantis com nome idêntico a outro já existente;</a:t>
            </a:r>
          </a:p>
          <a:p>
            <a:pPr marL="0" indent="0">
              <a:buNone/>
            </a:pPr>
            <a:r>
              <a:rPr lang="pt-BR" dirty="0"/>
              <a:t>..........................................................................................................................................</a:t>
            </a:r>
          </a:p>
          <a:p>
            <a:pPr marL="0" indent="0">
              <a:buNone/>
            </a:pPr>
            <a:r>
              <a:rPr lang="pt-BR" dirty="0"/>
              <a:t>§ 1º ........................................................................................................................</a:t>
            </a:r>
          </a:p>
          <a:p>
            <a:pPr marL="0" indent="0">
              <a:buNone/>
            </a:pPr>
            <a:r>
              <a:rPr lang="pt-BR" dirty="0"/>
              <a:t>§ 2º Eventuais casos de confronto entre </a:t>
            </a:r>
            <a:r>
              <a:rPr lang="pt-BR" b="1" dirty="0"/>
              <a:t>nomes empresariais por semelhança poderão ser questionados pelos interessados, a qualquer tempo, por meio de recurso ao </a:t>
            </a:r>
            <a:r>
              <a:rPr lang="pt-BR" b="1" dirty="0" err="1"/>
              <a:t>Drei</a:t>
            </a:r>
            <a:r>
              <a:rPr lang="pt-BR" dirty="0"/>
              <a:t>." (NR)</a:t>
            </a:r>
          </a:p>
          <a:p>
            <a:pPr marL="0" indent="0">
              <a:buNone/>
            </a:pPr>
            <a:r>
              <a:rPr lang="pt-BR" dirty="0"/>
              <a:t>"Art. 35-A. O empresário ou a pessoa jurídica poderá optar por utilizar </a:t>
            </a:r>
            <a:r>
              <a:rPr lang="pt-BR" b="1" dirty="0"/>
              <a:t>o número de inscrição no Cadastro Nacional da Pessoa Jurídica (CNPJ) como nome empresarial, seguido da partícula identificadora do tipo societário ou jurídico, quando exigida por lei."</a:t>
            </a:r>
          </a:p>
          <a:p>
            <a:pPr marL="0" indent="0">
              <a:buNone/>
            </a:pPr>
            <a:br>
              <a:rPr lang="pt-BR" dirty="0"/>
            </a:br>
            <a:endParaRPr lang="pt-BR" dirty="0"/>
          </a:p>
        </p:txBody>
      </p:sp>
    </p:spTree>
    <p:extLst>
      <p:ext uri="{BB962C8B-B14F-4D97-AF65-F5344CB8AC3E}">
        <p14:creationId xmlns:p14="http://schemas.microsoft.com/office/powerpoint/2010/main" val="828704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FE93602E-074C-BF4F-9581-7A8D1C08DB24}"/>
              </a:ext>
            </a:extLst>
          </p:cNvPr>
          <p:cNvSpPr>
            <a:spLocks noGrp="1"/>
          </p:cNvSpPr>
          <p:nvPr>
            <p:ph type="title"/>
          </p:nvPr>
        </p:nvSpPr>
        <p:spPr>
          <a:xfrm>
            <a:off x="786385" y="841248"/>
            <a:ext cx="5129600" cy="5340097"/>
          </a:xfrm>
        </p:spPr>
        <p:txBody>
          <a:bodyPr anchor="ctr">
            <a:normAutofit/>
          </a:bodyPr>
          <a:lstStyle/>
          <a:p>
            <a:r>
              <a:rPr lang="pt-BR" sz="4800">
                <a:solidFill>
                  <a:schemeClr val="bg1"/>
                </a:solidFill>
              </a:rPr>
              <a:t>Princípios  sobre formação de nome</a:t>
            </a:r>
          </a:p>
        </p:txBody>
      </p:sp>
      <p:graphicFrame>
        <p:nvGraphicFramePr>
          <p:cNvPr id="5" name="Espaço Reservado para Conteúdo 2">
            <a:extLst>
              <a:ext uri="{FF2B5EF4-FFF2-40B4-BE49-F238E27FC236}">
                <a16:creationId xmlns:a16="http://schemas.microsoft.com/office/drawing/2014/main" id="{A0A9E408-DD09-EA4D-0B93-27588B190728}"/>
              </a:ext>
            </a:extLst>
          </p:cNvPr>
          <p:cNvGraphicFramePr>
            <a:graphicFrameLocks noGrp="1"/>
          </p:cNvGraphicFramePr>
          <p:nvPr>
            <p:ph idx="1"/>
            <p:extLst>
              <p:ext uri="{D42A27DB-BD31-4B8C-83A1-F6EECF244321}">
                <p14:modId xmlns:p14="http://schemas.microsoft.com/office/powerpoint/2010/main" val="3415299839"/>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47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8829AA-C9DA-AC49-9551-08292B7B8A06}"/>
              </a:ext>
            </a:extLst>
          </p:cNvPr>
          <p:cNvSpPr>
            <a:spLocks noGrp="1"/>
          </p:cNvSpPr>
          <p:nvPr>
            <p:ph type="title"/>
          </p:nvPr>
        </p:nvSpPr>
        <p:spPr>
          <a:xfrm>
            <a:off x="466722" y="586855"/>
            <a:ext cx="3201366" cy="3387497"/>
          </a:xfrm>
        </p:spPr>
        <p:txBody>
          <a:bodyPr anchor="b">
            <a:normAutofit/>
          </a:bodyPr>
          <a:lstStyle/>
          <a:p>
            <a:pPr algn="r"/>
            <a:r>
              <a:rPr lang="pt-BR" sz="4000" dirty="0">
                <a:solidFill>
                  <a:srgbClr val="FFFFFF"/>
                </a:solidFill>
              </a:rPr>
              <a:t>Vejam a importância da distinção...</a:t>
            </a:r>
          </a:p>
        </p:txBody>
      </p:sp>
      <p:sp>
        <p:nvSpPr>
          <p:cNvPr id="3" name="Espaço Reservado para Conteúdo 2">
            <a:extLst>
              <a:ext uri="{FF2B5EF4-FFF2-40B4-BE49-F238E27FC236}">
                <a16:creationId xmlns:a16="http://schemas.microsoft.com/office/drawing/2014/main" id="{18A6FA19-B24E-7844-B539-EF76333B7A3E}"/>
              </a:ext>
            </a:extLst>
          </p:cNvPr>
          <p:cNvSpPr>
            <a:spLocks noGrp="1"/>
          </p:cNvSpPr>
          <p:nvPr>
            <p:ph idx="1"/>
          </p:nvPr>
        </p:nvSpPr>
        <p:spPr>
          <a:xfrm>
            <a:off x="4810259" y="649480"/>
            <a:ext cx="6555347" cy="5546047"/>
          </a:xfrm>
        </p:spPr>
        <p:txBody>
          <a:bodyPr anchor="ctr">
            <a:normAutofit/>
          </a:bodyPr>
          <a:lstStyle/>
          <a:p>
            <a:pPr marL="0" indent="0">
              <a:buNone/>
            </a:pPr>
            <a:r>
              <a:rPr lang="pt-BR" sz="1700"/>
              <a:t>Sociedade de advogados – Retirada de sócio - Ação de apuração de haveres (....) Determinação da elaboração de balanço de determinação corretamente ordenada - Data de rompimento do vínculo societário correspondente àquela em que exercido efetivamente o direito de retirada - Natureza da sociedade – Organização para o exercício da prestação de serviços de natureza intelectual - Sociedade simples – Ausência da formação de um complexo de bens organizado e destinado ao exercício da atividade, conjugando, como universalidade, um aviamento e uma clientela, inviabilizando a avaliação de bens intangíveis - Compensação de valores com eventuais indenizações - Inadmissibilidade – Crédito incerto e ilíquido – Falta de preenchimento dos requisitos do artigo 369 do CC/2002 - Juros legais que devem incidir a partir da configuração da mora, mantida a taxa de 1% (um por cento) ao mês – Aplicação do prazo nonagesimal previsto no art. 1.031, § 2º do CC/2002 (AC: 10508579720188260100 SP, Relator: Fortes Barbosa, Data de Julgamento: 24/02/2021, 1ª Câmara Reservada de Direito Empresarial)</a:t>
            </a:r>
          </a:p>
          <a:p>
            <a:pPr marL="0" indent="0">
              <a:buNone/>
            </a:pPr>
            <a:endParaRPr lang="pt-BR" sz="1700"/>
          </a:p>
          <a:p>
            <a:pPr marL="0" indent="0">
              <a:buNone/>
            </a:pPr>
            <a:r>
              <a:rPr lang="pt-BR" sz="1700"/>
              <a:t>Participaram do julgamento, com votos convergentes, os desembargadores Pereira Calças e Ciampolini</a:t>
            </a:r>
          </a:p>
          <a:p>
            <a:pPr marL="0" indent="0">
              <a:buNone/>
            </a:pPr>
            <a:endParaRPr lang="pt-BR" sz="1700"/>
          </a:p>
        </p:txBody>
      </p:sp>
    </p:spTree>
    <p:extLst>
      <p:ext uri="{BB962C8B-B14F-4D97-AF65-F5344CB8AC3E}">
        <p14:creationId xmlns:p14="http://schemas.microsoft.com/office/powerpoint/2010/main" val="1082753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70BAC0-106A-094F-8A18-8FA0B5750EB4}"/>
              </a:ext>
            </a:extLst>
          </p:cNvPr>
          <p:cNvSpPr>
            <a:spLocks noGrp="1"/>
          </p:cNvSpPr>
          <p:nvPr>
            <p:ph type="title"/>
          </p:nvPr>
        </p:nvSpPr>
        <p:spPr>
          <a:xfrm>
            <a:off x="1156851" y="637762"/>
            <a:ext cx="2898276" cy="5576770"/>
          </a:xfrm>
        </p:spPr>
        <p:txBody>
          <a:bodyPr anchor="t">
            <a:normAutofit/>
          </a:bodyPr>
          <a:lstStyle/>
          <a:p>
            <a:r>
              <a:rPr lang="pt-BR">
                <a:solidFill>
                  <a:schemeClr val="bg1"/>
                </a:solidFill>
              </a:rPr>
              <a:t>Objeto Social </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1DF36AA-6081-2546-B114-323ECA749F40}"/>
              </a:ext>
            </a:extLst>
          </p:cNvPr>
          <p:cNvSpPr>
            <a:spLocks noGrp="1"/>
          </p:cNvSpPr>
          <p:nvPr>
            <p:ph idx="1"/>
          </p:nvPr>
        </p:nvSpPr>
        <p:spPr>
          <a:xfrm>
            <a:off x="5439976" y="850052"/>
            <a:ext cx="5605373" cy="5326911"/>
          </a:xfrm>
        </p:spPr>
        <p:txBody>
          <a:bodyPr>
            <a:normAutofit/>
          </a:bodyPr>
          <a:lstStyle/>
          <a:p>
            <a:pPr marL="0" indent="0">
              <a:buNone/>
            </a:pPr>
            <a:r>
              <a:rPr lang="pt-BR" sz="2000" dirty="0"/>
              <a:t>Necessidade de definir com </a:t>
            </a:r>
            <a:r>
              <a:rPr lang="pt-BR" sz="2000" b="1" dirty="0"/>
              <a:t>especificidade</a:t>
            </a:r>
            <a:r>
              <a:rPr lang="pt-BR" sz="2000" dirty="0"/>
              <a:t> o objeto social (que pode ser participação em outras empresas – HOLDING)</a:t>
            </a:r>
          </a:p>
          <a:p>
            <a:pPr marL="0" indent="0">
              <a:buNone/>
            </a:pPr>
            <a:endParaRPr lang="pt-BR" sz="2000" dirty="0"/>
          </a:p>
          <a:p>
            <a:pPr marL="0" indent="0">
              <a:buNone/>
            </a:pPr>
            <a:r>
              <a:rPr lang="pt-BR" sz="2000" b="1" dirty="0"/>
              <a:t>Teoria Ultra Vires</a:t>
            </a:r>
            <a:r>
              <a:rPr lang="pt-BR" sz="2000" dirty="0"/>
              <a:t>: Parágrafo único do artigo 1015. O excesso por parte dos administradores somente pode ser oposto a terceiros se ocorrer pelo menos uma das seguintes hipóteses:</a:t>
            </a:r>
          </a:p>
          <a:p>
            <a:pPr marL="0" indent="0">
              <a:buNone/>
            </a:pPr>
            <a:r>
              <a:rPr lang="pt-BR" sz="2000" dirty="0" err="1"/>
              <a:t>I</a:t>
            </a:r>
            <a:r>
              <a:rPr lang="pt-BR" sz="2000" dirty="0"/>
              <a:t> - se a limitação de poderes estiver inscrita ou averbada no registro próprio da sociedade;</a:t>
            </a:r>
          </a:p>
          <a:p>
            <a:pPr marL="0" indent="0">
              <a:buNone/>
            </a:pPr>
            <a:r>
              <a:rPr lang="pt-BR" sz="2000" dirty="0"/>
              <a:t>II - provando-se que era conhecida do terceiro;</a:t>
            </a:r>
          </a:p>
          <a:p>
            <a:pPr marL="0" indent="0">
              <a:buNone/>
            </a:pPr>
            <a:r>
              <a:rPr lang="pt-BR" sz="2000" dirty="0"/>
              <a:t>III - tratando-se de operação evidentemente estranha aos negócios da sociedade.</a:t>
            </a:r>
          </a:p>
          <a:p>
            <a:pPr marL="0" indent="0">
              <a:buNone/>
            </a:pPr>
            <a:endParaRPr lang="pt-BR" sz="2000" dirty="0"/>
          </a:p>
          <a:p>
            <a:pPr marL="0" indent="0">
              <a:buNone/>
            </a:pPr>
            <a:r>
              <a:rPr lang="pt-BR" sz="2000" dirty="0"/>
              <a:t>Um importação pertinente da common </a:t>
            </a:r>
            <a:r>
              <a:rPr lang="pt-BR" sz="2000" dirty="0" err="1"/>
              <a:t>law</a:t>
            </a:r>
            <a:endParaRPr lang="pt-BR" sz="2000" dirty="0"/>
          </a:p>
          <a:p>
            <a:pPr marL="0" indent="0">
              <a:buNone/>
            </a:pPr>
            <a:endParaRPr lang="pt-BR" sz="2000" b="1" dirty="0"/>
          </a:p>
          <a:p>
            <a:pPr marL="0" indent="0">
              <a:buNone/>
            </a:pPr>
            <a:endParaRPr lang="pt-BR" sz="2000" dirty="0"/>
          </a:p>
          <a:p>
            <a:pPr marL="0" indent="0">
              <a:buNone/>
            </a:pPr>
            <a:endParaRPr lang="pt-BR" sz="2000" dirty="0"/>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2723764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C460678-E5D4-D24F-B0C9-2816399FDF4A}"/>
              </a:ext>
            </a:extLst>
          </p:cNvPr>
          <p:cNvSpPr>
            <a:spLocks noGrp="1"/>
          </p:cNvSpPr>
          <p:nvPr>
            <p:ph type="title"/>
          </p:nvPr>
        </p:nvSpPr>
        <p:spPr>
          <a:xfrm>
            <a:off x="838200" y="365125"/>
            <a:ext cx="10515600" cy="1325563"/>
          </a:xfrm>
        </p:spPr>
        <p:txBody>
          <a:bodyPr>
            <a:normAutofit fontScale="90000"/>
          </a:bodyPr>
          <a:lstStyle/>
          <a:p>
            <a:r>
              <a:rPr lang="pt-BR" sz="5400" dirty="0"/>
              <a:t>Teoria Ultra Vires: Atos Fora do Objeto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1278B21-FACE-224D-A99E-11BD298EBA39}"/>
              </a:ext>
            </a:extLst>
          </p:cNvPr>
          <p:cNvSpPr>
            <a:spLocks noGrp="1"/>
          </p:cNvSpPr>
          <p:nvPr>
            <p:ph idx="1"/>
          </p:nvPr>
        </p:nvSpPr>
        <p:spPr>
          <a:xfrm>
            <a:off x="838200" y="1929384"/>
            <a:ext cx="10515600" cy="4251960"/>
          </a:xfrm>
        </p:spPr>
        <p:txBody>
          <a:bodyPr>
            <a:normAutofit/>
          </a:bodyPr>
          <a:lstStyle/>
          <a:p>
            <a:pPr marL="0" indent="0">
              <a:buNone/>
            </a:pPr>
            <a:r>
              <a:rPr lang="pt-BR" sz="1700" b="0" i="0" dirty="0">
                <a:effectLst/>
                <a:latin typeface="Georgia" panose="02040502050405020303" pitchFamily="18" charset="0"/>
              </a:rPr>
              <a:t>DIREITO CIVIL E PROCESSUAL CIVIL. AGRAVO DE INSTRUMENTO. AÇÃO DE COBRANÇA EM FASE DE CUMPRIMENTO DE SENTENÇA. APLICAÇÃO DA TEORIA DOS ATOS ULTRA VIRES. ART. 50, C/C ART. 1.015, § ÚNICO, </a:t>
            </a:r>
            <a:r>
              <a:rPr lang="pt-BR" sz="1700" b="0" i="0" dirty="0" err="1">
                <a:effectLst/>
                <a:latin typeface="Georgia" panose="02040502050405020303" pitchFamily="18" charset="0"/>
              </a:rPr>
              <a:t>I</a:t>
            </a:r>
            <a:r>
              <a:rPr lang="pt-BR" sz="1700" b="0" i="0" dirty="0">
                <a:effectLst/>
                <a:latin typeface="Georgia" panose="02040502050405020303" pitchFamily="18" charset="0"/>
              </a:rPr>
              <a:t>, DO CC. RESPONSABILIDADE PESSOAL DO ADMINISTRADOR QUE VIOLA O CONTRATO SOCIAL DA EMPRESA. CORRETA A INCLUSÃO APENAS DO SÓCIO-GERENTE NO POLO PASSIVO DA DEMANDA. RECURSO CONHECIDO E IMPROVIDO. 1. A teoria dos atos ultra vires </a:t>
            </a:r>
            <a:r>
              <a:rPr lang="pt-BR" sz="1700" b="0" i="0" dirty="0" err="1">
                <a:effectLst/>
                <a:latin typeface="Georgia" panose="02040502050405020303" pitchFamily="18" charset="0"/>
              </a:rPr>
              <a:t>societatis</a:t>
            </a:r>
            <a:r>
              <a:rPr lang="pt-BR" sz="1700" b="0" i="0" dirty="0">
                <a:effectLst/>
                <a:latin typeface="Georgia" panose="02040502050405020303" pitchFamily="18" charset="0"/>
              </a:rPr>
              <a:t> é caracterizada pelo abuso de poder por parte do administrador, que opera em sentido divergente aos negócios da sociedade, ocasionando com isso violação ao objeto social lícito para o qual foi constituída a empresa. 2. Os atos do administrador das sociedades comerciais são limitados ao objeto social estabelecido no contrato social. Por conta disso, quando o representante legal da empresa extrapola os fins delineados pelo contrato social, constitui ato regido pela teoria ultra vires </a:t>
            </a:r>
            <a:r>
              <a:rPr lang="pt-BR" sz="1700" b="0" i="0" dirty="0" err="1">
                <a:effectLst/>
                <a:latin typeface="Georgia" panose="02040502050405020303" pitchFamily="18" charset="0"/>
              </a:rPr>
              <a:t>societatis</a:t>
            </a:r>
            <a:r>
              <a:rPr lang="pt-BR" sz="1700" b="0" i="0" dirty="0">
                <a:effectLst/>
                <a:latin typeface="Georgia" panose="02040502050405020303" pitchFamily="18" charset="0"/>
              </a:rPr>
              <a:t>. 3. A ressalva contida no parágrafo único do art. 1.015, Código Civil, expressamente dispõe que dentre os poderes conferidos ao administrador não se inclui o de contrair obrigações estranhas ao interesse social, sob pena de responsabilidade pessoal. (TJPR - 12ª </a:t>
            </a:r>
            <a:r>
              <a:rPr lang="pt-BR" sz="1700" b="0" i="0" dirty="0" err="1">
                <a:effectLst/>
                <a:latin typeface="Georgia" panose="02040502050405020303" pitchFamily="18" charset="0"/>
              </a:rPr>
              <a:t>C.Cível</a:t>
            </a:r>
            <a:r>
              <a:rPr lang="pt-BR" sz="1700" b="0" i="0" dirty="0">
                <a:effectLst/>
                <a:latin typeface="Georgia" panose="02040502050405020303" pitchFamily="18" charset="0"/>
              </a:rPr>
              <a:t> - AI - 946587-6 - Londrina - Rel.: Desembargadora </a:t>
            </a:r>
            <a:r>
              <a:rPr lang="pt-BR" sz="1700" b="0" i="0" dirty="0" err="1">
                <a:effectLst/>
                <a:latin typeface="Georgia" panose="02040502050405020303" pitchFamily="18" charset="0"/>
              </a:rPr>
              <a:t>Ivanise</a:t>
            </a:r>
            <a:r>
              <a:rPr lang="pt-BR" sz="1700" b="0" i="0" dirty="0">
                <a:effectLst/>
                <a:latin typeface="Georgia" panose="02040502050405020303" pitchFamily="18" charset="0"/>
              </a:rPr>
              <a:t> Maria </a:t>
            </a:r>
            <a:r>
              <a:rPr lang="pt-BR" sz="1700" b="0" i="0" dirty="0" err="1">
                <a:effectLst/>
                <a:latin typeface="Georgia" panose="02040502050405020303" pitchFamily="18" charset="0"/>
              </a:rPr>
              <a:t>Tratz</a:t>
            </a:r>
            <a:r>
              <a:rPr lang="pt-BR" sz="1700" b="0" i="0" dirty="0">
                <a:effectLst/>
                <a:latin typeface="Georgia" panose="02040502050405020303" pitchFamily="18" charset="0"/>
              </a:rPr>
              <a:t> Martins - Unânime - J. 25.09.2013)</a:t>
            </a:r>
          </a:p>
        </p:txBody>
      </p:sp>
    </p:spTree>
    <p:extLst>
      <p:ext uri="{BB962C8B-B14F-4D97-AF65-F5344CB8AC3E}">
        <p14:creationId xmlns:p14="http://schemas.microsoft.com/office/powerpoint/2010/main" val="3696163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E4A974-46B8-FF41-A541-4DABD851BC9E}"/>
              </a:ext>
            </a:extLst>
          </p:cNvPr>
          <p:cNvSpPr>
            <a:spLocks noGrp="1"/>
          </p:cNvSpPr>
          <p:nvPr>
            <p:ph type="title"/>
          </p:nvPr>
        </p:nvSpPr>
        <p:spPr>
          <a:xfrm>
            <a:off x="838200" y="365125"/>
            <a:ext cx="10515600" cy="1325563"/>
          </a:xfrm>
        </p:spPr>
        <p:txBody>
          <a:bodyPr>
            <a:normAutofit fontScale="90000"/>
          </a:bodyPr>
          <a:lstStyle/>
          <a:p>
            <a:r>
              <a:rPr lang="pt-BR" sz="5400" dirty="0"/>
              <a:t>Teoria Ultra Vires: Atos fora da Competência do Administrador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1AECEF5-92F9-0442-AB7D-73811F8CFDC6}"/>
              </a:ext>
            </a:extLst>
          </p:cNvPr>
          <p:cNvSpPr>
            <a:spLocks noGrp="1"/>
          </p:cNvSpPr>
          <p:nvPr>
            <p:ph idx="1"/>
          </p:nvPr>
        </p:nvSpPr>
        <p:spPr>
          <a:xfrm>
            <a:off x="838200" y="1929384"/>
            <a:ext cx="10515600" cy="4251960"/>
          </a:xfrm>
        </p:spPr>
        <p:txBody>
          <a:bodyPr>
            <a:normAutofit/>
          </a:bodyPr>
          <a:lstStyle/>
          <a:p>
            <a:pPr marL="0" indent="0">
              <a:buNone/>
            </a:pPr>
            <a:r>
              <a:rPr lang="pt-BR" sz="1700" b="0" i="0">
                <a:effectLst/>
                <a:latin typeface="Georgia" panose="02040502050405020303" pitchFamily="18" charset="0"/>
              </a:rPr>
              <a:t>APELAÇÃO CÍVEL. NEGÓCIOS JURIDICOS BANCÁRIOS. EMBARGOS À EXECUÇÃO. AVAL. NULIDADE. VIOLAÇÃO DO ESTATUTO SOCIAL. AUSÊNCIA DE PODERES. TEORIA ULTRA VIRES SOCIETATIS. 1. A teoria ultra vires societatis, prevista no art. 1.015 do Código Civil, estabelece que, se o administrador, ao praticar atos de gestão, violar o objeto social delimitado no ato constitutivo, este ato não poderá ser imputado à sociedade. 2. Considerando que o estatuto social da cooperativa embargante determina que firmar aval é uma das atribuições do Conselho de Administração, não poderia o Presidente da embargante, na época, por si só, firmar como avalista em débito que, a princípio, sequer dizia respeito aos interesses da cooperativa e, consequentemente, dos associados, sendo estes, ao final, os prejudicados. 3. Era dever da instituição financeira embargada/exequente exigir a deliberação do Conselho competente da Cooperativa para salvaguardar seus interesses em eventual cobrança do débito contra o avalista, o que não ocorreu, de modo que assumiu o risco do negócio praticado de maneira desconforme ao estatuto social da Cooperativa. 4. Desta forma, ante a inobservância dos elementos intrínsecos e extrínsecos do Estatuto Social, e do disposto nos arts. 47 e 1015 do Código Civil Brasileiro, deve ser declarado... nulo o aval concedido, devendo, consequentemente, a embargante ser excluída do processo executivo ( Apelação Cível Nº 70080333867, Vigésima Terceira Câmara Cível, Tribunal de Justiça do RS, Relator: Ana... Paula Dalbosco, Julgado em 26/03/2019).</a:t>
            </a:r>
          </a:p>
          <a:p>
            <a:pPr marL="0" indent="0">
              <a:buNone/>
            </a:pPr>
            <a:endParaRPr lang="pt-BR" sz="1700"/>
          </a:p>
        </p:txBody>
      </p:sp>
    </p:spTree>
    <p:extLst>
      <p:ext uri="{BB962C8B-B14F-4D97-AF65-F5344CB8AC3E}">
        <p14:creationId xmlns:p14="http://schemas.microsoft.com/office/powerpoint/2010/main" val="2318342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E2467C58-D382-CD4D-B833-6157D04FADCB}"/>
              </a:ext>
            </a:extLst>
          </p:cNvPr>
          <p:cNvPicPr>
            <a:picLocks noGrp="1" noChangeAspect="1"/>
          </p:cNvPicPr>
          <p:nvPr>
            <p:ph idx="4294967295"/>
          </p:nvPr>
        </p:nvPicPr>
        <p:blipFill>
          <a:blip r:embed="rId2"/>
          <a:stretch>
            <a:fillRect/>
          </a:stretch>
        </p:blipFill>
        <p:spPr>
          <a:xfrm>
            <a:off x="1610086" y="121920"/>
            <a:ext cx="7617417" cy="1417320"/>
          </a:xfrm>
          <a:prstGeom prst="rect">
            <a:avLst/>
          </a:prstGeom>
        </p:spPr>
      </p:pic>
      <p:pic>
        <p:nvPicPr>
          <p:cNvPr id="6" name="Imagem 5">
            <a:extLst>
              <a:ext uri="{FF2B5EF4-FFF2-40B4-BE49-F238E27FC236}">
                <a16:creationId xmlns:a16="http://schemas.microsoft.com/office/drawing/2014/main" id="{394D1D0B-5C08-0C48-A07B-3B959B04E8C6}"/>
              </a:ext>
            </a:extLst>
          </p:cNvPr>
          <p:cNvPicPr>
            <a:picLocks noChangeAspect="1"/>
          </p:cNvPicPr>
          <p:nvPr/>
        </p:nvPicPr>
        <p:blipFill>
          <a:blip r:embed="rId3"/>
          <a:stretch>
            <a:fillRect/>
          </a:stretch>
        </p:blipFill>
        <p:spPr>
          <a:xfrm>
            <a:off x="1645920" y="1539240"/>
            <a:ext cx="7879609" cy="2558430"/>
          </a:xfrm>
          <a:prstGeom prst="rect">
            <a:avLst/>
          </a:prstGeom>
        </p:spPr>
      </p:pic>
      <p:pic>
        <p:nvPicPr>
          <p:cNvPr id="8" name="Imagem 7">
            <a:extLst>
              <a:ext uri="{FF2B5EF4-FFF2-40B4-BE49-F238E27FC236}">
                <a16:creationId xmlns:a16="http://schemas.microsoft.com/office/drawing/2014/main" id="{EA971AE0-8E1A-8E40-8634-F9792C5B2682}"/>
              </a:ext>
            </a:extLst>
          </p:cNvPr>
          <p:cNvPicPr>
            <a:picLocks noChangeAspect="1"/>
          </p:cNvPicPr>
          <p:nvPr/>
        </p:nvPicPr>
        <p:blipFill>
          <a:blip r:embed="rId4"/>
          <a:stretch>
            <a:fillRect/>
          </a:stretch>
        </p:blipFill>
        <p:spPr>
          <a:xfrm>
            <a:off x="1645920" y="4097670"/>
            <a:ext cx="7742201" cy="2509451"/>
          </a:xfrm>
          <a:prstGeom prst="rect">
            <a:avLst/>
          </a:prstGeom>
        </p:spPr>
      </p:pic>
    </p:spTree>
    <p:extLst>
      <p:ext uri="{BB962C8B-B14F-4D97-AF65-F5344CB8AC3E}">
        <p14:creationId xmlns:p14="http://schemas.microsoft.com/office/powerpoint/2010/main" val="2741457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6BB64B6-DAFD-6449-8F7D-5D204132E448}"/>
              </a:ext>
            </a:extLst>
          </p:cNvPr>
          <p:cNvPicPr>
            <a:picLocks noChangeAspect="1"/>
          </p:cNvPicPr>
          <p:nvPr/>
        </p:nvPicPr>
        <p:blipFill>
          <a:blip r:embed="rId2"/>
          <a:stretch>
            <a:fillRect/>
          </a:stretch>
        </p:blipFill>
        <p:spPr>
          <a:xfrm>
            <a:off x="447709" y="774164"/>
            <a:ext cx="10130702" cy="2624356"/>
          </a:xfrm>
          <a:prstGeom prst="rect">
            <a:avLst/>
          </a:prstGeom>
        </p:spPr>
      </p:pic>
      <p:pic>
        <p:nvPicPr>
          <p:cNvPr id="5" name="Imagem 4">
            <a:extLst>
              <a:ext uri="{FF2B5EF4-FFF2-40B4-BE49-F238E27FC236}">
                <a16:creationId xmlns:a16="http://schemas.microsoft.com/office/drawing/2014/main" id="{0A9D4181-A570-D54A-A46F-B6A54C17C708}"/>
              </a:ext>
            </a:extLst>
          </p:cNvPr>
          <p:cNvPicPr>
            <a:picLocks noChangeAspect="1"/>
          </p:cNvPicPr>
          <p:nvPr/>
        </p:nvPicPr>
        <p:blipFill>
          <a:blip r:embed="rId3"/>
          <a:stretch>
            <a:fillRect/>
          </a:stretch>
        </p:blipFill>
        <p:spPr>
          <a:xfrm>
            <a:off x="413331" y="3413760"/>
            <a:ext cx="10165080" cy="2624355"/>
          </a:xfrm>
          <a:prstGeom prst="rect">
            <a:avLst/>
          </a:prstGeom>
        </p:spPr>
      </p:pic>
    </p:spTree>
    <p:extLst>
      <p:ext uri="{BB962C8B-B14F-4D97-AF65-F5344CB8AC3E}">
        <p14:creationId xmlns:p14="http://schemas.microsoft.com/office/powerpoint/2010/main" val="2947940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350A4FB-166C-634B-944C-27613D6AD24B}"/>
              </a:ext>
            </a:extLst>
          </p:cNvPr>
          <p:cNvPicPr>
            <a:picLocks noChangeAspect="1"/>
          </p:cNvPicPr>
          <p:nvPr/>
        </p:nvPicPr>
        <p:blipFill>
          <a:blip r:embed="rId2"/>
          <a:stretch>
            <a:fillRect/>
          </a:stretch>
        </p:blipFill>
        <p:spPr>
          <a:xfrm>
            <a:off x="350520" y="184399"/>
            <a:ext cx="11467732" cy="2960666"/>
          </a:xfrm>
          <a:prstGeom prst="rect">
            <a:avLst/>
          </a:prstGeom>
        </p:spPr>
      </p:pic>
      <p:pic>
        <p:nvPicPr>
          <p:cNvPr id="5" name="Imagem 4">
            <a:extLst>
              <a:ext uri="{FF2B5EF4-FFF2-40B4-BE49-F238E27FC236}">
                <a16:creationId xmlns:a16="http://schemas.microsoft.com/office/drawing/2014/main" id="{8BA81288-9187-8C4C-A993-625F3845A648}"/>
              </a:ext>
            </a:extLst>
          </p:cNvPr>
          <p:cNvPicPr>
            <a:picLocks noChangeAspect="1"/>
          </p:cNvPicPr>
          <p:nvPr/>
        </p:nvPicPr>
        <p:blipFill>
          <a:blip r:embed="rId3"/>
          <a:stretch>
            <a:fillRect/>
          </a:stretch>
        </p:blipFill>
        <p:spPr>
          <a:xfrm>
            <a:off x="350520" y="3145065"/>
            <a:ext cx="11147692" cy="3217372"/>
          </a:xfrm>
          <a:prstGeom prst="rect">
            <a:avLst/>
          </a:prstGeom>
        </p:spPr>
      </p:pic>
    </p:spTree>
    <p:extLst>
      <p:ext uri="{BB962C8B-B14F-4D97-AF65-F5344CB8AC3E}">
        <p14:creationId xmlns:p14="http://schemas.microsoft.com/office/powerpoint/2010/main" val="1325838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8688D4B-B96E-CE4C-BD68-6EB0646CE294}"/>
              </a:ext>
            </a:extLst>
          </p:cNvPr>
          <p:cNvPicPr>
            <a:picLocks noChangeAspect="1"/>
          </p:cNvPicPr>
          <p:nvPr/>
        </p:nvPicPr>
        <p:blipFill>
          <a:blip r:embed="rId2"/>
          <a:stretch>
            <a:fillRect/>
          </a:stretch>
        </p:blipFill>
        <p:spPr>
          <a:xfrm>
            <a:off x="76320" y="1691640"/>
            <a:ext cx="12115680" cy="3496746"/>
          </a:xfrm>
          <a:prstGeom prst="rect">
            <a:avLst/>
          </a:prstGeom>
        </p:spPr>
      </p:pic>
    </p:spTree>
    <p:extLst>
      <p:ext uri="{BB962C8B-B14F-4D97-AF65-F5344CB8AC3E}">
        <p14:creationId xmlns:p14="http://schemas.microsoft.com/office/powerpoint/2010/main" val="2282059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81A886-AAE9-5844-8A34-E973AF49E7CF}"/>
              </a:ext>
            </a:extLst>
          </p:cNvPr>
          <p:cNvSpPr>
            <a:spLocks noGrp="1"/>
          </p:cNvSpPr>
          <p:nvPr>
            <p:ph type="title"/>
          </p:nvPr>
        </p:nvSpPr>
        <p:spPr/>
        <p:txBody>
          <a:bodyPr/>
          <a:lstStyle/>
          <a:p>
            <a:r>
              <a:rPr lang="pt-BR" dirty="0"/>
              <a:t>Teoria da Aparência</a:t>
            </a:r>
          </a:p>
        </p:txBody>
      </p:sp>
      <p:sp>
        <p:nvSpPr>
          <p:cNvPr id="3" name="Espaço Reservado para Conteúdo 2">
            <a:extLst>
              <a:ext uri="{FF2B5EF4-FFF2-40B4-BE49-F238E27FC236}">
                <a16:creationId xmlns:a16="http://schemas.microsoft.com/office/drawing/2014/main" id="{9147D366-BA1F-5D43-ADED-F576F507388E}"/>
              </a:ext>
            </a:extLst>
          </p:cNvPr>
          <p:cNvSpPr>
            <a:spLocks noGrp="1"/>
          </p:cNvSpPr>
          <p:nvPr>
            <p:ph idx="1"/>
          </p:nvPr>
        </p:nvSpPr>
        <p:spPr/>
        <p:txBody>
          <a:bodyPr>
            <a:normAutofit lnSpcReduction="10000"/>
          </a:bodyPr>
          <a:lstStyle/>
          <a:p>
            <a:pPr marL="0" indent="0">
              <a:buNone/>
            </a:pPr>
            <a:endParaRPr lang="pt-BR" b="1" dirty="0"/>
          </a:p>
          <a:p>
            <a:pPr marL="0" indent="0">
              <a:buNone/>
            </a:pPr>
            <a:r>
              <a:rPr lang="pt-BR" b="1" dirty="0"/>
              <a:t>Em contraponto à doutrina ultra vires: TEORIA DA APARÊNCIA </a:t>
            </a:r>
            <a:r>
              <a:rPr lang="pt-BR" dirty="0"/>
              <a:t>(fundada na boa fé), relativamente à questão de excesso de poderes</a:t>
            </a:r>
          </a:p>
          <a:p>
            <a:pPr marL="0" indent="0">
              <a:buNone/>
            </a:pPr>
            <a:endParaRPr lang="pt-BR" dirty="0"/>
          </a:p>
          <a:p>
            <a:pPr marL="0" indent="0">
              <a:buNone/>
            </a:pPr>
            <a:r>
              <a:rPr lang="pt-BR" dirty="0"/>
              <a:t> Vincula a sociedade o ato do gestor que age de modo explícito como gerente, mesmo que sem poderes, inclusive para fins de recebimento de citação (RT 682/142). Admitida para a proteção dos consumidores, mas não dos empresários que contratem sem checar os poderes.</a:t>
            </a:r>
          </a:p>
          <a:p>
            <a:pPr marL="0" indent="0">
              <a:buNone/>
            </a:pPr>
            <a:endParaRPr lang="pt-BR" dirty="0"/>
          </a:p>
          <a:p>
            <a:pPr marL="0" indent="0">
              <a:buNone/>
            </a:pPr>
            <a:r>
              <a:rPr lang="pt-BR" dirty="0"/>
              <a:t>Presume-se com poderes preposto dentro do estabelecimento</a:t>
            </a:r>
          </a:p>
          <a:p>
            <a:pPr marL="0" indent="0">
              <a:buNone/>
            </a:pPr>
            <a:endParaRPr lang="pt-BR" dirty="0"/>
          </a:p>
        </p:txBody>
      </p:sp>
    </p:spTree>
    <p:extLst>
      <p:ext uri="{BB962C8B-B14F-4D97-AF65-F5344CB8AC3E}">
        <p14:creationId xmlns:p14="http://schemas.microsoft.com/office/powerpoint/2010/main" val="329628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B2C54-0A27-274B-A6D2-FB8EAF206617}"/>
              </a:ext>
            </a:extLst>
          </p:cNvPr>
          <p:cNvSpPr>
            <a:spLocks noGrp="1"/>
          </p:cNvSpPr>
          <p:nvPr>
            <p:ph type="title"/>
          </p:nvPr>
        </p:nvSpPr>
        <p:spPr/>
        <p:txBody>
          <a:bodyPr/>
          <a:lstStyle/>
          <a:p>
            <a:r>
              <a:rPr lang="pt-BR" dirty="0"/>
              <a:t>Assim é, se lhe parece.</a:t>
            </a:r>
          </a:p>
        </p:txBody>
      </p:sp>
      <p:sp>
        <p:nvSpPr>
          <p:cNvPr id="3" name="Espaço Reservado para Conteúdo 2">
            <a:extLst>
              <a:ext uri="{FF2B5EF4-FFF2-40B4-BE49-F238E27FC236}">
                <a16:creationId xmlns:a16="http://schemas.microsoft.com/office/drawing/2014/main" id="{91164014-8989-9141-9E7B-E382FB531B1C}"/>
              </a:ext>
            </a:extLst>
          </p:cNvPr>
          <p:cNvSpPr>
            <a:spLocks noGrp="1"/>
          </p:cNvSpPr>
          <p:nvPr>
            <p:ph idx="1"/>
          </p:nvPr>
        </p:nvSpPr>
        <p:spPr/>
        <p:txBody>
          <a:bodyPr>
            <a:normAutofit/>
          </a:bodyPr>
          <a:lstStyle/>
          <a:p>
            <a:pPr marL="0" indent="0">
              <a:buNone/>
            </a:pPr>
            <a:r>
              <a:rPr lang="pt-BR" sz="2400" dirty="0"/>
              <a:t>Alguns precedentes do STJ em matéria de teoria da aparência</a:t>
            </a:r>
          </a:p>
          <a:p>
            <a:pPr marL="0" indent="0">
              <a:buNone/>
            </a:pPr>
            <a:endParaRPr lang="pt-BR" sz="2400" dirty="0"/>
          </a:p>
          <a:p>
            <a:pPr algn="just"/>
            <a:r>
              <a:rPr lang="pt-BR" sz="2400" b="0" i="0" dirty="0">
                <a:solidFill>
                  <a:srgbClr val="595656"/>
                </a:solidFill>
                <a:effectLst/>
              </a:rPr>
              <a:t>CONSUMIDOR: Estelionatário agia com liberdade dentro de concessionária de automóvel No julgamento do</a:t>
            </a:r>
            <a:r>
              <a:rPr lang="pt-BR" sz="2400" b="1" i="0" dirty="0">
                <a:solidFill>
                  <a:srgbClr val="595656"/>
                </a:solidFill>
                <a:effectLst/>
              </a:rPr>
              <a:t> </a:t>
            </a:r>
            <a:r>
              <a:rPr lang="pt-BR" sz="2400" b="1" i="0" u="none" strike="noStrike" dirty="0">
                <a:solidFill>
                  <a:srgbClr val="2465A4"/>
                </a:solidFill>
                <a:effectLst/>
                <a:hlinkClick r:id="rId2"/>
              </a:rPr>
              <a:t>REsp 1.637.611</a:t>
            </a:r>
            <a:r>
              <a:rPr lang="pt-BR" sz="2400" b="0" i="0" dirty="0">
                <a:solidFill>
                  <a:srgbClr val="595656"/>
                </a:solidFill>
                <a:effectLst/>
              </a:rPr>
              <a:t>, a ministra Nancy </a:t>
            </a:r>
          </a:p>
          <a:p>
            <a:pPr algn="just"/>
            <a:endParaRPr lang="pt-BR" sz="2400" b="1" i="0" dirty="0">
              <a:solidFill>
                <a:srgbClr val="575756"/>
              </a:solidFill>
              <a:effectLst/>
            </a:endParaRPr>
          </a:p>
          <a:p>
            <a:pPr algn="just"/>
            <a:r>
              <a:rPr lang="pt-BR" sz="2400" b="0" i="0" dirty="0">
                <a:solidFill>
                  <a:srgbClr val="595656"/>
                </a:solidFill>
                <a:effectLst/>
              </a:rPr>
              <a:t>CITAÇÃO: No </a:t>
            </a:r>
            <a:r>
              <a:rPr lang="pt-BR" sz="2400" b="1" i="0" u="none" strike="noStrike" dirty="0">
                <a:solidFill>
                  <a:srgbClr val="2465A4"/>
                </a:solidFill>
                <a:effectLst/>
                <a:hlinkClick r:id="rId3"/>
              </a:rPr>
              <a:t>EREsp 864.947</a:t>
            </a:r>
            <a:r>
              <a:rPr lang="pt-BR" sz="2400" b="0" i="0" dirty="0">
                <a:solidFill>
                  <a:srgbClr val="595656"/>
                </a:solidFill>
                <a:effectLst/>
              </a:rPr>
              <a:t>, </a:t>
            </a:r>
            <a:r>
              <a:rPr lang="pt-BR" sz="2400" b="0" i="0" dirty="0" err="1">
                <a:solidFill>
                  <a:srgbClr val="595656"/>
                </a:solidFill>
                <a:effectLst/>
              </a:rPr>
              <a:t>aceitou-secomo</a:t>
            </a:r>
            <a:r>
              <a:rPr lang="pt-BR" sz="2400" b="0" i="0" dirty="0">
                <a:solidFill>
                  <a:srgbClr val="595656"/>
                </a:solidFill>
                <a:effectLst/>
              </a:rPr>
              <a:t> válida a </a:t>
            </a:r>
            <a:r>
              <a:rPr lang="pt-BR" sz="2400" b="0" i="0" dirty="0">
                <a:solidFill>
                  <a:srgbClr val="3765A4"/>
                </a:solidFill>
                <a:effectLst/>
              </a:rPr>
              <a:t>citação</a:t>
            </a:r>
            <a:r>
              <a:rPr lang="pt-BR" sz="2400" b="0" i="0" dirty="0">
                <a:solidFill>
                  <a:srgbClr val="595656"/>
                </a:solidFill>
                <a:effectLst/>
              </a:rPr>
              <a:t> de uma entidade recebida por quem, segundo o estatuto, não detinha poderes para representá-la judicialmente.  No </a:t>
            </a:r>
            <a:r>
              <a:rPr lang="pt-BR" sz="2400" b="1" i="0" u="none" strike="noStrike" dirty="0">
                <a:solidFill>
                  <a:srgbClr val="2465A4"/>
                </a:solidFill>
                <a:effectLst/>
                <a:hlinkClick r:id="rId4"/>
              </a:rPr>
              <a:t>AREsp 1.616.424</a:t>
            </a:r>
            <a:r>
              <a:rPr lang="pt-BR" sz="2400" b="0" i="0" dirty="0">
                <a:solidFill>
                  <a:srgbClr val="595656"/>
                </a:solidFill>
                <a:effectLst/>
              </a:rPr>
              <a:t>, , considerou-se válida a citação da pessoa jurídica feita, em sua sede ou filial, a uma pessoa que não nega ter poderes para recebê-la.</a:t>
            </a:r>
          </a:p>
          <a:p>
            <a:pPr marL="0" indent="0" algn="just">
              <a:buNone/>
            </a:pPr>
            <a:endParaRPr lang="pt-BR" b="0" i="0" dirty="0">
              <a:solidFill>
                <a:srgbClr val="595656"/>
              </a:solidFill>
              <a:effectLst/>
              <a:latin typeface="verdana" panose="020B0604030504040204" pitchFamily="34" charset="0"/>
            </a:endParaRPr>
          </a:p>
        </p:txBody>
      </p:sp>
    </p:spTree>
    <p:extLst>
      <p:ext uri="{BB962C8B-B14F-4D97-AF65-F5344CB8AC3E}">
        <p14:creationId xmlns:p14="http://schemas.microsoft.com/office/powerpoint/2010/main" val="3750684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41A647-7A9A-EF4B-9FFE-0E3D69B026C3}"/>
              </a:ext>
            </a:extLst>
          </p:cNvPr>
          <p:cNvSpPr>
            <a:spLocks noGrp="1"/>
          </p:cNvSpPr>
          <p:nvPr>
            <p:ph type="title"/>
          </p:nvPr>
        </p:nvSpPr>
        <p:spPr/>
        <p:txBody>
          <a:bodyPr/>
          <a:lstStyle/>
          <a:p>
            <a:r>
              <a:rPr lang="pt-BR" dirty="0"/>
              <a:t>Invocação da Teoria da Aparência em Litígio Empresarial</a:t>
            </a:r>
          </a:p>
        </p:txBody>
      </p:sp>
      <p:sp>
        <p:nvSpPr>
          <p:cNvPr id="3" name="Espaço Reservado para Conteúdo 2">
            <a:extLst>
              <a:ext uri="{FF2B5EF4-FFF2-40B4-BE49-F238E27FC236}">
                <a16:creationId xmlns:a16="http://schemas.microsoft.com/office/drawing/2014/main" id="{412E1227-C530-254F-A702-47C7FC392B74}"/>
              </a:ext>
            </a:extLst>
          </p:cNvPr>
          <p:cNvSpPr>
            <a:spLocks noGrp="1"/>
          </p:cNvSpPr>
          <p:nvPr>
            <p:ph idx="1"/>
          </p:nvPr>
        </p:nvSpPr>
        <p:spPr/>
        <p:txBody>
          <a:bodyPr>
            <a:normAutofit/>
          </a:bodyPr>
          <a:lstStyle/>
          <a:p>
            <a:pPr marL="0" indent="0" algn="just">
              <a:buNone/>
            </a:pPr>
            <a:r>
              <a:rPr lang="pt-BR" dirty="0"/>
              <a:t>Apelação - Ação monitória. Contrato de prestação de serviço de publicidade – Sentença de procedência. Alegação de vício da contração em razão da assinatura de funcionária que não detinha poderes de representação da empresa. Aplicação da teoria da aparência Funcionária com cargo de analista de marketing que está relacionado à contratação de serviço de publicidade. Contrato assinado com as especificações do serviço e e-mails confirmando a contratação - Documentos aptos a embasarem o pedido monitório. (TJSP, Apelação Cível nº 1084563-32.2022.8.26.0100, Relator Thiago de Siqueira, j. 10 de abril de 2023).</a:t>
            </a:r>
          </a:p>
        </p:txBody>
      </p:sp>
    </p:spTree>
    <p:extLst>
      <p:ext uri="{BB962C8B-B14F-4D97-AF65-F5344CB8AC3E}">
        <p14:creationId xmlns:p14="http://schemas.microsoft.com/office/powerpoint/2010/main" val="184566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C8EEA1-8A0C-E44E-B139-F5466287ABFA}"/>
              </a:ext>
            </a:extLst>
          </p:cNvPr>
          <p:cNvSpPr>
            <a:spLocks noGrp="1"/>
          </p:cNvSpPr>
          <p:nvPr>
            <p:ph type="title" idx="4294967295"/>
          </p:nvPr>
        </p:nvSpPr>
        <p:spPr>
          <a:xfrm>
            <a:off x="828675" y="4714875"/>
            <a:ext cx="11029950" cy="1671637"/>
          </a:xfrm>
        </p:spPr>
        <p:txBody>
          <a:bodyPr>
            <a:normAutofit/>
          </a:bodyPr>
          <a:lstStyle/>
          <a:p>
            <a:r>
              <a:rPr lang="pt-BR" sz="2800" dirty="0"/>
              <a:t>Para entender sociedade simples....</a:t>
            </a:r>
            <a:br>
              <a:rPr lang="pt-BR" sz="2800" dirty="0"/>
            </a:br>
            <a:r>
              <a:rPr lang="pt-BR" sz="2800" dirty="0"/>
              <a:t>Duas historias muito diferentes: as sociedades de pessoas e de capitais</a:t>
            </a:r>
          </a:p>
        </p:txBody>
      </p:sp>
      <p:pic>
        <p:nvPicPr>
          <p:cNvPr id="4" name="Imagem 3">
            <a:extLst>
              <a:ext uri="{FF2B5EF4-FFF2-40B4-BE49-F238E27FC236}">
                <a16:creationId xmlns:a16="http://schemas.microsoft.com/office/drawing/2014/main" id="{F83AEE87-25C5-9C4C-BF08-5C239AD4774F}"/>
              </a:ext>
            </a:extLst>
          </p:cNvPr>
          <p:cNvPicPr>
            <a:picLocks noChangeAspect="1"/>
          </p:cNvPicPr>
          <p:nvPr/>
        </p:nvPicPr>
        <p:blipFill rotWithShape="1">
          <a:blip r:embed="rId2"/>
          <a:srcRect t="3104" r="-2" b="-2"/>
          <a:stretch/>
        </p:blipFill>
        <p:spPr>
          <a:xfrm>
            <a:off x="673749" y="370320"/>
            <a:ext cx="3716238" cy="4051011"/>
          </a:xfrm>
          <a:prstGeom prst="rect">
            <a:avLst/>
          </a:prstGeom>
        </p:spPr>
      </p:pic>
      <p:pic>
        <p:nvPicPr>
          <p:cNvPr id="5" name="Imagem 4">
            <a:extLst>
              <a:ext uri="{FF2B5EF4-FFF2-40B4-BE49-F238E27FC236}">
                <a16:creationId xmlns:a16="http://schemas.microsoft.com/office/drawing/2014/main" id="{ED24FA0D-B0F0-E942-B087-D1F7486968B3}"/>
              </a:ext>
            </a:extLst>
          </p:cNvPr>
          <p:cNvPicPr>
            <a:picLocks noChangeAspect="1"/>
          </p:cNvPicPr>
          <p:nvPr/>
        </p:nvPicPr>
        <p:blipFill rotWithShape="1">
          <a:blip r:embed="rId3"/>
          <a:srcRect t="10462" r="-1" b="-1"/>
          <a:stretch/>
        </p:blipFill>
        <p:spPr>
          <a:xfrm>
            <a:off x="4719344" y="370320"/>
            <a:ext cx="6798905" cy="4051011"/>
          </a:xfrm>
          <a:prstGeom prst="rect">
            <a:avLst/>
          </a:prstGeom>
        </p:spPr>
      </p:pic>
    </p:spTree>
    <p:extLst>
      <p:ext uri="{BB962C8B-B14F-4D97-AF65-F5344CB8AC3E}">
        <p14:creationId xmlns:p14="http://schemas.microsoft.com/office/powerpoint/2010/main" val="1975229054"/>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D6A1648-92E9-744F-BAE9-71E1B153BC8D}"/>
              </a:ext>
            </a:extLst>
          </p:cNvPr>
          <p:cNvSpPr>
            <a:spLocks noGrp="1"/>
          </p:cNvSpPr>
          <p:nvPr>
            <p:ph type="title"/>
          </p:nvPr>
        </p:nvSpPr>
        <p:spPr>
          <a:xfrm>
            <a:off x="1155559" y="637762"/>
            <a:ext cx="2899568" cy="5576770"/>
          </a:xfrm>
        </p:spPr>
        <p:txBody>
          <a:bodyPr vert="horz" lIns="91440" tIns="45720" rIns="91440" bIns="45720" rtlCol="0" anchor="ctr">
            <a:normAutofit/>
          </a:bodyPr>
          <a:lstStyle/>
          <a:p>
            <a:r>
              <a:rPr lang="en-US" sz="4800" kern="1200" dirty="0" err="1">
                <a:solidFill>
                  <a:schemeClr val="bg1"/>
                </a:solidFill>
                <a:latin typeface="+mj-lt"/>
                <a:ea typeface="+mj-ea"/>
                <a:cs typeface="+mj-cs"/>
              </a:rPr>
              <a:t>Quais</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são</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os</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direitos</a:t>
            </a:r>
            <a:r>
              <a:rPr lang="en-US" sz="4800" kern="1200" dirty="0">
                <a:solidFill>
                  <a:schemeClr val="bg1"/>
                </a:solidFill>
                <a:latin typeface="+mj-lt"/>
                <a:ea typeface="+mj-ea"/>
                <a:cs typeface="+mj-cs"/>
              </a:rPr>
              <a:t> e </a:t>
            </a:r>
            <a:r>
              <a:rPr lang="en-US" sz="4800" kern="1200" dirty="0" err="1">
                <a:solidFill>
                  <a:schemeClr val="bg1"/>
                </a:solidFill>
                <a:latin typeface="+mj-lt"/>
                <a:ea typeface="+mj-ea"/>
                <a:cs typeface="+mj-cs"/>
              </a:rPr>
              <a:t>deveres</a:t>
            </a:r>
            <a:r>
              <a:rPr lang="en-US" sz="4800" kern="1200" dirty="0">
                <a:solidFill>
                  <a:schemeClr val="bg1"/>
                </a:solidFill>
                <a:latin typeface="+mj-lt"/>
                <a:ea typeface="+mj-ea"/>
                <a:cs typeface="+mj-cs"/>
              </a:rPr>
              <a:t> dos </a:t>
            </a:r>
            <a:r>
              <a:rPr lang="en-US" sz="4800" kern="1200" dirty="0" err="1">
                <a:solidFill>
                  <a:schemeClr val="bg1"/>
                </a:solidFill>
                <a:latin typeface="+mj-lt"/>
                <a:ea typeface="+mj-ea"/>
                <a:cs typeface="+mj-cs"/>
              </a:rPr>
              <a:t>sócios</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na</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limitada</a:t>
            </a:r>
            <a:r>
              <a:rPr lang="en-US" sz="4800" kern="1200" dirty="0">
                <a:solidFill>
                  <a:schemeClr val="bg1"/>
                </a:solidFill>
                <a:latin typeface="+mj-lt"/>
                <a:ea typeface="+mj-ea"/>
                <a:cs typeface="+mj-cs"/>
              </a:rPr>
              <a:t>?</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AED9B06-BDDF-134E-A3FC-5809FACBBEB9}"/>
              </a:ext>
            </a:extLst>
          </p:cNvPr>
          <p:cNvSpPr>
            <a:spLocks noGrp="1"/>
          </p:cNvSpPr>
          <p:nvPr>
            <p:ph idx="1"/>
          </p:nvPr>
        </p:nvSpPr>
        <p:spPr>
          <a:xfrm>
            <a:off x="5444775" y="637762"/>
            <a:ext cx="5600580" cy="5576770"/>
          </a:xfrm>
        </p:spPr>
        <p:txBody>
          <a:bodyPr vert="horz" lIns="91440" tIns="45720" rIns="91440" bIns="45720" rtlCol="0" anchor="ctr">
            <a:normAutofit/>
          </a:bodyPr>
          <a:lstStyle/>
          <a:p>
            <a:pPr marL="0" indent="0">
              <a:buNone/>
            </a:pPr>
            <a:r>
              <a:rPr lang="en-US" sz="3200" kern="1200" dirty="0">
                <a:solidFill>
                  <a:schemeClr val="tx1"/>
                </a:solidFill>
                <a:latin typeface="+mn-lt"/>
                <a:ea typeface="+mn-ea"/>
                <a:cs typeface="+mn-cs"/>
              </a:rPr>
              <a:t>O que </a:t>
            </a:r>
            <a:r>
              <a:rPr lang="en-US" sz="3200" kern="1200" dirty="0" err="1">
                <a:solidFill>
                  <a:schemeClr val="tx1"/>
                </a:solidFill>
                <a:latin typeface="+mn-lt"/>
                <a:ea typeface="+mn-ea"/>
                <a:cs typeface="+mn-cs"/>
              </a:rPr>
              <a:t>você</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acha</a:t>
            </a:r>
            <a:r>
              <a:rPr lang="en-US" sz="3200" kern="1200" dirty="0">
                <a:solidFill>
                  <a:schemeClr val="tx1"/>
                </a:solidFill>
                <a:latin typeface="+mn-lt"/>
                <a:ea typeface="+mn-ea"/>
                <a:cs typeface="+mn-cs"/>
              </a:rPr>
              <a:t>?</a:t>
            </a:r>
          </a:p>
        </p:txBody>
      </p:sp>
    </p:spTree>
    <p:extLst>
      <p:ext uri="{BB962C8B-B14F-4D97-AF65-F5344CB8AC3E}">
        <p14:creationId xmlns:p14="http://schemas.microsoft.com/office/powerpoint/2010/main" val="16129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C542995-557A-5543-AFED-D97214AA2008}"/>
              </a:ext>
            </a:extLst>
          </p:cNvPr>
          <p:cNvSpPr>
            <a:spLocks noGrp="1"/>
          </p:cNvSpPr>
          <p:nvPr>
            <p:ph type="title"/>
          </p:nvPr>
        </p:nvSpPr>
        <p:spPr>
          <a:xfrm>
            <a:off x="640080" y="325369"/>
            <a:ext cx="4368602" cy="1956841"/>
          </a:xfrm>
        </p:spPr>
        <p:txBody>
          <a:bodyPr anchor="b">
            <a:normAutofit/>
          </a:bodyPr>
          <a:lstStyle/>
          <a:p>
            <a:r>
              <a:rPr lang="pt-BR" sz="3800"/>
              <a:t>Para entender capital, vamos ver o que é um balanço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55DE8E8-0706-2C4A-9C98-CB3F2B393B11}"/>
              </a:ext>
            </a:extLst>
          </p:cNvPr>
          <p:cNvSpPr>
            <a:spLocks noGrp="1"/>
          </p:cNvSpPr>
          <p:nvPr>
            <p:ph idx="1"/>
          </p:nvPr>
        </p:nvSpPr>
        <p:spPr>
          <a:xfrm>
            <a:off x="640080" y="2872899"/>
            <a:ext cx="4243589" cy="3320668"/>
          </a:xfrm>
        </p:spPr>
        <p:txBody>
          <a:bodyPr>
            <a:normAutofit/>
          </a:bodyPr>
          <a:lstStyle/>
          <a:p>
            <a:r>
              <a:rPr lang="pt-BR" sz="2200"/>
              <a:t>Fotografia de um momento</a:t>
            </a:r>
          </a:p>
          <a:p>
            <a:r>
              <a:rPr lang="pt-BR" sz="2200"/>
              <a:t>Partidas dobradas, invenção do Frei Lucca Paccioli</a:t>
            </a:r>
          </a:p>
        </p:txBody>
      </p:sp>
      <p:pic>
        <p:nvPicPr>
          <p:cNvPr id="4" name="Imagem 3">
            <a:extLst>
              <a:ext uri="{FF2B5EF4-FFF2-40B4-BE49-F238E27FC236}">
                <a16:creationId xmlns:a16="http://schemas.microsoft.com/office/drawing/2014/main" id="{60CF16B7-794C-6F4C-AEEE-64D637EF3DEA}"/>
              </a:ext>
            </a:extLst>
          </p:cNvPr>
          <p:cNvPicPr>
            <a:picLocks noChangeAspect="1"/>
          </p:cNvPicPr>
          <p:nvPr/>
        </p:nvPicPr>
        <p:blipFill rotWithShape="1">
          <a:blip r:embed="rId2"/>
          <a:srcRect l="17243" r="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1145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ctr"/>
            <a:r>
              <a:rPr lang="pt-BR" sz="4000" dirty="0">
                <a:solidFill>
                  <a:srgbClr val="FFFFFF"/>
                </a:solidFill>
              </a:rPr>
              <a:t> capital social no balanço social</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1000                                                           0</a:t>
            </a:r>
          </a:p>
          <a:p>
            <a:pPr marL="0" indent="0">
              <a:buNone/>
            </a:pPr>
            <a:r>
              <a:rPr lang="pt-BR" sz="2000" dirty="0"/>
              <a:t>                </a:t>
            </a:r>
          </a:p>
          <a:p>
            <a:pPr marL="0" indent="0">
              <a:buNone/>
            </a:pPr>
            <a:r>
              <a:rPr lang="pt-BR" sz="2000" dirty="0"/>
              <a:t>                                                                    PATRIMONIO LÍQUIDO</a:t>
            </a:r>
          </a:p>
          <a:p>
            <a:pPr marL="0" indent="0">
              <a:buNone/>
            </a:pPr>
            <a:r>
              <a:rPr lang="pt-BR" sz="2000" dirty="0"/>
              <a:t>                                                                      capital social   1000                  </a:t>
            </a:r>
          </a:p>
          <a:p>
            <a:pPr marL="0" indent="0">
              <a:buNone/>
            </a:pPr>
            <a:r>
              <a:rPr lang="pt-BR" sz="2000" dirty="0"/>
              <a:t>                                                                                                                                               </a:t>
            </a:r>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3786481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ctr"/>
            <a:r>
              <a:rPr lang="pt-BR" sz="4000" dirty="0">
                <a:solidFill>
                  <a:srgbClr val="FFFFFF"/>
                </a:solidFill>
              </a:rPr>
              <a:t>Um mês depois</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1000                                         Fornecedores        200</a:t>
            </a:r>
          </a:p>
          <a:p>
            <a:pPr marL="0" indent="0">
              <a:buNone/>
            </a:pPr>
            <a:r>
              <a:rPr lang="pt-BR" sz="2000" dirty="0"/>
              <a:t> Estoques   200               </a:t>
            </a:r>
          </a:p>
          <a:p>
            <a:pPr marL="0" indent="0">
              <a:buNone/>
            </a:pPr>
            <a:r>
              <a:rPr lang="pt-BR" sz="2000" dirty="0"/>
              <a:t>                                                                    PATRIMONIO LÍQUIDO</a:t>
            </a:r>
          </a:p>
          <a:p>
            <a:pPr marL="0" indent="0">
              <a:buNone/>
            </a:pPr>
            <a:r>
              <a:rPr lang="pt-BR" sz="2000" dirty="0"/>
              <a:t>                                                                      capital social   1000                  </a:t>
            </a:r>
          </a:p>
          <a:p>
            <a:pPr marL="0" indent="0">
              <a:buNone/>
            </a:pPr>
            <a:r>
              <a:rPr lang="pt-BR" sz="2000" dirty="0"/>
              <a:t>                                                                                                                                               </a:t>
            </a:r>
          </a:p>
          <a:p>
            <a:pPr marL="0" indent="0">
              <a:buNone/>
            </a:pPr>
            <a:endParaRPr lang="pt-BR" sz="2000" dirty="0"/>
          </a:p>
          <a:p>
            <a:pPr marL="0" indent="0">
              <a:buNone/>
            </a:pPr>
            <a:r>
              <a:rPr lang="pt-BR" sz="2000" dirty="0"/>
              <a:t>Total         1200                                                                      1200</a:t>
            </a:r>
          </a:p>
        </p:txBody>
      </p:sp>
    </p:spTree>
    <p:extLst>
      <p:ext uri="{BB962C8B-B14F-4D97-AF65-F5344CB8AC3E}">
        <p14:creationId xmlns:p14="http://schemas.microsoft.com/office/powerpoint/2010/main" val="1155678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r"/>
            <a:r>
              <a:rPr lang="pt-BR" sz="4000" dirty="0">
                <a:solidFill>
                  <a:srgbClr val="FFFFFF"/>
                </a:solidFill>
              </a:rPr>
              <a:t>Fim do exercício</a:t>
            </a:r>
            <a:br>
              <a:rPr lang="pt-BR" sz="4000" dirty="0">
                <a:solidFill>
                  <a:srgbClr val="FFFFFF"/>
                </a:solidFill>
              </a:rPr>
            </a:br>
            <a:r>
              <a:rPr lang="pt-BR" sz="4000" dirty="0">
                <a:solidFill>
                  <a:srgbClr val="FFFFFF"/>
                </a:solidFill>
              </a:rPr>
              <a:t>(com lucro)</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500                                                           200</a:t>
            </a:r>
          </a:p>
          <a:p>
            <a:pPr marL="0" indent="0">
              <a:buNone/>
            </a:pPr>
            <a:r>
              <a:rPr lang="pt-BR" sz="2000" dirty="0"/>
              <a:t>                </a:t>
            </a:r>
          </a:p>
          <a:p>
            <a:pPr marL="0" indent="0">
              <a:buNone/>
            </a:pPr>
            <a:r>
              <a:rPr lang="pt-BR" sz="2000" dirty="0"/>
              <a:t> Estoques   1000                                     PATRIMONIO LÍQUIDO</a:t>
            </a:r>
          </a:p>
          <a:p>
            <a:pPr marL="0" indent="0">
              <a:buNone/>
            </a:pPr>
            <a:r>
              <a:rPr lang="pt-BR" sz="2000" dirty="0"/>
              <a:t>                                                                 capital social   1000                  </a:t>
            </a:r>
          </a:p>
          <a:p>
            <a:pPr marL="0" indent="0">
              <a:buNone/>
            </a:pPr>
            <a:r>
              <a:rPr lang="pt-BR" sz="2000" dirty="0"/>
              <a:t>                                                                 Reserva de </a:t>
            </a:r>
            <a:r>
              <a:rPr lang="pt-BR" sz="2000"/>
              <a:t>lucros  300                                                                     </a:t>
            </a:r>
            <a:endParaRPr lang="pt-BR" sz="2000" dirty="0"/>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1665357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7DCBA8-47E8-4142-AE66-5DA78FC4D082}"/>
              </a:ext>
            </a:extLst>
          </p:cNvPr>
          <p:cNvSpPr>
            <a:spLocks noGrp="1"/>
          </p:cNvSpPr>
          <p:nvPr>
            <p:ph type="title"/>
          </p:nvPr>
        </p:nvSpPr>
        <p:spPr>
          <a:xfrm>
            <a:off x="466722" y="586855"/>
            <a:ext cx="3201366" cy="3387497"/>
          </a:xfrm>
        </p:spPr>
        <p:txBody>
          <a:bodyPr anchor="b">
            <a:normAutofit/>
          </a:bodyPr>
          <a:lstStyle/>
          <a:p>
            <a:pPr algn="r"/>
            <a:r>
              <a:rPr lang="pt-BR" sz="4000" dirty="0">
                <a:solidFill>
                  <a:srgbClr val="FFFFFF"/>
                </a:solidFill>
              </a:rPr>
              <a:t>Fim do exercício (com perda)</a:t>
            </a:r>
          </a:p>
        </p:txBody>
      </p:sp>
      <p:sp>
        <p:nvSpPr>
          <p:cNvPr id="3" name="Espaço Reservado para Conteúdo 2">
            <a:extLst>
              <a:ext uri="{FF2B5EF4-FFF2-40B4-BE49-F238E27FC236}">
                <a16:creationId xmlns:a16="http://schemas.microsoft.com/office/drawing/2014/main" id="{F92C1549-087D-1342-9DFF-794363358744}"/>
              </a:ext>
            </a:extLst>
          </p:cNvPr>
          <p:cNvSpPr>
            <a:spLocks noGrp="1"/>
          </p:cNvSpPr>
          <p:nvPr>
            <p:ph idx="1"/>
          </p:nvPr>
        </p:nvSpPr>
        <p:spPr>
          <a:xfrm>
            <a:off x="4810259" y="649480"/>
            <a:ext cx="6555347" cy="5546047"/>
          </a:xfrm>
        </p:spPr>
        <p:txBody>
          <a:bodyPr anchor="ctr">
            <a:normAutofit/>
          </a:bodyPr>
          <a:lstStyle/>
          <a:p>
            <a:pPr marL="0" indent="0">
              <a:buNone/>
            </a:pPr>
            <a:r>
              <a:rPr lang="pt-BR" sz="2000" dirty="0"/>
              <a:t>O que é capital? Para que serve? Só no momento inicial, corresponde ao patrimônio da empresa.</a:t>
            </a:r>
          </a:p>
          <a:p>
            <a:pPr marL="0" indent="0">
              <a:buNone/>
            </a:pPr>
            <a:endParaRPr lang="pt-BR" sz="2000" dirty="0"/>
          </a:p>
          <a:p>
            <a:pPr marL="0" indent="0">
              <a:buNone/>
            </a:pPr>
            <a:r>
              <a:rPr lang="pt-BR" sz="2000" dirty="0"/>
              <a:t>                  ATIVO                                                  PASSIVO</a:t>
            </a:r>
          </a:p>
          <a:p>
            <a:pPr marL="0" indent="0">
              <a:buNone/>
            </a:pPr>
            <a:endParaRPr lang="pt-BR" sz="2000" dirty="0"/>
          </a:p>
          <a:p>
            <a:pPr marL="0" indent="0">
              <a:buNone/>
            </a:pPr>
            <a:r>
              <a:rPr lang="pt-BR" sz="2000" dirty="0"/>
              <a:t>Caixa            500                                                           200</a:t>
            </a:r>
          </a:p>
          <a:p>
            <a:pPr marL="0" indent="0">
              <a:buNone/>
            </a:pPr>
            <a:r>
              <a:rPr lang="pt-BR" sz="2000" dirty="0"/>
              <a:t>                </a:t>
            </a:r>
          </a:p>
          <a:p>
            <a:pPr marL="0" indent="0">
              <a:buNone/>
            </a:pPr>
            <a:r>
              <a:rPr lang="pt-BR" sz="2000" dirty="0"/>
              <a:t> Estoques   300                                     PATRIMONIO LÍQUIDO</a:t>
            </a:r>
          </a:p>
          <a:p>
            <a:pPr marL="0" indent="0">
              <a:buNone/>
            </a:pPr>
            <a:r>
              <a:rPr lang="pt-BR" sz="2000" dirty="0"/>
              <a:t>                                                                 capital social   1000                  </a:t>
            </a:r>
          </a:p>
          <a:p>
            <a:pPr marL="0" indent="0">
              <a:buNone/>
            </a:pPr>
            <a:r>
              <a:rPr lang="pt-BR" sz="2000" dirty="0"/>
              <a:t>                                                                 (prejuízo).        (400)                                                                     </a:t>
            </a:r>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4143713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Vista de ângulo baixo de arranha-céus modernos em direção a um céu intenso">
            <a:extLst>
              <a:ext uri="{FF2B5EF4-FFF2-40B4-BE49-F238E27FC236}">
                <a16:creationId xmlns:a16="http://schemas.microsoft.com/office/drawing/2014/main" id="{C8E2F3D6-0139-4C81-98EF-4D5D98B00751}"/>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3412D25A-A932-684A-89E1-CF2B1C0FBC6D}"/>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Logo, qual a função do capital social?</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881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45F9C-6531-F046-A2E7-41EF63A7D41F}"/>
              </a:ext>
            </a:extLst>
          </p:cNvPr>
          <p:cNvSpPr>
            <a:spLocks noGrp="1"/>
          </p:cNvSpPr>
          <p:nvPr>
            <p:ph type="title"/>
          </p:nvPr>
        </p:nvSpPr>
        <p:spPr/>
        <p:txBody>
          <a:bodyPr/>
          <a:lstStyle/>
          <a:p>
            <a:r>
              <a:rPr lang="pt-BR" dirty="0"/>
              <a:t>FUNÇÕES DO CAPITAL SOCIAL</a:t>
            </a:r>
          </a:p>
        </p:txBody>
      </p:sp>
      <p:sp>
        <p:nvSpPr>
          <p:cNvPr id="3" name="Espaço Reservado para Conteúdo 2">
            <a:extLst>
              <a:ext uri="{FF2B5EF4-FFF2-40B4-BE49-F238E27FC236}">
                <a16:creationId xmlns:a16="http://schemas.microsoft.com/office/drawing/2014/main" id="{0151550D-052F-EB4C-BC78-C15AF04EA885}"/>
              </a:ext>
            </a:extLst>
          </p:cNvPr>
          <p:cNvSpPr>
            <a:spLocks noGrp="1"/>
          </p:cNvSpPr>
          <p:nvPr>
            <p:ph idx="1"/>
          </p:nvPr>
        </p:nvSpPr>
        <p:spPr/>
        <p:txBody>
          <a:bodyPr/>
          <a:lstStyle/>
          <a:p>
            <a:r>
              <a:rPr lang="pt-BR" dirty="0"/>
              <a:t>MEDIDA DO PODER DO SÓCIO </a:t>
            </a:r>
          </a:p>
          <a:p>
            <a:endParaRPr lang="pt-BR" dirty="0"/>
          </a:p>
          <a:p>
            <a:endParaRPr lang="pt-BR" dirty="0"/>
          </a:p>
          <a:p>
            <a:r>
              <a:rPr lang="pt-BR" dirty="0"/>
              <a:t>BASE E REFERÊNCIA DO PATRIMÔNIO LÍQUIDO, O QUE IMPEDE DISTRIBUIÇÃO DE LUCROS EM SEU PREJUÍZO. CARACTERÍSTICA DO DIREITO CONTINENTAL EUROPEU E LATINO AMERICANO</a:t>
            </a:r>
          </a:p>
          <a:p>
            <a:endParaRPr lang="pt-BR" dirty="0"/>
          </a:p>
          <a:p>
            <a:r>
              <a:rPr lang="pt-BR" dirty="0"/>
              <a:t>REDUÇÃO VOLUNTÁRIA PODE SER OBJETO DE OPOSIÇÃO PELOS CREDORES</a:t>
            </a:r>
          </a:p>
        </p:txBody>
      </p:sp>
    </p:spTree>
    <p:extLst>
      <p:ext uri="{BB962C8B-B14F-4D97-AF65-F5344CB8AC3E}">
        <p14:creationId xmlns:p14="http://schemas.microsoft.com/office/powerpoint/2010/main" val="410720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aixaDeTexto 3">
            <a:extLst>
              <a:ext uri="{FF2B5EF4-FFF2-40B4-BE49-F238E27FC236}">
                <a16:creationId xmlns:a16="http://schemas.microsoft.com/office/drawing/2014/main" id="{1A44B43A-D20C-0745-BE76-E7E2A243D3E8}"/>
              </a:ext>
            </a:extLst>
          </p:cNvPr>
          <p:cNvSpPr txBox="1"/>
          <p:nvPr/>
        </p:nvSpPr>
        <p:spPr>
          <a:xfrm>
            <a:off x="1653363" y="2176272"/>
            <a:ext cx="9367204" cy="4041648"/>
          </a:xfrm>
          <a:prstGeom prst="rect">
            <a:avLst/>
          </a:prstGeom>
        </p:spPr>
        <p:txBody>
          <a:bodyPr vert="horz" lIns="91440" tIns="45720" rIns="91440" bIns="45720" rtlCol="0" anchor="t">
            <a:normAutofit/>
          </a:bodyPr>
          <a:lstStyle/>
          <a:p>
            <a:pPr marL="12700" indent="-228600">
              <a:lnSpc>
                <a:spcPct val="90000"/>
              </a:lnSpc>
              <a:buFont typeface="Arial" panose="020B0604020202020204" pitchFamily="34" charset="0"/>
              <a:buChar char="•"/>
            </a:pPr>
            <a:r>
              <a:rPr lang="en-US" sz="1300" b="1" spc="-15"/>
              <a:t>UM EXERCÍCIO DE HERMÊUTICA : Sociedades </a:t>
            </a:r>
            <a:r>
              <a:rPr lang="en-US" sz="1300" b="1" spc="-10"/>
              <a:t>de</a:t>
            </a:r>
            <a:r>
              <a:rPr lang="en-US" sz="1300" b="1" spc="-15"/>
              <a:t> grande</a:t>
            </a:r>
            <a:r>
              <a:rPr lang="en-US" sz="1300" b="1" spc="-20"/>
              <a:t> </a:t>
            </a:r>
            <a:r>
              <a:rPr lang="en-US" sz="1300" b="1" spc="-15"/>
              <a:t>porte</a:t>
            </a:r>
            <a:r>
              <a:rPr lang="en-US" sz="1300" b="1" spc="10"/>
              <a:t> </a:t>
            </a:r>
            <a:r>
              <a:rPr lang="en-US" sz="1300" spc="-15"/>
              <a:t>(Lei</a:t>
            </a:r>
            <a:r>
              <a:rPr lang="en-US" sz="1300" spc="-20"/>
              <a:t> </a:t>
            </a:r>
            <a:r>
              <a:rPr lang="en-US" sz="1300" spc="-15"/>
              <a:t>n°</a:t>
            </a:r>
            <a:r>
              <a:rPr lang="en-US" sz="1300" spc="-165"/>
              <a:t> </a:t>
            </a:r>
            <a:r>
              <a:rPr lang="en-US" sz="1300" spc="-25"/>
              <a:t>11.638/2007,</a:t>
            </a:r>
            <a:r>
              <a:rPr lang="en-US" sz="1300" spc="-10"/>
              <a:t> art.</a:t>
            </a:r>
            <a:r>
              <a:rPr lang="en-US" sz="1300" spc="-15"/>
              <a:t> 3°)</a:t>
            </a:r>
          </a:p>
          <a:p>
            <a:pPr marL="12700" indent="-228600">
              <a:lnSpc>
                <a:spcPct val="90000"/>
              </a:lnSpc>
              <a:buFont typeface="Arial" panose="020B0604020202020204" pitchFamily="34" charset="0"/>
              <a:buChar char="•"/>
            </a:pPr>
            <a:endParaRPr lang="en-US" sz="1300" spc="-15"/>
          </a:p>
          <a:p>
            <a:pPr marL="12700" indent="-228600">
              <a:lnSpc>
                <a:spcPct val="90000"/>
              </a:lnSpc>
              <a:buFont typeface="Arial" panose="020B0604020202020204" pitchFamily="34" charset="0"/>
              <a:buChar char="•"/>
            </a:pPr>
            <a:r>
              <a:rPr lang="en-US" sz="1300"/>
              <a:t>Altera e revoga dispositivos da Lei n</a:t>
            </a:r>
            <a:r>
              <a:rPr lang="en-US" sz="1300" u="sng" baseline="30000"/>
              <a:t>o</a:t>
            </a:r>
            <a:r>
              <a:rPr lang="en-US" sz="1300"/>
              <a:t> 6.404, de 15 de dezembro de 1976, e da Lei n</a:t>
            </a:r>
            <a:r>
              <a:rPr lang="en-US" sz="1300" u="sng" baseline="30000"/>
              <a:t>o</a:t>
            </a:r>
            <a:r>
              <a:rPr lang="en-US" sz="1300"/>
              <a:t> 6.385, de 7 de dezembro de 1976, e estende às sociedades de grande porte disposições relativas à elaboração e divulgação de demonstrações financeiras. </a:t>
            </a:r>
          </a:p>
          <a:p>
            <a:pPr indent="-228600">
              <a:lnSpc>
                <a:spcPct val="90000"/>
              </a:lnSpc>
              <a:buFont typeface="Arial" panose="020B0604020202020204" pitchFamily="34" charset="0"/>
              <a:buChar char="•"/>
            </a:pPr>
            <a:endParaRPr lang="en-US" sz="1300"/>
          </a:p>
          <a:p>
            <a:pPr marL="208915" indent="-228600">
              <a:lnSpc>
                <a:spcPct val="90000"/>
              </a:lnSpc>
              <a:buFont typeface="Arial" panose="020B0604020202020204" pitchFamily="34" charset="0"/>
              <a:buChar char="•"/>
            </a:pPr>
            <a:r>
              <a:rPr lang="en-US" sz="1300" spc="-20"/>
              <a:t>Demonstrações Financeiras </a:t>
            </a:r>
            <a:r>
              <a:rPr lang="en-US" sz="1300" spc="-10"/>
              <a:t>de </a:t>
            </a:r>
            <a:r>
              <a:rPr lang="en-US" sz="1300" spc="-15"/>
              <a:t>Sociedades </a:t>
            </a:r>
            <a:r>
              <a:rPr lang="en-US" sz="1300" spc="-10"/>
              <a:t>de </a:t>
            </a:r>
            <a:r>
              <a:rPr lang="en-US" sz="1300" spc="-20"/>
              <a:t>Grande</a:t>
            </a:r>
            <a:r>
              <a:rPr lang="en-US" sz="1300" spc="-65"/>
              <a:t> </a:t>
            </a:r>
            <a:r>
              <a:rPr lang="en-US" sz="1300" spc="-20"/>
              <a:t>Porte.</a:t>
            </a:r>
            <a:endParaRPr lang="en-US" sz="1300"/>
          </a:p>
          <a:p>
            <a:pPr indent="-228600">
              <a:lnSpc>
                <a:spcPct val="90000"/>
              </a:lnSpc>
              <a:spcBef>
                <a:spcPts val="10"/>
              </a:spcBef>
              <a:buFont typeface="Arial" panose="020B0604020202020204" pitchFamily="34" charset="0"/>
              <a:buChar char="•"/>
            </a:pPr>
            <a:endParaRPr lang="en-US" sz="1300"/>
          </a:p>
          <a:p>
            <a:pPr marL="208915" marR="5080" indent="-228600">
              <a:lnSpc>
                <a:spcPct val="90000"/>
              </a:lnSpc>
              <a:spcBef>
                <a:spcPts val="5"/>
              </a:spcBef>
              <a:buFont typeface="Arial" panose="020B0604020202020204" pitchFamily="34" charset="0"/>
              <a:buChar char="•"/>
            </a:pPr>
            <a:r>
              <a:rPr lang="en-US" sz="1300" b="1" spc="-10"/>
              <a:t>Art</a:t>
            </a:r>
            <a:r>
              <a:rPr lang="en-US" sz="1300" spc="-10"/>
              <a:t>. </a:t>
            </a:r>
            <a:r>
              <a:rPr lang="en-US" sz="1300" b="1" spc="-15"/>
              <a:t>3</a:t>
            </a:r>
            <a:r>
              <a:rPr lang="en-US" sz="1300" spc="-15"/>
              <a:t>°. Aplicam-se </a:t>
            </a:r>
            <a:r>
              <a:rPr lang="en-US" sz="1300" spc="-10"/>
              <a:t>às </a:t>
            </a:r>
            <a:r>
              <a:rPr lang="en-US" sz="1300" spc="-15"/>
              <a:t>sociedades </a:t>
            </a:r>
            <a:r>
              <a:rPr lang="en-US" sz="1300" spc="-10"/>
              <a:t>de </a:t>
            </a:r>
            <a:r>
              <a:rPr lang="en-US" sz="1300" spc="-20"/>
              <a:t>grande </a:t>
            </a:r>
            <a:r>
              <a:rPr lang="en-US" sz="1300" spc="-15"/>
              <a:t>porte, ainda que não constituídas </a:t>
            </a:r>
            <a:r>
              <a:rPr lang="en-US" sz="1300" spc="-10"/>
              <a:t>sob </a:t>
            </a:r>
            <a:r>
              <a:rPr lang="en-US" sz="1300"/>
              <a:t>a </a:t>
            </a:r>
            <a:r>
              <a:rPr lang="en-US" sz="1300" spc="-15"/>
              <a:t>forma </a:t>
            </a:r>
            <a:r>
              <a:rPr lang="en-US" sz="1300" spc="-10"/>
              <a:t>de </a:t>
            </a:r>
            <a:r>
              <a:rPr lang="en-US" sz="1300" spc="-15"/>
              <a:t>sociedades</a:t>
            </a:r>
          </a:p>
          <a:p>
            <a:pPr marL="208915" marR="5080" indent="-228600">
              <a:lnSpc>
                <a:spcPct val="90000"/>
              </a:lnSpc>
              <a:spcBef>
                <a:spcPts val="5"/>
              </a:spcBef>
              <a:buFont typeface="Arial" panose="020B0604020202020204" pitchFamily="34" charset="0"/>
              <a:buChar char="•"/>
            </a:pPr>
            <a:r>
              <a:rPr lang="en-US" sz="1300" spc="-15"/>
              <a:t> </a:t>
            </a:r>
            <a:r>
              <a:rPr lang="en-US" sz="1300" spc="-10"/>
              <a:t>por  </a:t>
            </a:r>
            <a:r>
              <a:rPr lang="en-US" sz="1300" spc="-15"/>
              <a:t>ações, </a:t>
            </a:r>
            <a:r>
              <a:rPr lang="en-US" sz="1300" spc="-10"/>
              <a:t>as </a:t>
            </a:r>
            <a:r>
              <a:rPr lang="en-US" sz="1300" spc="-15"/>
              <a:t>disposições </a:t>
            </a:r>
            <a:r>
              <a:rPr lang="en-US" sz="1300" spc="-10"/>
              <a:t>da </a:t>
            </a:r>
            <a:r>
              <a:rPr lang="en-US" sz="1300" spc="-15"/>
              <a:t>Lei n° 6.404, </a:t>
            </a:r>
            <a:r>
              <a:rPr lang="en-US" sz="1300" spc="-10"/>
              <a:t>de 15 de </a:t>
            </a:r>
            <a:r>
              <a:rPr lang="en-US" sz="1300" spc="-20"/>
              <a:t>dezembro </a:t>
            </a:r>
            <a:r>
              <a:rPr lang="en-US" sz="1300" spc="-10"/>
              <a:t>de </a:t>
            </a:r>
            <a:r>
              <a:rPr lang="en-US" sz="1300" spc="-15"/>
              <a:t>1976, sobre </a:t>
            </a:r>
            <a:r>
              <a:rPr lang="en-US" sz="1300" spc="-20"/>
              <a:t>escrituração </a:t>
            </a:r>
            <a:r>
              <a:rPr lang="en-US" sz="1300"/>
              <a:t>e </a:t>
            </a:r>
            <a:r>
              <a:rPr lang="en-US" sz="1300" spc="-20"/>
              <a:t>elaboração </a:t>
            </a:r>
            <a:r>
              <a:rPr lang="en-US" sz="1300" spc="-15"/>
              <a:t>de  </a:t>
            </a:r>
          </a:p>
          <a:p>
            <a:pPr marL="208915" marR="5080" indent="-228600">
              <a:lnSpc>
                <a:spcPct val="90000"/>
              </a:lnSpc>
              <a:spcBef>
                <a:spcPts val="5"/>
              </a:spcBef>
              <a:buFont typeface="Arial" panose="020B0604020202020204" pitchFamily="34" charset="0"/>
              <a:buChar char="•"/>
            </a:pPr>
            <a:r>
              <a:rPr lang="en-US" sz="1300" spc="-20"/>
              <a:t>demonstrações financeiras </a:t>
            </a:r>
            <a:r>
              <a:rPr lang="en-US" sz="1300"/>
              <a:t>e a </a:t>
            </a:r>
            <a:r>
              <a:rPr lang="en-US" sz="1300" spc="-15"/>
              <a:t>obrigatoriedade </a:t>
            </a:r>
            <a:r>
              <a:rPr lang="en-US" sz="1300" spc="-10"/>
              <a:t>de </a:t>
            </a:r>
            <a:r>
              <a:rPr lang="en-US" sz="1300" spc="-15"/>
              <a:t>auditoria </a:t>
            </a:r>
            <a:r>
              <a:rPr lang="en-US" sz="1300" spc="-20"/>
              <a:t>independente </a:t>
            </a:r>
            <a:r>
              <a:rPr lang="en-US" sz="1300" spc="-10"/>
              <a:t>por </a:t>
            </a:r>
            <a:r>
              <a:rPr lang="en-US" sz="1300" spc="-15"/>
              <a:t>auditor </a:t>
            </a:r>
            <a:r>
              <a:rPr lang="en-US" sz="1300" spc="-20"/>
              <a:t>registrado </a:t>
            </a:r>
            <a:r>
              <a:rPr lang="en-US" sz="1300" spc="-15"/>
              <a:t>na Comissão</a:t>
            </a:r>
          </a:p>
          <a:p>
            <a:pPr marL="208915" marR="5080" indent="-228600">
              <a:lnSpc>
                <a:spcPct val="90000"/>
              </a:lnSpc>
              <a:spcBef>
                <a:spcPts val="5"/>
              </a:spcBef>
              <a:buFont typeface="Arial" panose="020B0604020202020204" pitchFamily="34" charset="0"/>
              <a:buChar char="•"/>
            </a:pPr>
            <a:r>
              <a:rPr lang="en-US" sz="1300" spc="-15"/>
              <a:t> de  </a:t>
            </a:r>
            <a:r>
              <a:rPr lang="en-US" sz="1300" spc="-25"/>
              <a:t>Valores</a:t>
            </a:r>
            <a:r>
              <a:rPr lang="en-US" sz="1300" spc="-30"/>
              <a:t> </a:t>
            </a:r>
            <a:r>
              <a:rPr lang="en-US" sz="1300" spc="-15"/>
              <a:t>Mobiliários.</a:t>
            </a:r>
            <a:endParaRPr lang="en-US" sz="1300"/>
          </a:p>
          <a:p>
            <a:pPr indent="-228600">
              <a:lnSpc>
                <a:spcPct val="90000"/>
              </a:lnSpc>
              <a:spcBef>
                <a:spcPts val="10"/>
              </a:spcBef>
              <a:buFont typeface="Arial" panose="020B0604020202020204" pitchFamily="34" charset="0"/>
              <a:buChar char="•"/>
            </a:pPr>
            <a:endParaRPr lang="en-US" sz="1300"/>
          </a:p>
          <a:p>
            <a:pPr marL="208915" marR="5080" indent="-228600">
              <a:lnSpc>
                <a:spcPct val="90000"/>
              </a:lnSpc>
              <a:buFont typeface="Arial" panose="020B0604020202020204" pitchFamily="34" charset="0"/>
              <a:buChar char="•"/>
            </a:pPr>
            <a:r>
              <a:rPr lang="en-US" sz="1300" b="1" spc="-15"/>
              <a:t>Parágrafo único</a:t>
            </a:r>
            <a:r>
              <a:rPr lang="en-US" sz="1300" spc="-15"/>
              <a:t>. Considera-se </a:t>
            </a:r>
            <a:r>
              <a:rPr lang="en-US" sz="1300" spc="-10"/>
              <a:t>de </a:t>
            </a:r>
            <a:r>
              <a:rPr lang="en-US" sz="1300" spc="-20"/>
              <a:t>grande </a:t>
            </a:r>
            <a:r>
              <a:rPr lang="en-US" sz="1300" spc="-15"/>
              <a:t>porte, </a:t>
            </a:r>
            <a:r>
              <a:rPr lang="en-US" sz="1300" spc="-20"/>
              <a:t>para </a:t>
            </a:r>
            <a:r>
              <a:rPr lang="en-US" sz="1300" spc="-5"/>
              <a:t>os </a:t>
            </a:r>
            <a:r>
              <a:rPr lang="en-US" sz="1300" spc="-10"/>
              <a:t>fins </a:t>
            </a:r>
            <a:r>
              <a:rPr lang="en-US" sz="1300" spc="-20"/>
              <a:t>exclusivos </a:t>
            </a:r>
            <a:r>
              <a:rPr lang="en-US" sz="1300" spc="-15"/>
              <a:t>desta Lei, </a:t>
            </a:r>
            <a:r>
              <a:rPr lang="en-US" sz="1300"/>
              <a:t>a</a:t>
            </a:r>
            <a:r>
              <a:rPr lang="en-US" sz="1300" b="1" u="sng"/>
              <a:t> </a:t>
            </a:r>
            <a:r>
              <a:rPr lang="en-US" sz="1300" b="1" u="sng" spc="-15"/>
              <a:t>sociedade </a:t>
            </a:r>
            <a:r>
              <a:rPr lang="en-US" sz="1300" b="1" u="sng" spc="-10"/>
              <a:t>ou </a:t>
            </a:r>
            <a:r>
              <a:rPr lang="en-US" sz="1300" b="1" u="sng" spc="-15"/>
              <a:t>conjunto </a:t>
            </a:r>
          </a:p>
          <a:p>
            <a:pPr marL="208915" marR="5080" indent="-228600">
              <a:lnSpc>
                <a:spcPct val="90000"/>
              </a:lnSpc>
              <a:buFont typeface="Arial" panose="020B0604020202020204" pitchFamily="34" charset="0"/>
              <a:buChar char="•"/>
            </a:pPr>
            <a:r>
              <a:rPr lang="en-US" sz="1300" b="1" u="sng" spc="-15"/>
              <a:t>de  sociedades </a:t>
            </a:r>
            <a:r>
              <a:rPr lang="en-US" sz="1300" b="1" u="sng" spc="-10"/>
              <a:t>sob </a:t>
            </a:r>
            <a:r>
              <a:rPr lang="en-US" sz="1300" b="1" u="sng" spc="-15"/>
              <a:t>controle comum </a:t>
            </a:r>
            <a:r>
              <a:rPr lang="en-US" sz="1300" spc="-15"/>
              <a:t>que </a:t>
            </a:r>
            <a:r>
              <a:rPr lang="en-US" sz="1300" spc="-45"/>
              <a:t>tiver, </a:t>
            </a:r>
            <a:r>
              <a:rPr lang="en-US" sz="1300" spc="-15"/>
              <a:t>no </a:t>
            </a:r>
            <a:r>
              <a:rPr lang="en-US" sz="1300" spc="-20"/>
              <a:t>exercício </a:t>
            </a:r>
            <a:r>
              <a:rPr lang="en-US" sz="1300" spc="-15"/>
              <a:t>social </a:t>
            </a:r>
            <a:r>
              <a:rPr lang="en-US" sz="1300" spc="-35"/>
              <a:t>anterior, </a:t>
            </a:r>
            <a:r>
              <a:rPr lang="en-US" sz="1300" spc="-15"/>
              <a:t>ativo </a:t>
            </a:r>
            <a:r>
              <a:rPr lang="en-US" sz="1300" spc="-10"/>
              <a:t>total </a:t>
            </a:r>
            <a:r>
              <a:rPr lang="en-US" sz="1300" spc="-15"/>
              <a:t>superior </a:t>
            </a:r>
            <a:r>
              <a:rPr lang="en-US" sz="1300"/>
              <a:t>a </a:t>
            </a:r>
          </a:p>
          <a:p>
            <a:pPr marL="208915" marR="5080" indent="-228600">
              <a:lnSpc>
                <a:spcPct val="90000"/>
              </a:lnSpc>
              <a:buFont typeface="Arial" panose="020B0604020202020204" pitchFamily="34" charset="0"/>
              <a:buChar char="•"/>
            </a:pPr>
            <a:r>
              <a:rPr lang="en-US" sz="1300" spc="-15"/>
              <a:t>R$ 240.000.000,00  (duzentos </a:t>
            </a:r>
            <a:r>
              <a:rPr lang="en-US" sz="1300"/>
              <a:t>e </a:t>
            </a:r>
            <a:r>
              <a:rPr lang="en-US" sz="1300" spc="-20"/>
              <a:t>quarenta </a:t>
            </a:r>
            <a:r>
              <a:rPr lang="en-US" sz="1300" spc="-15"/>
              <a:t>milhões </a:t>
            </a:r>
            <a:r>
              <a:rPr lang="en-US" sz="1300" spc="-10"/>
              <a:t>de </a:t>
            </a:r>
            <a:r>
              <a:rPr lang="en-US" sz="1300" spc="-15"/>
              <a:t>reais) </a:t>
            </a:r>
            <a:r>
              <a:rPr lang="en-US" sz="1300" spc="-10"/>
              <a:t>ou </a:t>
            </a:r>
            <a:r>
              <a:rPr lang="en-US" sz="1300" spc="-15"/>
              <a:t>receita bruta </a:t>
            </a:r>
            <a:r>
              <a:rPr lang="en-US" sz="1300" spc="-20"/>
              <a:t>anual </a:t>
            </a:r>
            <a:r>
              <a:rPr lang="en-US" sz="1300" spc="-15"/>
              <a:t>superior </a:t>
            </a:r>
            <a:r>
              <a:rPr lang="en-US" sz="1300"/>
              <a:t>a</a:t>
            </a:r>
          </a:p>
          <a:p>
            <a:pPr marL="208915" marR="5080" indent="-228600">
              <a:lnSpc>
                <a:spcPct val="90000"/>
              </a:lnSpc>
              <a:buFont typeface="Arial" panose="020B0604020202020204" pitchFamily="34" charset="0"/>
              <a:buChar char="•"/>
            </a:pPr>
            <a:r>
              <a:rPr lang="en-US" sz="1300"/>
              <a:t> </a:t>
            </a:r>
            <a:r>
              <a:rPr lang="en-US" sz="1300" spc="-15"/>
              <a:t>R$ 300.000.000,00 (trezentos milhões de  reais).</a:t>
            </a:r>
          </a:p>
          <a:p>
            <a:pPr marL="208915" marR="5080" indent="-228600">
              <a:lnSpc>
                <a:spcPct val="90000"/>
              </a:lnSpc>
              <a:buFont typeface="Arial" panose="020B0604020202020204" pitchFamily="34" charset="0"/>
              <a:buChar char="•"/>
            </a:pPr>
            <a:endParaRPr lang="en-US" sz="1300" spc="-15"/>
          </a:p>
          <a:p>
            <a:pPr marL="208915" marR="5080" indent="-228600">
              <a:lnSpc>
                <a:spcPct val="90000"/>
              </a:lnSpc>
              <a:buFont typeface="Arial" panose="020B0604020202020204" pitchFamily="34" charset="0"/>
              <a:buChar char="•"/>
            </a:pPr>
            <a:r>
              <a:rPr lang="en-US" sz="1300" spc="-15"/>
              <a:t>Precisa publicar as demonstrações, já que não aprovado o  dispositivo, mas mantida a ementa?</a:t>
            </a:r>
            <a:endParaRPr lang="en-US" sz="1300"/>
          </a:p>
          <a:p>
            <a:pPr indent="-228600">
              <a:lnSpc>
                <a:spcPct val="90000"/>
              </a:lnSpc>
              <a:buFont typeface="Arial" panose="020B0604020202020204" pitchFamily="34" charset="0"/>
              <a:buChar char="•"/>
            </a:pPr>
            <a:r>
              <a:rPr lang="en-US" sz="1300"/>
              <a:t> De um lado, deliberação 2 de 2015, da Juceps, e estudo de Modesto Carvalhosa; de outro, precedentes do TRF 3</a:t>
            </a:r>
          </a:p>
        </p:txBody>
      </p:sp>
    </p:spTree>
    <p:extLst>
      <p:ext uri="{BB962C8B-B14F-4D97-AF65-F5344CB8AC3E}">
        <p14:creationId xmlns:p14="http://schemas.microsoft.com/office/powerpoint/2010/main" val="3217723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ítulo 1">
            <a:extLst>
              <a:ext uri="{FF2B5EF4-FFF2-40B4-BE49-F238E27FC236}">
                <a16:creationId xmlns:a16="http://schemas.microsoft.com/office/drawing/2014/main" id="{525B7170-8F66-E846-BFB9-23453A4C9823}"/>
              </a:ext>
            </a:extLst>
          </p:cNvPr>
          <p:cNvSpPr>
            <a:spLocks noGrp="1"/>
          </p:cNvSpPr>
          <p:nvPr>
            <p:ph type="title"/>
          </p:nvPr>
        </p:nvSpPr>
        <p:spPr>
          <a:xfrm>
            <a:off x="640080" y="1243013"/>
            <a:ext cx="3855720" cy="4371974"/>
          </a:xfrm>
        </p:spPr>
        <p:txBody>
          <a:bodyPr>
            <a:normAutofit/>
          </a:bodyPr>
          <a:lstStyle/>
          <a:p>
            <a:r>
              <a:rPr lang="pt-BR" sz="4100">
                <a:solidFill>
                  <a:srgbClr val="FFFFFF"/>
                </a:solidFill>
              </a:rPr>
              <a:t>Integralização do Capital e Responsabilidade do Sócio</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A2A82D-F239-D240-9944-BC2A5932729D}"/>
              </a:ext>
            </a:extLst>
          </p:cNvPr>
          <p:cNvSpPr>
            <a:spLocks noGrp="1"/>
          </p:cNvSpPr>
          <p:nvPr>
            <p:ph idx="1"/>
          </p:nvPr>
        </p:nvSpPr>
        <p:spPr>
          <a:xfrm>
            <a:off x="6172200" y="804672"/>
            <a:ext cx="5221224" cy="5230368"/>
          </a:xfrm>
        </p:spPr>
        <p:txBody>
          <a:bodyPr anchor="ctr">
            <a:normAutofit/>
          </a:bodyPr>
          <a:lstStyle/>
          <a:p>
            <a:pPr marL="0" marR="5715" indent="0">
              <a:spcBef>
                <a:spcPts val="965"/>
              </a:spcBef>
              <a:buNone/>
            </a:pPr>
            <a:endParaRPr lang="pt-BR" sz="2200">
              <a:solidFill>
                <a:srgbClr val="000000"/>
              </a:solidFill>
              <a:latin typeface="VL Gothic"/>
              <a:cs typeface="VL Gothic"/>
            </a:endParaRPr>
          </a:p>
          <a:p>
            <a:pPr marL="0" marR="5715" indent="0">
              <a:spcBef>
                <a:spcPts val="965"/>
              </a:spcBef>
              <a:buNone/>
            </a:pPr>
            <a:endParaRPr lang="pt-BR" sz="2200">
              <a:solidFill>
                <a:srgbClr val="000000"/>
              </a:solidFill>
              <a:latin typeface="VL Gothic"/>
              <a:cs typeface="VL Gothic"/>
            </a:endParaRPr>
          </a:p>
          <a:p>
            <a:pPr marL="0" indent="0">
              <a:buNone/>
            </a:pPr>
            <a:r>
              <a:rPr lang="pt-BR" sz="2200">
                <a:solidFill>
                  <a:srgbClr val="000000"/>
                </a:solidFill>
              </a:rPr>
              <a:t>O que acontece se subscrever o capital e não integralizar?</a:t>
            </a:r>
          </a:p>
          <a:p>
            <a:pPr marL="0" indent="0">
              <a:buNone/>
            </a:pPr>
            <a:endParaRPr lang="pt-BR" sz="2200">
              <a:solidFill>
                <a:srgbClr val="000000"/>
              </a:solidFill>
            </a:endParaRPr>
          </a:p>
          <a:p>
            <a:pPr marL="0" indent="0">
              <a:buNone/>
            </a:pPr>
            <a:r>
              <a:rPr lang="pt-BR" sz="2200">
                <a:solidFill>
                  <a:srgbClr val="000000"/>
                </a:solidFill>
              </a:rPr>
              <a:t>Cobrança ou exclusão do sócio remisso.  </a:t>
            </a:r>
          </a:p>
          <a:p>
            <a:pPr marL="0" indent="0">
              <a:buNone/>
            </a:pPr>
            <a:r>
              <a:rPr lang="pt-BR" sz="2200">
                <a:solidFill>
                  <a:srgbClr val="000000"/>
                </a:solidFill>
              </a:rPr>
              <a:t>Artigo 1004, Parágrafo único. Verificada a mora, poderá a maioria dos demais sócios preferir, à indenização, a exclusão do sócio remisso, ou reduzir-lhe a quota ao montante já realizado,</a:t>
            </a:r>
          </a:p>
          <a:p>
            <a:pPr marL="0" indent="0">
              <a:buNone/>
            </a:pPr>
            <a:endParaRPr lang="pt-BR" sz="2200">
              <a:solidFill>
                <a:srgbClr val="000000"/>
              </a:solidFill>
            </a:endParaRPr>
          </a:p>
          <a:p>
            <a:pPr marL="0" indent="0">
              <a:buNone/>
            </a:pPr>
            <a:r>
              <a:rPr lang="pt-BR" sz="2200">
                <a:solidFill>
                  <a:srgbClr val="000000"/>
                </a:solidFill>
              </a:rPr>
              <a:t>Não há sócio de serviços, como na sociedade simples.</a:t>
            </a:r>
          </a:p>
          <a:p>
            <a:pPr marL="0" indent="0">
              <a:buNone/>
            </a:pPr>
            <a:endParaRPr lang="pt-BR" sz="2200">
              <a:solidFill>
                <a:srgbClr val="000000"/>
              </a:solidFill>
            </a:endParaRPr>
          </a:p>
          <a:p>
            <a:pPr marL="0" indent="0">
              <a:buNone/>
            </a:pPr>
            <a:endParaRPr lang="pt-BR" sz="2200">
              <a:solidFill>
                <a:srgbClr val="000000"/>
              </a:solidFill>
            </a:endParaRPr>
          </a:p>
        </p:txBody>
      </p:sp>
    </p:spTree>
    <p:extLst>
      <p:ext uri="{BB962C8B-B14F-4D97-AF65-F5344CB8AC3E}">
        <p14:creationId xmlns:p14="http://schemas.microsoft.com/office/powerpoint/2010/main" val="32172493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A259EC8-7EB0-8147-9A49-664667DFA68F}"/>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indent="-228600" fontAlgn="t">
              <a:lnSpc>
                <a:spcPct val="90000"/>
              </a:lnSpc>
              <a:spcAft>
                <a:spcPts val="600"/>
              </a:spcAft>
              <a:buFont typeface="Arial" panose="020B0604020202020204" pitchFamily="34" charset="0"/>
              <a:buChar char="•"/>
            </a:pPr>
            <a:r>
              <a:rPr lang="en-US" sz="1100" b="1" dirty="0"/>
              <a:t>                                             </a:t>
            </a:r>
            <a:r>
              <a:rPr lang="en-US" sz="1100" b="1" dirty="0" err="1"/>
              <a:t>Sociedade</a:t>
            </a:r>
            <a:r>
              <a:rPr lang="en-US" sz="1100" b="1" dirty="0"/>
              <a:t> de </a:t>
            </a:r>
            <a:r>
              <a:rPr lang="en-US" sz="1100" b="1" dirty="0" err="1"/>
              <a:t>Pessoas</a:t>
            </a:r>
            <a:r>
              <a:rPr lang="en-US" sz="1100" b="1" dirty="0"/>
              <a:t>                                 x                         </a:t>
            </a:r>
            <a:r>
              <a:rPr lang="en-US" sz="1100" b="1" dirty="0" err="1"/>
              <a:t>Sociedades</a:t>
            </a:r>
            <a:r>
              <a:rPr lang="en-US" sz="1100" b="1" dirty="0"/>
              <a:t> de </a:t>
            </a:r>
            <a:r>
              <a:rPr lang="en-US" sz="1100" b="1" dirty="0" err="1"/>
              <a:t>Capitais</a:t>
            </a:r>
            <a:endParaRPr lang="en-US" sz="1100" b="1"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r>
              <a:rPr lang="en-US" sz="1100" dirty="0" err="1"/>
              <a:t>Responsabilidade</a:t>
            </a:r>
            <a:r>
              <a:rPr lang="en-US" sz="1100" dirty="0"/>
              <a:t>                    (</a:t>
            </a:r>
            <a:r>
              <a:rPr lang="en-US" sz="1100" dirty="0" err="1"/>
              <a:t>i</a:t>
            </a:r>
            <a:r>
              <a:rPr lang="en-US" sz="1100" dirty="0"/>
              <a:t>)</a:t>
            </a:r>
            <a:r>
              <a:rPr lang="en-US" sz="1100" dirty="0" err="1"/>
              <a:t>limitada</a:t>
            </a:r>
            <a:r>
              <a:rPr lang="en-US" sz="1100" dirty="0"/>
              <a:t> dos </a:t>
            </a:r>
            <a:r>
              <a:rPr lang="en-US" sz="1100" dirty="0" err="1"/>
              <a:t>sócio</a:t>
            </a:r>
            <a:r>
              <a:rPr lang="en-US" sz="1100" dirty="0"/>
              <a:t>                                                             </a:t>
            </a:r>
            <a:r>
              <a:rPr lang="en-US" sz="1100" dirty="0" err="1"/>
              <a:t>limitada</a:t>
            </a:r>
            <a:r>
              <a:rPr lang="en-US" sz="1100" dirty="0"/>
              <a:t> dos </a:t>
            </a:r>
            <a:r>
              <a:rPr lang="en-US" sz="1100" dirty="0" err="1"/>
              <a:t>sócios</a:t>
            </a: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r>
              <a:rPr lang="en-US" sz="1100" dirty="0" err="1"/>
              <a:t>Cessão</a:t>
            </a:r>
            <a:r>
              <a:rPr lang="en-US" sz="1100" dirty="0"/>
              <a:t> de </a:t>
            </a:r>
            <a:r>
              <a:rPr lang="en-US" sz="1100" dirty="0" err="1"/>
              <a:t>Participação</a:t>
            </a:r>
            <a:r>
              <a:rPr lang="en-US" sz="1100" dirty="0"/>
              <a:t>            </a:t>
            </a:r>
            <a:r>
              <a:rPr lang="en-US" sz="1100" dirty="0" err="1"/>
              <a:t>Proibida</a:t>
            </a:r>
            <a:r>
              <a:rPr lang="en-US" sz="1100" dirty="0"/>
              <a:t> </a:t>
            </a:r>
            <a:r>
              <a:rPr lang="en-US" sz="1100" dirty="0" err="1"/>
              <a:t>ou</a:t>
            </a:r>
            <a:r>
              <a:rPr lang="en-US" sz="1100" dirty="0"/>
              <a:t> </a:t>
            </a:r>
            <a:r>
              <a:rPr lang="en-US" sz="1100" dirty="0" err="1"/>
              <a:t>restrita</a:t>
            </a:r>
            <a:r>
              <a:rPr lang="en-US" sz="1100" dirty="0"/>
              <a:t>                                                            Livre</a:t>
            </a:r>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endParaRPr lang="en-US" sz="1100" dirty="0"/>
          </a:p>
          <a:p>
            <a:pPr indent="-228600" fontAlgn="t">
              <a:lnSpc>
                <a:spcPct val="90000"/>
              </a:lnSpc>
              <a:spcAft>
                <a:spcPts val="600"/>
              </a:spcAft>
              <a:buFont typeface="Arial" panose="020B0604020202020204" pitchFamily="34" charset="0"/>
              <a:buChar char="•"/>
            </a:pPr>
            <a:r>
              <a:rPr lang="en-US" sz="1100" dirty="0" err="1"/>
              <a:t>Resoluçao</a:t>
            </a:r>
            <a:r>
              <a:rPr lang="en-US" sz="1100" dirty="0"/>
              <a:t> do </a:t>
            </a:r>
            <a:r>
              <a:rPr lang="en-US" sz="1100" dirty="0" err="1"/>
              <a:t>vínculo</a:t>
            </a:r>
            <a:r>
              <a:rPr lang="en-US" sz="1100" dirty="0"/>
              <a:t> do</a:t>
            </a:r>
          </a:p>
          <a:p>
            <a:pPr indent="-228600" fontAlgn="t">
              <a:lnSpc>
                <a:spcPct val="90000"/>
              </a:lnSpc>
              <a:spcAft>
                <a:spcPts val="600"/>
              </a:spcAft>
              <a:buFont typeface="Arial" panose="020B0604020202020204" pitchFamily="34" charset="0"/>
              <a:buChar char="•"/>
            </a:pPr>
            <a:r>
              <a:rPr lang="en-US" sz="1100" dirty="0" err="1"/>
              <a:t>sócio</a:t>
            </a:r>
            <a:r>
              <a:rPr lang="en-US" sz="1100" dirty="0"/>
              <a:t>                                          </a:t>
            </a:r>
            <a:r>
              <a:rPr lang="en-US" sz="1100" dirty="0" err="1"/>
              <a:t>Quebra</a:t>
            </a:r>
            <a:r>
              <a:rPr lang="en-US" sz="1100" dirty="0"/>
              <a:t> da </a:t>
            </a:r>
            <a:r>
              <a:rPr lang="en-US" sz="1100" dirty="0" err="1"/>
              <a:t>affectio</a:t>
            </a:r>
            <a:r>
              <a:rPr lang="en-US" sz="1100" dirty="0"/>
              <a:t> </a:t>
            </a:r>
            <a:r>
              <a:rPr lang="en-US" sz="1100" dirty="0" err="1"/>
              <a:t>societatis</a:t>
            </a:r>
            <a:r>
              <a:rPr lang="en-US" sz="1100" dirty="0"/>
              <a:t>                                             </a:t>
            </a:r>
            <a:r>
              <a:rPr lang="en-US" sz="1100" dirty="0" err="1"/>
              <a:t>Restrita</a:t>
            </a:r>
            <a:r>
              <a:rPr lang="en-US" sz="1100" dirty="0"/>
              <a:t> a  </a:t>
            </a:r>
            <a:r>
              <a:rPr lang="en-US" sz="1100" dirty="0" err="1"/>
              <a:t>hipóteses</a:t>
            </a:r>
            <a:r>
              <a:rPr lang="en-US" sz="1100" dirty="0"/>
              <a:t> </a:t>
            </a:r>
          </a:p>
          <a:p>
            <a:pPr indent="-228600" fontAlgn="t">
              <a:lnSpc>
                <a:spcPct val="90000"/>
              </a:lnSpc>
              <a:spcAft>
                <a:spcPts val="600"/>
              </a:spcAft>
              <a:buFont typeface="Arial" panose="020B0604020202020204" pitchFamily="34" charset="0"/>
              <a:buChar char="•"/>
            </a:pPr>
            <a:r>
              <a:rPr lang="en-US" sz="1100" dirty="0"/>
              <a:t>                                                                                                                                                  </a:t>
            </a:r>
            <a:r>
              <a:rPr lang="en-US" sz="1100" dirty="0" err="1"/>
              <a:t>objetivas</a:t>
            </a:r>
            <a:endParaRPr lang="en-US" sz="1100" dirty="0"/>
          </a:p>
          <a:p>
            <a:pPr fontAlgn="t">
              <a:lnSpc>
                <a:spcPct val="90000"/>
              </a:lnSpc>
              <a:spcAft>
                <a:spcPts val="600"/>
              </a:spcAft>
            </a:pPr>
            <a:r>
              <a:rPr lang="en-US" sz="1100" dirty="0"/>
              <a:t>                                </a:t>
            </a:r>
          </a:p>
          <a:p>
            <a:pPr indent="-228600" fontAlgn="t">
              <a:lnSpc>
                <a:spcPct val="90000"/>
              </a:lnSpc>
              <a:spcAft>
                <a:spcPts val="600"/>
              </a:spcAft>
              <a:buFont typeface="Arial" panose="020B0604020202020204" pitchFamily="34" charset="0"/>
              <a:buChar char="•"/>
            </a:pPr>
            <a:r>
              <a:rPr lang="en-US" sz="1100" dirty="0"/>
              <a:t>Nome </a:t>
            </a:r>
            <a:r>
              <a:rPr lang="en-US" sz="1100" dirty="0" err="1"/>
              <a:t>empresarial</a:t>
            </a:r>
            <a:r>
              <a:rPr lang="en-US" sz="1100" dirty="0"/>
              <a:t>                    </a:t>
            </a:r>
            <a:r>
              <a:rPr lang="en-US" sz="1100" dirty="0" err="1"/>
              <a:t>Razão</a:t>
            </a:r>
            <a:r>
              <a:rPr lang="en-US" sz="1100" dirty="0"/>
              <a:t> social </a:t>
            </a:r>
            <a:r>
              <a:rPr lang="en-US" sz="1100" dirty="0" err="1"/>
              <a:t>ou</a:t>
            </a:r>
            <a:r>
              <a:rPr lang="en-US" sz="1100" dirty="0"/>
              <a:t> </a:t>
            </a:r>
            <a:r>
              <a:rPr lang="en-US" sz="1100" dirty="0" err="1"/>
              <a:t>firma</a:t>
            </a:r>
            <a:r>
              <a:rPr lang="en-US" sz="1100" dirty="0"/>
              <a:t>                                                        </a:t>
            </a:r>
            <a:r>
              <a:rPr lang="en-US" sz="1100" dirty="0" err="1"/>
              <a:t>Denominação</a:t>
            </a:r>
            <a:r>
              <a:rPr lang="en-US" sz="1100" dirty="0"/>
              <a:t> </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b="1" dirty="0"/>
          </a:p>
        </p:txBody>
      </p:sp>
      <p:sp>
        <p:nvSpPr>
          <p:cNvPr id="30"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1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8C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75D25C59-0718-2245-88ED-C92DAC816346}"/>
              </a:ext>
            </a:extLst>
          </p:cNvPr>
          <p:cNvPicPr>
            <a:picLocks noChangeAspect="1"/>
          </p:cNvPicPr>
          <p:nvPr/>
        </p:nvPicPr>
        <p:blipFill>
          <a:blip r:embed="rId2"/>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996995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ítulo 1">
            <a:extLst>
              <a:ext uri="{FF2B5EF4-FFF2-40B4-BE49-F238E27FC236}">
                <a16:creationId xmlns:a16="http://schemas.microsoft.com/office/drawing/2014/main" id="{525B7170-8F66-E846-BFB9-23453A4C9823}"/>
              </a:ext>
            </a:extLst>
          </p:cNvPr>
          <p:cNvSpPr>
            <a:spLocks noGrp="1"/>
          </p:cNvSpPr>
          <p:nvPr>
            <p:ph type="title"/>
          </p:nvPr>
        </p:nvSpPr>
        <p:spPr>
          <a:xfrm>
            <a:off x="640080" y="1243013"/>
            <a:ext cx="3855720" cy="4371974"/>
          </a:xfrm>
        </p:spPr>
        <p:txBody>
          <a:bodyPr>
            <a:normAutofit/>
          </a:bodyPr>
          <a:lstStyle/>
          <a:p>
            <a:r>
              <a:rPr lang="pt-BR" sz="4100">
                <a:solidFill>
                  <a:srgbClr val="FFFFFF"/>
                </a:solidFill>
              </a:rPr>
              <a:t>Integralização do Capital e Responsabilidade Solidária dos Sócios</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A2A82D-F239-D240-9944-BC2A5932729D}"/>
              </a:ext>
            </a:extLst>
          </p:cNvPr>
          <p:cNvSpPr>
            <a:spLocks noGrp="1"/>
          </p:cNvSpPr>
          <p:nvPr>
            <p:ph idx="1"/>
          </p:nvPr>
        </p:nvSpPr>
        <p:spPr>
          <a:xfrm>
            <a:off x="6172200" y="804672"/>
            <a:ext cx="5221224" cy="5230368"/>
          </a:xfrm>
        </p:spPr>
        <p:txBody>
          <a:bodyPr anchor="ctr">
            <a:normAutofit fontScale="92500" lnSpcReduction="20000"/>
          </a:bodyPr>
          <a:lstStyle/>
          <a:p>
            <a:pPr marL="0" marR="5715" indent="0">
              <a:spcBef>
                <a:spcPts val="965"/>
              </a:spcBef>
              <a:buNone/>
            </a:pPr>
            <a:endParaRPr lang="pt-BR" sz="1300" b="1" dirty="0">
              <a:solidFill>
                <a:srgbClr val="000000"/>
              </a:solidFill>
              <a:latin typeface="Tahoma"/>
              <a:cs typeface="Tahoma"/>
            </a:endParaRPr>
          </a:p>
          <a:p>
            <a:pPr marL="0" marR="5715" indent="0">
              <a:spcBef>
                <a:spcPts val="965"/>
              </a:spcBef>
              <a:buNone/>
            </a:pPr>
            <a:endParaRPr lang="pt-BR" sz="1600" b="1" dirty="0">
              <a:solidFill>
                <a:srgbClr val="000000"/>
              </a:solidFill>
              <a:latin typeface="Tahoma"/>
              <a:cs typeface="Tahoma"/>
            </a:endParaRPr>
          </a:p>
          <a:p>
            <a:pPr marL="0" marR="5715" indent="0">
              <a:spcBef>
                <a:spcPts val="965"/>
              </a:spcBef>
              <a:buNone/>
            </a:pPr>
            <a:r>
              <a:rPr lang="pt-BR" sz="1600" b="1" dirty="0">
                <a:solidFill>
                  <a:srgbClr val="000000"/>
                </a:solidFill>
                <a:latin typeface="Tahoma"/>
                <a:cs typeface="Tahoma"/>
              </a:rPr>
              <a:t>Art</a:t>
            </a:r>
            <a:r>
              <a:rPr lang="pt-BR" sz="1600" dirty="0">
                <a:solidFill>
                  <a:srgbClr val="000000"/>
                </a:solidFill>
                <a:latin typeface="Tahoma"/>
                <a:cs typeface="Tahoma"/>
              </a:rPr>
              <a:t>. </a:t>
            </a:r>
            <a:r>
              <a:rPr lang="pt-BR" sz="1600" b="1" dirty="0">
                <a:solidFill>
                  <a:srgbClr val="000000"/>
                </a:solidFill>
                <a:latin typeface="Tahoma"/>
                <a:cs typeface="Tahoma"/>
              </a:rPr>
              <a:t>1</a:t>
            </a:r>
            <a:r>
              <a:rPr lang="pt-BR" sz="1600" dirty="0">
                <a:solidFill>
                  <a:srgbClr val="000000"/>
                </a:solidFill>
                <a:latin typeface="Tahoma"/>
                <a:cs typeface="Tahoma"/>
              </a:rPr>
              <a:t>.</a:t>
            </a:r>
            <a:r>
              <a:rPr lang="pt-BR" sz="1600" b="1" dirty="0">
                <a:solidFill>
                  <a:srgbClr val="000000"/>
                </a:solidFill>
                <a:latin typeface="Tahoma"/>
                <a:cs typeface="Tahoma"/>
              </a:rPr>
              <a:t>052</a:t>
            </a:r>
            <a:r>
              <a:rPr lang="pt-BR" sz="1600" dirty="0">
                <a:solidFill>
                  <a:srgbClr val="000000"/>
                </a:solidFill>
                <a:latin typeface="Tahoma"/>
                <a:cs typeface="Tahoma"/>
              </a:rPr>
              <a:t>. Na sociedade </a:t>
            </a:r>
            <a:r>
              <a:rPr lang="pt-BR" sz="1600" spc="5" dirty="0">
                <a:solidFill>
                  <a:srgbClr val="000000"/>
                </a:solidFill>
                <a:latin typeface="Tahoma"/>
                <a:cs typeface="Tahoma"/>
              </a:rPr>
              <a:t>limitada, </a:t>
            </a:r>
            <a:r>
              <a:rPr lang="pt-BR" sz="1600" dirty="0">
                <a:solidFill>
                  <a:srgbClr val="000000"/>
                </a:solidFill>
                <a:latin typeface="Tahoma"/>
                <a:cs typeface="Tahoma"/>
              </a:rPr>
              <a:t>a responsabilidade de cada sócio é restrita </a:t>
            </a:r>
            <a:r>
              <a:rPr lang="pt-BR" sz="1600" spc="5" dirty="0">
                <a:solidFill>
                  <a:srgbClr val="000000"/>
                </a:solidFill>
                <a:latin typeface="Tahoma"/>
                <a:cs typeface="Tahoma"/>
              </a:rPr>
              <a:t>ao </a:t>
            </a:r>
            <a:r>
              <a:rPr lang="pt-BR" sz="1600" dirty="0">
                <a:solidFill>
                  <a:srgbClr val="000000"/>
                </a:solidFill>
                <a:latin typeface="Tahoma"/>
                <a:cs typeface="Tahoma"/>
              </a:rPr>
              <a:t>valor de suas quotas, </a:t>
            </a:r>
            <a:r>
              <a:rPr lang="pt-BR" sz="1600" spc="5" dirty="0">
                <a:solidFill>
                  <a:srgbClr val="000000"/>
                </a:solidFill>
                <a:latin typeface="Tahoma"/>
                <a:cs typeface="Tahoma"/>
              </a:rPr>
              <a:t>mas </a:t>
            </a:r>
            <a:r>
              <a:rPr lang="pt-BR" sz="1600" dirty="0">
                <a:solidFill>
                  <a:srgbClr val="000000"/>
                </a:solidFill>
                <a:latin typeface="Tahoma"/>
                <a:cs typeface="Tahoma"/>
              </a:rPr>
              <a:t>todos respondem solidariamente  pela integralização </a:t>
            </a:r>
            <a:r>
              <a:rPr lang="pt-BR" sz="1600" spc="-5" dirty="0">
                <a:solidFill>
                  <a:srgbClr val="000000"/>
                </a:solidFill>
                <a:latin typeface="Tahoma"/>
                <a:cs typeface="Tahoma"/>
              </a:rPr>
              <a:t>do </a:t>
            </a:r>
            <a:r>
              <a:rPr lang="pt-BR" sz="1600" spc="5" dirty="0">
                <a:solidFill>
                  <a:srgbClr val="000000"/>
                </a:solidFill>
                <a:latin typeface="Tahoma"/>
                <a:cs typeface="Tahoma"/>
              </a:rPr>
              <a:t>capital</a:t>
            </a:r>
            <a:r>
              <a:rPr lang="pt-BR" sz="1600" spc="70" dirty="0">
                <a:solidFill>
                  <a:srgbClr val="000000"/>
                </a:solidFill>
                <a:latin typeface="Tahoma"/>
                <a:cs typeface="Tahoma"/>
              </a:rPr>
              <a:t> </a:t>
            </a:r>
            <a:r>
              <a:rPr lang="pt-BR" sz="1600" dirty="0">
                <a:solidFill>
                  <a:srgbClr val="000000"/>
                </a:solidFill>
                <a:latin typeface="Tahoma"/>
                <a:cs typeface="Tahoma"/>
              </a:rPr>
              <a:t>social.</a:t>
            </a:r>
          </a:p>
          <a:p>
            <a:pPr>
              <a:spcBef>
                <a:spcPts val="40"/>
              </a:spcBef>
            </a:pPr>
            <a:endParaRPr lang="pt-BR" sz="1600" dirty="0">
              <a:solidFill>
                <a:srgbClr val="000000"/>
              </a:solidFill>
              <a:latin typeface="Tahoma"/>
              <a:cs typeface="Tahoma"/>
            </a:endParaRPr>
          </a:p>
          <a:p>
            <a:pPr marL="497840" lvl="1" indent="-485775">
              <a:buFont typeface="Tahoma"/>
              <a:buAutoNum type="alphaUcPeriod"/>
              <a:tabLst>
                <a:tab pos="498475" algn="l"/>
              </a:tabLst>
            </a:pPr>
            <a:r>
              <a:rPr lang="pt-BR" sz="1600" spc="-20" dirty="0">
                <a:solidFill>
                  <a:srgbClr val="000000"/>
                </a:solidFill>
                <a:latin typeface="Tahoma"/>
                <a:cs typeface="Tahoma"/>
              </a:rPr>
              <a:t>Regra </a:t>
            </a:r>
            <a:r>
              <a:rPr lang="pt-BR" sz="1600" spc="-15" dirty="0">
                <a:solidFill>
                  <a:srgbClr val="000000"/>
                </a:solidFill>
                <a:latin typeface="Tahoma"/>
                <a:cs typeface="Tahoma"/>
              </a:rPr>
              <a:t>geral: </a:t>
            </a:r>
            <a:r>
              <a:rPr lang="pt-BR" sz="1600" spc="-10" dirty="0">
                <a:solidFill>
                  <a:srgbClr val="000000"/>
                </a:solidFill>
                <a:latin typeface="Tahoma"/>
                <a:cs typeface="Tahoma"/>
              </a:rPr>
              <a:t>limitada (CC, art. 1.052, </a:t>
            </a:r>
            <a:r>
              <a:rPr lang="pt-BR" sz="1600" spc="-5" dirty="0">
                <a:solidFill>
                  <a:srgbClr val="000000"/>
                </a:solidFill>
                <a:latin typeface="Tahoma"/>
                <a:cs typeface="Tahoma"/>
              </a:rPr>
              <a:t>1ª</a:t>
            </a:r>
            <a:r>
              <a:rPr lang="pt-BR" sz="1600" spc="35" dirty="0">
                <a:solidFill>
                  <a:srgbClr val="000000"/>
                </a:solidFill>
                <a:latin typeface="Tahoma"/>
                <a:cs typeface="Tahoma"/>
              </a:rPr>
              <a:t> </a:t>
            </a:r>
            <a:r>
              <a:rPr lang="pt-BR" sz="1600" spc="-10" dirty="0">
                <a:solidFill>
                  <a:srgbClr val="000000"/>
                </a:solidFill>
                <a:latin typeface="Tahoma"/>
                <a:cs typeface="Tahoma"/>
              </a:rPr>
              <a:t>parte).</a:t>
            </a:r>
            <a:endParaRPr lang="pt-BR" sz="1600" dirty="0">
              <a:solidFill>
                <a:srgbClr val="000000"/>
              </a:solidFill>
              <a:latin typeface="Tahoma"/>
              <a:cs typeface="Tahoma"/>
            </a:endParaRPr>
          </a:p>
          <a:p>
            <a:pPr lvl="1">
              <a:spcBef>
                <a:spcPts val="35"/>
              </a:spcBef>
              <a:buFont typeface="Tahoma"/>
              <a:buAutoNum type="alphaUcPeriod"/>
            </a:pPr>
            <a:endParaRPr lang="pt-BR" sz="1600" dirty="0">
              <a:solidFill>
                <a:srgbClr val="000000"/>
              </a:solidFill>
              <a:latin typeface="Tahoma"/>
              <a:cs typeface="Tahoma"/>
            </a:endParaRPr>
          </a:p>
          <a:p>
            <a:pPr marL="495300" lvl="1" indent="-483234">
              <a:buFont typeface="Tahoma"/>
              <a:buAutoNum type="alphaUcPeriod"/>
              <a:tabLst>
                <a:tab pos="495934" algn="l"/>
                <a:tab pos="6298565" algn="l"/>
              </a:tabLst>
            </a:pPr>
            <a:r>
              <a:rPr lang="pt-BR" sz="1600" spc="-15" dirty="0">
                <a:solidFill>
                  <a:srgbClr val="000000"/>
                </a:solidFill>
                <a:latin typeface="Tahoma"/>
                <a:cs typeface="Tahoma"/>
              </a:rPr>
              <a:t>Responsabilidade </a:t>
            </a:r>
            <a:r>
              <a:rPr lang="pt-BR" sz="1600" spc="-10" dirty="0">
                <a:solidFill>
                  <a:srgbClr val="000000"/>
                </a:solidFill>
                <a:latin typeface="Tahoma"/>
                <a:cs typeface="Tahoma"/>
              </a:rPr>
              <a:t>pela </a:t>
            </a:r>
            <a:r>
              <a:rPr lang="pt-BR" sz="1600" u="sng" spc="-10" dirty="0">
                <a:solidFill>
                  <a:srgbClr val="000000"/>
                </a:solidFill>
                <a:uFill>
                  <a:solidFill>
                    <a:srgbClr val="000000"/>
                  </a:solidFill>
                </a:uFill>
                <a:latin typeface="Tahoma"/>
                <a:cs typeface="Tahoma"/>
              </a:rPr>
              <a:t>integralização</a:t>
            </a:r>
            <a:r>
              <a:rPr lang="pt-BR" sz="1600" spc="-10" dirty="0">
                <a:solidFill>
                  <a:srgbClr val="000000"/>
                </a:solidFill>
                <a:latin typeface="Tahoma"/>
                <a:cs typeface="Tahoma"/>
              </a:rPr>
              <a:t>: subsidiária </a:t>
            </a:r>
            <a:r>
              <a:rPr lang="pt-BR" sz="1600" dirty="0">
                <a:solidFill>
                  <a:srgbClr val="000000"/>
                </a:solidFill>
                <a:latin typeface="Tahoma"/>
                <a:cs typeface="Tahoma"/>
              </a:rPr>
              <a:t>e </a:t>
            </a:r>
            <a:r>
              <a:rPr lang="pt-BR" sz="1600" spc="-10" dirty="0">
                <a:solidFill>
                  <a:srgbClr val="000000"/>
                </a:solidFill>
                <a:latin typeface="Tahoma"/>
                <a:cs typeface="Tahoma"/>
              </a:rPr>
              <a:t>solidária (CC, art.</a:t>
            </a:r>
            <a:r>
              <a:rPr lang="pt-BR" sz="1600" spc="165" dirty="0">
                <a:solidFill>
                  <a:srgbClr val="000000"/>
                </a:solidFill>
                <a:latin typeface="Tahoma"/>
                <a:cs typeface="Tahoma"/>
              </a:rPr>
              <a:t> </a:t>
            </a:r>
            <a:r>
              <a:rPr lang="pt-BR" sz="1600" spc="-10" dirty="0">
                <a:solidFill>
                  <a:srgbClr val="000000"/>
                </a:solidFill>
                <a:latin typeface="Tahoma"/>
                <a:cs typeface="Tahoma"/>
              </a:rPr>
              <a:t>1.052,</a:t>
            </a:r>
            <a:r>
              <a:rPr lang="pt-BR" sz="1600" spc="15" dirty="0">
                <a:solidFill>
                  <a:srgbClr val="000000"/>
                </a:solidFill>
                <a:latin typeface="Tahoma"/>
                <a:cs typeface="Tahoma"/>
              </a:rPr>
              <a:t> </a:t>
            </a:r>
            <a:r>
              <a:rPr lang="pt-BR" sz="1600" spc="-5" dirty="0">
                <a:solidFill>
                  <a:srgbClr val="000000"/>
                </a:solidFill>
                <a:latin typeface="Tahoma"/>
                <a:cs typeface="Tahoma"/>
              </a:rPr>
              <a:t>2ª	</a:t>
            </a:r>
            <a:r>
              <a:rPr lang="pt-BR" sz="1600" spc="-10" dirty="0">
                <a:solidFill>
                  <a:srgbClr val="000000"/>
                </a:solidFill>
                <a:latin typeface="Tahoma"/>
                <a:cs typeface="Tahoma"/>
              </a:rPr>
              <a:t>parte; </a:t>
            </a:r>
            <a:r>
              <a:rPr lang="pt-BR" sz="1600" spc="-55" dirty="0">
                <a:solidFill>
                  <a:srgbClr val="000000"/>
                </a:solidFill>
                <a:latin typeface="Tahoma"/>
                <a:cs typeface="Tahoma"/>
              </a:rPr>
              <a:t>LRF, </a:t>
            </a:r>
            <a:r>
              <a:rPr lang="pt-BR" sz="1600" spc="-10" dirty="0">
                <a:solidFill>
                  <a:srgbClr val="000000"/>
                </a:solidFill>
                <a:latin typeface="Tahoma"/>
                <a:cs typeface="Tahoma"/>
              </a:rPr>
              <a:t>art.</a:t>
            </a:r>
            <a:r>
              <a:rPr lang="pt-BR" sz="1600" spc="35" dirty="0">
                <a:solidFill>
                  <a:srgbClr val="000000"/>
                </a:solidFill>
                <a:latin typeface="Tahoma"/>
                <a:cs typeface="Tahoma"/>
              </a:rPr>
              <a:t> </a:t>
            </a:r>
            <a:r>
              <a:rPr lang="pt-BR" sz="1600" spc="-5" dirty="0">
                <a:solidFill>
                  <a:srgbClr val="000000"/>
                </a:solidFill>
                <a:latin typeface="Tahoma"/>
                <a:cs typeface="Tahoma"/>
              </a:rPr>
              <a:t>82).</a:t>
            </a:r>
            <a:endParaRPr lang="pt-BR" sz="1600" dirty="0">
              <a:solidFill>
                <a:srgbClr val="000000"/>
              </a:solidFill>
              <a:latin typeface="Tahoma"/>
              <a:cs typeface="Tahoma"/>
            </a:endParaRPr>
          </a:p>
          <a:p>
            <a:pPr lvl="1">
              <a:buFont typeface="Tahoma"/>
              <a:buAutoNum type="alphaUcPeriod"/>
            </a:pPr>
            <a:endParaRPr lang="pt-BR" sz="1600" dirty="0">
              <a:solidFill>
                <a:srgbClr val="000000"/>
              </a:solidFill>
              <a:latin typeface="Tahoma"/>
              <a:cs typeface="Tahoma"/>
            </a:endParaRPr>
          </a:p>
          <a:p>
            <a:pPr marL="497840" lvl="1" indent="-485775">
              <a:buFont typeface="Tahoma"/>
              <a:buAutoNum type="alphaUcPeriod"/>
              <a:tabLst>
                <a:tab pos="498475" algn="l"/>
              </a:tabLst>
            </a:pPr>
            <a:r>
              <a:rPr lang="pt-BR" sz="1600" spc="-15" dirty="0">
                <a:solidFill>
                  <a:srgbClr val="000000"/>
                </a:solidFill>
                <a:latin typeface="Tahoma"/>
                <a:cs typeface="Tahoma"/>
              </a:rPr>
              <a:t>Responsabilidade </a:t>
            </a:r>
            <a:r>
              <a:rPr lang="pt-BR" sz="1600" spc="-10" dirty="0">
                <a:solidFill>
                  <a:srgbClr val="000000"/>
                </a:solidFill>
                <a:latin typeface="Tahoma"/>
                <a:cs typeface="Tahoma"/>
              </a:rPr>
              <a:t>na </a:t>
            </a:r>
            <a:r>
              <a:rPr lang="pt-BR" sz="1600" u="sng" spc="-10" dirty="0">
                <a:solidFill>
                  <a:srgbClr val="000000"/>
                </a:solidFill>
                <a:uFill>
                  <a:solidFill>
                    <a:srgbClr val="000000"/>
                  </a:solidFill>
                </a:uFill>
                <a:latin typeface="Tahoma"/>
                <a:cs typeface="Tahoma"/>
              </a:rPr>
              <a:t>conferência</a:t>
            </a:r>
            <a:r>
              <a:rPr lang="pt-BR" sz="1600" spc="-10" dirty="0">
                <a:solidFill>
                  <a:srgbClr val="000000"/>
                </a:solidFill>
                <a:latin typeface="Tahoma"/>
                <a:cs typeface="Tahoma"/>
              </a:rPr>
              <a:t> </a:t>
            </a:r>
            <a:r>
              <a:rPr lang="pt-BR" sz="1600" spc="-5" dirty="0">
                <a:solidFill>
                  <a:srgbClr val="000000"/>
                </a:solidFill>
                <a:latin typeface="Tahoma"/>
                <a:cs typeface="Tahoma"/>
              </a:rPr>
              <a:t>de </a:t>
            </a:r>
            <a:r>
              <a:rPr lang="pt-BR" sz="1600" spc="-10" dirty="0">
                <a:solidFill>
                  <a:srgbClr val="000000"/>
                </a:solidFill>
                <a:latin typeface="Tahoma"/>
                <a:cs typeface="Tahoma"/>
              </a:rPr>
              <a:t>bens (CC, art. 1.055, </a:t>
            </a:r>
            <a:r>
              <a:rPr lang="pt-BR" sz="1600" dirty="0">
                <a:solidFill>
                  <a:srgbClr val="000000"/>
                </a:solidFill>
                <a:latin typeface="Tahoma"/>
                <a:cs typeface="Tahoma"/>
              </a:rPr>
              <a:t>§</a:t>
            </a:r>
            <a:r>
              <a:rPr lang="pt-BR" sz="1600" spc="40" dirty="0">
                <a:solidFill>
                  <a:srgbClr val="000000"/>
                </a:solidFill>
                <a:latin typeface="Tahoma"/>
                <a:cs typeface="Tahoma"/>
              </a:rPr>
              <a:t> </a:t>
            </a:r>
            <a:r>
              <a:rPr lang="pt-BR" sz="1600" spc="-10" dirty="0">
                <a:solidFill>
                  <a:srgbClr val="000000"/>
                </a:solidFill>
                <a:latin typeface="Tahoma"/>
                <a:cs typeface="Tahoma"/>
              </a:rPr>
              <a:t>1°).</a:t>
            </a:r>
            <a:endParaRPr lang="pt-BR" sz="1600" dirty="0">
              <a:solidFill>
                <a:srgbClr val="000000"/>
              </a:solidFill>
              <a:latin typeface="Tahoma"/>
              <a:cs typeface="Tahoma"/>
            </a:endParaRPr>
          </a:p>
          <a:p>
            <a:endParaRPr lang="pt-BR" sz="1600" dirty="0">
              <a:solidFill>
                <a:srgbClr val="000000"/>
              </a:solidFill>
              <a:latin typeface="Tahoma"/>
              <a:cs typeface="Tahoma"/>
            </a:endParaRPr>
          </a:p>
          <a:p>
            <a:pPr marL="208915" marR="5080">
              <a:spcBef>
                <a:spcPts val="935"/>
              </a:spcBef>
            </a:pPr>
            <a:r>
              <a:rPr lang="pt-BR" sz="1600" spc="-320" dirty="0">
                <a:solidFill>
                  <a:srgbClr val="000000"/>
                </a:solidFill>
                <a:latin typeface="VL Gothic"/>
                <a:cs typeface="VL Gothic"/>
              </a:rPr>
              <a:t>“§ </a:t>
            </a:r>
            <a:r>
              <a:rPr lang="pt-BR" sz="1600" spc="5" dirty="0">
                <a:solidFill>
                  <a:srgbClr val="000000"/>
                </a:solidFill>
                <a:latin typeface="Tahoma"/>
                <a:cs typeface="Tahoma"/>
              </a:rPr>
              <a:t>1</a:t>
            </a:r>
            <a:r>
              <a:rPr lang="pt-BR" sz="1600" spc="5" dirty="0">
                <a:solidFill>
                  <a:srgbClr val="000000"/>
                </a:solidFill>
                <a:latin typeface="VL Gothic"/>
                <a:cs typeface="VL Gothic"/>
              </a:rPr>
              <a:t>°</a:t>
            </a:r>
            <a:r>
              <a:rPr lang="pt-BR" sz="1600" spc="5" dirty="0">
                <a:solidFill>
                  <a:srgbClr val="000000"/>
                </a:solidFill>
                <a:latin typeface="Tahoma"/>
                <a:cs typeface="Tahoma"/>
              </a:rPr>
              <a:t>. </a:t>
            </a:r>
            <a:r>
              <a:rPr lang="pt-BR" sz="1600" spc="-5" dirty="0">
                <a:solidFill>
                  <a:srgbClr val="000000"/>
                </a:solidFill>
                <a:latin typeface="Tahoma"/>
                <a:cs typeface="Tahoma"/>
              </a:rPr>
              <a:t>Pela </a:t>
            </a:r>
            <a:r>
              <a:rPr lang="pt-BR" sz="1600" spc="5" dirty="0">
                <a:solidFill>
                  <a:srgbClr val="000000"/>
                </a:solidFill>
                <a:latin typeface="Tahoma"/>
                <a:cs typeface="Tahoma"/>
              </a:rPr>
              <a:t>exata estimação </a:t>
            </a:r>
            <a:r>
              <a:rPr lang="pt-BR" sz="1600" dirty="0">
                <a:solidFill>
                  <a:srgbClr val="000000"/>
                </a:solidFill>
                <a:latin typeface="Tahoma"/>
                <a:cs typeface="Tahoma"/>
              </a:rPr>
              <a:t>de bens conferidos </a:t>
            </a:r>
            <a:r>
              <a:rPr lang="pt-BR" sz="1600" spc="5" dirty="0">
                <a:solidFill>
                  <a:srgbClr val="000000"/>
                </a:solidFill>
                <a:latin typeface="Tahoma"/>
                <a:cs typeface="Tahoma"/>
              </a:rPr>
              <a:t>ao capital </a:t>
            </a:r>
            <a:r>
              <a:rPr lang="pt-BR" sz="1600" dirty="0">
                <a:solidFill>
                  <a:srgbClr val="000000"/>
                </a:solidFill>
                <a:latin typeface="Tahoma"/>
                <a:cs typeface="Tahoma"/>
              </a:rPr>
              <a:t>social respondem solidariamente todos os sócios, </a:t>
            </a:r>
            <a:r>
              <a:rPr lang="pt-BR" sz="1600" spc="5" dirty="0">
                <a:solidFill>
                  <a:srgbClr val="000000"/>
                </a:solidFill>
                <a:latin typeface="Tahoma"/>
                <a:cs typeface="Tahoma"/>
              </a:rPr>
              <a:t>até </a:t>
            </a:r>
            <a:r>
              <a:rPr lang="pt-BR" sz="1600" dirty="0">
                <a:solidFill>
                  <a:srgbClr val="000000"/>
                </a:solidFill>
                <a:latin typeface="Tahoma"/>
                <a:cs typeface="Tahoma"/>
              </a:rPr>
              <a:t>o </a:t>
            </a:r>
            <a:r>
              <a:rPr lang="pt-BR" sz="1600" spc="-5" dirty="0">
                <a:solidFill>
                  <a:srgbClr val="000000"/>
                </a:solidFill>
                <a:latin typeface="Tahoma"/>
                <a:cs typeface="Tahoma"/>
              </a:rPr>
              <a:t>prazo </a:t>
            </a:r>
            <a:r>
              <a:rPr lang="pt-BR" sz="1600" dirty="0">
                <a:solidFill>
                  <a:srgbClr val="000000"/>
                </a:solidFill>
                <a:latin typeface="Tahoma"/>
                <a:cs typeface="Tahoma"/>
              </a:rPr>
              <a:t>de 5 (cinco) anos  </a:t>
            </a:r>
            <a:r>
              <a:rPr lang="pt-BR" sz="1600" spc="-5" dirty="0">
                <a:solidFill>
                  <a:srgbClr val="000000"/>
                </a:solidFill>
                <a:latin typeface="Tahoma"/>
                <a:cs typeface="Tahoma"/>
              </a:rPr>
              <a:t>da </a:t>
            </a:r>
            <a:r>
              <a:rPr lang="pt-BR" sz="1600" dirty="0">
                <a:solidFill>
                  <a:srgbClr val="000000"/>
                </a:solidFill>
                <a:latin typeface="Tahoma"/>
                <a:cs typeface="Tahoma"/>
              </a:rPr>
              <a:t>data </a:t>
            </a:r>
            <a:r>
              <a:rPr lang="pt-BR" sz="1600" spc="-5" dirty="0">
                <a:solidFill>
                  <a:srgbClr val="000000"/>
                </a:solidFill>
                <a:latin typeface="Tahoma"/>
                <a:cs typeface="Tahoma"/>
              </a:rPr>
              <a:t>do </a:t>
            </a:r>
            <a:r>
              <a:rPr lang="pt-BR" sz="1600" dirty="0">
                <a:solidFill>
                  <a:srgbClr val="000000"/>
                </a:solidFill>
                <a:latin typeface="Tahoma"/>
                <a:cs typeface="Tahoma"/>
              </a:rPr>
              <a:t>registro </a:t>
            </a:r>
            <a:r>
              <a:rPr lang="pt-BR" sz="1600" spc="-5" dirty="0">
                <a:solidFill>
                  <a:srgbClr val="000000"/>
                </a:solidFill>
                <a:latin typeface="Tahoma"/>
                <a:cs typeface="Tahoma"/>
              </a:rPr>
              <a:t>da</a:t>
            </a:r>
            <a:r>
              <a:rPr lang="pt-BR" sz="1600" spc="95" dirty="0">
                <a:solidFill>
                  <a:srgbClr val="000000"/>
                </a:solidFill>
                <a:latin typeface="Tahoma"/>
                <a:cs typeface="Tahoma"/>
              </a:rPr>
              <a:t> </a:t>
            </a:r>
            <a:r>
              <a:rPr lang="pt-BR" sz="1600" spc="-55" dirty="0">
                <a:solidFill>
                  <a:srgbClr val="000000"/>
                </a:solidFill>
                <a:latin typeface="Tahoma"/>
                <a:cs typeface="Tahoma"/>
              </a:rPr>
              <a:t>sociedade.</a:t>
            </a:r>
            <a:r>
              <a:rPr lang="pt-BR" sz="1600" spc="-55" dirty="0">
                <a:solidFill>
                  <a:srgbClr val="000000"/>
                </a:solidFill>
                <a:latin typeface="VL Gothic"/>
                <a:cs typeface="VL Gothic"/>
              </a:rPr>
              <a:t>”</a:t>
            </a:r>
            <a:endParaRPr lang="pt-BR" sz="1600" dirty="0">
              <a:solidFill>
                <a:srgbClr val="000000"/>
              </a:solidFill>
              <a:latin typeface="VL Gothic"/>
              <a:cs typeface="VL Gothic"/>
            </a:endParaRPr>
          </a:p>
          <a:p>
            <a:pPr marL="0" indent="0">
              <a:buNone/>
            </a:pPr>
            <a:endParaRPr lang="pt-BR" sz="1600" dirty="0">
              <a:solidFill>
                <a:srgbClr val="000000"/>
              </a:solidFill>
            </a:endParaRPr>
          </a:p>
          <a:p>
            <a:pPr marL="0" indent="0">
              <a:buNone/>
            </a:pPr>
            <a:r>
              <a:rPr lang="pt-BR" sz="1600" dirty="0">
                <a:solidFill>
                  <a:srgbClr val="000000"/>
                </a:solidFill>
              </a:rPr>
              <a:t>Por que há  a preocupação com a integralização do capital?</a:t>
            </a:r>
          </a:p>
        </p:txBody>
      </p:sp>
    </p:spTree>
    <p:extLst>
      <p:ext uri="{BB962C8B-B14F-4D97-AF65-F5344CB8AC3E}">
        <p14:creationId xmlns:p14="http://schemas.microsoft.com/office/powerpoint/2010/main" val="3747380518"/>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892996-6A6F-DA42-AF81-2CAABAA7DAD1}"/>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Aumento de Capital </a:t>
            </a:r>
          </a:p>
        </p:txBody>
      </p:sp>
      <p:sp>
        <p:nvSpPr>
          <p:cNvPr id="3" name="Espaço Reservado para Conteúdo 2">
            <a:extLst>
              <a:ext uri="{FF2B5EF4-FFF2-40B4-BE49-F238E27FC236}">
                <a16:creationId xmlns:a16="http://schemas.microsoft.com/office/drawing/2014/main" id="{043F8B2C-B10B-0E42-891C-C1ED8EFF1817}"/>
              </a:ext>
            </a:extLst>
          </p:cNvPr>
          <p:cNvSpPr>
            <a:spLocks noGrp="1"/>
          </p:cNvSpPr>
          <p:nvPr>
            <p:ph idx="1"/>
          </p:nvPr>
        </p:nvSpPr>
        <p:spPr>
          <a:xfrm>
            <a:off x="4810259" y="649480"/>
            <a:ext cx="6555347" cy="5546047"/>
          </a:xfrm>
        </p:spPr>
        <p:txBody>
          <a:bodyPr anchor="ctr">
            <a:normAutofit/>
          </a:bodyPr>
          <a:lstStyle/>
          <a:p>
            <a:pPr marL="12065" lvl="1" indent="0">
              <a:spcBef>
                <a:spcPts val="5"/>
              </a:spcBef>
              <a:buNone/>
              <a:tabLst>
                <a:tab pos="532765" algn="l"/>
              </a:tabLst>
            </a:pPr>
            <a:r>
              <a:rPr lang="pt-BR" sz="2000" spc="-15" dirty="0">
                <a:latin typeface="Tahoma"/>
                <a:cs typeface="Tahoma"/>
              </a:rPr>
              <a:t>Por que pode ser necessário o aumento de capital?</a:t>
            </a:r>
          </a:p>
          <a:p>
            <a:pPr marL="12065" lvl="1" indent="0">
              <a:spcBef>
                <a:spcPts val="5"/>
              </a:spcBef>
              <a:buNone/>
              <a:tabLst>
                <a:tab pos="532765" algn="l"/>
              </a:tabLst>
            </a:pPr>
            <a:endParaRPr lang="pt-BR" sz="2000" spc="-15" dirty="0">
              <a:latin typeface="Tahoma"/>
              <a:cs typeface="Tahoma"/>
            </a:endParaRPr>
          </a:p>
          <a:p>
            <a:pPr marL="12065" lvl="1" indent="0">
              <a:spcBef>
                <a:spcPts val="5"/>
              </a:spcBef>
              <a:buNone/>
              <a:tabLst>
                <a:tab pos="532765" algn="l"/>
              </a:tabLst>
            </a:pPr>
            <a:endParaRPr lang="pt-BR" sz="2000" spc="-15" dirty="0">
              <a:latin typeface="Tahoma"/>
              <a:cs typeface="Tahoma"/>
            </a:endParaRPr>
          </a:p>
          <a:p>
            <a:pPr marL="12065" lvl="1" indent="0">
              <a:spcBef>
                <a:spcPts val="5"/>
              </a:spcBef>
              <a:buNone/>
              <a:tabLst>
                <a:tab pos="532765" algn="l"/>
              </a:tabLst>
            </a:pPr>
            <a:r>
              <a:rPr lang="pt-BR" sz="2000" spc="-15" dirty="0">
                <a:latin typeface="Tahoma"/>
                <a:cs typeface="Tahoma"/>
              </a:rPr>
              <a:t>Pode ocorrer novos aportes, ou capitalização de reservas (de lucros, contingências, etc...)</a:t>
            </a:r>
          </a:p>
          <a:p>
            <a:pPr marL="12065" lvl="1" indent="0">
              <a:spcBef>
                <a:spcPts val="5"/>
              </a:spcBef>
              <a:buNone/>
              <a:tabLst>
                <a:tab pos="532765" algn="l"/>
              </a:tabLst>
            </a:pPr>
            <a:endParaRPr lang="pt-BR" sz="2000" spc="-15" dirty="0">
              <a:latin typeface="Tahoma"/>
              <a:cs typeface="Tahoma"/>
            </a:endParaRPr>
          </a:p>
          <a:p>
            <a:pPr marL="12065" lvl="1" indent="0">
              <a:spcBef>
                <a:spcPts val="5"/>
              </a:spcBef>
              <a:buNone/>
              <a:tabLst>
                <a:tab pos="532765" algn="l"/>
              </a:tabLst>
            </a:pPr>
            <a:r>
              <a:rPr lang="pt-BR" sz="2000" spc="-15" dirty="0">
                <a:latin typeface="Tahoma"/>
                <a:cs typeface="Tahoma"/>
              </a:rPr>
              <a:t>Aumentos </a:t>
            </a:r>
            <a:r>
              <a:rPr lang="pt-BR" sz="2000" spc="-10" dirty="0">
                <a:latin typeface="Tahoma"/>
                <a:cs typeface="Tahoma"/>
              </a:rPr>
              <a:t>de </a:t>
            </a:r>
            <a:r>
              <a:rPr lang="pt-BR" sz="2000" spc="-15" dirty="0">
                <a:latin typeface="Tahoma"/>
                <a:cs typeface="Tahoma"/>
              </a:rPr>
              <a:t>capital social: prévia integralização necessária (CC, </a:t>
            </a:r>
            <a:r>
              <a:rPr lang="pt-BR" sz="2000" spc="-10" dirty="0">
                <a:latin typeface="Tahoma"/>
                <a:cs typeface="Tahoma"/>
              </a:rPr>
              <a:t>art.</a:t>
            </a:r>
            <a:r>
              <a:rPr lang="pt-BR" sz="2000" spc="-65" dirty="0">
                <a:latin typeface="Tahoma"/>
                <a:cs typeface="Tahoma"/>
              </a:rPr>
              <a:t> </a:t>
            </a:r>
            <a:r>
              <a:rPr lang="pt-BR" sz="2000" spc="-15" dirty="0">
                <a:latin typeface="Tahoma"/>
                <a:cs typeface="Tahoma"/>
              </a:rPr>
              <a:t>1.081).</a:t>
            </a:r>
            <a:endParaRPr lang="pt-BR" sz="2000" dirty="0">
              <a:latin typeface="Tahoma"/>
              <a:cs typeface="Tahoma"/>
            </a:endParaRPr>
          </a:p>
          <a:p>
            <a:pPr marL="457200" lvl="1" indent="0">
              <a:spcBef>
                <a:spcPts val="40"/>
              </a:spcBef>
              <a:buNone/>
            </a:pPr>
            <a:endParaRPr lang="pt-BR" sz="2000" dirty="0">
              <a:latin typeface="Tahoma"/>
              <a:cs typeface="Tahoma"/>
            </a:endParaRPr>
          </a:p>
          <a:p>
            <a:pPr marL="914400" lvl="2" indent="0">
              <a:spcBef>
                <a:spcPts val="5"/>
              </a:spcBef>
              <a:buNone/>
            </a:pPr>
            <a:endParaRPr lang="pt-BR" dirty="0">
              <a:latin typeface="Tahoma"/>
              <a:cs typeface="Tahoma"/>
            </a:endParaRPr>
          </a:p>
          <a:p>
            <a:pPr marL="12065" marR="5080" lvl="2" indent="0">
              <a:buNone/>
              <a:tabLst>
                <a:tab pos="694690" algn="l"/>
              </a:tabLst>
            </a:pPr>
            <a:r>
              <a:rPr lang="pt-BR" spc="-15" dirty="0">
                <a:latin typeface="Tahoma"/>
                <a:cs typeface="Tahoma"/>
              </a:rPr>
              <a:t>Subscrição </a:t>
            </a:r>
            <a:r>
              <a:rPr lang="pt-BR" spc="-10" dirty="0">
                <a:latin typeface="Tahoma"/>
                <a:cs typeface="Tahoma"/>
              </a:rPr>
              <a:t>da </a:t>
            </a:r>
            <a:r>
              <a:rPr lang="pt-BR" spc="-15" dirty="0">
                <a:latin typeface="Tahoma"/>
                <a:cs typeface="Tahoma"/>
              </a:rPr>
              <a:t>totalidade </a:t>
            </a:r>
            <a:r>
              <a:rPr lang="pt-BR" spc="-10" dirty="0">
                <a:latin typeface="Tahoma"/>
                <a:cs typeface="Tahoma"/>
              </a:rPr>
              <a:t>do </a:t>
            </a:r>
            <a:r>
              <a:rPr lang="pt-BR" spc="-15" dirty="0">
                <a:latin typeface="Tahoma"/>
                <a:cs typeface="Tahoma"/>
              </a:rPr>
              <a:t>aumento; </a:t>
            </a:r>
            <a:r>
              <a:rPr lang="pt-BR" dirty="0">
                <a:latin typeface="Tahoma"/>
                <a:cs typeface="Tahoma"/>
              </a:rPr>
              <a:t>e </a:t>
            </a:r>
            <a:r>
              <a:rPr lang="pt-BR" spc="-15" dirty="0">
                <a:latin typeface="Tahoma"/>
                <a:cs typeface="Tahoma"/>
              </a:rPr>
              <a:t>direito </a:t>
            </a:r>
            <a:r>
              <a:rPr lang="pt-BR" spc="-10" dirty="0">
                <a:latin typeface="Tahoma"/>
                <a:cs typeface="Tahoma"/>
              </a:rPr>
              <a:t>de </a:t>
            </a:r>
            <a:r>
              <a:rPr lang="pt-BR" spc="-20" dirty="0">
                <a:latin typeface="Tahoma"/>
                <a:cs typeface="Tahoma"/>
              </a:rPr>
              <a:t>preferência </a:t>
            </a:r>
            <a:r>
              <a:rPr lang="pt-BR" spc="-15" dirty="0">
                <a:latin typeface="Tahoma"/>
                <a:cs typeface="Tahoma"/>
              </a:rPr>
              <a:t> </a:t>
            </a:r>
            <a:r>
              <a:rPr lang="pt-BR" dirty="0">
                <a:latin typeface="Tahoma"/>
                <a:cs typeface="Tahoma"/>
              </a:rPr>
              <a:t>– </a:t>
            </a:r>
            <a:r>
              <a:rPr lang="pt-BR" spc="-20" dirty="0">
                <a:latin typeface="Tahoma"/>
                <a:cs typeface="Tahoma"/>
              </a:rPr>
              <a:t>prazo </a:t>
            </a:r>
            <a:r>
              <a:rPr lang="pt-BR" spc="-15" dirty="0">
                <a:latin typeface="Tahoma"/>
                <a:cs typeface="Tahoma"/>
              </a:rPr>
              <a:t>de  </a:t>
            </a:r>
            <a:r>
              <a:rPr lang="pt-BR" spc="-10" dirty="0">
                <a:latin typeface="Tahoma"/>
                <a:cs typeface="Tahoma"/>
              </a:rPr>
              <a:t>30 </a:t>
            </a:r>
            <a:r>
              <a:rPr lang="pt-BR" spc="-15" dirty="0">
                <a:latin typeface="Tahoma"/>
                <a:cs typeface="Tahoma"/>
              </a:rPr>
              <a:t>dias </a:t>
            </a:r>
            <a:r>
              <a:rPr lang="pt-BR" spc="-20" dirty="0">
                <a:latin typeface="Tahoma"/>
                <a:cs typeface="Tahoma"/>
              </a:rPr>
              <a:t>para </a:t>
            </a:r>
            <a:r>
              <a:rPr lang="pt-BR" dirty="0">
                <a:latin typeface="Tahoma"/>
                <a:cs typeface="Tahoma"/>
              </a:rPr>
              <a:t>o </a:t>
            </a:r>
            <a:r>
              <a:rPr lang="pt-BR" spc="-20" dirty="0">
                <a:latin typeface="Tahoma"/>
                <a:cs typeface="Tahoma"/>
              </a:rPr>
              <a:t>exercício. </a:t>
            </a:r>
            <a:r>
              <a:rPr lang="pt-BR" spc="-15" dirty="0">
                <a:latin typeface="Tahoma"/>
                <a:cs typeface="Tahoma"/>
              </a:rPr>
              <a:t>Cessão </a:t>
            </a:r>
            <a:r>
              <a:rPr lang="pt-BR" spc="-10" dirty="0">
                <a:latin typeface="Tahoma"/>
                <a:cs typeface="Tahoma"/>
              </a:rPr>
              <a:t>do </a:t>
            </a:r>
            <a:r>
              <a:rPr lang="pt-BR" spc="-15" dirty="0">
                <a:latin typeface="Tahoma"/>
                <a:cs typeface="Tahoma"/>
              </a:rPr>
              <a:t>direito </a:t>
            </a:r>
            <a:r>
              <a:rPr lang="pt-BR" spc="-10" dirty="0">
                <a:latin typeface="Tahoma"/>
                <a:cs typeface="Tahoma"/>
              </a:rPr>
              <a:t>de </a:t>
            </a:r>
            <a:r>
              <a:rPr lang="pt-BR" spc="-20" dirty="0">
                <a:latin typeface="Tahoma"/>
                <a:cs typeface="Tahoma"/>
              </a:rPr>
              <a:t>preferência </a:t>
            </a:r>
            <a:r>
              <a:rPr lang="pt-BR" spc="-15" dirty="0">
                <a:latin typeface="Tahoma"/>
                <a:cs typeface="Tahoma"/>
              </a:rPr>
              <a:t>(CC, </a:t>
            </a:r>
            <a:r>
              <a:rPr lang="pt-BR" spc="-15" dirty="0" err="1">
                <a:latin typeface="Tahoma"/>
                <a:cs typeface="Tahoma"/>
              </a:rPr>
              <a:t>arts</a:t>
            </a:r>
            <a:r>
              <a:rPr lang="pt-BR" spc="-15" dirty="0">
                <a:latin typeface="Tahoma"/>
                <a:cs typeface="Tahoma"/>
              </a:rPr>
              <a:t>. </a:t>
            </a:r>
            <a:r>
              <a:rPr lang="pt-BR" spc="-10" dirty="0">
                <a:latin typeface="Tahoma"/>
                <a:cs typeface="Tahoma"/>
              </a:rPr>
              <a:t>1.057 </a:t>
            </a:r>
            <a:r>
              <a:rPr lang="pt-BR" dirty="0">
                <a:latin typeface="Tahoma"/>
                <a:cs typeface="Tahoma"/>
              </a:rPr>
              <a:t>e </a:t>
            </a:r>
            <a:r>
              <a:rPr lang="pt-BR" spc="-15" dirty="0">
                <a:latin typeface="Tahoma"/>
                <a:cs typeface="Tahoma"/>
              </a:rPr>
              <a:t>1.081, </a:t>
            </a:r>
            <a:r>
              <a:rPr lang="pt-BR" dirty="0">
                <a:latin typeface="Tahoma"/>
                <a:cs typeface="Tahoma"/>
              </a:rPr>
              <a:t>§</a:t>
            </a:r>
            <a:r>
              <a:rPr lang="pt-BR" spc="-85" dirty="0">
                <a:latin typeface="Tahoma"/>
                <a:cs typeface="Tahoma"/>
              </a:rPr>
              <a:t> </a:t>
            </a:r>
            <a:r>
              <a:rPr lang="pt-BR" spc="-15" dirty="0">
                <a:latin typeface="Tahoma"/>
                <a:cs typeface="Tahoma"/>
              </a:rPr>
              <a:t>2°).</a:t>
            </a:r>
            <a:endParaRPr lang="pt-BR" dirty="0">
              <a:latin typeface="Tahoma"/>
              <a:cs typeface="Tahoma"/>
            </a:endParaRPr>
          </a:p>
          <a:p>
            <a:pPr lvl="2">
              <a:spcBef>
                <a:spcPts val="30"/>
              </a:spcBef>
              <a:buFont typeface="Tahoma"/>
              <a:buAutoNum type="arabicPeriod"/>
            </a:pPr>
            <a:endParaRPr lang="pt-BR" dirty="0">
              <a:latin typeface="Tahoma"/>
              <a:cs typeface="Tahoma"/>
            </a:endParaRPr>
          </a:p>
          <a:p>
            <a:pPr marL="12065" lvl="2" indent="0">
              <a:spcBef>
                <a:spcPts val="5"/>
              </a:spcBef>
              <a:buNone/>
              <a:tabLst>
                <a:tab pos="681355" algn="l"/>
              </a:tabLst>
            </a:pPr>
            <a:r>
              <a:rPr lang="pt-BR" spc="-20" dirty="0">
                <a:latin typeface="Tahoma"/>
                <a:cs typeface="Tahoma"/>
              </a:rPr>
              <a:t>Reunião </a:t>
            </a:r>
            <a:r>
              <a:rPr lang="pt-BR" spc="-10" dirty="0">
                <a:latin typeface="Tahoma"/>
                <a:cs typeface="Tahoma"/>
              </a:rPr>
              <a:t>ou </a:t>
            </a:r>
            <a:r>
              <a:rPr lang="pt-BR" spc="-15" dirty="0" err="1">
                <a:latin typeface="Tahoma"/>
                <a:cs typeface="Tahoma"/>
              </a:rPr>
              <a:t>assembléia</a:t>
            </a:r>
            <a:r>
              <a:rPr lang="pt-BR" spc="-15" dirty="0">
                <a:latin typeface="Tahoma"/>
                <a:cs typeface="Tahoma"/>
              </a:rPr>
              <a:t> </a:t>
            </a:r>
            <a:r>
              <a:rPr lang="pt-BR" dirty="0">
                <a:latin typeface="Tahoma"/>
                <a:cs typeface="Tahoma"/>
              </a:rPr>
              <a:t>– </a:t>
            </a:r>
            <a:r>
              <a:rPr lang="pt-BR" spc="-15" dirty="0">
                <a:latin typeface="Tahoma"/>
                <a:cs typeface="Tahoma"/>
              </a:rPr>
              <a:t>modificação </a:t>
            </a:r>
            <a:r>
              <a:rPr lang="pt-BR" spc="-10" dirty="0">
                <a:latin typeface="Tahoma"/>
                <a:cs typeface="Tahoma"/>
              </a:rPr>
              <a:t>do </a:t>
            </a:r>
            <a:r>
              <a:rPr lang="pt-BR" spc="-15" dirty="0">
                <a:latin typeface="Tahoma"/>
                <a:cs typeface="Tahoma"/>
              </a:rPr>
              <a:t>contrato</a:t>
            </a:r>
            <a:r>
              <a:rPr lang="pt-BR" spc="-85" dirty="0">
                <a:latin typeface="Tahoma"/>
                <a:cs typeface="Tahoma"/>
              </a:rPr>
              <a:t> </a:t>
            </a:r>
            <a:r>
              <a:rPr lang="pt-BR" spc="-15" dirty="0">
                <a:latin typeface="Tahoma"/>
                <a:cs typeface="Tahoma"/>
              </a:rPr>
              <a:t>social.</a:t>
            </a:r>
            <a:endParaRPr lang="pt-BR" dirty="0">
              <a:latin typeface="Tahoma"/>
              <a:cs typeface="Tahoma"/>
            </a:endParaRPr>
          </a:p>
          <a:p>
            <a:endParaRPr lang="pt-BR" sz="2000" dirty="0"/>
          </a:p>
        </p:txBody>
      </p:sp>
    </p:spTree>
    <p:extLst>
      <p:ext uri="{BB962C8B-B14F-4D97-AF65-F5344CB8AC3E}">
        <p14:creationId xmlns:p14="http://schemas.microsoft.com/office/powerpoint/2010/main" val="4288805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722E6DE-CBAC-7840-A1C4-AAD256922357}"/>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Redução de Capital</a:t>
            </a:r>
          </a:p>
        </p:txBody>
      </p:sp>
      <p:sp>
        <p:nvSpPr>
          <p:cNvPr id="3" name="Espaço Reservado para Conteúdo 2">
            <a:extLst>
              <a:ext uri="{FF2B5EF4-FFF2-40B4-BE49-F238E27FC236}">
                <a16:creationId xmlns:a16="http://schemas.microsoft.com/office/drawing/2014/main" id="{B4027313-4A56-7E42-A248-91674E03DBC9}"/>
              </a:ext>
            </a:extLst>
          </p:cNvPr>
          <p:cNvSpPr>
            <a:spLocks noGrp="1"/>
          </p:cNvSpPr>
          <p:nvPr>
            <p:ph idx="1"/>
          </p:nvPr>
        </p:nvSpPr>
        <p:spPr>
          <a:xfrm>
            <a:off x="4810259" y="649480"/>
            <a:ext cx="6555347" cy="5546047"/>
          </a:xfrm>
        </p:spPr>
        <p:txBody>
          <a:bodyPr anchor="ctr">
            <a:normAutofit/>
          </a:bodyPr>
          <a:lstStyle/>
          <a:p>
            <a:pPr marL="0" marR="5080" lvl="1" indent="0">
              <a:buNone/>
              <a:tabLst>
                <a:tab pos="534670" algn="l"/>
              </a:tabLst>
            </a:pPr>
            <a:endParaRPr lang="pt-BR" sz="1700" spc="-20" dirty="0">
              <a:cs typeface="Tahoma"/>
            </a:endParaRPr>
          </a:p>
          <a:p>
            <a:pPr marL="0" marR="5080" lvl="1" indent="0">
              <a:buNone/>
              <a:tabLst>
                <a:tab pos="534670" algn="l"/>
              </a:tabLst>
            </a:pPr>
            <a:r>
              <a:rPr lang="pt-BR" sz="1700" spc="-20" dirty="0">
                <a:cs typeface="Tahoma"/>
              </a:rPr>
              <a:t>Redução </a:t>
            </a:r>
            <a:r>
              <a:rPr lang="pt-BR" sz="1700" spc="-15" dirty="0">
                <a:cs typeface="Tahoma"/>
              </a:rPr>
              <a:t>voluntária </a:t>
            </a:r>
            <a:r>
              <a:rPr lang="pt-BR" sz="1700" spc="-10" dirty="0">
                <a:cs typeface="Tahoma"/>
              </a:rPr>
              <a:t>do </a:t>
            </a:r>
            <a:r>
              <a:rPr lang="pt-BR" sz="1700" spc="-15" dirty="0">
                <a:cs typeface="Tahoma"/>
              </a:rPr>
              <a:t>capital social: </a:t>
            </a:r>
            <a:endParaRPr lang="pt-BR" sz="1700" spc="-20" dirty="0">
              <a:cs typeface="Tahoma"/>
            </a:endParaRPr>
          </a:p>
          <a:p>
            <a:pPr lvl="1">
              <a:spcBef>
                <a:spcPts val="20"/>
              </a:spcBef>
              <a:buFont typeface="Tahoma"/>
              <a:buAutoNum type="alphaUcPeriod" startAt="2"/>
            </a:pPr>
            <a:endParaRPr lang="pt-BR" sz="1700" dirty="0">
              <a:cs typeface="Tahoma"/>
            </a:endParaRPr>
          </a:p>
          <a:p>
            <a:pPr marL="676910" lvl="2" indent="-664845">
              <a:buFont typeface="Tahoma"/>
              <a:buAutoNum type="arabicPeriod"/>
              <a:tabLst>
                <a:tab pos="677545" algn="l"/>
              </a:tabLst>
            </a:pPr>
            <a:r>
              <a:rPr lang="pt-BR" sz="1700" spc="-135" dirty="0">
                <a:cs typeface="VL Gothic"/>
              </a:rPr>
              <a:t>“</a:t>
            </a:r>
            <a:r>
              <a:rPr lang="pt-BR" sz="1700" spc="-135" dirty="0">
                <a:cs typeface="Tahoma"/>
              </a:rPr>
              <a:t>Perdas </a:t>
            </a:r>
            <a:r>
              <a:rPr lang="pt-BR" sz="1700" spc="-75" dirty="0">
                <a:cs typeface="Tahoma"/>
              </a:rPr>
              <a:t>irreparáveis</a:t>
            </a:r>
            <a:r>
              <a:rPr lang="pt-BR" sz="1700" spc="-75" dirty="0">
                <a:cs typeface="VL Gothic"/>
              </a:rPr>
              <a:t>”</a:t>
            </a:r>
            <a:r>
              <a:rPr lang="pt-BR" sz="1700" spc="-75" dirty="0">
                <a:cs typeface="Tahoma"/>
              </a:rPr>
              <a:t>: </a:t>
            </a:r>
            <a:r>
              <a:rPr lang="pt-BR" sz="1700" spc="-15" dirty="0">
                <a:cs typeface="Tahoma"/>
              </a:rPr>
              <a:t>diminuição proporcional </a:t>
            </a:r>
            <a:r>
              <a:rPr lang="pt-BR" sz="1700" spc="-10" dirty="0">
                <a:cs typeface="Tahoma"/>
              </a:rPr>
              <a:t>do </a:t>
            </a:r>
            <a:r>
              <a:rPr lang="pt-BR" sz="1700" spc="-15" dirty="0">
                <a:cs typeface="Tahoma"/>
              </a:rPr>
              <a:t>valor nominal das</a:t>
            </a:r>
            <a:r>
              <a:rPr lang="pt-BR" sz="1700" spc="-185" dirty="0">
                <a:cs typeface="Tahoma"/>
              </a:rPr>
              <a:t> </a:t>
            </a:r>
            <a:r>
              <a:rPr lang="pt-BR" sz="1700" spc="-15" dirty="0">
                <a:cs typeface="Tahoma"/>
              </a:rPr>
              <a:t>quotas.</a:t>
            </a:r>
            <a:endParaRPr lang="pt-BR" sz="1700" dirty="0">
              <a:cs typeface="Tahoma"/>
            </a:endParaRPr>
          </a:p>
          <a:p>
            <a:pPr lvl="2">
              <a:spcBef>
                <a:spcPts val="30"/>
              </a:spcBef>
              <a:buFont typeface="Tahoma"/>
              <a:buAutoNum type="arabicPeriod"/>
            </a:pPr>
            <a:endParaRPr lang="pt-BR" sz="1700" dirty="0">
              <a:cs typeface="Tahoma"/>
            </a:endParaRPr>
          </a:p>
          <a:p>
            <a:pPr marL="703580" marR="5715" lvl="2" indent="-703580">
              <a:buFont typeface="Tahoma"/>
              <a:buAutoNum type="arabicPeriod"/>
              <a:tabLst>
                <a:tab pos="703580" algn="l"/>
              </a:tabLst>
            </a:pPr>
            <a:endParaRPr lang="pt-BR" sz="1700" spc="-114" dirty="0">
              <a:cs typeface="VL Gothic"/>
            </a:endParaRPr>
          </a:p>
          <a:p>
            <a:pPr marL="703580" marR="5715" lvl="2" indent="-703580">
              <a:buFont typeface="Tahoma"/>
              <a:buAutoNum type="arabicPeriod"/>
              <a:tabLst>
                <a:tab pos="703580" algn="l"/>
              </a:tabLst>
            </a:pPr>
            <a:r>
              <a:rPr lang="pt-BR" sz="1700" spc="-114" dirty="0">
                <a:cs typeface="VL Gothic"/>
              </a:rPr>
              <a:t>“</a:t>
            </a:r>
            <a:r>
              <a:rPr lang="pt-BR" sz="1700" spc="-114" dirty="0">
                <a:cs typeface="Tahoma"/>
              </a:rPr>
              <a:t>Capital </a:t>
            </a:r>
            <a:r>
              <a:rPr lang="pt-BR" sz="1700" spc="-20" dirty="0">
                <a:cs typeface="Tahoma"/>
              </a:rPr>
              <a:t>excessivo</a:t>
            </a:r>
            <a:r>
              <a:rPr lang="pt-BR" sz="1700" spc="-90" dirty="0">
                <a:cs typeface="VL Gothic"/>
              </a:rPr>
              <a:t>”</a:t>
            </a:r>
            <a:r>
              <a:rPr lang="pt-BR" sz="1700" spc="-90" dirty="0">
                <a:cs typeface="Tahoma"/>
              </a:rPr>
              <a:t>: </a:t>
            </a:r>
            <a:r>
              <a:rPr lang="pt-BR" sz="1700" spc="-15" dirty="0">
                <a:cs typeface="Tahoma"/>
              </a:rPr>
              <a:t>restituição de parte das  quotas ou dispensa de prestações.</a:t>
            </a:r>
          </a:p>
          <a:p>
            <a:pPr marL="703580" marR="5715" lvl="2" indent="-703580">
              <a:buFont typeface="Tahoma"/>
              <a:buAutoNum type="arabicPeriod"/>
              <a:tabLst>
                <a:tab pos="703580" algn="l"/>
              </a:tabLst>
            </a:pPr>
            <a:endParaRPr lang="pt-BR" sz="1700" spc="-15" dirty="0">
              <a:cs typeface="Tahoma"/>
            </a:endParaRPr>
          </a:p>
          <a:p>
            <a:pPr marL="0" marR="5715" lvl="2" indent="0">
              <a:buNone/>
              <a:tabLst>
                <a:tab pos="703580" algn="l"/>
              </a:tabLst>
            </a:pPr>
            <a:r>
              <a:rPr lang="pt-BR" sz="1700" spc="-15" dirty="0">
                <a:cs typeface="Tahoma"/>
              </a:rPr>
              <a:t>PUBLICAÇAO  SUSPENDE EFICÁCIA DO ATO POR 90 DIAS, PERMITINDO O OPOSIÇÃO DE CREDOR. Se ocorrer, só prossegue com pagamento ou depósito</a:t>
            </a:r>
          </a:p>
          <a:p>
            <a:pPr marL="0" indent="0">
              <a:buNone/>
            </a:pPr>
            <a:endParaRPr lang="pt-BR" sz="1700" spc="-10" dirty="0">
              <a:cs typeface="Tahoma"/>
            </a:endParaRPr>
          </a:p>
          <a:p>
            <a:pPr marL="12065" marR="5080" indent="0">
              <a:spcBef>
                <a:spcPts val="5"/>
              </a:spcBef>
              <a:buSzPct val="92857"/>
              <a:buNone/>
              <a:tabLst>
                <a:tab pos="267970" algn="l"/>
              </a:tabLst>
            </a:pPr>
            <a:endParaRPr lang="pt-BR" sz="1700" dirty="0">
              <a:cs typeface="Tahoma"/>
            </a:endParaRPr>
          </a:p>
          <a:p>
            <a:pPr marL="12065" marR="5080" indent="0">
              <a:spcBef>
                <a:spcPts val="5"/>
              </a:spcBef>
              <a:buSzPct val="92857"/>
              <a:buNone/>
              <a:tabLst>
                <a:tab pos="267970" algn="l"/>
              </a:tabLst>
            </a:pPr>
            <a:endParaRPr lang="pt-BR" sz="1700" spc="-10" dirty="0">
              <a:cs typeface="Tahoma"/>
            </a:endParaRPr>
          </a:p>
          <a:p>
            <a:pPr marL="12065" marR="5080" indent="0">
              <a:spcBef>
                <a:spcPts val="5"/>
              </a:spcBef>
              <a:buSzPct val="92857"/>
              <a:buNone/>
              <a:tabLst>
                <a:tab pos="267970" algn="l"/>
              </a:tabLst>
            </a:pPr>
            <a:r>
              <a:rPr lang="pt-BR" sz="1700" spc="-10" dirty="0">
                <a:cs typeface="Tahoma"/>
              </a:rPr>
              <a:t> </a:t>
            </a:r>
            <a:r>
              <a:rPr lang="pt-BR" sz="1700" spc="-20" dirty="0">
                <a:cs typeface="Tahoma"/>
              </a:rPr>
              <a:t>Redução </a:t>
            </a:r>
            <a:r>
              <a:rPr lang="pt-BR" sz="1700" spc="-15" dirty="0">
                <a:cs typeface="Tahoma"/>
              </a:rPr>
              <a:t>compulsória </a:t>
            </a:r>
            <a:r>
              <a:rPr lang="pt-BR" sz="1700" spc="-10" dirty="0">
                <a:cs typeface="Tahoma"/>
              </a:rPr>
              <a:t>do </a:t>
            </a:r>
            <a:r>
              <a:rPr lang="pt-BR" sz="1700" spc="-15" dirty="0">
                <a:cs typeface="Tahoma"/>
              </a:rPr>
              <a:t>capital social: liquidação </a:t>
            </a:r>
            <a:r>
              <a:rPr lang="pt-BR" sz="1700" spc="-10" dirty="0">
                <a:cs typeface="Tahoma"/>
              </a:rPr>
              <a:t>da </a:t>
            </a:r>
            <a:r>
              <a:rPr lang="pt-BR" sz="1700" spc="-15" dirty="0">
                <a:cs typeface="Tahoma"/>
              </a:rPr>
              <a:t>quota pelo credor </a:t>
            </a:r>
            <a:r>
              <a:rPr lang="pt-BR" sz="1700" spc="-10" dirty="0">
                <a:cs typeface="Tahoma"/>
              </a:rPr>
              <a:t>do </a:t>
            </a:r>
            <a:r>
              <a:rPr lang="pt-BR" sz="1700" spc="-15" dirty="0">
                <a:cs typeface="Tahoma"/>
              </a:rPr>
              <a:t>sócio, morte, </a:t>
            </a:r>
            <a:r>
              <a:rPr lang="pt-BR" sz="1700" spc="-20" dirty="0">
                <a:cs typeface="Tahoma"/>
              </a:rPr>
              <a:t>remisso, retirada  </a:t>
            </a:r>
            <a:r>
              <a:rPr lang="pt-BR" sz="1700" dirty="0">
                <a:cs typeface="Tahoma"/>
              </a:rPr>
              <a:t>e </a:t>
            </a:r>
            <a:r>
              <a:rPr lang="pt-BR" sz="1700" spc="-20" dirty="0">
                <a:cs typeface="Tahoma"/>
              </a:rPr>
              <a:t>exclusão </a:t>
            </a:r>
            <a:endParaRPr lang="pt-BR" sz="1700" dirty="0">
              <a:cs typeface="Tahoma"/>
            </a:endParaRPr>
          </a:p>
          <a:p>
            <a:pPr marL="0" indent="0">
              <a:buNone/>
            </a:pPr>
            <a:endParaRPr lang="pt-BR" sz="1700" spc="-15" dirty="0">
              <a:latin typeface="Tahoma"/>
              <a:cs typeface="Tahoma"/>
            </a:endParaRPr>
          </a:p>
          <a:p>
            <a:pPr marL="0" indent="0">
              <a:buNone/>
            </a:pPr>
            <a:endParaRPr lang="pt-BR" sz="1700" dirty="0">
              <a:latin typeface="Tahoma"/>
              <a:cs typeface="Tahoma"/>
            </a:endParaRPr>
          </a:p>
          <a:p>
            <a:pPr marL="0" indent="0">
              <a:buNone/>
            </a:pPr>
            <a:endParaRPr lang="pt-BR" sz="1700" dirty="0"/>
          </a:p>
        </p:txBody>
      </p:sp>
    </p:spTree>
    <p:extLst>
      <p:ext uri="{BB962C8B-B14F-4D97-AF65-F5344CB8AC3E}">
        <p14:creationId xmlns:p14="http://schemas.microsoft.com/office/powerpoint/2010/main" val="3462711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6DC1E8-7025-1746-AA6E-ACE553C523BA}"/>
              </a:ext>
            </a:extLst>
          </p:cNvPr>
          <p:cNvSpPr>
            <a:spLocks noGrp="1"/>
          </p:cNvSpPr>
          <p:nvPr>
            <p:ph type="title"/>
          </p:nvPr>
        </p:nvSpPr>
        <p:spPr>
          <a:xfrm>
            <a:off x="599411" y="767258"/>
            <a:ext cx="3209335" cy="5323484"/>
          </a:xfrm>
        </p:spPr>
        <p:txBody>
          <a:bodyPr>
            <a:normAutofit/>
          </a:bodyPr>
          <a:lstStyle/>
          <a:p>
            <a:pPr algn="ctr"/>
            <a:r>
              <a:rPr lang="pt-BR" sz="2800">
                <a:solidFill>
                  <a:schemeClr val="bg1"/>
                </a:solidFill>
              </a:rPr>
              <a:t>Cessão de quotas</a:t>
            </a:r>
          </a:p>
        </p:txBody>
      </p:sp>
      <p:sp>
        <p:nvSpPr>
          <p:cNvPr id="12" name="Rectangle 1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14" name="Rectangle 13">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3" name="Espaço Reservado para Conteúdo 2">
            <a:extLst>
              <a:ext uri="{FF2B5EF4-FFF2-40B4-BE49-F238E27FC236}">
                <a16:creationId xmlns:a16="http://schemas.microsoft.com/office/drawing/2014/main" id="{74CD2469-3BBF-5A4E-B269-D66E450A8C01}"/>
              </a:ext>
            </a:extLst>
          </p:cNvPr>
          <p:cNvSpPr>
            <a:spLocks noGrp="1"/>
          </p:cNvSpPr>
          <p:nvPr>
            <p:ph idx="1"/>
          </p:nvPr>
        </p:nvSpPr>
        <p:spPr>
          <a:xfrm>
            <a:off x="5741893" y="767258"/>
            <a:ext cx="5287923" cy="5323484"/>
          </a:xfrm>
        </p:spPr>
        <p:txBody>
          <a:bodyPr anchor="ctr">
            <a:normAutofit lnSpcReduction="10000"/>
          </a:bodyPr>
          <a:lstStyle/>
          <a:p>
            <a:pPr marL="0" indent="0">
              <a:buNone/>
            </a:pPr>
            <a:r>
              <a:rPr lang="pt-BR" sz="1600" dirty="0"/>
              <a:t>Forma de transferência da empresa, ou resolução de conflito societário.</a:t>
            </a:r>
          </a:p>
          <a:p>
            <a:pPr marL="0" indent="0">
              <a:buNone/>
            </a:pPr>
            <a:endParaRPr lang="pt-BR" sz="1600" dirty="0"/>
          </a:p>
          <a:p>
            <a:pPr marL="0" indent="0">
              <a:buNone/>
            </a:pPr>
            <a:r>
              <a:rPr lang="pt-BR" sz="1600" dirty="0"/>
              <a:t>Pode ceder sem autorização?</a:t>
            </a:r>
          </a:p>
          <a:p>
            <a:endParaRPr lang="pt-BR" sz="1600" dirty="0"/>
          </a:p>
          <a:p>
            <a:pPr marL="208915" marR="5080">
              <a:spcBef>
                <a:spcPts val="1170"/>
              </a:spcBef>
            </a:pPr>
            <a:r>
              <a:rPr lang="pt-BR" sz="1600" b="1" dirty="0">
                <a:latin typeface="Tahoma"/>
                <a:cs typeface="Tahoma"/>
              </a:rPr>
              <a:t>Art</a:t>
            </a:r>
            <a:r>
              <a:rPr lang="pt-BR" sz="1600" dirty="0">
                <a:latin typeface="Tahoma"/>
                <a:cs typeface="Tahoma"/>
              </a:rPr>
              <a:t>. </a:t>
            </a:r>
            <a:r>
              <a:rPr lang="pt-BR" sz="1600" b="1" spc="-5" dirty="0">
                <a:latin typeface="Tahoma"/>
                <a:cs typeface="Tahoma"/>
              </a:rPr>
              <a:t>1</a:t>
            </a:r>
            <a:r>
              <a:rPr lang="pt-BR" sz="1600" spc="-5" dirty="0">
                <a:latin typeface="Tahoma"/>
                <a:cs typeface="Tahoma"/>
              </a:rPr>
              <a:t>.</a:t>
            </a:r>
            <a:r>
              <a:rPr lang="pt-BR" sz="1600" b="1" spc="-5" dirty="0">
                <a:latin typeface="Tahoma"/>
                <a:cs typeface="Tahoma"/>
              </a:rPr>
              <a:t>057</a:t>
            </a:r>
            <a:r>
              <a:rPr lang="pt-BR" sz="1600" spc="-5" dirty="0">
                <a:latin typeface="Tahoma"/>
                <a:cs typeface="Tahoma"/>
              </a:rPr>
              <a:t>. </a:t>
            </a:r>
            <a:r>
              <a:rPr lang="pt-BR" sz="1600" dirty="0">
                <a:latin typeface="Tahoma"/>
                <a:cs typeface="Tahoma"/>
              </a:rPr>
              <a:t>Na omissão </a:t>
            </a:r>
            <a:r>
              <a:rPr lang="pt-BR" sz="1600" spc="-5" dirty="0">
                <a:latin typeface="Tahoma"/>
                <a:cs typeface="Tahoma"/>
              </a:rPr>
              <a:t>do </a:t>
            </a:r>
            <a:r>
              <a:rPr lang="pt-BR" sz="1600" spc="-10" dirty="0">
                <a:latin typeface="Tahoma"/>
                <a:cs typeface="Tahoma"/>
              </a:rPr>
              <a:t>contrato, </a:t>
            </a:r>
            <a:r>
              <a:rPr lang="pt-BR" sz="1600" dirty="0">
                <a:latin typeface="Tahoma"/>
                <a:cs typeface="Tahoma"/>
              </a:rPr>
              <a:t>o sócio </a:t>
            </a:r>
            <a:r>
              <a:rPr lang="pt-BR" sz="1600" spc="-5" dirty="0">
                <a:latin typeface="Tahoma"/>
                <a:cs typeface="Tahoma"/>
              </a:rPr>
              <a:t>pode </a:t>
            </a:r>
            <a:r>
              <a:rPr lang="pt-BR" sz="1600" dirty="0">
                <a:latin typeface="Tahoma"/>
                <a:cs typeface="Tahoma"/>
              </a:rPr>
              <a:t>ceder a </a:t>
            </a:r>
            <a:r>
              <a:rPr lang="pt-BR" sz="1600" spc="-5" dirty="0">
                <a:latin typeface="Tahoma"/>
                <a:cs typeface="Tahoma"/>
              </a:rPr>
              <a:t>sua quota, total ou parcialmente, </a:t>
            </a:r>
            <a:r>
              <a:rPr lang="pt-BR" sz="1600" dirty="0">
                <a:latin typeface="Tahoma"/>
                <a:cs typeface="Tahoma"/>
              </a:rPr>
              <a:t>a </a:t>
            </a:r>
            <a:r>
              <a:rPr lang="pt-BR" sz="1600" spc="-5" dirty="0">
                <a:latin typeface="Tahoma"/>
                <a:cs typeface="Tahoma"/>
              </a:rPr>
              <a:t>quem </a:t>
            </a:r>
            <a:r>
              <a:rPr lang="pt-BR" sz="1600" dirty="0">
                <a:latin typeface="Tahoma"/>
                <a:cs typeface="Tahoma"/>
              </a:rPr>
              <a:t>seja </a:t>
            </a:r>
            <a:r>
              <a:rPr lang="pt-BR" sz="1600" spc="-5" dirty="0">
                <a:latin typeface="Tahoma"/>
                <a:cs typeface="Tahoma"/>
              </a:rPr>
              <a:t>sócio,  independentemente </a:t>
            </a:r>
            <a:r>
              <a:rPr lang="pt-BR" sz="1600" dirty="0">
                <a:latin typeface="Tahoma"/>
                <a:cs typeface="Tahoma"/>
              </a:rPr>
              <a:t>de </a:t>
            </a:r>
            <a:r>
              <a:rPr lang="pt-BR" sz="1600" spc="-5" dirty="0">
                <a:latin typeface="Tahoma"/>
                <a:cs typeface="Tahoma"/>
              </a:rPr>
              <a:t>audiência </a:t>
            </a:r>
            <a:r>
              <a:rPr lang="pt-BR" sz="1600" dirty="0">
                <a:latin typeface="Tahoma"/>
                <a:cs typeface="Tahoma"/>
              </a:rPr>
              <a:t>dos </a:t>
            </a:r>
            <a:r>
              <a:rPr lang="pt-BR" sz="1600" spc="-5" dirty="0">
                <a:latin typeface="Tahoma"/>
                <a:cs typeface="Tahoma"/>
              </a:rPr>
              <a:t>outros, ou </a:t>
            </a:r>
            <a:r>
              <a:rPr lang="pt-BR" sz="1600" dirty="0">
                <a:latin typeface="Tahoma"/>
                <a:cs typeface="Tahoma"/>
              </a:rPr>
              <a:t>a </a:t>
            </a:r>
            <a:r>
              <a:rPr lang="pt-BR" sz="1600" spc="-10" dirty="0">
                <a:latin typeface="Tahoma"/>
                <a:cs typeface="Tahoma"/>
              </a:rPr>
              <a:t>estranho, </a:t>
            </a:r>
            <a:r>
              <a:rPr lang="pt-BR" sz="1600" dirty="0">
                <a:latin typeface="Tahoma"/>
                <a:cs typeface="Tahoma"/>
              </a:rPr>
              <a:t>se </a:t>
            </a:r>
            <a:r>
              <a:rPr lang="pt-BR" sz="1600" spc="-5" dirty="0">
                <a:latin typeface="Tahoma"/>
                <a:cs typeface="Tahoma"/>
              </a:rPr>
              <a:t>não houver </a:t>
            </a:r>
            <a:r>
              <a:rPr lang="pt-BR" sz="1600" dirty="0">
                <a:latin typeface="Tahoma"/>
                <a:cs typeface="Tahoma"/>
              </a:rPr>
              <a:t>oposição de </a:t>
            </a:r>
            <a:r>
              <a:rPr lang="pt-BR" sz="1600" spc="-5" dirty="0">
                <a:latin typeface="Tahoma"/>
                <a:cs typeface="Tahoma"/>
              </a:rPr>
              <a:t>titulares </a:t>
            </a:r>
            <a:r>
              <a:rPr lang="pt-BR" sz="1600" dirty="0">
                <a:latin typeface="Tahoma"/>
                <a:cs typeface="Tahoma"/>
              </a:rPr>
              <a:t>de mais de ¼ </a:t>
            </a:r>
            <a:r>
              <a:rPr lang="pt-BR" sz="1600" spc="-5" dirty="0">
                <a:latin typeface="Tahoma"/>
                <a:cs typeface="Tahoma"/>
              </a:rPr>
              <a:t>(um quarto)  do </a:t>
            </a:r>
            <a:r>
              <a:rPr lang="pt-BR" sz="1600" dirty="0">
                <a:latin typeface="Tahoma"/>
                <a:cs typeface="Tahoma"/>
              </a:rPr>
              <a:t>capital</a:t>
            </a:r>
            <a:r>
              <a:rPr lang="pt-BR" sz="1600" spc="10" dirty="0">
                <a:latin typeface="Tahoma"/>
                <a:cs typeface="Tahoma"/>
              </a:rPr>
              <a:t> </a:t>
            </a:r>
            <a:r>
              <a:rPr lang="pt-BR" sz="1600" dirty="0">
                <a:latin typeface="Tahoma"/>
                <a:cs typeface="Tahoma"/>
              </a:rPr>
              <a:t>social.</a:t>
            </a:r>
          </a:p>
          <a:p>
            <a:pPr marL="208915" marR="5080">
              <a:spcBef>
                <a:spcPts val="890"/>
              </a:spcBef>
            </a:pPr>
            <a:r>
              <a:rPr lang="pt-BR" sz="1600" b="1" dirty="0">
                <a:latin typeface="Tahoma"/>
                <a:cs typeface="Tahoma"/>
              </a:rPr>
              <a:t>Parágrafo único</a:t>
            </a:r>
            <a:r>
              <a:rPr lang="pt-BR" sz="1600" dirty="0">
                <a:latin typeface="Tahoma"/>
                <a:cs typeface="Tahoma"/>
              </a:rPr>
              <a:t>. </a:t>
            </a:r>
            <a:r>
              <a:rPr lang="pt-BR" sz="1600" spc="-5" dirty="0">
                <a:latin typeface="Tahoma"/>
                <a:cs typeface="Tahoma"/>
              </a:rPr>
              <a:t>A </a:t>
            </a:r>
            <a:r>
              <a:rPr lang="pt-BR" sz="1600" dirty="0">
                <a:latin typeface="Tahoma"/>
                <a:cs typeface="Tahoma"/>
              </a:rPr>
              <a:t>cessão </a:t>
            </a:r>
            <a:r>
              <a:rPr lang="pt-BR" sz="1600" spc="-5" dirty="0">
                <a:latin typeface="Tahoma"/>
                <a:cs typeface="Tahoma"/>
              </a:rPr>
              <a:t>terá </a:t>
            </a:r>
            <a:r>
              <a:rPr lang="pt-BR" sz="1600" dirty="0">
                <a:latin typeface="Tahoma"/>
                <a:cs typeface="Tahoma"/>
              </a:rPr>
              <a:t>eficácia </a:t>
            </a:r>
            <a:r>
              <a:rPr lang="pt-BR" sz="1600" spc="-5" dirty="0">
                <a:latin typeface="Tahoma"/>
                <a:cs typeface="Tahoma"/>
              </a:rPr>
              <a:t>quanto </a:t>
            </a:r>
            <a:r>
              <a:rPr lang="pt-BR" sz="1600" dirty="0">
                <a:latin typeface="Tahoma"/>
                <a:cs typeface="Tahoma"/>
              </a:rPr>
              <a:t>à sociedade e </a:t>
            </a:r>
            <a:r>
              <a:rPr lang="pt-BR" sz="1600" spc="-5" dirty="0">
                <a:latin typeface="Tahoma"/>
                <a:cs typeface="Tahoma"/>
              </a:rPr>
              <a:t>terceiros, </a:t>
            </a:r>
            <a:r>
              <a:rPr lang="pt-BR" sz="1600" dirty="0">
                <a:latin typeface="Tahoma"/>
                <a:cs typeface="Tahoma"/>
              </a:rPr>
              <a:t>inclusive </a:t>
            </a:r>
            <a:r>
              <a:rPr lang="pt-BR" sz="1600" spc="-10" dirty="0">
                <a:latin typeface="Tahoma"/>
                <a:cs typeface="Tahoma"/>
              </a:rPr>
              <a:t>para </a:t>
            </a:r>
            <a:r>
              <a:rPr lang="pt-BR" sz="1600" spc="-5" dirty="0">
                <a:latin typeface="Tahoma"/>
                <a:cs typeface="Tahoma"/>
              </a:rPr>
              <a:t>fins do parágrafo único do art. 1.003,  </a:t>
            </a:r>
            <a:r>
              <a:rPr lang="pt-BR" sz="1600" dirty="0">
                <a:latin typeface="Tahoma"/>
                <a:cs typeface="Tahoma"/>
              </a:rPr>
              <a:t>a </a:t>
            </a:r>
            <a:r>
              <a:rPr lang="pt-BR" sz="1600" spc="-5" dirty="0">
                <a:latin typeface="Tahoma"/>
                <a:cs typeface="Tahoma"/>
              </a:rPr>
              <a:t>partir da averbação do respectivo instrumento, subscrito </a:t>
            </a:r>
            <a:r>
              <a:rPr lang="pt-BR" sz="1600" dirty="0">
                <a:latin typeface="Tahoma"/>
                <a:cs typeface="Tahoma"/>
              </a:rPr>
              <a:t>pelos sócios</a:t>
            </a:r>
            <a:r>
              <a:rPr lang="pt-BR" sz="1600" spc="70" dirty="0">
                <a:latin typeface="Tahoma"/>
                <a:cs typeface="Tahoma"/>
              </a:rPr>
              <a:t> </a:t>
            </a:r>
            <a:r>
              <a:rPr lang="pt-BR" sz="1600" spc="-5" dirty="0">
                <a:latin typeface="Tahoma"/>
                <a:cs typeface="Tahoma"/>
              </a:rPr>
              <a:t>anuentes.</a:t>
            </a:r>
            <a:endParaRPr lang="pt-BR" sz="1600" dirty="0">
              <a:latin typeface="Tahoma"/>
              <a:cs typeface="Tahoma"/>
            </a:endParaRPr>
          </a:p>
          <a:p>
            <a:pPr marL="0" indent="0">
              <a:buNone/>
            </a:pPr>
            <a:endParaRPr lang="pt-BR" sz="1600" dirty="0"/>
          </a:p>
          <a:p>
            <a:pPr marL="0" indent="0">
              <a:buNone/>
            </a:pPr>
            <a:r>
              <a:rPr lang="pt-BR" sz="1600" dirty="0"/>
              <a:t>Várias formas de limitar ou autorizar.</a:t>
            </a:r>
          </a:p>
          <a:p>
            <a:pPr marL="0" indent="0">
              <a:buNone/>
            </a:pPr>
            <a:endParaRPr lang="pt-BR" sz="1600" dirty="0"/>
          </a:p>
          <a:p>
            <a:pPr marL="0" indent="0">
              <a:buNone/>
            </a:pPr>
            <a:r>
              <a:rPr lang="pt-BR" sz="1600" dirty="0"/>
              <a:t>Pode ser previsto direito de preferência</a:t>
            </a:r>
          </a:p>
          <a:p>
            <a:pPr marL="0" indent="0">
              <a:buNone/>
            </a:pPr>
            <a:endParaRPr lang="pt-BR" sz="1400" dirty="0"/>
          </a:p>
          <a:p>
            <a:pPr marL="0" indent="0">
              <a:buNone/>
            </a:pPr>
            <a:endParaRPr lang="pt-BR" sz="1400" dirty="0"/>
          </a:p>
        </p:txBody>
      </p:sp>
    </p:spTree>
    <p:extLst>
      <p:ext uri="{BB962C8B-B14F-4D97-AF65-F5344CB8AC3E}">
        <p14:creationId xmlns:p14="http://schemas.microsoft.com/office/powerpoint/2010/main" val="2588966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ítulo 1">
            <a:extLst>
              <a:ext uri="{FF2B5EF4-FFF2-40B4-BE49-F238E27FC236}">
                <a16:creationId xmlns:a16="http://schemas.microsoft.com/office/drawing/2014/main" id="{94A08211-A529-AE46-99B3-65B7E41A26B3}"/>
              </a:ext>
            </a:extLst>
          </p:cNvPr>
          <p:cNvSpPr>
            <a:spLocks noGrp="1"/>
          </p:cNvSpPr>
          <p:nvPr>
            <p:ph type="title"/>
          </p:nvPr>
        </p:nvSpPr>
        <p:spPr>
          <a:xfrm>
            <a:off x="640080" y="1243013"/>
            <a:ext cx="3855720" cy="4371974"/>
          </a:xfrm>
        </p:spPr>
        <p:txBody>
          <a:bodyPr>
            <a:normAutofit/>
          </a:bodyPr>
          <a:lstStyle/>
          <a:p>
            <a:r>
              <a:rPr lang="pt-BR" sz="4100">
                <a:solidFill>
                  <a:srgbClr val="FFFFFF"/>
                </a:solidFill>
              </a:rPr>
              <a:t>Cessão de quotas e restabelecimento</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004E30E-8938-D543-A2A8-27CB85068555}"/>
              </a:ext>
            </a:extLst>
          </p:cNvPr>
          <p:cNvSpPr>
            <a:spLocks noGrp="1"/>
          </p:cNvSpPr>
          <p:nvPr>
            <p:ph idx="1"/>
          </p:nvPr>
        </p:nvSpPr>
        <p:spPr>
          <a:xfrm>
            <a:off x="6172200" y="804672"/>
            <a:ext cx="5221224" cy="5230368"/>
          </a:xfrm>
        </p:spPr>
        <p:txBody>
          <a:bodyPr anchor="ctr">
            <a:normAutofit/>
          </a:bodyPr>
          <a:lstStyle/>
          <a:p>
            <a:pPr marL="0" indent="0">
              <a:buNone/>
            </a:pPr>
            <a:r>
              <a:rPr lang="pt-BR" sz="2200">
                <a:solidFill>
                  <a:srgbClr val="000000"/>
                </a:solidFill>
              </a:rPr>
              <a:t>Sem que haja previsão expressa no contrato, aplica-se à cessão de todas as quotas de uma sociedade a regra do Código Civil relativa à proibição de restabelecimento, no contrato de trespasse</a:t>
            </a:r>
          </a:p>
          <a:p>
            <a:pPr marL="0" indent="0">
              <a:buNone/>
            </a:pPr>
            <a:endParaRPr lang="pt-BR" sz="2200">
              <a:solidFill>
                <a:srgbClr val="000000"/>
              </a:solidFill>
            </a:endParaRPr>
          </a:p>
          <a:p>
            <a:pPr marL="0" indent="0">
              <a:buNone/>
            </a:pPr>
            <a:endParaRPr lang="pt-BR" sz="2200">
              <a:solidFill>
                <a:srgbClr val="000000"/>
              </a:solidFill>
            </a:endParaRPr>
          </a:p>
          <a:p>
            <a:pPr marL="0" indent="0">
              <a:buNone/>
            </a:pPr>
            <a:r>
              <a:rPr lang="pt-BR" sz="2200">
                <a:solidFill>
                  <a:srgbClr val="000000"/>
                </a:solidFill>
              </a:rPr>
              <a:t>Art. 1.147. Não havendo autorização expressa, o alienante do estabelecimento não pode fazer concorrência ao adquirente, nos cinco anos subseqüentes à transferência.</a:t>
            </a:r>
          </a:p>
          <a:p>
            <a:pPr marL="0" indent="0">
              <a:buNone/>
            </a:pPr>
            <a:br>
              <a:rPr lang="pt-BR" sz="2200">
                <a:solidFill>
                  <a:srgbClr val="000000"/>
                </a:solidFill>
              </a:rPr>
            </a:br>
            <a:endParaRPr lang="pt-BR" sz="2200">
              <a:solidFill>
                <a:srgbClr val="000000"/>
              </a:solidFill>
            </a:endParaRPr>
          </a:p>
        </p:txBody>
      </p:sp>
    </p:spTree>
    <p:extLst>
      <p:ext uri="{BB962C8B-B14F-4D97-AF65-F5344CB8AC3E}">
        <p14:creationId xmlns:p14="http://schemas.microsoft.com/office/powerpoint/2010/main" val="410685834"/>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AD89161-1E99-AF42-88C2-4FE1647DE57F}"/>
              </a:ext>
            </a:extLst>
          </p:cNvPr>
          <p:cNvSpPr>
            <a:spLocks noGrp="1"/>
          </p:cNvSpPr>
          <p:nvPr>
            <p:ph type="title"/>
          </p:nvPr>
        </p:nvSpPr>
        <p:spPr>
          <a:xfrm>
            <a:off x="640079" y="2053641"/>
            <a:ext cx="3669161" cy="2760098"/>
          </a:xfrm>
        </p:spPr>
        <p:txBody>
          <a:bodyPr>
            <a:normAutofit/>
          </a:bodyPr>
          <a:lstStyle/>
          <a:p>
            <a:r>
              <a:rPr lang="pt-BR">
                <a:solidFill>
                  <a:srgbClr val="FFFFFF"/>
                </a:solidFill>
              </a:rPr>
              <a:t>Acordo de quotistas</a:t>
            </a:r>
          </a:p>
        </p:txBody>
      </p:sp>
      <p:sp>
        <p:nvSpPr>
          <p:cNvPr id="13" name="Espaço Reservado para Conteúdo 2">
            <a:extLst>
              <a:ext uri="{FF2B5EF4-FFF2-40B4-BE49-F238E27FC236}">
                <a16:creationId xmlns:a16="http://schemas.microsoft.com/office/drawing/2014/main" id="{565BECD1-05C0-1E4A-A10F-F8521613F71C}"/>
              </a:ext>
            </a:extLst>
          </p:cNvPr>
          <p:cNvSpPr>
            <a:spLocks noGrp="1"/>
          </p:cNvSpPr>
          <p:nvPr>
            <p:ph idx="1"/>
          </p:nvPr>
        </p:nvSpPr>
        <p:spPr>
          <a:xfrm>
            <a:off x="6090574" y="801866"/>
            <a:ext cx="5306084" cy="5230634"/>
          </a:xfrm>
        </p:spPr>
        <p:txBody>
          <a:bodyPr anchor="ctr">
            <a:normAutofit/>
          </a:bodyPr>
          <a:lstStyle/>
          <a:p>
            <a:r>
              <a:rPr lang="pt-BR" sz="2400">
                <a:solidFill>
                  <a:srgbClr val="000000"/>
                </a:solidFill>
              </a:rPr>
              <a:t>Preferências</a:t>
            </a:r>
          </a:p>
          <a:p>
            <a:endParaRPr lang="pt-BR" sz="2400">
              <a:solidFill>
                <a:srgbClr val="000000"/>
              </a:solidFill>
            </a:endParaRPr>
          </a:p>
          <a:p>
            <a:r>
              <a:rPr lang="pt-BR" sz="2400">
                <a:solidFill>
                  <a:srgbClr val="000000"/>
                </a:solidFill>
              </a:rPr>
              <a:t>Acordo de voto</a:t>
            </a:r>
          </a:p>
          <a:p>
            <a:endParaRPr lang="pt-BR" sz="2400">
              <a:solidFill>
                <a:srgbClr val="000000"/>
              </a:solidFill>
            </a:endParaRPr>
          </a:p>
          <a:p>
            <a:r>
              <a:rPr lang="pt-BR" sz="2400">
                <a:solidFill>
                  <a:srgbClr val="000000"/>
                </a:solidFill>
              </a:rPr>
              <a:t>Regras sobre distribuição de dividendos</a:t>
            </a:r>
          </a:p>
          <a:p>
            <a:endParaRPr lang="pt-BR" sz="2400">
              <a:solidFill>
                <a:srgbClr val="000000"/>
              </a:solidFill>
            </a:endParaRPr>
          </a:p>
          <a:p>
            <a:pPr marL="0" indent="0">
              <a:buNone/>
            </a:pPr>
            <a:r>
              <a:rPr lang="pt-BR" sz="2400">
                <a:solidFill>
                  <a:srgbClr val="000000"/>
                </a:solidFill>
              </a:rPr>
              <a:t>Etc...</a:t>
            </a:r>
          </a:p>
          <a:p>
            <a:pPr marL="0" indent="0">
              <a:buNone/>
            </a:pPr>
            <a:endParaRPr lang="pt-BR" sz="2400">
              <a:solidFill>
                <a:srgbClr val="000000"/>
              </a:solidFill>
            </a:endParaRPr>
          </a:p>
        </p:txBody>
      </p:sp>
    </p:spTree>
    <p:extLst>
      <p:ext uri="{BB962C8B-B14F-4D97-AF65-F5344CB8AC3E}">
        <p14:creationId xmlns:p14="http://schemas.microsoft.com/office/powerpoint/2010/main" val="3868363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1B98706-4EA3-D44E-A484-BCC0DC189AE4}"/>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Penhora de quotas no Código Civil</a:t>
            </a:r>
          </a:p>
        </p:txBody>
      </p:sp>
      <p:sp>
        <p:nvSpPr>
          <p:cNvPr id="3" name="Espaço Reservado para Conteúdo 2">
            <a:extLst>
              <a:ext uri="{FF2B5EF4-FFF2-40B4-BE49-F238E27FC236}">
                <a16:creationId xmlns:a16="http://schemas.microsoft.com/office/drawing/2014/main" id="{C7849B06-5E8D-7F41-92E5-9E1B8066B344}"/>
              </a:ext>
            </a:extLst>
          </p:cNvPr>
          <p:cNvSpPr>
            <a:spLocks noGrp="1"/>
          </p:cNvSpPr>
          <p:nvPr>
            <p:ph idx="1"/>
          </p:nvPr>
        </p:nvSpPr>
        <p:spPr>
          <a:xfrm>
            <a:off x="4810259" y="649480"/>
            <a:ext cx="6555347" cy="5546047"/>
          </a:xfrm>
        </p:spPr>
        <p:txBody>
          <a:bodyPr anchor="ctr">
            <a:normAutofit/>
          </a:bodyPr>
          <a:lstStyle/>
          <a:p>
            <a:pPr marL="0" indent="0">
              <a:buNone/>
            </a:pPr>
            <a:br>
              <a:rPr lang="pt-BR" sz="2000" dirty="0"/>
            </a:br>
            <a:r>
              <a:rPr lang="pt-BR" sz="2000" dirty="0"/>
              <a:t>Art. 1.026. O credor particular de sócio pode, </a:t>
            </a:r>
            <a:r>
              <a:rPr lang="pt-BR" sz="2000" b="1" u="sng" dirty="0"/>
              <a:t>na insuficiência de outros bens do devedor</a:t>
            </a:r>
            <a:r>
              <a:rPr lang="pt-BR" sz="2000" dirty="0"/>
              <a:t>, fazer recair a execução sobre o que a este couber nos lucros da sociedade, ou na parte que lhe tocar em liquidação.</a:t>
            </a:r>
          </a:p>
          <a:p>
            <a:pPr marL="0" indent="0">
              <a:buNone/>
            </a:pPr>
            <a:r>
              <a:rPr lang="pt-BR" sz="2000" dirty="0"/>
              <a:t>Parágrafo único. Se a sociedade não estiver dissolvida, pode o credor requerer a liquidação da quota do devedor, cujo valor, apurado na forma do art. 1.031, será depositado em dinheiro, no juízo da execução, até noventa dias após aquela liquidação.</a:t>
            </a:r>
          </a:p>
          <a:p>
            <a:pPr marL="0" indent="0">
              <a:buNone/>
            </a:pPr>
            <a:endParaRPr lang="pt-BR" sz="2000" dirty="0"/>
          </a:p>
          <a:p>
            <a:pPr marL="0" indent="0">
              <a:buNone/>
            </a:pPr>
            <a:r>
              <a:rPr lang="pt-BR" sz="2000" dirty="0"/>
              <a:t>Escala: Outros bens, dividendos declarados, liquidação da quota</a:t>
            </a:r>
          </a:p>
          <a:p>
            <a:endParaRPr lang="pt-BR" sz="2000" dirty="0"/>
          </a:p>
        </p:txBody>
      </p:sp>
    </p:spTree>
    <p:extLst>
      <p:ext uri="{BB962C8B-B14F-4D97-AF65-F5344CB8AC3E}">
        <p14:creationId xmlns:p14="http://schemas.microsoft.com/office/powerpoint/2010/main" val="2649093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B98706-4EA3-D44E-A484-BCC0DC189AE4}"/>
              </a:ext>
            </a:extLst>
          </p:cNvPr>
          <p:cNvSpPr>
            <a:spLocks noGrp="1"/>
          </p:cNvSpPr>
          <p:nvPr>
            <p:ph type="title"/>
          </p:nvPr>
        </p:nvSpPr>
        <p:spPr/>
        <p:txBody>
          <a:bodyPr/>
          <a:lstStyle/>
          <a:p>
            <a:r>
              <a:rPr lang="pt-BR" dirty="0"/>
              <a:t>A polêmica penhora de quotas e ações no CPC</a:t>
            </a:r>
          </a:p>
        </p:txBody>
      </p:sp>
      <p:sp>
        <p:nvSpPr>
          <p:cNvPr id="3" name="Espaço Reservado para Conteúdo 2">
            <a:extLst>
              <a:ext uri="{FF2B5EF4-FFF2-40B4-BE49-F238E27FC236}">
                <a16:creationId xmlns:a16="http://schemas.microsoft.com/office/drawing/2014/main" id="{C7849B06-5E8D-7F41-92E5-9E1B8066B344}"/>
              </a:ext>
            </a:extLst>
          </p:cNvPr>
          <p:cNvSpPr>
            <a:spLocks noGrp="1"/>
          </p:cNvSpPr>
          <p:nvPr>
            <p:ph idx="1"/>
          </p:nvPr>
        </p:nvSpPr>
        <p:spPr/>
        <p:txBody>
          <a:bodyPr>
            <a:normAutofit fontScale="55000" lnSpcReduction="20000"/>
          </a:bodyPr>
          <a:lstStyle/>
          <a:p>
            <a:pPr marL="0" indent="0">
              <a:buNone/>
            </a:pPr>
            <a:r>
              <a:rPr lang="pt-BR" b="1" dirty="0"/>
              <a:t>Art. 861.</a:t>
            </a:r>
            <a:r>
              <a:rPr lang="pt-BR" dirty="0"/>
              <a:t> Penhoradas as quotas ou as ações de sócio em sociedade simples ou empresária, o juiz assinará prazo razoável, não superior a 3 (três) meses, para que a sociedade:</a:t>
            </a:r>
          </a:p>
          <a:p>
            <a:pPr marL="0" indent="0">
              <a:buNone/>
            </a:pPr>
            <a:r>
              <a:rPr lang="pt-BR" b="1" dirty="0" err="1"/>
              <a:t>I</a:t>
            </a:r>
            <a:r>
              <a:rPr lang="pt-BR" dirty="0"/>
              <a:t> - apresente balanço especial, na forma da lei;</a:t>
            </a:r>
          </a:p>
          <a:p>
            <a:pPr marL="0" indent="0">
              <a:buNone/>
            </a:pPr>
            <a:r>
              <a:rPr lang="pt-BR" b="1" dirty="0"/>
              <a:t>II</a:t>
            </a:r>
            <a:r>
              <a:rPr lang="pt-BR" dirty="0"/>
              <a:t> - ofereça as quotas ou as ações aos demais sócios, observado o direito de preferência legal ou contratual;</a:t>
            </a:r>
          </a:p>
          <a:p>
            <a:pPr marL="0" indent="0">
              <a:buNone/>
            </a:pPr>
            <a:r>
              <a:rPr lang="pt-BR" b="1" dirty="0"/>
              <a:t>III</a:t>
            </a:r>
            <a:r>
              <a:rPr lang="pt-BR" dirty="0"/>
              <a:t> - não havendo interesse dos sócios na aquisição das ações, proceda à liquidação das quotas ou das ações, depositando em juízo o valor apurado, em dinheiro.</a:t>
            </a:r>
          </a:p>
          <a:p>
            <a:pPr marL="0" indent="0">
              <a:buNone/>
            </a:pPr>
            <a:endParaRPr lang="pt-BR" b="1" dirty="0"/>
          </a:p>
          <a:p>
            <a:pPr marL="0" indent="0">
              <a:buNone/>
            </a:pPr>
            <a:r>
              <a:rPr lang="pt-BR" b="1" dirty="0"/>
              <a:t>§ 2º</a:t>
            </a:r>
            <a:r>
              <a:rPr lang="pt-BR" dirty="0"/>
              <a:t> O disposto no caput e no § 1º não se aplica à sociedade anônima de capital aberto, cujas ações serão adjudicadas ao exequente ou alienadas em bolsa de valores, conforme o caso.</a:t>
            </a:r>
          </a:p>
          <a:p>
            <a:pPr marL="0" indent="0">
              <a:buNone/>
            </a:pPr>
            <a:r>
              <a:rPr lang="pt-BR" b="1" dirty="0"/>
              <a:t>§ 3º</a:t>
            </a:r>
            <a:r>
              <a:rPr lang="pt-BR" dirty="0"/>
              <a:t> Para os fins da liquidação de que trata o inciso III do caput, o juiz poderá, a requerimento do exequente ou da sociedade, nomear administrador, que deverá submeter à aprovação judicial a forma de liquidação.</a:t>
            </a:r>
          </a:p>
          <a:p>
            <a:pPr marL="0" indent="0">
              <a:buNone/>
            </a:pPr>
            <a:r>
              <a:rPr lang="pt-BR" b="1" dirty="0"/>
              <a:t>§ 4º</a:t>
            </a:r>
            <a:r>
              <a:rPr lang="pt-BR" dirty="0"/>
              <a:t> O prazo previsto no caput poderá ser ampliado pelo juiz, se o pagamento das quotas ou das ações liquidadas:</a:t>
            </a:r>
          </a:p>
          <a:p>
            <a:pPr marL="0" indent="0">
              <a:buNone/>
            </a:pPr>
            <a:r>
              <a:rPr lang="pt-BR" b="1" dirty="0" err="1"/>
              <a:t>I</a:t>
            </a:r>
            <a:r>
              <a:rPr lang="pt-BR" dirty="0"/>
              <a:t> - superar o valor do saldo de lucros ou reservas, exceto a legal, e sem diminuição do capital social, ou por doação; ou</a:t>
            </a:r>
          </a:p>
          <a:p>
            <a:pPr marL="0" indent="0">
              <a:buNone/>
            </a:pPr>
            <a:r>
              <a:rPr lang="pt-BR" b="1" dirty="0"/>
              <a:t>II</a:t>
            </a:r>
            <a:r>
              <a:rPr lang="pt-BR" dirty="0"/>
              <a:t> - colocar em risco a estabilidade financeira da sociedade simples ou empresária.</a:t>
            </a:r>
          </a:p>
          <a:p>
            <a:pPr marL="0" indent="0">
              <a:buNone/>
            </a:pPr>
            <a:r>
              <a:rPr lang="pt-BR" b="1" dirty="0"/>
              <a:t>§ 5º</a:t>
            </a:r>
            <a:r>
              <a:rPr lang="pt-BR" dirty="0"/>
              <a:t> Caso não haja interesse dos demais sócios no exercício de direito de preferência, não ocorra a aquisição das quotas ou das ações pela sociedade e a liquidação do inciso III do caput seja excessivamente onerosa para a sociedade, o juiz poderá determinar o leilão judicial das quotas ou das ações.</a:t>
            </a:r>
          </a:p>
          <a:p>
            <a:pPr marL="0" indent="0">
              <a:buNone/>
            </a:pPr>
            <a:endParaRPr lang="pt-BR" dirty="0"/>
          </a:p>
        </p:txBody>
      </p:sp>
    </p:spTree>
    <p:extLst>
      <p:ext uri="{BB962C8B-B14F-4D97-AF65-F5344CB8AC3E}">
        <p14:creationId xmlns:p14="http://schemas.microsoft.com/office/powerpoint/2010/main" val="3565828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A43D559-05F3-BE4F-B51B-72DE4F91C9B4}"/>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A diversidade de Registro da SS</a:t>
            </a:r>
          </a:p>
        </p:txBody>
      </p:sp>
      <p:sp>
        <p:nvSpPr>
          <p:cNvPr id="3" name="Espaço Reservado para Conteúdo 2">
            <a:extLst>
              <a:ext uri="{FF2B5EF4-FFF2-40B4-BE49-F238E27FC236}">
                <a16:creationId xmlns:a16="http://schemas.microsoft.com/office/drawing/2014/main" id="{E5E33FF0-9E9F-2746-B73D-38C97EB75E21}"/>
              </a:ext>
            </a:extLst>
          </p:cNvPr>
          <p:cNvSpPr>
            <a:spLocks noGrp="1"/>
          </p:cNvSpPr>
          <p:nvPr>
            <p:ph idx="1"/>
          </p:nvPr>
        </p:nvSpPr>
        <p:spPr>
          <a:xfrm>
            <a:off x="4810259" y="649480"/>
            <a:ext cx="6555347" cy="5546047"/>
          </a:xfrm>
        </p:spPr>
        <p:txBody>
          <a:bodyPr anchor="ctr">
            <a:normAutofit/>
          </a:bodyPr>
          <a:lstStyle/>
          <a:p>
            <a:pPr marL="0" indent="0">
              <a:buNone/>
            </a:pPr>
            <a:endParaRPr lang="pt-BR" sz="2000" dirty="0"/>
          </a:p>
          <a:p>
            <a:pPr marL="0" indent="0">
              <a:buNone/>
            </a:pPr>
            <a:br>
              <a:rPr lang="pt-BR" sz="2000" dirty="0"/>
            </a:br>
            <a:r>
              <a:rPr lang="pt-BR" sz="2000" dirty="0"/>
              <a:t>Art. 998. Nos trinta dias </a:t>
            </a:r>
            <a:r>
              <a:rPr lang="pt-BR" sz="2000" dirty="0" err="1"/>
              <a:t>subseqüentes</a:t>
            </a:r>
            <a:r>
              <a:rPr lang="pt-BR" sz="2000" dirty="0"/>
              <a:t> à sua constituição, a sociedade deverá requerer a inscrição do contrato social no Registro Civil das Pessoas Jurídicas do local de sua sede.</a:t>
            </a:r>
          </a:p>
          <a:p>
            <a:pPr marL="0" indent="0">
              <a:buNone/>
            </a:pPr>
            <a:endParaRPr lang="pt-BR" sz="2000" dirty="0"/>
          </a:p>
          <a:p>
            <a:pPr marL="0" indent="0">
              <a:buNone/>
            </a:pPr>
            <a:r>
              <a:rPr lang="pt-BR" sz="2000" dirty="0"/>
              <a:t>Art. 1.000. A sociedade simples que instituir sucursal, filial ou agência na circunscrição de outro Registro Civil das Pessoas Jurídicas, neste deverá também inscrevê-la, com a prova da inscrição originária.</a:t>
            </a:r>
          </a:p>
          <a:p>
            <a:pPr marL="0" indent="0">
              <a:buNone/>
            </a:pPr>
            <a:r>
              <a:rPr lang="pt-BR" sz="2000" dirty="0"/>
              <a:t>Parágrafo único. Em qualquer caso, a constituição da sucursal, filial ou agência deverá ser averbada no Registro Civil da respectiva sede.</a:t>
            </a:r>
          </a:p>
          <a:p>
            <a:pPr marL="0" indent="0">
              <a:buNone/>
            </a:pPr>
            <a:endParaRPr lang="pt-BR" sz="2000" dirty="0"/>
          </a:p>
          <a:p>
            <a:pPr marL="0" indent="0">
              <a:buNone/>
            </a:pPr>
            <a:r>
              <a:rPr lang="pt-BR" sz="2000" dirty="0"/>
              <a:t>Análise mais formalistas dos atos....</a:t>
            </a:r>
          </a:p>
          <a:p>
            <a:pPr marL="0" indent="0">
              <a:buNone/>
            </a:pPr>
            <a:endParaRPr lang="pt-BR" sz="2000" dirty="0"/>
          </a:p>
        </p:txBody>
      </p:sp>
    </p:spTree>
    <p:extLst>
      <p:ext uri="{BB962C8B-B14F-4D97-AF65-F5344CB8AC3E}">
        <p14:creationId xmlns:p14="http://schemas.microsoft.com/office/powerpoint/2010/main" val="428779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E81EEE-FD1A-B641-A3F2-4927FC20CD4A}"/>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Contrato Social da Sociedade Simples</a:t>
            </a:r>
          </a:p>
        </p:txBody>
      </p:sp>
      <p:sp>
        <p:nvSpPr>
          <p:cNvPr id="3" name="Espaço Reservado para Conteúdo 2">
            <a:extLst>
              <a:ext uri="{FF2B5EF4-FFF2-40B4-BE49-F238E27FC236}">
                <a16:creationId xmlns:a16="http://schemas.microsoft.com/office/drawing/2014/main" id="{F979CC90-FD6B-0E47-8639-992A72AAE907}"/>
              </a:ext>
            </a:extLst>
          </p:cNvPr>
          <p:cNvSpPr>
            <a:spLocks noGrp="1"/>
          </p:cNvSpPr>
          <p:nvPr>
            <p:ph idx="1"/>
          </p:nvPr>
        </p:nvSpPr>
        <p:spPr>
          <a:xfrm>
            <a:off x="4810259" y="649480"/>
            <a:ext cx="6555347" cy="5546047"/>
          </a:xfrm>
        </p:spPr>
        <p:txBody>
          <a:bodyPr anchor="ctr">
            <a:normAutofit/>
          </a:bodyPr>
          <a:lstStyle/>
          <a:p>
            <a:pPr marL="0" indent="0">
              <a:buNone/>
            </a:pPr>
            <a:r>
              <a:rPr lang="pt-BR" sz="1700" dirty="0"/>
              <a:t>Art. 997. A sociedade constitui-se mediante contrato escrito, particular ou público, que, além de cláusulas estipuladas pelas partes, mencionará:</a:t>
            </a:r>
          </a:p>
          <a:p>
            <a:pPr marL="0" indent="0">
              <a:buNone/>
            </a:pPr>
            <a:r>
              <a:rPr lang="pt-BR" sz="1700" dirty="0" err="1"/>
              <a:t>I</a:t>
            </a:r>
            <a:r>
              <a:rPr lang="pt-BR" sz="1700" dirty="0"/>
              <a:t> - nome, nacionalidade, estado civil, profissão e residência dos sócios, se pessoas naturais, e a firma ou a denominação, nacionalidade e sede dos sócios, </a:t>
            </a:r>
            <a:r>
              <a:rPr lang="pt-BR" sz="1700" b="1" dirty="0"/>
              <a:t>se jurídicas</a:t>
            </a:r>
            <a:r>
              <a:rPr lang="pt-BR" sz="1700" dirty="0"/>
              <a:t>;</a:t>
            </a:r>
          </a:p>
          <a:p>
            <a:pPr marL="0" indent="0">
              <a:buNone/>
            </a:pPr>
            <a:r>
              <a:rPr lang="pt-BR" sz="1700" dirty="0"/>
              <a:t>II - denominação, objeto, sede e prazo da sociedade;</a:t>
            </a:r>
          </a:p>
          <a:p>
            <a:pPr marL="0" indent="0">
              <a:buNone/>
            </a:pPr>
            <a:r>
              <a:rPr lang="pt-BR" sz="1700" dirty="0"/>
              <a:t>III - capital da sociedade, expresso em moeda corrente, podendo compreender qualquer espécie de bens, suscetíveis de avaliação pecuniária;</a:t>
            </a:r>
          </a:p>
          <a:p>
            <a:pPr marL="0" indent="0">
              <a:buNone/>
            </a:pPr>
            <a:r>
              <a:rPr lang="pt-BR" sz="1700" dirty="0"/>
              <a:t>IV - a quota de cada sócio no capital social, e o modo de realizá-la;</a:t>
            </a:r>
          </a:p>
          <a:p>
            <a:pPr marL="0" indent="0">
              <a:buNone/>
            </a:pPr>
            <a:r>
              <a:rPr lang="pt-BR" sz="1700" dirty="0"/>
              <a:t>V - </a:t>
            </a:r>
            <a:r>
              <a:rPr lang="pt-BR" sz="1700" b="1" dirty="0"/>
              <a:t>as prestações a que se obriga o sócio, cuja contribuição consista em serviços;</a:t>
            </a:r>
          </a:p>
          <a:p>
            <a:pPr marL="0" indent="0">
              <a:buNone/>
            </a:pPr>
            <a:r>
              <a:rPr lang="pt-BR" sz="1700" b="1" dirty="0"/>
              <a:t>VI - as pessoas naturais incumbidas da administração da sociedade, e seus poderes e atribuições;</a:t>
            </a:r>
          </a:p>
        </p:txBody>
      </p:sp>
    </p:spTree>
    <p:extLst>
      <p:ext uri="{BB962C8B-B14F-4D97-AF65-F5344CB8AC3E}">
        <p14:creationId xmlns:p14="http://schemas.microsoft.com/office/powerpoint/2010/main" val="115207131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Props1.xml><?xml version="1.0" encoding="utf-8"?>
<ds:datastoreItem xmlns:ds="http://schemas.openxmlformats.org/officeDocument/2006/customXml" ds:itemID="{3E08FEFA-1C4B-4FEB-8EA1-B764CBE9D689}">
  <ds:schemaRefs>
    <ds:schemaRef ds:uri="http://schemas.microsoft.com/sharepoint/v3/contenttype/forms"/>
  </ds:schemaRefs>
</ds:datastoreItem>
</file>

<file path=customXml/itemProps2.xml><?xml version="1.0" encoding="utf-8"?>
<ds:datastoreItem xmlns:ds="http://schemas.openxmlformats.org/officeDocument/2006/customXml" ds:itemID="{6DD7AE2A-16AC-4C80-9FE2-D98B248C2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D2D8CB-28D9-4ECA-B40A-B044055E97CB}">
  <ds:schemaRefs>
    <ds:schemaRef ds:uri="http://schemas.microsoft.com/office/2006/metadata/properties"/>
    <ds:schemaRef ds:uri="http://www.w3.org/XML/1998/namespace"/>
    <ds:schemaRef ds:uri="http://schemas.openxmlformats.org/package/2006/metadata/core-properties"/>
    <ds:schemaRef ds:uri="http://purl.org/dc/terms/"/>
    <ds:schemaRef ds:uri="http://purl.org/dc/dcmitype/"/>
    <ds:schemaRef ds:uri="http://schemas.microsoft.com/office/infopath/2007/PartnerControls"/>
    <ds:schemaRef ds:uri="4c414ac8-549e-4ca5-81e3-16b3f3eb5c24"/>
    <ds:schemaRef ds:uri="http://schemas.microsoft.com/office/2006/documentManagement/types"/>
    <ds:schemaRef ds:uri="http://purl.org/dc/elements/1.1/"/>
    <ds:schemaRef ds:uri="ebba5f7d-3b76-4a58-9735-74f0064eafba"/>
  </ds:schemaRefs>
</ds:datastoreItem>
</file>

<file path=docProps/app.xml><?xml version="1.0" encoding="utf-8"?>
<Properties xmlns="http://schemas.openxmlformats.org/officeDocument/2006/extended-properties" xmlns:vt="http://schemas.openxmlformats.org/officeDocument/2006/docPropsVTypes">
  <TotalTime>14</TotalTime>
  <Words>7209</Words>
  <Application>Microsoft Macintosh PowerPoint</Application>
  <PresentationFormat>Widescreen</PresentationFormat>
  <Paragraphs>573</Paragraphs>
  <Slides>77</Slides>
  <Notes>3</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77</vt:i4>
      </vt:variant>
    </vt:vector>
  </HeadingPairs>
  <TitlesOfParts>
    <vt:vector size="86" baseType="lpstr">
      <vt:lpstr>Arial</vt:lpstr>
      <vt:lpstr>Calibri</vt:lpstr>
      <vt:lpstr>Calibri Light</vt:lpstr>
      <vt:lpstr>Georgia</vt:lpstr>
      <vt:lpstr>Helvetica</vt:lpstr>
      <vt:lpstr>Tahoma</vt:lpstr>
      <vt:lpstr>verdana</vt:lpstr>
      <vt:lpstr>VL Gothic</vt:lpstr>
      <vt:lpstr>Tema do Office</vt:lpstr>
      <vt:lpstr>Sociedades Simples, Cooperativas e Limitadas</vt:lpstr>
      <vt:lpstr>Por que prevê o CC a sociedade simples?</vt:lpstr>
      <vt:lpstr>A decisão de tornar a SS o tipo cujas regras têm aplicação subsidiária torna relevante seu estudo</vt:lpstr>
      <vt:lpstr>Extinguir a sociedade simples?</vt:lpstr>
      <vt:lpstr>Vejam a importância da distinção...</vt:lpstr>
      <vt:lpstr>Para entender sociedade simples.... Duas historias muito diferentes: as sociedades de pessoas e de capitais</vt:lpstr>
      <vt:lpstr>Apresentação do PowerPoint</vt:lpstr>
      <vt:lpstr>A diversidade de Registro da SS</vt:lpstr>
      <vt:lpstr>Contrato Social da Sociedade Simples</vt:lpstr>
      <vt:lpstr>A extinção da sociedade de capital e industrial torna relevante a existência da SS</vt:lpstr>
      <vt:lpstr>Responsabilidade dos Sócios na Sociedade Simples </vt:lpstr>
      <vt:lpstr>Evidências do caráter pessoal da SS</vt:lpstr>
      <vt:lpstr>Para entender melhor. O modelo da OABSP para contrato social das sociedades de  advogados (que é forma especial da SS)</vt:lpstr>
      <vt:lpstr>Sociedade de Advogados</vt:lpstr>
      <vt:lpstr>É possível uma economia não capitalista eficaz?</vt:lpstr>
      <vt:lpstr>Cooperativas</vt:lpstr>
      <vt:lpstr>Apresentação do PowerPoint</vt:lpstr>
      <vt:lpstr>Para entender, a história (como sempre....) Os ¨Princípios de Rochdale¨.</vt:lpstr>
      <vt:lpstr>Outros momentos importantes dessa história</vt:lpstr>
      <vt:lpstr>Brasil</vt:lpstr>
      <vt:lpstr>Conceito de Cooperativas</vt:lpstr>
      <vt:lpstr>Vantagens para o cooperado</vt:lpstr>
      <vt:lpstr>Princípios de Rochdale</vt:lpstr>
      <vt:lpstr>Classificação conforme o objetivo</vt:lpstr>
      <vt:lpstr>Classificação conforme o objetivo</vt:lpstr>
      <vt:lpstr>Classificação conforme o objetivo</vt:lpstr>
      <vt:lpstr>Outra classificação </vt:lpstr>
      <vt:lpstr>Código Civil (seguindo os princípios de Rochdale, e repetindo em parte artigo 4º da Lei Especial)</vt:lpstr>
      <vt:lpstr>Código Civil (seguindo os princípios de Rochdale, e repetindo em parte artigo 4º da Lei Especial)</vt:lpstr>
      <vt:lpstr>Responsabilidade dos Cooperados</vt:lpstr>
      <vt:lpstr>NÃO CONFUNDIR RESPONSABILIDADE SUBSIDIÁRIA E PARTICIPACAO NOS PREJUÍZOS</vt:lpstr>
      <vt:lpstr>Estatuto de uma cooperativa SICREDI</vt:lpstr>
      <vt:lpstr>Estatuto de uma UNIMED</vt:lpstr>
      <vt:lpstr>Devolução do capital</vt:lpstr>
      <vt:lpstr>Responsabilidade subsidiária</vt:lpstr>
      <vt:lpstr>Necessidade de assembleia</vt:lpstr>
      <vt:lpstr>Cobrança contra os que se desligaram</vt:lpstr>
      <vt:lpstr>Recuperação Judicial de Cooperativas</vt:lpstr>
      <vt:lpstr>Alguns casos</vt:lpstr>
      <vt:lpstr>Coisas do Congresso Nacional....</vt:lpstr>
      <vt:lpstr>Apresentação do PowerPoint</vt:lpstr>
      <vt:lpstr>O hibridismo (e a genialidade) da sociedade limitada</vt:lpstr>
      <vt:lpstr>História das sociedades limitadas</vt:lpstr>
      <vt:lpstr>Extinção das Eirelis e Generalização da Sociedades limitadas Unipessoais</vt:lpstr>
      <vt:lpstr>A questão da legislação de regência da limitada</vt:lpstr>
      <vt:lpstr>A escolha do nome</vt:lpstr>
      <vt:lpstr>Vamos fazer um contrato social...</vt:lpstr>
      <vt:lpstr>Lei 14195 altera a lei de registro de empresas</vt:lpstr>
      <vt:lpstr>Princípios  sobre formação de nome</vt:lpstr>
      <vt:lpstr>Objeto Social </vt:lpstr>
      <vt:lpstr>Teoria Ultra Vires: Atos Fora do Objeto</vt:lpstr>
      <vt:lpstr>Teoria Ultra Vires: Atos fora da Competência do Administrador</vt:lpstr>
      <vt:lpstr>Apresentação do PowerPoint</vt:lpstr>
      <vt:lpstr>Apresentação do PowerPoint</vt:lpstr>
      <vt:lpstr>Apresentação do PowerPoint</vt:lpstr>
      <vt:lpstr>Apresentação do PowerPoint</vt:lpstr>
      <vt:lpstr>Teoria da Aparência</vt:lpstr>
      <vt:lpstr>Assim é, se lhe parece.</vt:lpstr>
      <vt:lpstr>Invocação da Teoria da Aparência em Litígio Empresarial</vt:lpstr>
      <vt:lpstr>Quais são os direitos e deveres dos sócios na limitada?</vt:lpstr>
      <vt:lpstr>Para entender capital, vamos ver o que é um balanço</vt:lpstr>
      <vt:lpstr> capital social no balanço social</vt:lpstr>
      <vt:lpstr>Um mês depois</vt:lpstr>
      <vt:lpstr>Fim do exercício (com lucro)</vt:lpstr>
      <vt:lpstr>Fim do exercício (com perda)</vt:lpstr>
      <vt:lpstr>Logo, qual a função do capital social?</vt:lpstr>
      <vt:lpstr>FUNÇÕES DO CAPITAL SOCIAL</vt:lpstr>
      <vt:lpstr>Apresentação do PowerPoint</vt:lpstr>
      <vt:lpstr>Integralização do Capital e Responsabilidade do Sócio</vt:lpstr>
      <vt:lpstr>Integralização do Capital e Responsabilidade Solidária dos Sócios</vt:lpstr>
      <vt:lpstr>Aumento de Capital </vt:lpstr>
      <vt:lpstr>Redução de Capital</vt:lpstr>
      <vt:lpstr>Cessão de quotas</vt:lpstr>
      <vt:lpstr>Cessão de quotas e restabelecimento</vt:lpstr>
      <vt:lpstr>Acordo de quotistas</vt:lpstr>
      <vt:lpstr>Penhora de quotas no Código Civil</vt:lpstr>
      <vt:lpstr>A polêmica penhora de quotas e ações no CPC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Sociedades Simples, Cooperativas e Limitadas</dc:title>
  <dc:creator>Ruy Pereira Camilo Junior</dc:creator>
  <cp:lastModifiedBy>Ruy Camilo</cp:lastModifiedBy>
  <cp:revision>2</cp:revision>
  <dcterms:created xsi:type="dcterms:W3CDTF">2023-04-11T10:06:10Z</dcterms:created>
  <dcterms:modified xsi:type="dcterms:W3CDTF">2023-08-31T21:18:35Z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0x0101009E5DFEBCE2E50B4B8EF365B1600A6302</vt:lpwstr>
  </property>
</Properties>
</file>