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64" r:id="rId15"/>
    <p:sldId id="270" r:id="rId16"/>
    <p:sldId id="271" r:id="rId17"/>
    <p:sldId id="272" r:id="rId18"/>
    <p:sldId id="276" r:id="rId19"/>
    <p:sldId id="273" r:id="rId20"/>
    <p:sldId id="274" r:id="rId21"/>
    <p:sldId id="277" r:id="rId22"/>
    <p:sldId id="27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j.FEA-RP\Downloads\data%20(1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Produtividade</a:t>
            </a:r>
            <a:r>
              <a:rPr lang="pt-BR" baseline="0"/>
              <a:t> na Agricult. Brasileira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(1)'!$B$1</c:f>
              <c:strCache>
                <c:ptCount val="1"/>
                <c:pt idx="0">
                  <c:v>Área plantada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(1)'!$A$2:$A$42</c:f>
              <c:numCache>
                <c:formatCode>General</c:formatCode>
                <c:ptCount val="41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</c:numCache>
            </c:numRef>
          </c:cat>
          <c:val>
            <c:numRef>
              <c:f>'data (1)'!$B$2:$B$42</c:f>
              <c:numCache>
                <c:formatCode>General</c:formatCode>
                <c:ptCount val="41"/>
                <c:pt idx="0">
                  <c:v>37318.9</c:v>
                </c:pt>
                <c:pt idx="1">
                  <c:v>36570.6</c:v>
                </c:pt>
                <c:pt idx="2">
                  <c:v>37495.199999999997</c:v>
                </c:pt>
                <c:pt idx="3">
                  <c:v>40158.199999999997</c:v>
                </c:pt>
                <c:pt idx="4">
                  <c:v>40384</c:v>
                </c:pt>
                <c:pt idx="5">
                  <c:v>41174.9</c:v>
                </c:pt>
                <c:pt idx="6">
                  <c:v>37212.300000000003</c:v>
                </c:pt>
                <c:pt idx="7">
                  <c:v>38020.9</c:v>
                </c:pt>
                <c:pt idx="8">
                  <c:v>39692.699999999997</c:v>
                </c:pt>
                <c:pt idx="9">
                  <c:v>42534</c:v>
                </c:pt>
                <c:pt idx="10">
                  <c:v>42062.1</c:v>
                </c:pt>
                <c:pt idx="11">
                  <c:v>42810.7</c:v>
                </c:pt>
                <c:pt idx="12">
                  <c:v>42243.3</c:v>
                </c:pt>
                <c:pt idx="13">
                  <c:v>38945</c:v>
                </c:pt>
                <c:pt idx="14">
                  <c:v>37893.699999999997</c:v>
                </c:pt>
                <c:pt idx="15">
                  <c:v>38492.300000000003</c:v>
                </c:pt>
                <c:pt idx="16">
                  <c:v>35621.300000000003</c:v>
                </c:pt>
                <c:pt idx="17">
                  <c:v>39094</c:v>
                </c:pt>
                <c:pt idx="18">
                  <c:v>38538.9</c:v>
                </c:pt>
                <c:pt idx="19">
                  <c:v>36970.9</c:v>
                </c:pt>
                <c:pt idx="20">
                  <c:v>36574.800000000003</c:v>
                </c:pt>
                <c:pt idx="21">
                  <c:v>35000.800000000003</c:v>
                </c:pt>
                <c:pt idx="22">
                  <c:v>36896.199999999997</c:v>
                </c:pt>
                <c:pt idx="23">
                  <c:v>37824.300000000003</c:v>
                </c:pt>
                <c:pt idx="24">
                  <c:v>37847.300000000003</c:v>
                </c:pt>
                <c:pt idx="25">
                  <c:v>40235</c:v>
                </c:pt>
                <c:pt idx="26">
                  <c:v>43946.8</c:v>
                </c:pt>
                <c:pt idx="27">
                  <c:v>47422.5</c:v>
                </c:pt>
                <c:pt idx="28">
                  <c:v>49068.2</c:v>
                </c:pt>
                <c:pt idx="29">
                  <c:v>47867.6</c:v>
                </c:pt>
                <c:pt idx="30">
                  <c:v>46212.6</c:v>
                </c:pt>
                <c:pt idx="31">
                  <c:v>47411.199999999997</c:v>
                </c:pt>
                <c:pt idx="32">
                  <c:v>47674.400000000001</c:v>
                </c:pt>
                <c:pt idx="33">
                  <c:v>47415.7</c:v>
                </c:pt>
                <c:pt idx="34">
                  <c:v>49872.6</c:v>
                </c:pt>
                <c:pt idx="35">
                  <c:v>50885.2</c:v>
                </c:pt>
                <c:pt idx="36">
                  <c:v>53563</c:v>
                </c:pt>
                <c:pt idx="37">
                  <c:v>57060</c:v>
                </c:pt>
                <c:pt idx="38">
                  <c:v>57914.7</c:v>
                </c:pt>
                <c:pt idx="39">
                  <c:v>58336</c:v>
                </c:pt>
                <c:pt idx="40">
                  <c:v>60889.3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(1)'!$C$1</c:f>
              <c:strCache>
                <c:ptCount val="1"/>
                <c:pt idx="0">
                  <c:v>Produção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(1)'!$A$2:$A$42</c:f>
              <c:numCache>
                <c:formatCode>General</c:formatCode>
                <c:ptCount val="41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</c:numCache>
            </c:numRef>
          </c:cat>
          <c:val>
            <c:numRef>
              <c:f>'data (1)'!$C$2:$C$42</c:f>
              <c:numCache>
                <c:formatCode>General</c:formatCode>
                <c:ptCount val="41"/>
                <c:pt idx="0">
                  <c:v>46943.1</c:v>
                </c:pt>
                <c:pt idx="1">
                  <c:v>38213.4</c:v>
                </c:pt>
                <c:pt idx="2">
                  <c:v>41554.699999999997</c:v>
                </c:pt>
                <c:pt idx="3">
                  <c:v>50871.199999999997</c:v>
                </c:pt>
                <c:pt idx="4">
                  <c:v>52212.2</c:v>
                </c:pt>
                <c:pt idx="5">
                  <c:v>50861.1</c:v>
                </c:pt>
                <c:pt idx="6">
                  <c:v>47654.6</c:v>
                </c:pt>
                <c:pt idx="7">
                  <c:v>52431</c:v>
                </c:pt>
                <c:pt idx="8">
                  <c:v>58143.3</c:v>
                </c:pt>
                <c:pt idx="9">
                  <c:v>53925.2</c:v>
                </c:pt>
                <c:pt idx="10">
                  <c:v>64949.3</c:v>
                </c:pt>
                <c:pt idx="11">
                  <c:v>66307.600000000006</c:v>
                </c:pt>
                <c:pt idx="12">
                  <c:v>71487.600000000006</c:v>
                </c:pt>
                <c:pt idx="13">
                  <c:v>58280.3</c:v>
                </c:pt>
                <c:pt idx="14">
                  <c:v>57899.6</c:v>
                </c:pt>
                <c:pt idx="15">
                  <c:v>68400.100000000006</c:v>
                </c:pt>
                <c:pt idx="16">
                  <c:v>68253.2</c:v>
                </c:pt>
                <c:pt idx="17">
                  <c:v>76035</c:v>
                </c:pt>
                <c:pt idx="18">
                  <c:v>81064.899999999994</c:v>
                </c:pt>
                <c:pt idx="19">
                  <c:v>73564.7</c:v>
                </c:pt>
                <c:pt idx="20">
                  <c:v>78426.7</c:v>
                </c:pt>
                <c:pt idx="21">
                  <c:v>76558.7</c:v>
                </c:pt>
                <c:pt idx="22">
                  <c:v>82437.899999999994</c:v>
                </c:pt>
                <c:pt idx="23">
                  <c:v>83029.899999999994</c:v>
                </c:pt>
                <c:pt idx="24">
                  <c:v>100266</c:v>
                </c:pt>
                <c:pt idx="25">
                  <c:v>96799</c:v>
                </c:pt>
                <c:pt idx="26">
                  <c:v>123168</c:v>
                </c:pt>
                <c:pt idx="27">
                  <c:v>119114</c:v>
                </c:pt>
                <c:pt idx="28">
                  <c:v>114695</c:v>
                </c:pt>
                <c:pt idx="29">
                  <c:v>122530</c:v>
                </c:pt>
                <c:pt idx="30">
                  <c:v>131750</c:v>
                </c:pt>
                <c:pt idx="31">
                  <c:v>144137</c:v>
                </c:pt>
                <c:pt idx="32">
                  <c:v>135134</c:v>
                </c:pt>
                <c:pt idx="33">
                  <c:v>149254</c:v>
                </c:pt>
                <c:pt idx="34">
                  <c:v>162803</c:v>
                </c:pt>
                <c:pt idx="35">
                  <c:v>166172</c:v>
                </c:pt>
                <c:pt idx="36">
                  <c:v>188658</c:v>
                </c:pt>
                <c:pt idx="37">
                  <c:v>193622</c:v>
                </c:pt>
                <c:pt idx="38">
                  <c:v>207770</c:v>
                </c:pt>
                <c:pt idx="39">
                  <c:v>186610</c:v>
                </c:pt>
                <c:pt idx="40">
                  <c:v>237671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71911488"/>
        <c:axId val="-871906048"/>
      </c:lineChart>
      <c:catAx>
        <c:axId val="-8719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71906048"/>
        <c:crosses val="autoZero"/>
        <c:auto val="1"/>
        <c:lblAlgn val="ctr"/>
        <c:lblOffset val="100"/>
        <c:noMultiLvlLbl val="0"/>
      </c:catAx>
      <c:valAx>
        <c:axId val="-87190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7191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DE88-5DBD-45D4-96C7-00924C31B0F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B700-67CA-4E46-AFE0-D0C32069F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20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DE88-5DBD-45D4-96C7-00924C31B0F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B700-67CA-4E46-AFE0-D0C32069F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78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DE88-5DBD-45D4-96C7-00924C31B0F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B700-67CA-4E46-AFE0-D0C32069F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36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DE88-5DBD-45D4-96C7-00924C31B0F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B700-67CA-4E46-AFE0-D0C32069F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84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DE88-5DBD-45D4-96C7-00924C31B0F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B700-67CA-4E46-AFE0-D0C32069F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53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DE88-5DBD-45D4-96C7-00924C31B0F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B700-67CA-4E46-AFE0-D0C32069F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11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DE88-5DBD-45D4-96C7-00924C31B0F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B700-67CA-4E46-AFE0-D0C32069F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26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DE88-5DBD-45D4-96C7-00924C31B0F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B700-67CA-4E46-AFE0-D0C32069F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42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DE88-5DBD-45D4-96C7-00924C31B0F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B700-67CA-4E46-AFE0-D0C32069F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27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DE88-5DBD-45D4-96C7-00924C31B0F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B700-67CA-4E46-AFE0-D0C32069F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03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DE88-5DBD-45D4-96C7-00924C31B0F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B700-67CA-4E46-AFE0-D0C32069F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35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9DE88-5DBD-45D4-96C7-00924C31B0F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AB700-67CA-4E46-AFE0-D0C32069F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08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attes.cnpq.br/web/dgp/arvore-do-conheciment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folha.uol.com.br/colunas/marceloviana/2018/11/a-matematica-que-nada-sabe-de-observacao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aweb.org/jel/guide/jel.php" TargetMode="External"/><Relationship Id="rId2" Type="http://schemas.openxmlformats.org/officeDocument/2006/relationships/hyperlink" Target="http://lattes.cnpq.br/web/dgp/ciencias-sociais-aplicada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ationalgeographic.sapo.pt/historia/1598-a-revolucao-da-tecnica-agricola-medieva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Técnicas de Pesquisa em Economia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Professor Sérgio Kannebley Júnior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7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Ciência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Conhecimento racional:  tem exigências de método e está constituído por uma série de elementos básicos, tais como sistema conceitual, hipóteses, definições;</a:t>
            </a:r>
          </a:p>
          <a:p>
            <a:r>
              <a:rPr lang="pt-BR" dirty="0" smtClean="0"/>
              <a:t>Certo ou provável: não se pode atribuir à ciência a certeza indiscutível de todo o saber que a compõe;</a:t>
            </a:r>
          </a:p>
          <a:p>
            <a:r>
              <a:rPr lang="pt-BR" dirty="0" smtClean="0"/>
              <a:t>Obtidos metodicamente: via regras lógicas e procedimentos técnicos;</a:t>
            </a:r>
          </a:p>
          <a:p>
            <a:r>
              <a:rPr lang="pt-BR" dirty="0" smtClean="0"/>
              <a:t>Sistematizadores: saber ordenado logicamente, constituindo um sistema de ideias (teoria);</a:t>
            </a:r>
          </a:p>
          <a:p>
            <a:r>
              <a:rPr lang="pt-BR" dirty="0" smtClean="0"/>
              <a:t>Verificáveis: afirmações que não podem ser comprovadas ou que não passam pelo exame da experiência não fazem parte da ciências. Devem ser comprovadas pela observação;</a:t>
            </a:r>
          </a:p>
          <a:p>
            <a:r>
              <a:rPr lang="pt-BR" dirty="0" smtClean="0"/>
              <a:t>Relativos a objetos de uma mesma natureza: pertencentes a determinada realidade, que guardam certa homogeneidade entre si.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78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Natureza da 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Quando se analisa a natureza da ciência são explicitadas duas dimensões:</a:t>
            </a:r>
          </a:p>
          <a:p>
            <a:pPr lvl="1"/>
            <a:r>
              <a:rPr lang="pt-BR" dirty="0" smtClean="0"/>
              <a:t>Compreensiva – contextual ou de conteúdo</a:t>
            </a:r>
          </a:p>
          <a:p>
            <a:pPr lvl="1"/>
            <a:r>
              <a:rPr lang="pt-BR" dirty="0" smtClean="0"/>
              <a:t>Metodológica - operacional</a:t>
            </a:r>
            <a:endParaRPr lang="pt-BR" dirty="0"/>
          </a:p>
          <a:p>
            <a:r>
              <a:rPr lang="pt-BR" dirty="0" smtClean="0"/>
              <a:t> Pode-se definir o aspecto lógico como o método de raciocínio e de inferência sobre os fenômenos já conhecidos ou a serem investigados</a:t>
            </a:r>
            <a:endParaRPr lang="pt-BR" dirty="0"/>
          </a:p>
          <a:p>
            <a:pPr lvl="1"/>
            <a:r>
              <a:rPr lang="pt-BR" dirty="0" smtClean="0"/>
              <a:t>O aspecto lógico constitui o método para construção de proposições e enunciados objetivando, dessa maneira, uma descrição, interpretação e verificação mais precisas.</a:t>
            </a:r>
          </a:p>
          <a:p>
            <a:r>
              <a:rPr lang="pt-BR" dirty="0" smtClean="0"/>
              <a:t>O aspecto técnico caracteriza-se pelos processos de manipulação dos fenômenos que se pretende estudar, analisar, interpretar ou verificar, cuidando para sejam medidos ou calculados com maior precisão possível.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637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Componentes da 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ciências possuem: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/>
              <a:t>Objetivo ou finalidade: preocupação em distinguir a característica comum ou as leis gerais que regem determinados eventos;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/>
              <a:t>Função: aperfeiçoamento, por meio do crescente acervo de conhecimentos, da relação do homem com o seu mundo;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/>
              <a:t>Objeto: subdividido em:</a:t>
            </a:r>
          </a:p>
          <a:p>
            <a:pPr lvl="1"/>
            <a:r>
              <a:rPr lang="pt-BR" dirty="0" smtClean="0"/>
              <a:t>Material: o que se pretende estudar, analisar, interpretar ou verificar, de modo geral;</a:t>
            </a:r>
          </a:p>
          <a:p>
            <a:pPr lvl="1"/>
            <a:r>
              <a:rPr lang="pt-BR" dirty="0" smtClean="0"/>
              <a:t>Formal: o enfoque especial, em face das diversas ciências que possuem o mesmo objeto material.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165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Classificações da 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complexidade do universo e a diversidade de fenômenos que nele se manifestam, aliadas à necessidade do homem estuda-los para entende-los e explicá-los, levaram ao surgimento de diversos ramos de estudo e ciências específicas.</a:t>
            </a:r>
          </a:p>
          <a:p>
            <a:r>
              <a:rPr lang="pt-BR" dirty="0" smtClean="0"/>
              <a:t>Estas são classificadas de acordo com:</a:t>
            </a:r>
          </a:p>
          <a:p>
            <a:pPr lvl="1"/>
            <a:r>
              <a:rPr lang="pt-BR" dirty="0" smtClean="0"/>
              <a:t>sua ordem de complexidade (Classificação de Comte)</a:t>
            </a:r>
          </a:p>
          <a:p>
            <a:pPr lvl="1"/>
            <a:r>
              <a:rPr lang="pt-BR" dirty="0"/>
              <a:t>s</a:t>
            </a:r>
            <a:r>
              <a:rPr lang="pt-BR" dirty="0" smtClean="0"/>
              <a:t>eu conteúdo (Rudolf </a:t>
            </a:r>
            <a:r>
              <a:rPr lang="pt-BR" dirty="0" err="1" smtClean="0"/>
              <a:t>Carnap</a:t>
            </a:r>
            <a:r>
              <a:rPr lang="pt-BR" dirty="0" smtClean="0"/>
              <a:t>, Mario Bunge, </a:t>
            </a:r>
            <a:r>
              <a:rPr lang="pt-BR" dirty="0" err="1" smtClean="0"/>
              <a:t>Wundt</a:t>
            </a:r>
            <a:r>
              <a:rPr lang="pt-BR" dirty="0" smtClean="0"/>
              <a:t>)</a:t>
            </a:r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255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da Ciência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7684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>
                <a:hlinkClick r:id="rId2"/>
              </a:rPr>
              <a:t>http://lattes.cnpq.br/web/dgp/arvore-do-conhecimento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67" y="1493116"/>
            <a:ext cx="56575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Ciências Formais e Factuais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Ciências Formais – estudos das ideias</a:t>
            </a:r>
          </a:p>
          <a:p>
            <a:pPr lvl="1"/>
            <a:r>
              <a:rPr lang="pt-BR" dirty="0" smtClean="0"/>
              <a:t>Não podem valer-se do contato da realidade para convalidar suas fórmulas. </a:t>
            </a:r>
          </a:p>
          <a:p>
            <a:pPr lvl="1"/>
            <a:r>
              <a:rPr lang="pt-BR" dirty="0" smtClean="0"/>
              <a:t>Ex. Lógica e Matemática tratam de entes ideais em âmbito conceitual.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r>
              <a:rPr lang="pt-BR" dirty="0" smtClean="0">
                <a:hlinkClick r:id="rId2"/>
              </a:rPr>
              <a:t>https://www1.folha.uol.com.br/colunas/marceloviana/2018/11/a-matematica-que-nada-sabe-de-observacao.shtml</a:t>
            </a: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r>
              <a:rPr lang="pt-BR" dirty="0" smtClean="0"/>
              <a:t>Ciências Factuais – referem-se a fatos que supostamente ocorrem no mundo (físico) e, em consequência, recorrem à observação e à experimentação para comprovar (refutar) suas fórmulas (hipóteses)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04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Ciências Formais e Factuais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pt-BR" dirty="0" smtClean="0"/>
              <a:t>O objeto ou tema das respectivas disciplinas: As formais preocupam-se com enunciados, ao passo que as factuais tratam de objetos empíricos, de coisas e de processos.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/>
              <a:t>Os enunciados formais consistem em relações entre símbolos e os factuais a entes </a:t>
            </a:r>
            <a:r>
              <a:rPr lang="pt-BR" dirty="0" err="1" smtClean="0"/>
              <a:t>extracientíficos</a:t>
            </a:r>
            <a:r>
              <a:rPr lang="pt-BR" dirty="0" smtClean="0"/>
              <a:t>, isto é, fenômenos e processos.</a:t>
            </a:r>
          </a:p>
          <a:p>
            <a:pPr marL="514350" indent="-514350">
              <a:buFont typeface="+mj-lt"/>
              <a:buAutoNum type="alphaLcParenR"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 err="1" smtClean="0"/>
              <a:t>Ex</a:t>
            </a:r>
            <a:r>
              <a:rPr lang="pt-BR" dirty="0" smtClean="0"/>
              <a:t>: Teorema de Pitágoras: 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i="1" dirty="0" smtClean="0"/>
              <a:t>“Em qualquer triângulo retângulo, o quadrado do comprimento da hipotenusa é igual à soma dos quadrados do comprimento dos catetos.”</a:t>
            </a:r>
          </a:p>
          <a:p>
            <a:pPr marL="457200" lvl="1" indent="0">
              <a:buNone/>
            </a:pPr>
            <a:endParaRPr lang="pt-BR" i="1" dirty="0"/>
          </a:p>
          <a:p>
            <a:pPr marL="457200" lvl="1" indent="0">
              <a:buNone/>
            </a:pPr>
            <a:r>
              <a:rPr lang="pt-BR" dirty="0" smtClean="0"/>
              <a:t>Ex. Primeira Lei de Newton (</a:t>
            </a:r>
            <a:r>
              <a:rPr lang="pt-BR" dirty="0"/>
              <a:t> </a:t>
            </a:r>
            <a:r>
              <a:rPr lang="pt-BR" b="1" dirty="0"/>
              <a:t>Lei</a:t>
            </a:r>
            <a:r>
              <a:rPr lang="pt-BR" dirty="0"/>
              <a:t> </a:t>
            </a:r>
            <a:r>
              <a:rPr lang="pt-BR" b="1" dirty="0"/>
              <a:t>da</a:t>
            </a:r>
            <a:r>
              <a:rPr lang="pt-BR" dirty="0"/>
              <a:t> </a:t>
            </a:r>
            <a:r>
              <a:rPr lang="pt-BR" b="1" dirty="0" smtClean="0"/>
              <a:t>Inércia).</a:t>
            </a:r>
          </a:p>
          <a:p>
            <a:pPr marL="457200" lvl="1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i="1" dirty="0"/>
              <a:t>Todo corpo continua em seu estado de repouso ou de movimento uniforme em uma linha reta, a menos que seja forçado a mudar aquele estado por forças aplicadas sobre ele.”</a:t>
            </a:r>
            <a:endParaRPr lang="pt-BR" dirty="0"/>
          </a:p>
          <a:p>
            <a:pPr marL="457200" lvl="1" indent="0">
              <a:buNone/>
            </a:pPr>
            <a:endParaRPr lang="pt-BR" dirty="0" smtClean="0"/>
          </a:p>
          <a:p>
            <a:pPr marL="514350" indent="-514350">
              <a:buFont typeface="+mj-lt"/>
              <a:buAutoNum type="alphaLcParenR"/>
            </a:pPr>
            <a:endParaRPr lang="pt-BR" dirty="0"/>
          </a:p>
          <a:p>
            <a:pPr marL="514350" indent="-514350">
              <a:buFont typeface="+mj-lt"/>
              <a:buAutoNum type="alphaLcParenR"/>
            </a:pPr>
            <a:endParaRPr lang="pt-BR" dirty="0" smtClean="0"/>
          </a:p>
          <a:p>
            <a:pPr marL="514350" indent="-514350">
              <a:buFont typeface="+mj-lt"/>
              <a:buAutoNum type="alphaL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34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Ciências Formais e Factuais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Método pelo qual se comprovam os enunciados:</a:t>
            </a:r>
          </a:p>
          <a:p>
            <a:pPr lvl="1"/>
            <a:r>
              <a:rPr lang="pt-BR" dirty="0" smtClean="0"/>
              <a:t>Ciências formais concentram-se na lógica</a:t>
            </a:r>
          </a:p>
          <a:p>
            <a:pPr lvl="1"/>
            <a:r>
              <a:rPr lang="pt-BR" dirty="0" smtClean="0"/>
              <a:t>Factuais necessitam da observação e/ou experimentação</a:t>
            </a:r>
            <a:endParaRPr lang="pt-BR" dirty="0"/>
          </a:p>
          <a:p>
            <a:r>
              <a:rPr lang="pt-BR" dirty="0" smtClean="0"/>
              <a:t> Grau de suficiência em relação ao conteúdo e método de prova:</a:t>
            </a:r>
          </a:p>
          <a:p>
            <a:pPr lvl="1"/>
            <a:r>
              <a:rPr lang="pt-BR" dirty="0" smtClean="0"/>
              <a:t>Ciências formas são suficientes em relação ao conteúdo e métodos de prova</a:t>
            </a:r>
          </a:p>
          <a:p>
            <a:pPr lvl="1"/>
            <a:r>
              <a:rPr lang="pt-BR" dirty="0" smtClean="0"/>
              <a:t>C. factuais dependem do fato e do fato experimental</a:t>
            </a:r>
            <a:endParaRPr lang="pt-BR" dirty="0"/>
          </a:p>
          <a:p>
            <a:r>
              <a:rPr lang="pt-BR" dirty="0" smtClean="0"/>
              <a:t>Papel da coerência para se alcançar a verdade</a:t>
            </a:r>
          </a:p>
          <a:p>
            <a:r>
              <a:rPr lang="pt-BR" dirty="0" smtClean="0"/>
              <a:t>Resultado alcançado</a:t>
            </a:r>
          </a:p>
          <a:p>
            <a:pPr lvl="1"/>
            <a:r>
              <a:rPr lang="pt-BR" dirty="0" smtClean="0"/>
              <a:t>As ciências formais demonstram ou provam</a:t>
            </a:r>
          </a:p>
          <a:p>
            <a:pPr lvl="1"/>
            <a:r>
              <a:rPr lang="pt-BR" dirty="0" smtClean="0"/>
              <a:t>As factuais verificam hipóteses que em sua maioria são provisórias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1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Ciências Factuais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pt-BR" dirty="0"/>
              <a:t>Racional</a:t>
            </a:r>
          </a:p>
          <a:p>
            <a:pPr lvl="1"/>
            <a:r>
              <a:rPr lang="pt-BR" dirty="0"/>
              <a:t>Objetivo</a:t>
            </a:r>
          </a:p>
          <a:p>
            <a:pPr lvl="1"/>
            <a:r>
              <a:rPr lang="pt-BR" dirty="0"/>
              <a:t>Factual</a:t>
            </a:r>
          </a:p>
          <a:p>
            <a:pPr lvl="1"/>
            <a:r>
              <a:rPr lang="pt-BR" dirty="0"/>
              <a:t>Transcendente aos fatos</a:t>
            </a:r>
          </a:p>
          <a:p>
            <a:pPr lvl="1"/>
            <a:r>
              <a:rPr lang="pt-BR" dirty="0"/>
              <a:t>Analítico</a:t>
            </a:r>
          </a:p>
          <a:p>
            <a:pPr lvl="1"/>
            <a:r>
              <a:rPr lang="pt-BR" dirty="0"/>
              <a:t>Claro e preciso</a:t>
            </a:r>
          </a:p>
          <a:p>
            <a:pPr lvl="1"/>
            <a:r>
              <a:rPr lang="pt-BR" dirty="0" smtClean="0"/>
              <a:t>Comunicável</a:t>
            </a:r>
          </a:p>
          <a:p>
            <a:pPr lvl="1"/>
            <a:r>
              <a:rPr lang="pt-BR" dirty="0" smtClean="0"/>
              <a:t>Verificável</a:t>
            </a:r>
            <a:endParaRPr lang="pt-BR" dirty="0"/>
          </a:p>
          <a:p>
            <a:pPr lvl="1"/>
            <a:r>
              <a:rPr lang="pt-BR" dirty="0"/>
              <a:t>Investigação Metódica</a:t>
            </a:r>
          </a:p>
          <a:p>
            <a:pPr lvl="1"/>
            <a:r>
              <a:rPr lang="pt-BR" dirty="0"/>
              <a:t>Sistemático</a:t>
            </a:r>
          </a:p>
          <a:p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pt-BR" dirty="0"/>
              <a:t>Acumulativo</a:t>
            </a:r>
          </a:p>
          <a:p>
            <a:pPr lvl="1"/>
            <a:r>
              <a:rPr lang="pt-BR" dirty="0" smtClean="0"/>
              <a:t>Falível</a:t>
            </a:r>
          </a:p>
          <a:p>
            <a:pPr lvl="1"/>
            <a:r>
              <a:rPr lang="pt-BR" dirty="0" smtClean="0"/>
              <a:t>Geral</a:t>
            </a:r>
          </a:p>
          <a:p>
            <a:pPr lvl="1"/>
            <a:r>
              <a:rPr lang="pt-BR" dirty="0" smtClean="0"/>
              <a:t>Explicativo</a:t>
            </a:r>
          </a:p>
          <a:p>
            <a:pPr lvl="1"/>
            <a:r>
              <a:rPr lang="pt-BR" dirty="0" smtClean="0"/>
              <a:t>Preditivo</a:t>
            </a:r>
          </a:p>
          <a:p>
            <a:pPr lvl="1"/>
            <a:r>
              <a:rPr lang="pt-BR" dirty="0" smtClean="0"/>
              <a:t>Aberto</a:t>
            </a:r>
          </a:p>
          <a:p>
            <a:pPr lvl="1"/>
            <a:r>
              <a:rPr lang="pt-BR" dirty="0" smtClean="0"/>
              <a:t>Útil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2018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Ciência Econômica como um ciência factual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economia é considerada uma </a:t>
            </a:r>
            <a:r>
              <a:rPr lang="pt-BR" b="1" dirty="0"/>
              <a:t>ciência social </a:t>
            </a:r>
            <a:r>
              <a:rPr lang="pt-BR" dirty="0"/>
              <a:t>porque a ciência </a:t>
            </a:r>
            <a:r>
              <a:rPr lang="pt-BR" dirty="0" smtClean="0"/>
              <a:t>social estuda </a:t>
            </a:r>
            <a:r>
              <a:rPr lang="pt-BR" dirty="0"/>
              <a:t>a organização e o funcionamento das sociedades assim, pode-se dizer que a Ciências Econômicas ocupa-se do comportamento humano, e estuda como as pessoas e as organizações na sociedade se empenham na produção, troca e consumo dos bens e serviços</a:t>
            </a:r>
            <a:r>
              <a:rPr lang="pt-BR" dirty="0" smtClean="0"/>
              <a:t>.</a:t>
            </a:r>
          </a:p>
          <a:p>
            <a:r>
              <a:rPr lang="pt-BR" dirty="0"/>
              <a:t>A economia estuda a relação que os homens têm entre si na produção dos bens e serviços necessários à satisfação dos desejos e aspirações da sociedade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095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Conhecimento Científico e </a:t>
            </a:r>
            <a:r>
              <a:rPr lang="pt-BR" dirty="0" smtClean="0"/>
              <a:t>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Bibliografia: </a:t>
            </a:r>
            <a:r>
              <a:rPr lang="pt-BR" dirty="0" err="1" smtClean="0"/>
              <a:t>Lakatos</a:t>
            </a:r>
            <a:r>
              <a:rPr lang="pt-BR" dirty="0" smtClean="0"/>
              <a:t>, E. M. e Marconi, M. de A. Metodologia Científica. 7º ed., Editora Atlas, São Paulo, 2017.</a:t>
            </a:r>
          </a:p>
          <a:p>
            <a:r>
              <a:rPr lang="pt-BR" dirty="0" smtClean="0"/>
              <a:t>Capítulo 1 – Conhecimento Científico e Ciência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58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Códigos JEL – Áreas de Estudo em Economia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http://lattes.cnpq.br/web/dgp/ciencias-sociais-aplicadas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O sistema de classificação "JEL" se originou com o </a:t>
            </a:r>
            <a:r>
              <a:rPr lang="pt-BR" dirty="0" err="1"/>
              <a:t>Journal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Economic</a:t>
            </a:r>
            <a:r>
              <a:rPr lang="pt-BR" dirty="0"/>
              <a:t> </a:t>
            </a:r>
            <a:r>
              <a:rPr lang="pt-BR" dirty="0" err="1"/>
              <a:t>Literature</a:t>
            </a:r>
            <a:r>
              <a:rPr lang="pt-BR" dirty="0"/>
              <a:t> e é um método padrão de classificação da literatura acadêmica no campo da economia. É usado em muitos dos materiais de pesquisa publicados da AEA.</a:t>
            </a:r>
          </a:p>
          <a:p>
            <a:endParaRPr lang="pt-BR" dirty="0"/>
          </a:p>
          <a:p>
            <a:r>
              <a:rPr lang="pt-BR" dirty="0">
                <a:hlinkClick r:id="rId3"/>
              </a:rPr>
              <a:t>https://www.aeaweb.org/jel/guide/jel.php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3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Economia como 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Objetivo: Tem preocupações de ordem teórica, prática, bem como prática e estratégica</a:t>
            </a:r>
          </a:p>
          <a:p>
            <a:r>
              <a:rPr lang="pt-BR" dirty="0" smtClean="0"/>
              <a:t>Objeto de estudo encerra uma série de problemas. Os manuais em geral, como de resto o uso corrente, irão apoiar-se em conceitos com ciência:</a:t>
            </a:r>
          </a:p>
          <a:p>
            <a:pPr lvl="1"/>
            <a:r>
              <a:rPr lang="pt-BR" dirty="0" smtClean="0"/>
              <a:t>da escassez</a:t>
            </a:r>
          </a:p>
          <a:p>
            <a:pPr lvl="1"/>
            <a:r>
              <a:rPr lang="pt-BR" dirty="0" smtClean="0"/>
              <a:t>da riqueza</a:t>
            </a:r>
          </a:p>
          <a:p>
            <a:pPr lvl="1"/>
            <a:r>
              <a:rPr lang="pt-BR" dirty="0" smtClean="0"/>
              <a:t>da maximização da produção a partir de recursos escassos</a:t>
            </a:r>
          </a:p>
          <a:p>
            <a:pPr lvl="1"/>
            <a:r>
              <a:rPr lang="pt-BR" dirty="0" smtClean="0"/>
              <a:t>que estuda a atividade produtiva</a:t>
            </a:r>
          </a:p>
          <a:p>
            <a:pPr lvl="1"/>
            <a:r>
              <a:rPr lang="pt-BR" dirty="0"/>
              <a:t>d</a:t>
            </a:r>
            <a:r>
              <a:rPr lang="pt-BR" dirty="0" smtClean="0"/>
              <a:t>a distribuição da riqueza</a:t>
            </a:r>
          </a:p>
          <a:p>
            <a:pPr lvl="1"/>
            <a:r>
              <a:rPr lang="pt-BR" dirty="0"/>
              <a:t>d</a:t>
            </a:r>
            <a:r>
              <a:rPr lang="pt-BR" dirty="0" smtClean="0"/>
              <a:t>o consumo, etc.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93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Economia como ciência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Finalidade: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dirty="0" smtClean="0"/>
              <a:t>Descrição, o que inclui a mensuração, análise e projeção da produção, distribuição e consumo;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dirty="0" smtClean="0"/>
              <a:t>Compreensão e explicação dos mecanismos que atuam no processo econômico, bem como seu comportamento no tempo;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dirty="0" smtClean="0"/>
              <a:t>Compreensão das condições institucionais e instrumentos de intervenção na atividade econômica do ponto de vista mais imediato do processo econômico (micro) como do ponto de vista mais amplo e social (macro).</a:t>
            </a:r>
          </a:p>
          <a:p>
            <a:pPr marL="914400" lvl="1" indent="-457200">
              <a:buFont typeface="+mj-lt"/>
              <a:buAutoNum type="alphaLcParenR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1764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Conhecimento Científico e 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Motivação – Agricultura</a:t>
            </a:r>
          </a:p>
          <a:p>
            <a:pPr lvl="1"/>
            <a:r>
              <a:rPr lang="pt-BR" dirty="0" smtClean="0"/>
              <a:t>Desde a idade antiga, até os nossos dias, um camponês, mesmo iletrado e/ou desprovido de outros conhecimentos, sabe o momento certo da semeadura, época de colheita, a necessidade da utilização de adubos, as providências a serem tomadas para a defesa das plantações contra erva daninhas e pragas e o tipo de solo adequado para diferentes culturas.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30" y="4220016"/>
            <a:ext cx="3050552" cy="23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Agricultura na era feudal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4948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r>
              <a:rPr lang="pt-BR" dirty="0" smtClean="0">
                <a:hlinkClick r:id="rId2"/>
              </a:rPr>
              <a:t>https://nationalgeographic.sapo.pt/historia/1598-a-revolucao-da-tecnica-agricola-medieval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15" y="1457190"/>
            <a:ext cx="6228570" cy="41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Agricultura na era atual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5105"/>
            <a:ext cx="5181600" cy="2772377"/>
          </a:xfrm>
        </p:spPr>
      </p:pic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979266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5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conhecimento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Dois tipos de conhecimento:</a:t>
            </a:r>
          </a:p>
          <a:p>
            <a:r>
              <a:rPr lang="pt-BR" dirty="0" smtClean="0"/>
              <a:t>Vulgar ou popular: </a:t>
            </a:r>
          </a:p>
          <a:p>
            <a:pPr lvl="1"/>
            <a:r>
              <a:rPr lang="pt-BR" dirty="0" smtClean="0"/>
              <a:t>transmitido de geração para geração</a:t>
            </a:r>
          </a:p>
          <a:p>
            <a:pPr lvl="1"/>
            <a:r>
              <a:rPr lang="pt-BR" dirty="0" smtClean="0"/>
              <a:t>por meio de educação informal</a:t>
            </a:r>
          </a:p>
          <a:p>
            <a:pPr lvl="1"/>
            <a:r>
              <a:rPr lang="pt-BR" dirty="0" smtClean="0"/>
              <a:t>baseado na imitação e na experiência</a:t>
            </a:r>
          </a:p>
          <a:p>
            <a:r>
              <a:rPr lang="pt-BR" dirty="0" smtClean="0"/>
              <a:t>Científico:</a:t>
            </a:r>
          </a:p>
          <a:p>
            <a:pPr lvl="1"/>
            <a:r>
              <a:rPr lang="pt-BR" dirty="0" smtClean="0"/>
              <a:t>transmitido por treinamento apropriado</a:t>
            </a:r>
          </a:p>
          <a:p>
            <a:pPr lvl="1"/>
            <a:r>
              <a:rPr lang="pt-BR" dirty="0" smtClean="0"/>
              <a:t>obtido de modo racional</a:t>
            </a:r>
          </a:p>
          <a:p>
            <a:pPr lvl="1"/>
            <a:r>
              <a:rPr lang="pt-BR" dirty="0" smtClean="0"/>
              <a:t>conduzido por meio de procedimentos científicos</a:t>
            </a:r>
          </a:p>
          <a:p>
            <a:pPr lvl="1"/>
            <a:r>
              <a:rPr lang="pt-BR" dirty="0" smtClean="0"/>
              <a:t>visa explicar como e porque os fenômenos ocorrem.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120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Correlação entre os conhecimentos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que distingue o conhecimento popular do conhecimento científico é o modo ou método e os instrumentos para conhecer.</a:t>
            </a:r>
          </a:p>
          <a:p>
            <a:r>
              <a:rPr lang="pt-BR" dirty="0" smtClean="0"/>
              <a:t>A ciência não é o único caminho de acesso à verdade.  A diferença está na forma de observação;</a:t>
            </a:r>
          </a:p>
          <a:p>
            <a:r>
              <a:rPr lang="pt-BR" dirty="0" smtClean="0"/>
              <a:t>Tanto a ciência, quanto o senso-comum buscam ser racionais e objetivos</a:t>
            </a:r>
          </a:p>
          <a:p>
            <a:pPr lvl="1"/>
            <a:r>
              <a:rPr lang="pt-BR" dirty="0" smtClean="0"/>
              <a:t>Ideal de racionalidade – sistematização coerente de enunciados fundamentados e passíveis de verificação → teorias </a:t>
            </a:r>
            <a:r>
              <a:rPr lang="pt-BR" i="1" dirty="0" smtClean="0"/>
              <a:t>versus “peças” de informação.</a:t>
            </a:r>
          </a:p>
          <a:p>
            <a:pPr lvl="1"/>
            <a:r>
              <a:rPr lang="pt-BR" dirty="0" smtClean="0"/>
              <a:t>Ideal de objetividade – construção de imagens de realidade, verdadeiras e impessoais → deve ultrapassar os limites da vida cotidiana</a:t>
            </a:r>
          </a:p>
        </p:txBody>
      </p:sp>
    </p:spTree>
    <p:extLst>
      <p:ext uri="{BB962C8B-B14F-4D97-AF65-F5344CB8AC3E}">
        <p14:creationId xmlns:p14="http://schemas.microsoft.com/office/powerpoint/2010/main" val="327882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 tipos de conhecimento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107667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Conhecimento</a:t>
                      </a:r>
                      <a:r>
                        <a:rPr lang="pt-BR" baseline="0" dirty="0" smtClean="0"/>
                        <a:t> Popular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Conhecimento</a:t>
                      </a:r>
                      <a:r>
                        <a:rPr lang="pt-BR" baseline="0" dirty="0" smtClean="0"/>
                        <a:t> Filosófico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Conhecimento Teológico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Conhecimento Científico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Valorativo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Valorativo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Real</a:t>
                      </a:r>
                      <a:r>
                        <a:rPr lang="pt-BR" baseline="0" dirty="0" smtClean="0"/>
                        <a:t> (Factual)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Reflexivo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Inspiracional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Contingente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Assistemático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Sistemático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Sistemático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Sistemático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Verificável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 verificável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 verificável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Verificável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Falível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Infalível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Infalível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Falível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Inexato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Exato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Exato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Aprox. exato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26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de 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“A ciência é um conjunto de conhecimentos racionais, certos ou prováveis, obtidos metodicamente, sistematizados e verificáveis, que fazem referência a objetos de uma mesma natureza”.</a:t>
            </a:r>
          </a:p>
          <a:p>
            <a:pPr marL="0" indent="0" algn="r">
              <a:buNone/>
            </a:pPr>
            <a:r>
              <a:rPr lang="pt-BR" i="1" dirty="0" smtClean="0"/>
              <a:t>André </a:t>
            </a:r>
            <a:r>
              <a:rPr lang="pt-BR" i="1" dirty="0" err="1" smtClean="0"/>
              <a:t>Egg</a:t>
            </a:r>
            <a:endParaRPr lang="pt-BR" i="1" dirty="0" smtClean="0"/>
          </a:p>
          <a:p>
            <a:endParaRPr lang="pt-BR" dirty="0"/>
          </a:p>
          <a:p>
            <a:r>
              <a:rPr lang="pt-BR" dirty="0" smtClean="0"/>
              <a:t>“A ciência é todo um conjunto de atitudes e atividades racionais, dirigidas ao sistemático conhecimento com objeto limitado, capaz de ser submetido à verificação”</a:t>
            </a:r>
          </a:p>
          <a:p>
            <a:pPr marL="0" indent="0" algn="r">
              <a:buNone/>
            </a:pPr>
            <a:r>
              <a:rPr lang="pt-BR" i="1" dirty="0" smtClean="0"/>
              <a:t>Trujillo Ferrari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913644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1354</Words>
  <Application>Microsoft Office PowerPoint</Application>
  <PresentationFormat>Widescreen</PresentationFormat>
  <Paragraphs>188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Técnicas de Pesquisa em Economia</vt:lpstr>
      <vt:lpstr>Conhecimento Científico e Ciência</vt:lpstr>
      <vt:lpstr>Conhecimento Científico e Ciência</vt:lpstr>
      <vt:lpstr>Agricultura na era feudal</vt:lpstr>
      <vt:lpstr>Agricultura na era atual</vt:lpstr>
      <vt:lpstr>Tipos de conhecimento</vt:lpstr>
      <vt:lpstr>Correlação entre os conhecimentos</vt:lpstr>
      <vt:lpstr>4 tipos de conhecimento</vt:lpstr>
      <vt:lpstr>Conceito de Ciência</vt:lpstr>
      <vt:lpstr>Conceito de Ciência</vt:lpstr>
      <vt:lpstr>Natureza da Ciência</vt:lpstr>
      <vt:lpstr>Componentes da Ciência</vt:lpstr>
      <vt:lpstr>Classificações da Ciência</vt:lpstr>
      <vt:lpstr>Classificação da Ciência</vt:lpstr>
      <vt:lpstr>Ciências Formais e Factuais</vt:lpstr>
      <vt:lpstr>Ciências Formais e Factuais</vt:lpstr>
      <vt:lpstr>Ciências Formais e Factuais</vt:lpstr>
      <vt:lpstr>Ciências Factuais</vt:lpstr>
      <vt:lpstr>Ciência Econômica como um ciência factual</vt:lpstr>
      <vt:lpstr>Códigos JEL – Áreas de Estudo em Economia</vt:lpstr>
      <vt:lpstr>A Economia como ciência</vt:lpstr>
      <vt:lpstr>A Economia como ciência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Pesquisa em Economia</dc:title>
  <dc:creator>Sérgio Kannebley Júnior</dc:creator>
  <cp:lastModifiedBy>Sérgio Kannebley Júnior</cp:lastModifiedBy>
  <cp:revision>56</cp:revision>
  <dcterms:created xsi:type="dcterms:W3CDTF">2020-08-11T15:12:04Z</dcterms:created>
  <dcterms:modified xsi:type="dcterms:W3CDTF">2020-08-14T20:25:44Z</dcterms:modified>
</cp:coreProperties>
</file>