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57" r:id="rId4"/>
    <p:sldId id="258" r:id="rId5"/>
    <p:sldId id="259" r:id="rId6"/>
    <p:sldId id="263" r:id="rId7"/>
    <p:sldId id="262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6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3"/>
  </p:normalViewPr>
  <p:slideViewPr>
    <p:cSldViewPr snapToGrid="0" snapToObjects="1">
      <p:cViewPr>
        <p:scale>
          <a:sx n="118" d="100"/>
          <a:sy n="118" d="100"/>
        </p:scale>
        <p:origin x="8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FF40-57EF-6B4B-959F-182449D10F06}" type="datetimeFigureOut">
              <a:rPr lang="pt-BR" smtClean="0"/>
              <a:t>11/11/2020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5D9F-F9BB-DA4C-8950-E96FF6BDBD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398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FF40-57EF-6B4B-959F-182449D10F06}" type="datetimeFigureOut">
              <a:rPr lang="pt-BR" smtClean="0"/>
              <a:t>11/11/2020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5D9F-F9BB-DA4C-8950-E96FF6BDBD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5104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FF40-57EF-6B4B-959F-182449D10F06}" type="datetimeFigureOut">
              <a:rPr lang="pt-BR" smtClean="0"/>
              <a:t>11/11/2020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5D9F-F9BB-DA4C-8950-E96FF6BDBD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887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FF40-57EF-6B4B-959F-182449D10F06}" type="datetimeFigureOut">
              <a:rPr lang="pt-BR" smtClean="0"/>
              <a:t>11/11/2020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5D9F-F9BB-DA4C-8950-E96FF6BDBD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0344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FF40-57EF-6B4B-959F-182449D10F06}" type="datetimeFigureOut">
              <a:rPr lang="pt-BR" smtClean="0"/>
              <a:t>11/11/2020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5D9F-F9BB-DA4C-8950-E96FF6BDBD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8912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FF40-57EF-6B4B-959F-182449D10F06}" type="datetimeFigureOut">
              <a:rPr lang="pt-BR" smtClean="0"/>
              <a:t>11/11/2020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5D9F-F9BB-DA4C-8950-E96FF6BDBD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525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FF40-57EF-6B4B-959F-182449D10F06}" type="datetimeFigureOut">
              <a:rPr lang="pt-BR" smtClean="0"/>
              <a:t>11/11/2020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5D9F-F9BB-DA4C-8950-E96FF6BDBD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9894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FF40-57EF-6B4B-959F-182449D10F06}" type="datetimeFigureOut">
              <a:rPr lang="pt-BR" smtClean="0"/>
              <a:t>11/11/2020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5D9F-F9BB-DA4C-8950-E96FF6BDBD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104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FF40-57EF-6B4B-959F-182449D10F06}" type="datetimeFigureOut">
              <a:rPr lang="pt-BR" smtClean="0"/>
              <a:t>11/11/2020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5D9F-F9BB-DA4C-8950-E96FF6BDBD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7861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FF40-57EF-6B4B-959F-182449D10F06}" type="datetimeFigureOut">
              <a:rPr lang="pt-BR" smtClean="0"/>
              <a:t>11/11/2020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5D9F-F9BB-DA4C-8950-E96FF6BDBD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0280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FF40-57EF-6B4B-959F-182449D10F06}" type="datetimeFigureOut">
              <a:rPr lang="pt-BR" smtClean="0"/>
              <a:t>11/11/2020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5D9F-F9BB-DA4C-8950-E96FF6BDBD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783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FF40-57EF-6B4B-959F-182449D10F06}" type="datetimeFigureOut">
              <a:rPr lang="pt-BR" smtClean="0"/>
              <a:t>11/11/2020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05D9F-F9BB-DA4C-8950-E96FF6BDBD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155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4.png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BCB6AE-A0E1-3246-B960-FF686E7C07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Espectroscopia de Emissão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4E69C5-F6AD-9045-969D-A63C27C182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6455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5B70761-62D5-9D40-80C3-ECE146AF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7060"/>
            <a:ext cx="8776607" cy="78876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Transmissão de Filtros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ACF6F2C-1503-4948-A420-B43FC64F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585" y="1198624"/>
            <a:ext cx="1902415" cy="12506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6F3DB21-4391-1C4C-8AA8-5183F2210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5820"/>
            <a:ext cx="7217229" cy="21979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0A4518C-3DA7-9942-AF96-17D999C41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899" y="3023795"/>
            <a:ext cx="5367887" cy="383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7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5B70761-62D5-9D40-80C3-ECE146AF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7060"/>
            <a:ext cx="8776607" cy="78876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Espectros de Emissão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83E9006-D0E9-EB49-B8D0-718B1D391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878"/>
            <a:ext cx="6966857" cy="361487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C1D6DD3-9007-8A4C-BA88-3AFF98015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8360"/>
            <a:ext cx="8426904" cy="219258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2DDA262-9D0D-F447-87C5-646C88A92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26512" y="2675486"/>
            <a:ext cx="1281765" cy="96132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F83FA63-9913-EA4D-BABE-4FFF1CEE0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592335" y="2729915"/>
            <a:ext cx="1281765" cy="96132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74B43D1-41BA-6F43-A4EB-F8E8143CC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786021" y="1176488"/>
            <a:ext cx="1281764" cy="96132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11BA1A1-A4D3-A44D-BD98-5A746FC39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592338" y="1189882"/>
            <a:ext cx="1281762" cy="96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69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5B70761-62D5-9D40-80C3-ECE146AF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7060"/>
            <a:ext cx="8776607" cy="78876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Espectros de Emissão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2DDA262-9D0D-F447-87C5-646C88A92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97169" y="3883801"/>
            <a:ext cx="1281765" cy="96132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F83FA63-9913-EA4D-BABE-4FFF1CEE0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62992" y="3938230"/>
            <a:ext cx="1281765" cy="96132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74B43D1-41BA-6F43-A4EB-F8E8143CC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56678" y="2384803"/>
            <a:ext cx="1281764" cy="96132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11BA1A1-A4D3-A44D-BD98-5A746FC39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62995" y="2398197"/>
            <a:ext cx="1281762" cy="96132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291FE70-EC1D-6F49-9823-C2B990745398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50" y="1349148"/>
            <a:ext cx="5703434" cy="465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0840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5B70761-62D5-9D40-80C3-ECE146AF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7060"/>
            <a:ext cx="8776607" cy="72912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Espectros de Emissão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2DDA262-9D0D-F447-87C5-646C88A92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61010" y="4833358"/>
            <a:ext cx="1562989" cy="117224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F83FA63-9913-EA4D-BABE-4FFF1CEE0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62527" y="4833357"/>
            <a:ext cx="1562991" cy="117224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74B43D1-41BA-6F43-A4EB-F8E8143CC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90615" y="3166158"/>
            <a:ext cx="1562987" cy="117224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11BA1A1-A4D3-A44D-BD98-5A746FC39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62527" y="3166156"/>
            <a:ext cx="1562989" cy="117224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291FE70-EC1D-6F49-9823-C2B990745398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26" y="2242457"/>
            <a:ext cx="5668074" cy="4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0798C56-C3B7-F84E-9653-1F2BCA360F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26" y="870397"/>
            <a:ext cx="8196610" cy="90020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9C7A5C0-E2A3-1343-AF33-7B02142676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308" y="1632468"/>
            <a:ext cx="7873406" cy="72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11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5B70761-62D5-9D40-80C3-ECE146AF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7060"/>
            <a:ext cx="8776607" cy="72912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Espectros de Emissão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45F81B-A649-CC4A-B5B6-D4D71822F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82" y="766185"/>
            <a:ext cx="7697561" cy="2929927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474ABA68-067E-7A48-99C9-9279527EF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EC85CCF1-8BEF-A84D-B1C6-58491B6357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114890"/>
              </p:ext>
            </p:extLst>
          </p:nvPr>
        </p:nvGraphicFramePr>
        <p:xfrm>
          <a:off x="1852612" y="3429000"/>
          <a:ext cx="5143500" cy="361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4" imgW="32461200" imgH="22872700" progId="Origin50.Graph">
                  <p:embed/>
                </p:oleObj>
              </mc:Choice>
              <mc:Fallback>
                <p:oleObj r:id="rId4" imgW="32461200" imgH="2287270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2612" y="3429000"/>
                        <a:ext cx="5143500" cy="361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0413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5B70761-62D5-9D40-80C3-ECE146AF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7060"/>
            <a:ext cx="8776607" cy="72912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Espectros de Emissão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74ABA68-067E-7A48-99C9-9279527EF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EC85CCF1-8BEF-A84D-B1C6-58491B6357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517062"/>
              </p:ext>
            </p:extLst>
          </p:nvPr>
        </p:nvGraphicFramePr>
        <p:xfrm>
          <a:off x="85725" y="3429000"/>
          <a:ext cx="5143500" cy="361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r:id="rId3" imgW="32461200" imgH="22872700" progId="Origin50.Graph">
                  <p:embed/>
                </p:oleObj>
              </mc:Choice>
              <mc:Fallback>
                <p:oleObj r:id="rId3" imgW="32461200" imgH="22872700" progId="Origin50.Graph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EC85CCF1-8BEF-A84D-B1C6-58491B6357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" y="3429000"/>
                        <a:ext cx="5143500" cy="361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46F19994-B2FC-6E4F-A1FE-16E6C6FD8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" y="803245"/>
            <a:ext cx="5412558" cy="246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22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5B70761-62D5-9D40-80C3-ECE146AF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7060"/>
            <a:ext cx="8776607" cy="72912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Espectros de Emissão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74ABA68-067E-7A48-99C9-9279527EF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73BFE5C-961B-4D47-A4D7-C77A15507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6185"/>
            <a:ext cx="9144000" cy="283175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E847DCD-CDA9-F64E-A053-A707246F816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45115" y="3597942"/>
            <a:ext cx="4503285" cy="322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62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5B70761-62D5-9D40-80C3-ECE146AF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7060"/>
            <a:ext cx="8776607" cy="72912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Espectros de Emissão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74ABA68-067E-7A48-99C9-9279527EF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73BFE5C-961B-4D47-A4D7-C77A15507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6185"/>
            <a:ext cx="9144000" cy="283175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E847DCD-CDA9-F64E-A053-A707246F816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45115" y="3597942"/>
            <a:ext cx="4503285" cy="322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12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5B70761-62D5-9D40-80C3-ECE146AF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7060"/>
            <a:ext cx="8776607" cy="72912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Espectros de Emissão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74ABA68-067E-7A48-99C9-9279527EF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C0B3B8B-3DB1-D546-AE1F-F42F6104D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218"/>
            <a:ext cx="9144000" cy="210064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75734F9-3F2B-9B40-A869-549F2C002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484" y="3095319"/>
            <a:ext cx="5606143" cy="376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96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5B70761-62D5-9D40-80C3-ECE146AF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7060"/>
            <a:ext cx="8776607" cy="72912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Espectros de Emissão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74ABA68-067E-7A48-99C9-9279527EF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1588CE8-BBB4-F244-9F92-A2443C64D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244"/>
            <a:ext cx="9144000" cy="96794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B7852B0-24C7-3A43-8B32-F98CC9FAE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56" y="1693223"/>
            <a:ext cx="8330595" cy="272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79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BB1B9-8742-364D-83AC-6E4B54D27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63" y="158298"/>
            <a:ext cx="8852807" cy="81053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/>
              <a:t>MATERIAIS E MÉTODOS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68A9DA-776A-5E44-966E-D3D843B7D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562" y="1161596"/>
            <a:ext cx="88528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Os materiais utilizados neste experimento foram:</a:t>
            </a:r>
          </a:p>
          <a:p>
            <a:pPr lvl="0"/>
            <a:r>
              <a:rPr lang="pt-BR" dirty="0"/>
              <a:t>Espectrômetro;</a:t>
            </a:r>
          </a:p>
          <a:p>
            <a:pPr lvl="0"/>
            <a:r>
              <a:rPr lang="pt-BR" dirty="0"/>
              <a:t>Computador com software específico para a prática;</a:t>
            </a:r>
          </a:p>
          <a:p>
            <a:pPr lvl="0"/>
            <a:r>
              <a:rPr lang="pt-BR" dirty="0"/>
              <a:t>Lâmpadas </a:t>
            </a:r>
            <a:r>
              <a:rPr lang="pt-BR" dirty="0" err="1"/>
              <a:t>halógena</a:t>
            </a:r>
            <a:r>
              <a:rPr lang="pt-BR" dirty="0"/>
              <a:t>, de plasma, fluorescente e incandescente;</a:t>
            </a:r>
          </a:p>
          <a:p>
            <a:pPr lvl="0"/>
            <a:r>
              <a:rPr lang="pt-BR" dirty="0" err="1"/>
              <a:t>LEDs</a:t>
            </a:r>
            <a:r>
              <a:rPr lang="pt-BR" dirty="0"/>
              <a:t> de cores variadas.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CDD0B7A-79F6-7F47-96FD-505A7F2A7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936" y="3793024"/>
            <a:ext cx="2364098" cy="133870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689A3BD-231D-2043-ACED-A478CF5F7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936" y="5229905"/>
            <a:ext cx="2364098" cy="13387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8135FB8-A389-594F-9824-EAB403581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340" y="5229905"/>
            <a:ext cx="2364098" cy="133870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BAC0F57-635B-964A-8539-D4EF7B6C0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340" y="3756004"/>
            <a:ext cx="2364097" cy="13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34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C08F6E-EB8A-A942-B5B0-616C46582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A6882F3-DDC6-0043-9ACF-75BE08393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2" y="2253343"/>
            <a:ext cx="5213313" cy="363242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277B126-AA0A-4043-84D9-C4D3E97C1BFE}"/>
              </a:ext>
            </a:extLst>
          </p:cNvPr>
          <p:cNvSpPr txBox="1"/>
          <p:nvPr/>
        </p:nvSpPr>
        <p:spPr>
          <a:xfrm>
            <a:off x="926225" y="2416628"/>
            <a:ext cx="180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Halógena</a:t>
            </a:r>
            <a:r>
              <a:rPr lang="pt-BR" dirty="0"/>
              <a:t> 500 </a:t>
            </a:r>
            <a:r>
              <a:rPr lang="pt-BR" dirty="0" err="1"/>
              <a:t>ms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6858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DBABF9-0460-DB44-AF95-E43BD6127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34" y="97292"/>
            <a:ext cx="8847365" cy="897617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Procedimentos Experimentais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797813-6DDF-C646-BAF4-C7E18B05A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76" y="1122703"/>
            <a:ext cx="8999766" cy="3111840"/>
          </a:xfrm>
        </p:spPr>
        <p:txBody>
          <a:bodyPr/>
          <a:lstStyle/>
          <a:p>
            <a:pPr algn="just"/>
            <a:r>
              <a:rPr lang="pt-BR" sz="2200" dirty="0"/>
              <a:t>Diagrame os componentes ópticos correspondentes a um </a:t>
            </a:r>
            <a:r>
              <a:rPr lang="pt-BR" sz="2200" dirty="0" err="1"/>
              <a:t>espectroradiômetro</a:t>
            </a:r>
            <a:r>
              <a:rPr lang="pt-BR" sz="2200" dirty="0"/>
              <a:t>, incluindo desde a radiação proveniente da fonte a ser mensurada, os componentes internos ao </a:t>
            </a:r>
            <a:r>
              <a:rPr lang="pt-BR" sz="2200" dirty="0" err="1"/>
              <a:t>espectroradiômetro</a:t>
            </a:r>
            <a:r>
              <a:rPr lang="pt-BR" sz="2200" dirty="0"/>
              <a:t>, fibras, sensores, até a </a:t>
            </a:r>
            <a:r>
              <a:rPr lang="pt-BR" sz="2200" dirty="0" err="1"/>
              <a:t>irradiância</a:t>
            </a:r>
            <a:r>
              <a:rPr lang="pt-BR" sz="2200" dirty="0"/>
              <a:t> espectral a ser registrada;</a:t>
            </a:r>
          </a:p>
          <a:p>
            <a:pPr algn="just"/>
            <a:endParaRPr lang="pt-BR" sz="2200" dirty="0"/>
          </a:p>
          <a:p>
            <a:pPr algn="just"/>
            <a:r>
              <a:rPr lang="pt-BR" sz="2200" dirty="0" err="1"/>
              <a:t>Irradiância</a:t>
            </a:r>
            <a:r>
              <a:rPr lang="pt-BR" sz="2200" dirty="0"/>
              <a:t> Espectral: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9DF677-ECDB-C54F-BF84-2740796DF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157" y="2813874"/>
            <a:ext cx="2193471" cy="50558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116D10D-092D-E141-A020-7CE192007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351" y="3538540"/>
            <a:ext cx="6467298" cy="322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98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A902D7-94EE-724A-9BAE-E9002E0AB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61" y="49439"/>
            <a:ext cx="8961668" cy="66901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t-BR" dirty="0"/>
              <a:t>Calibração do </a:t>
            </a:r>
            <a:r>
              <a:rPr lang="pt-BR" dirty="0" err="1"/>
              <a:t>Espectroradiômetro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DAC455-253A-BF42-B38B-23A04FABC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61" y="762737"/>
            <a:ext cx="8776607" cy="5332526"/>
          </a:xfrm>
        </p:spPr>
        <p:txBody>
          <a:bodyPr>
            <a:normAutofit/>
          </a:bodyPr>
          <a:lstStyle/>
          <a:p>
            <a:r>
              <a:rPr lang="pt-BR" dirty="0"/>
              <a:t>Calibração entre entre 350-800nm;</a:t>
            </a:r>
          </a:p>
          <a:p>
            <a:r>
              <a:rPr lang="pt-BR" dirty="0"/>
              <a:t>Insira o sonda da fibra óptica na porta de saída da luz da fonte </a:t>
            </a:r>
            <a:r>
              <a:rPr lang="pt-BR" dirty="0" err="1"/>
              <a:t>halógena</a:t>
            </a:r>
            <a:r>
              <a:rPr lang="pt-BR" dirty="0"/>
              <a:t>;</a:t>
            </a:r>
          </a:p>
          <a:p>
            <a:r>
              <a:rPr lang="pt-BR" dirty="0"/>
              <a:t>Escolha um tempo de integração adequado para não saturar e minimizar o ruído da medida.</a:t>
            </a:r>
          </a:p>
          <a:p>
            <a:r>
              <a:rPr lang="pt-BR" dirty="0"/>
              <a:t> Este espectro será a intensidade da fonte, lembrando que o termo intensidade se refere ao espetro não calibrado;</a:t>
            </a:r>
          </a:p>
          <a:p>
            <a:r>
              <a:rPr lang="pt-BR" dirty="0"/>
              <a:t>Meça o sinal de fundo: Subtraia esse sinal da intensidade da lâmpada;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3B6BC6F-533A-4E45-8CFC-CD57E3278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886" y="4796540"/>
            <a:ext cx="3553143" cy="201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28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F6D466-7C2E-F04E-AE47-7A2E0A98C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21" y="988106"/>
            <a:ext cx="8776606" cy="4351338"/>
          </a:xfrm>
        </p:spPr>
        <p:txBody>
          <a:bodyPr/>
          <a:lstStyle/>
          <a:p>
            <a:pPr algn="just"/>
            <a:r>
              <a:rPr lang="pt-BR" dirty="0"/>
              <a:t>Transformar espectrômetro em </a:t>
            </a:r>
            <a:r>
              <a:rPr lang="pt-BR" dirty="0" err="1"/>
              <a:t>espectroradiômetro</a:t>
            </a:r>
            <a:r>
              <a:rPr lang="pt-BR" dirty="0"/>
              <a:t> usando o espectro calibrado fornecido pelo fabricante da lâmpada;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5B70761-62D5-9D40-80C3-ECE146AF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9" y="158298"/>
            <a:ext cx="8776607" cy="78876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Calibração do </a:t>
            </a:r>
            <a:r>
              <a:rPr lang="pt-BR" dirty="0" err="1"/>
              <a:t>Espectroradiômetro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0098453-1AB8-D744-AE93-4A9BD846B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9" y="2425883"/>
            <a:ext cx="4354286" cy="322742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5E5713F-2D10-1741-8E2D-8A635BC12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915" y="2317589"/>
            <a:ext cx="4656852" cy="344401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2017959-772E-724F-92E5-40FA66AEA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541" y="3144061"/>
            <a:ext cx="2380809" cy="89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6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F6D466-7C2E-F04E-AE47-7A2E0A98C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21" y="988106"/>
            <a:ext cx="8776606" cy="4351338"/>
          </a:xfrm>
        </p:spPr>
        <p:txBody>
          <a:bodyPr/>
          <a:lstStyle/>
          <a:p>
            <a:pPr algn="just"/>
            <a:r>
              <a:rPr lang="pt-BR" dirty="0"/>
              <a:t>Transformar espectrômetro em </a:t>
            </a:r>
            <a:r>
              <a:rPr lang="pt-BR" dirty="0" err="1"/>
              <a:t>espectroradiômetro</a:t>
            </a:r>
            <a:r>
              <a:rPr lang="pt-BR" dirty="0"/>
              <a:t> usando o espectro calibrado fornecido pelo fabricante da lâmpada;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5B70761-62D5-9D40-80C3-ECE146AF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9" y="158298"/>
            <a:ext cx="8776607" cy="78876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Calibração do </a:t>
            </a:r>
            <a:r>
              <a:rPr lang="pt-BR" dirty="0" err="1"/>
              <a:t>Espectroradiômetro</a:t>
            </a: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114DFD1-F8C0-F243-9701-BDB1A44B498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21" y="2154233"/>
            <a:ext cx="6225949" cy="470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2017959-772E-724F-92E5-40FA66AEA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342" y="2533466"/>
            <a:ext cx="3422652" cy="128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43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F6D466-7C2E-F04E-AE47-7A2E0A98C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21" y="770389"/>
            <a:ext cx="8776606" cy="4351338"/>
          </a:xfrm>
        </p:spPr>
        <p:txBody>
          <a:bodyPr/>
          <a:lstStyle/>
          <a:p>
            <a:pPr algn="just"/>
            <a:r>
              <a:rPr lang="pt-BR" dirty="0"/>
              <a:t>Transformar espectrômetro em </a:t>
            </a:r>
            <a:r>
              <a:rPr lang="pt-BR" dirty="0" err="1"/>
              <a:t>espectroradiômetro</a:t>
            </a:r>
            <a:r>
              <a:rPr lang="pt-BR" dirty="0"/>
              <a:t> usando o espectro calibrado fornecido pelo fabricante da lâmpada;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5B70761-62D5-9D40-80C3-ECE146AF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7060"/>
            <a:ext cx="8776607" cy="78876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Calibração do </a:t>
            </a:r>
            <a:r>
              <a:rPr lang="pt-BR" dirty="0" err="1"/>
              <a:t>Espectroradiômetro</a:t>
            </a: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94AB904-AB17-C143-878D-AC9BF1FDDD8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3652" y="3316828"/>
            <a:ext cx="4939727" cy="31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4275012-E2B4-CE4B-AE63-12F64CA54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537" y="2026694"/>
            <a:ext cx="3609634" cy="105799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4BE0080-8680-CF43-B2AD-E5785E172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0" y="1943095"/>
            <a:ext cx="3527642" cy="248738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4A57300-9A11-7C43-AEA7-FB8E74F0D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93" y="4362142"/>
            <a:ext cx="3202536" cy="2519068"/>
          </a:xfrm>
          <a:prstGeom prst="rect">
            <a:avLst/>
          </a:prstGeom>
        </p:spPr>
      </p:pic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63391EEF-B63B-CC4F-BC62-45CE63B3D254}"/>
              </a:ext>
            </a:extLst>
          </p:cNvPr>
          <p:cNvCxnSpPr/>
          <p:nvPr/>
        </p:nvCxnSpPr>
        <p:spPr>
          <a:xfrm>
            <a:off x="1328056" y="2170240"/>
            <a:ext cx="0" cy="433251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E9761D5C-2F04-6344-9983-B368C029E25B}"/>
              </a:ext>
            </a:extLst>
          </p:cNvPr>
          <p:cNvCxnSpPr/>
          <p:nvPr/>
        </p:nvCxnSpPr>
        <p:spPr>
          <a:xfrm>
            <a:off x="1835341" y="2026694"/>
            <a:ext cx="0" cy="433251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Seta para a Direita 18">
            <a:extLst>
              <a:ext uri="{FF2B5EF4-FFF2-40B4-BE49-F238E27FC236}">
                <a16:creationId xmlns:a16="http://schemas.microsoft.com/office/drawing/2014/main" id="{03F895A9-F865-AA4B-BC0A-E065CEA234ED}"/>
              </a:ext>
            </a:extLst>
          </p:cNvPr>
          <p:cNvSpPr/>
          <p:nvPr/>
        </p:nvSpPr>
        <p:spPr>
          <a:xfrm>
            <a:off x="3599162" y="4626429"/>
            <a:ext cx="733352" cy="49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8793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5B70761-62D5-9D40-80C3-ECE146AF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7060"/>
            <a:ext cx="8776607" cy="78876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Transmissão de Filtros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EF4BBCA-1851-3B4C-8C24-11EFECA65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8818"/>
            <a:ext cx="9046029" cy="202285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7EA9DC3-E61E-3D4A-A518-BFBAE8881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799" y="2974643"/>
            <a:ext cx="3350892" cy="1669498"/>
          </a:xfrm>
          <a:prstGeom prst="rect">
            <a:avLst/>
          </a:prstGeom>
        </p:spPr>
      </p:pic>
      <p:pic>
        <p:nvPicPr>
          <p:cNvPr id="17" name="Espaço Reservado para Conteúdo 8">
            <a:extLst>
              <a:ext uri="{FF2B5EF4-FFF2-40B4-BE49-F238E27FC236}">
                <a16:creationId xmlns:a16="http://schemas.microsoft.com/office/drawing/2014/main" id="{C6C6BB51-F22A-E743-8481-D43752158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937647" y="4658023"/>
            <a:ext cx="1669506" cy="2134684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A4CBE4A5-2F88-8448-B706-B32452B44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7771" y="255814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E9494F27-EA3F-E34E-A5BC-B76E45BF26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7686404"/>
              </p:ext>
            </p:extLst>
          </p:nvPr>
        </p:nvGraphicFramePr>
        <p:xfrm>
          <a:off x="32656" y="2912805"/>
          <a:ext cx="5606143" cy="3964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r:id="rId6" imgW="33426400" imgH="23647400" progId="Origin50.Graph">
                  <p:embed/>
                </p:oleObj>
              </mc:Choice>
              <mc:Fallback>
                <p:oleObj r:id="rId6" imgW="33426400" imgH="2364740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56" y="2912805"/>
                        <a:ext cx="5606143" cy="39646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118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5B70761-62D5-9D40-80C3-ECE146AF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7060"/>
            <a:ext cx="8776607" cy="78876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Transmissão de Filtros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52D491A-25DE-C040-8C76-43F8D3084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042"/>
            <a:ext cx="9144000" cy="158642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ACF6F2C-1503-4948-A420-B43FC64FC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578471"/>
            <a:ext cx="2743200" cy="18034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7EDFC9A-D263-9C49-B7C9-54048C9EF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" y="2656256"/>
            <a:ext cx="5660571" cy="407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941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3109</TotalTime>
  <Words>246</Words>
  <Application>Microsoft Macintosh PowerPoint</Application>
  <PresentationFormat>Apresentação na tela (4:3)</PresentationFormat>
  <Paragraphs>38</Paragraphs>
  <Slides>20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Tema do Office</vt:lpstr>
      <vt:lpstr>Origin50.Graph</vt:lpstr>
      <vt:lpstr>Espectroscopia de Emissão</vt:lpstr>
      <vt:lpstr>MATERIAIS E MÉTODOS</vt:lpstr>
      <vt:lpstr>Procedimentos Experimentais</vt:lpstr>
      <vt:lpstr>Calibração do Espectroradiômetro</vt:lpstr>
      <vt:lpstr>Calibração do Espectroradiômetro</vt:lpstr>
      <vt:lpstr>Calibração do Espectroradiômetro</vt:lpstr>
      <vt:lpstr>Calibração do Espectroradiômetro</vt:lpstr>
      <vt:lpstr>Transmissão de Filtros</vt:lpstr>
      <vt:lpstr>Transmissão de Filtros</vt:lpstr>
      <vt:lpstr>Transmissão de Filtros</vt:lpstr>
      <vt:lpstr>Espectros de Emissão</vt:lpstr>
      <vt:lpstr>Espectros de Emissão</vt:lpstr>
      <vt:lpstr>Espectros de Emissão</vt:lpstr>
      <vt:lpstr>Espectros de Emissão</vt:lpstr>
      <vt:lpstr>Espectros de Emissão</vt:lpstr>
      <vt:lpstr>Espectros de Emissão</vt:lpstr>
      <vt:lpstr>Espectros de Emissão</vt:lpstr>
      <vt:lpstr>Espectros de Emissão</vt:lpstr>
      <vt:lpstr>Espectros de Emissão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Eder Guidelli</dc:creator>
  <cp:lastModifiedBy>Eder Guidelli</cp:lastModifiedBy>
  <cp:revision>14</cp:revision>
  <dcterms:created xsi:type="dcterms:W3CDTF">2020-11-11T17:11:30Z</dcterms:created>
  <dcterms:modified xsi:type="dcterms:W3CDTF">2020-11-13T21:01:05Z</dcterms:modified>
</cp:coreProperties>
</file>