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3" r:id="rId3"/>
    <p:sldId id="272" r:id="rId4"/>
    <p:sldId id="266" r:id="rId5"/>
    <p:sldId id="267" r:id="rId6"/>
    <p:sldId id="271" r:id="rId7"/>
    <p:sldId id="268" r:id="rId8"/>
    <p:sldId id="269" r:id="rId9"/>
    <p:sldId id="274" r:id="rId10"/>
    <p:sldId id="270" r:id="rId11"/>
    <p:sldId id="262" r:id="rId12"/>
    <p:sldId id="258" r:id="rId13"/>
    <p:sldId id="259" r:id="rId14"/>
    <p:sldId id="260" r:id="rId15"/>
    <p:sldId id="261" r:id="rId16"/>
    <p:sldId id="263" r:id="rId17"/>
    <p:sldId id="264" r:id="rId18"/>
    <p:sldId id="275" r:id="rId19"/>
    <p:sldId id="276" r:id="rId20"/>
    <p:sldId id="277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05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29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18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82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105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108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228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14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74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86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60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1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78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51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0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37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3DD36-98FB-4501-ADFD-EA185DC3A9CC}" type="datetimeFigureOut">
              <a:rPr lang="pt-BR" smtClean="0"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1CBAA2-5D68-4873-8756-D5193BE159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1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7BD92-718B-4410-82E4-474FA263B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Conceitos Básicos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353C52-A235-4414-818C-6B96EED12D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55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interior, edifício&#10;&#10;Descrição gerada com muito alta confiança">
            <a:extLst>
              <a:ext uri="{FF2B5EF4-FFF2-40B4-BE49-F238E27FC236}">
                <a16:creationId xmlns:a16="http://schemas.microsoft.com/office/drawing/2014/main" id="{3FF7302E-3067-4CFC-B919-25E806BB72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5" r="2660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21F0AAE-609E-4373-8198-C954E023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Papel e celulose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87511D-7981-4BAB-A89A-3D453E019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pt-BR" sz="2000"/>
              <a:t>Transforma madeira em papel</a:t>
            </a:r>
          </a:p>
          <a:p>
            <a:r>
              <a:rPr lang="pt-BR" sz="2000"/>
              <a:t>Consume muita energia </a:t>
            </a:r>
          </a:p>
          <a:p>
            <a:r>
              <a:rPr lang="pt-BR" sz="2000"/>
              <a:t>Processos contínuos</a:t>
            </a:r>
          </a:p>
          <a:p>
            <a:r>
              <a:rPr lang="pt-BR" sz="2000"/>
              <a:t>Batch (bobina de papel) </a:t>
            </a:r>
          </a:p>
        </p:txBody>
      </p:sp>
    </p:spTree>
    <p:extLst>
      <p:ext uri="{BB962C8B-B14F-4D97-AF65-F5344CB8AC3E}">
        <p14:creationId xmlns:p14="http://schemas.microsoft.com/office/powerpoint/2010/main" val="501237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rem, edifício, estação, plataforma&#10;&#10;Descrição gerada com muito alta confiança">
            <a:extLst>
              <a:ext uri="{FF2B5EF4-FFF2-40B4-BE49-F238E27FC236}">
                <a16:creationId xmlns:a16="http://schemas.microsoft.com/office/drawing/2014/main" id="{8298CD9C-6095-4D3D-8EC9-21B3765F92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" r="2" b="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2A02205-EC34-433F-BDCF-7E29D7FC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Transporte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3E557F-44B1-45E9-BD75-A88C6E9B7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pt-BR" sz="2000" dirty="0"/>
              <a:t>Processo de controle de trafego</a:t>
            </a:r>
          </a:p>
          <a:p>
            <a:r>
              <a:rPr lang="pt-BR" sz="2000" dirty="0"/>
              <a:t>Processos de controle de velocidade</a:t>
            </a:r>
          </a:p>
          <a:p>
            <a:r>
              <a:rPr lang="pt-BR" sz="2000" dirty="0"/>
              <a:t>Controle de fluxo de pessoas </a:t>
            </a:r>
          </a:p>
        </p:txBody>
      </p:sp>
    </p:spTree>
    <p:extLst>
      <p:ext uri="{BB962C8B-B14F-4D97-AF65-F5344CB8AC3E}">
        <p14:creationId xmlns:p14="http://schemas.microsoft.com/office/powerpoint/2010/main" val="975539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amarelo, cerca, objeto, banana&#10;&#10;Descrição gerada com muito alta confiança">
            <a:extLst>
              <a:ext uri="{FF2B5EF4-FFF2-40B4-BE49-F238E27FC236}">
                <a16:creationId xmlns:a16="http://schemas.microsoft.com/office/drawing/2014/main" id="{3D441DAB-B7FA-4204-80C0-BF04C856A5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" r="-1" b="-1"/>
          <a:stretch/>
        </p:blipFill>
        <p:spPr>
          <a:xfrm>
            <a:off x="4986338" y="1904281"/>
            <a:ext cx="6367462" cy="436474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D4129C-09AD-492C-97F7-770AD20F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Definição de Automação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7F5A68-F5EC-4F3C-AAD5-ECDD0DED4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pt-BR" sz="2000" dirty="0"/>
              <a:t>Automação é capacidade de introduzir tecnologia de informação nos processos  </a:t>
            </a:r>
          </a:p>
          <a:p>
            <a:r>
              <a:rPr lang="pt-BR" sz="2000" dirty="0"/>
              <a:t>A automação de processos industriais ajudam com o armazenamento, transporte e transformação de insumos em produtos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98393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ábrica, céu, ao ar livre, edifício&#10;&#10;Descrição gerada com muito alta confiança">
            <a:extLst>
              <a:ext uri="{FF2B5EF4-FFF2-40B4-BE49-F238E27FC236}">
                <a16:creationId xmlns:a16="http://schemas.microsoft.com/office/drawing/2014/main" id="{3B83F732-F196-4100-AB65-99853053B0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5" r="7693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0208FF4-5A57-4012-B3D8-181D269F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Tipos de Processos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93C2B6-9C39-413E-900E-1934974F8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pt-BR" sz="2000" dirty="0"/>
              <a:t>Continuo</a:t>
            </a:r>
          </a:p>
          <a:p>
            <a:pPr lvl="1"/>
            <a:r>
              <a:rPr lang="pt-BR" sz="1600" dirty="0"/>
              <a:t>Transformação de insumos em produtos usualmente produzidos em processos com controle automático</a:t>
            </a:r>
          </a:p>
          <a:p>
            <a:pPr lvl="1"/>
            <a:r>
              <a:rPr lang="pt-BR" sz="1600" dirty="0"/>
              <a:t>Refinadoras </a:t>
            </a:r>
          </a:p>
          <a:p>
            <a:pPr lvl="1"/>
            <a:r>
              <a:rPr lang="pt-BR" sz="1600" dirty="0"/>
              <a:t>Processo sem interrupção</a:t>
            </a:r>
          </a:p>
          <a:p>
            <a:pPr lvl="1"/>
            <a:r>
              <a:rPr lang="pt-BR" sz="1600" dirty="0"/>
              <a:t>24 horas por dia</a:t>
            </a:r>
          </a:p>
          <a:p>
            <a:pPr lvl="1"/>
            <a:r>
              <a:rPr lang="pt-BR" sz="1600" dirty="0"/>
              <a:t>Variáveis continuas</a:t>
            </a:r>
          </a:p>
          <a:p>
            <a:pPr lvl="1"/>
            <a:r>
              <a:rPr lang="pt-BR" sz="1600" dirty="0"/>
              <a:t>Controle de malha fechada</a:t>
            </a:r>
          </a:p>
          <a:p>
            <a:pPr lvl="1"/>
            <a:r>
              <a:rPr lang="pt-BR" sz="1600" dirty="0"/>
              <a:t>Processo equações diferenciais não lineares</a:t>
            </a:r>
          </a:p>
          <a:p>
            <a:pPr marL="457200" lvl="1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9876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Uma imagem contendo interior, cozinha, mesa, armário&#10;&#10;Descrição gerada com muito alta confiança">
            <a:extLst>
              <a:ext uri="{FF2B5EF4-FFF2-40B4-BE49-F238E27FC236}">
                <a16:creationId xmlns:a16="http://schemas.microsoft.com/office/drawing/2014/main" id="{2300C41B-2CBE-48BC-B3D9-CFAB7B9F28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A3123B5-74A7-4412-BC2B-321A48FA3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A94767-53A7-4D0C-A587-D0EAA93F3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pt-BR" sz="2000" dirty="0"/>
              <a:t>Processos discretos</a:t>
            </a:r>
          </a:p>
          <a:p>
            <a:pPr lvl="1"/>
            <a:r>
              <a:rPr lang="pt-BR" sz="1600" dirty="0"/>
              <a:t>Constituído de diversos processos de manufatura</a:t>
            </a:r>
          </a:p>
          <a:p>
            <a:pPr lvl="1"/>
            <a:r>
              <a:rPr lang="pt-BR" sz="1600" dirty="0"/>
              <a:t>Montagem de parte de produtos</a:t>
            </a:r>
          </a:p>
          <a:p>
            <a:pPr lvl="1"/>
            <a:r>
              <a:rPr lang="pt-BR" sz="1600" dirty="0"/>
              <a:t>Carro, eletrodomésticos</a:t>
            </a:r>
          </a:p>
          <a:p>
            <a:pPr lvl="1"/>
            <a:r>
              <a:rPr lang="pt-BR" sz="1600" dirty="0"/>
              <a:t>Variáveis discretas </a:t>
            </a:r>
            <a:r>
              <a:rPr lang="pt-BR" sz="1600" dirty="0" err="1"/>
              <a:t>on</a:t>
            </a:r>
            <a:r>
              <a:rPr lang="pt-BR" sz="1600" dirty="0"/>
              <a:t> off</a:t>
            </a:r>
          </a:p>
          <a:p>
            <a:pPr lvl="1"/>
            <a:r>
              <a:rPr lang="pt-BR" sz="1600" dirty="0"/>
              <a:t>Modeladas com redes de </a:t>
            </a:r>
            <a:r>
              <a:rPr lang="pt-BR" sz="1600" dirty="0" err="1"/>
              <a:t>petri</a:t>
            </a:r>
            <a:endParaRPr lang="pt-BR" sz="1600" dirty="0"/>
          </a:p>
          <a:p>
            <a:pPr lvl="1"/>
            <a:r>
              <a:rPr lang="pt-BR" sz="1600" dirty="0"/>
              <a:t>Controle de malha aberta </a:t>
            </a:r>
          </a:p>
          <a:p>
            <a:pPr lvl="1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20027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interior, mesa&#10;&#10;Descrição gerada com alta confiança">
            <a:extLst>
              <a:ext uri="{FF2B5EF4-FFF2-40B4-BE49-F238E27FC236}">
                <a16:creationId xmlns:a16="http://schemas.microsoft.com/office/drawing/2014/main" id="{622C53BA-121E-480E-8351-DB6C7D5B8E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2" r="24632"/>
          <a:stretch/>
        </p:blipFill>
        <p:spPr>
          <a:xfrm>
            <a:off x="6338316" y="1904281"/>
            <a:ext cx="5074070" cy="42726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0D26654-4A8F-4A58-82C9-B06CF6D3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60E5CF-3658-4A76-8803-21E9B42B9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5484" cy="4351338"/>
          </a:xfrm>
        </p:spPr>
        <p:txBody>
          <a:bodyPr>
            <a:normAutofit/>
          </a:bodyPr>
          <a:lstStyle/>
          <a:p>
            <a:r>
              <a:rPr lang="pt-BR" sz="2000" dirty="0"/>
              <a:t>Processos Batch</a:t>
            </a:r>
          </a:p>
          <a:p>
            <a:pPr lvl="1"/>
            <a:r>
              <a:rPr lang="pt-BR" sz="1600" dirty="0"/>
              <a:t>O insumo é processado em etapas continuas onde existem paradas em determinados períodos de tempo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30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20">
            <a:extLst>
              <a:ext uri="{FF2B5EF4-FFF2-40B4-BE49-F238E27FC236}">
                <a16:creationId xmlns:a16="http://schemas.microsoft.com/office/drawing/2014/main" id="{6F4C0CA3-93EB-4BF4-B979-BE0B65F8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C58F0-B35D-4B30-8419-A0CABAE39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Software</a:t>
            </a:r>
          </a:p>
          <a:p>
            <a:pPr lvl="1"/>
            <a:r>
              <a:rPr lang="pt-BR" dirty="0" err="1"/>
              <a:t>Devops</a:t>
            </a:r>
            <a:endParaRPr lang="pt-BR" dirty="0"/>
          </a:p>
        </p:txBody>
      </p:sp>
      <p:pic>
        <p:nvPicPr>
          <p:cNvPr id="8" name="Imagem 7" descr="Uma imagem contendo interior, mesa, computador, carteira&#10;&#10;Descrição gerada com muito alta confiança">
            <a:extLst>
              <a:ext uri="{FF2B5EF4-FFF2-40B4-BE49-F238E27FC236}">
                <a16:creationId xmlns:a16="http://schemas.microsoft.com/office/drawing/2014/main" id="{0DD504B8-FCE5-4687-8EA0-0CBC27E3E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4" y="2057399"/>
            <a:ext cx="6923086" cy="307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3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471DB4A-7CC2-4BFF-821F-905B5599E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8223"/>
            <a:ext cx="8596668" cy="660400"/>
          </a:xfrm>
        </p:spPr>
        <p:txBody>
          <a:bodyPr/>
          <a:lstStyle/>
          <a:p>
            <a:r>
              <a:rPr lang="pt-BR" dirty="0"/>
              <a:t>Pirâmide da Automação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06A111F-D24A-473D-9DAA-661CFF25E05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36028" y="988623"/>
            <a:ext cx="9979572" cy="572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5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43F5968-EB5E-4597-A444-08956500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102C6B-2711-43F6-A98B-8AE413CDB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Níveis inferiores</a:t>
            </a:r>
          </a:p>
          <a:p>
            <a:pPr lvl="1"/>
            <a:r>
              <a:rPr lang="pt-BR" dirty="0"/>
              <a:t>Variáveis físicas </a:t>
            </a:r>
          </a:p>
          <a:p>
            <a:pPr lvl="1"/>
            <a:r>
              <a:rPr lang="pt-BR" dirty="0"/>
              <a:t>Pressão, temperatura, fluxos</a:t>
            </a:r>
          </a:p>
          <a:p>
            <a:pPr lvl="1"/>
            <a:r>
              <a:rPr lang="pt-BR" dirty="0"/>
              <a:t>Real time</a:t>
            </a:r>
          </a:p>
          <a:p>
            <a:r>
              <a:rPr lang="pt-BR" dirty="0"/>
              <a:t>Níveis superiores</a:t>
            </a:r>
          </a:p>
          <a:p>
            <a:pPr lvl="1"/>
            <a:r>
              <a:rPr lang="pt-BR" dirty="0"/>
              <a:t>Qualidade do produto</a:t>
            </a:r>
          </a:p>
          <a:p>
            <a:pPr lvl="1"/>
            <a:r>
              <a:rPr lang="pt-BR" dirty="0"/>
              <a:t>Planejamento da produção</a:t>
            </a:r>
          </a:p>
          <a:p>
            <a:pPr lvl="1"/>
            <a:r>
              <a:rPr lang="pt-BR" dirty="0"/>
              <a:t>Precificação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3585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1B739EBA-E000-490E-8C4D-9D7FCC99C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126" y="1110860"/>
            <a:ext cx="7478946" cy="45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8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E9C67AC-D7AA-4A5E-AEBE-346E684C9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092" y="688879"/>
            <a:ext cx="9006702" cy="58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99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C6E58-0F99-4EDB-8E5D-81509B10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644733-4108-42FB-98D9-93BFFE00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Level</a:t>
            </a:r>
            <a:r>
              <a:rPr lang="pt-BR" dirty="0"/>
              <a:t> 0</a:t>
            </a:r>
          </a:p>
          <a:p>
            <a:pPr lvl="1"/>
            <a:r>
              <a:rPr lang="pt-BR" dirty="0"/>
              <a:t>Processo físico atual</a:t>
            </a:r>
          </a:p>
          <a:p>
            <a:r>
              <a:rPr lang="pt-BR" dirty="0" err="1"/>
              <a:t>Level</a:t>
            </a:r>
            <a:r>
              <a:rPr lang="pt-BR" dirty="0"/>
              <a:t> 1</a:t>
            </a:r>
          </a:p>
          <a:p>
            <a:pPr lvl="1"/>
            <a:r>
              <a:rPr lang="pt-BR" dirty="0"/>
              <a:t>Sistemas de sensores e atuadores</a:t>
            </a:r>
          </a:p>
          <a:p>
            <a:r>
              <a:rPr lang="pt-BR" dirty="0" err="1"/>
              <a:t>Level</a:t>
            </a:r>
            <a:r>
              <a:rPr lang="pt-BR" dirty="0"/>
              <a:t> 2</a:t>
            </a:r>
          </a:p>
          <a:p>
            <a:pPr lvl="1"/>
            <a:r>
              <a:rPr lang="pt-BR" dirty="0"/>
              <a:t>Sistemas de monitoração e controle</a:t>
            </a:r>
          </a:p>
          <a:p>
            <a:r>
              <a:rPr lang="pt-BR" dirty="0" err="1"/>
              <a:t>Level</a:t>
            </a:r>
            <a:r>
              <a:rPr lang="pt-BR" dirty="0"/>
              <a:t> 3</a:t>
            </a:r>
          </a:p>
          <a:p>
            <a:pPr lvl="1"/>
            <a:r>
              <a:rPr lang="pt-BR" dirty="0"/>
              <a:t>Sistemas de gerenciamento de </a:t>
            </a:r>
            <a:r>
              <a:rPr lang="pt-BR" dirty="0" err="1"/>
              <a:t>work</a:t>
            </a:r>
            <a:r>
              <a:rPr lang="pt-BR" dirty="0"/>
              <a:t> </a:t>
            </a:r>
            <a:r>
              <a:rPr lang="pt-BR" dirty="0" err="1"/>
              <a:t>flows</a:t>
            </a:r>
            <a:endParaRPr lang="pt-BR" dirty="0"/>
          </a:p>
          <a:p>
            <a:r>
              <a:rPr lang="pt-BR" dirty="0" err="1"/>
              <a:t>Level</a:t>
            </a:r>
            <a:r>
              <a:rPr lang="pt-BR" dirty="0"/>
              <a:t> 4</a:t>
            </a:r>
          </a:p>
          <a:p>
            <a:pPr lvl="1"/>
            <a:r>
              <a:rPr lang="pt-BR" dirty="0"/>
              <a:t>Sistemas de gerenciamento da organização produtiva </a:t>
            </a:r>
          </a:p>
        </p:txBody>
      </p:sp>
    </p:spTree>
    <p:extLst>
      <p:ext uri="{BB962C8B-B14F-4D97-AF65-F5344CB8AC3E}">
        <p14:creationId xmlns:p14="http://schemas.microsoft.com/office/powerpoint/2010/main" val="3027339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0B9A9-0814-4C7A-AA9F-4C1F3A48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04D814-0409-49F5-AF9D-5574BBF7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Escalável</a:t>
            </a:r>
          </a:p>
          <a:p>
            <a:r>
              <a:rPr lang="pt-BR" dirty="0"/>
              <a:t>Múltiplos modelos de informação </a:t>
            </a:r>
          </a:p>
          <a:p>
            <a:r>
              <a:rPr lang="pt-BR" dirty="0"/>
              <a:t>Flexível</a:t>
            </a:r>
          </a:p>
          <a:p>
            <a:r>
              <a:rPr lang="pt-BR" dirty="0"/>
              <a:t>Interoperabilidade</a:t>
            </a:r>
          </a:p>
          <a:p>
            <a:r>
              <a:rPr lang="pt-BR" dirty="0"/>
              <a:t>Adopção de padrões e modelos de referência</a:t>
            </a:r>
          </a:p>
          <a:p>
            <a:r>
              <a:rPr lang="pt-BR" dirty="0" err="1"/>
              <a:t>Multi-vendor</a:t>
            </a:r>
            <a:endParaRPr lang="pt-BR" dirty="0"/>
          </a:p>
          <a:p>
            <a:r>
              <a:rPr lang="pt-BR" dirty="0"/>
              <a:t>Segurança </a:t>
            </a:r>
          </a:p>
          <a:p>
            <a:r>
              <a:rPr lang="pt-BR" dirty="0"/>
              <a:t>Confiabilidade</a:t>
            </a:r>
          </a:p>
          <a:p>
            <a:r>
              <a:rPr lang="pt-BR" dirty="0"/>
              <a:t>Privacidade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561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Variaveis</a:t>
            </a:r>
            <a:r>
              <a:rPr lang="en-US" dirty="0"/>
              <a:t>  </a:t>
            </a:r>
            <a:r>
              <a:rPr lang="en-US" dirty="0" err="1"/>
              <a:t>continuas</a:t>
            </a:r>
            <a:r>
              <a:rPr lang="en-US" dirty="0"/>
              <a:t> e </a:t>
            </a:r>
            <a:r>
              <a:rPr lang="en-US" dirty="0" err="1"/>
              <a:t>discretas</a:t>
            </a:r>
            <a:endParaRPr lang="en-US" dirty="0"/>
          </a:p>
          <a:p>
            <a:r>
              <a:rPr lang="en-US" dirty="0" err="1"/>
              <a:t>Modelos</a:t>
            </a:r>
            <a:r>
              <a:rPr lang="en-US" dirty="0"/>
              <a:t> de </a:t>
            </a:r>
            <a:r>
              <a:rPr lang="en-US" dirty="0" err="1"/>
              <a:t>processos</a:t>
            </a:r>
            <a:r>
              <a:rPr lang="en-US" dirty="0"/>
              <a:t> </a:t>
            </a:r>
            <a:r>
              <a:rPr lang="en-US" dirty="0" err="1"/>
              <a:t>definidos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equações</a:t>
            </a:r>
            <a:r>
              <a:rPr lang="en-US" dirty="0"/>
              <a:t> </a:t>
            </a:r>
            <a:r>
              <a:rPr lang="en-US" dirty="0" err="1"/>
              <a:t>diferenciais</a:t>
            </a:r>
            <a:endParaRPr lang="en-US" dirty="0"/>
          </a:p>
          <a:p>
            <a:r>
              <a:rPr lang="en-US" dirty="0" err="1"/>
              <a:t>Controle</a:t>
            </a:r>
            <a:r>
              <a:rPr lang="en-US" dirty="0"/>
              <a:t> de </a:t>
            </a:r>
            <a:r>
              <a:rPr lang="en-US" dirty="0" err="1"/>
              <a:t>laço</a:t>
            </a:r>
            <a:r>
              <a:rPr lang="en-US" dirty="0"/>
              <a:t> </a:t>
            </a:r>
            <a:r>
              <a:rPr lang="en-US" dirty="0" err="1"/>
              <a:t>aberto</a:t>
            </a:r>
            <a:r>
              <a:rPr lang="en-US" dirty="0"/>
              <a:t> e </a:t>
            </a:r>
            <a:r>
              <a:rPr lang="en-US" dirty="0" err="1"/>
              <a:t>fechado</a:t>
            </a:r>
            <a:endParaRPr lang="en-US" dirty="0"/>
          </a:p>
          <a:p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discretos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Petri nets</a:t>
            </a:r>
          </a:p>
          <a:p>
            <a:endParaRPr lang="en-US" dirty="0"/>
          </a:p>
          <a:p>
            <a:r>
              <a:rPr lang="en-US" dirty="0"/>
              <a:t>Como </a:t>
            </a:r>
            <a:r>
              <a:rPr lang="en-US" dirty="0" err="1"/>
              <a:t>observar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3126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grua, transporte, pôr do sol&#10;&#10;Descrição gerada com alta confiança">
            <a:extLst>
              <a:ext uri="{FF2B5EF4-FFF2-40B4-BE49-F238E27FC236}">
                <a16:creationId xmlns:a16="http://schemas.microsoft.com/office/drawing/2014/main" id="{05D5C1BA-EEF3-4A5F-8142-C3831C791F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6" r="1" b="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B19AC8EB-585B-4EE6-9941-E6F77FD8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Industrias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66AAEA7-8990-4127-BF14-A357A0D7C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pt-BR" sz="2000"/>
              <a:t>Energia</a:t>
            </a:r>
          </a:p>
          <a:p>
            <a:pPr lvl="1"/>
            <a:r>
              <a:rPr lang="pt-BR" sz="2000"/>
              <a:t>Fosil, nuclear, renovável, agua</a:t>
            </a:r>
          </a:p>
          <a:p>
            <a:pPr lvl="1"/>
            <a:r>
              <a:rPr lang="pt-BR" sz="2000"/>
              <a:t>Demandas aumentam </a:t>
            </a:r>
          </a:p>
          <a:p>
            <a:pPr lvl="1"/>
            <a:r>
              <a:rPr lang="pt-BR" sz="2000"/>
              <a:t>Venda de energia</a:t>
            </a:r>
          </a:p>
          <a:p>
            <a:pPr lvl="1"/>
            <a:r>
              <a:rPr lang="pt-BR" sz="2000"/>
              <a:t>Altos graus de automação </a:t>
            </a:r>
          </a:p>
          <a:p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17107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F4D71-9E23-42CC-A6C9-65CCDFBA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45705D-A34F-4553-AA55-B24C4207D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275"/>
            <a:ext cx="8596668" cy="4603087"/>
          </a:xfrm>
        </p:spPr>
        <p:txBody>
          <a:bodyPr>
            <a:normAutofit fontScale="85000" lnSpcReduction="10000"/>
          </a:bodyPr>
          <a:lstStyle/>
          <a:p>
            <a:r>
              <a:rPr lang="pt-BR" sz="2600" dirty="0"/>
              <a:t>Gás e Petróleo</a:t>
            </a:r>
          </a:p>
          <a:p>
            <a:pPr lvl="1"/>
            <a:r>
              <a:rPr lang="pt-BR" sz="2300" dirty="0" err="1"/>
              <a:t>Upstream</a:t>
            </a:r>
            <a:endParaRPr lang="pt-BR" sz="2300" dirty="0"/>
          </a:p>
          <a:p>
            <a:pPr lvl="2"/>
            <a:r>
              <a:rPr lang="pt-BR" sz="2100" dirty="0"/>
              <a:t>Exploração, distribuição e produção do petróleo cru e de </a:t>
            </a:r>
            <a:r>
              <a:rPr lang="pt-BR" sz="2100" dirty="0" err="1"/>
              <a:t>gas</a:t>
            </a:r>
            <a:r>
              <a:rPr lang="pt-BR" sz="2100" dirty="0"/>
              <a:t> natural</a:t>
            </a:r>
          </a:p>
          <a:p>
            <a:pPr lvl="2"/>
            <a:r>
              <a:rPr lang="pt-BR" sz="2100" dirty="0"/>
              <a:t>Offshore </a:t>
            </a:r>
            <a:r>
              <a:rPr lang="pt-BR" sz="2100" dirty="0" err="1"/>
              <a:t>plant</a:t>
            </a:r>
            <a:r>
              <a:rPr lang="pt-BR" sz="2100" dirty="0"/>
              <a:t> </a:t>
            </a:r>
          </a:p>
          <a:p>
            <a:pPr lvl="2"/>
            <a:r>
              <a:rPr lang="pt-BR" sz="2100" dirty="0"/>
              <a:t>Alta segurança, disponibilidade, equipamentos para ambientes “risco”</a:t>
            </a:r>
          </a:p>
          <a:p>
            <a:pPr lvl="1"/>
            <a:r>
              <a:rPr lang="pt-BR" sz="2300" dirty="0" err="1"/>
              <a:t>Downstream</a:t>
            </a:r>
            <a:endParaRPr lang="pt-BR" sz="2300" dirty="0"/>
          </a:p>
          <a:p>
            <a:pPr lvl="2"/>
            <a:r>
              <a:rPr lang="pt-BR" sz="2100" dirty="0" err="1"/>
              <a:t>Refinerias</a:t>
            </a:r>
            <a:r>
              <a:rPr lang="pt-BR" sz="2100" dirty="0"/>
              <a:t> convertem o cru em gasolina, diesel, querosene, outros</a:t>
            </a:r>
          </a:p>
          <a:p>
            <a:pPr lvl="1"/>
            <a:r>
              <a:rPr lang="pt-BR" sz="2300" dirty="0"/>
              <a:t>Gasodutos</a:t>
            </a:r>
          </a:p>
          <a:p>
            <a:pPr lvl="1"/>
            <a:r>
              <a:rPr lang="pt-BR" sz="2300" dirty="0" err="1"/>
              <a:t>Maritimo</a:t>
            </a:r>
            <a:endParaRPr lang="pt-BR" sz="2300" dirty="0"/>
          </a:p>
          <a:p>
            <a:pPr lvl="2"/>
            <a:r>
              <a:rPr lang="pt-BR" sz="2100" dirty="0"/>
              <a:t>Transporte de petróleo e derivados</a:t>
            </a:r>
          </a:p>
          <a:p>
            <a:pPr lvl="1"/>
            <a:r>
              <a:rPr lang="pt-BR" sz="2300" dirty="0"/>
              <a:t>O petróleo é o insumo para produtos químicos, farmacêuticos, solventes, fertilizantes, pesticidas, plástico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18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26" y="1499040"/>
            <a:ext cx="7478946" cy="373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4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963BB-C47E-4F5D-AF95-BB028F2F3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Alimentos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0C147F-7424-4B5F-A2AC-6C9227DDD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Fermentação, pasteurização, ebulição, fritar entre outras técnicas</a:t>
            </a:r>
          </a:p>
          <a:p>
            <a:r>
              <a:rPr lang="pt-BR" dirty="0"/>
              <a:t>Transporte de alimentos, longas distancias </a:t>
            </a:r>
          </a:p>
          <a:p>
            <a:r>
              <a:rPr lang="pt-BR" dirty="0"/>
              <a:t>Qualidade do produto desde sua criação</a:t>
            </a:r>
          </a:p>
          <a:p>
            <a:r>
              <a:rPr lang="pt-BR" dirty="0"/>
              <a:t>Globalizadas, expansão de canais de distribuição</a:t>
            </a:r>
          </a:p>
          <a:p>
            <a:r>
              <a:rPr lang="pt-BR" dirty="0"/>
              <a:t>Integração com logística, armazenamento e sistemas corporativos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924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interior, chão, cozinha&#10;&#10;Descrição gerada com alta confiança">
            <a:extLst>
              <a:ext uri="{FF2B5EF4-FFF2-40B4-BE49-F238E27FC236}">
                <a16:creationId xmlns:a16="http://schemas.microsoft.com/office/drawing/2014/main" id="{7E78C835-52CE-4780-86FF-33534B574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484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ED0DBD3-CA47-4147-B388-DE5940DFA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Farmacêutica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EE3DF5-B58D-40C1-94D3-7CA4D6B0B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pt-BR" sz="2000" dirty="0"/>
              <a:t>Medicamentos são tipo batch</a:t>
            </a:r>
          </a:p>
          <a:p>
            <a:r>
              <a:rPr lang="pt-BR" sz="2000" dirty="0"/>
              <a:t>Anvisa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053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Espaço Reservado para Conteúdo 4" descr="Uma imagem contendo texto&#10;&#10;Descrição gerada automaticamente">
            <a:extLst>
              <a:ext uri="{FF2B5EF4-FFF2-40B4-BE49-F238E27FC236}">
                <a16:creationId xmlns:a16="http://schemas.microsoft.com/office/drawing/2014/main" id="{21AF9202-E83B-441A-881D-3B1B24255F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52" y="445652"/>
            <a:ext cx="8654094" cy="64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013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380</Words>
  <Application>Microsoft Office PowerPoint</Application>
  <PresentationFormat>Widescreen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Facetado</vt:lpstr>
      <vt:lpstr>Conceitos Básicos</vt:lpstr>
      <vt:lpstr>Apresentação do PowerPoint</vt:lpstr>
      <vt:lpstr>Apresentação do PowerPoint</vt:lpstr>
      <vt:lpstr>Industrias</vt:lpstr>
      <vt:lpstr>Apresentação do PowerPoint</vt:lpstr>
      <vt:lpstr>Apresentação do PowerPoint</vt:lpstr>
      <vt:lpstr>Alimentos </vt:lpstr>
      <vt:lpstr>Farmacêutica</vt:lpstr>
      <vt:lpstr>Apresentação do PowerPoint</vt:lpstr>
      <vt:lpstr>Papel e celulose</vt:lpstr>
      <vt:lpstr>Transporte</vt:lpstr>
      <vt:lpstr>Definição de Automação</vt:lpstr>
      <vt:lpstr>Tipos de Processos</vt:lpstr>
      <vt:lpstr>Apresentação do PowerPoint</vt:lpstr>
      <vt:lpstr>Apresentação do PowerPoint</vt:lpstr>
      <vt:lpstr>Apresentação do PowerPoint</vt:lpstr>
      <vt:lpstr>Pirâmide da Automação</vt:lpstr>
      <vt:lpstr>Apresentação do PowerPoint</vt:lpstr>
      <vt:lpstr>Apresentação do PowerPoint</vt:lpstr>
      <vt:lpstr>Apresentação do PowerPoint</vt:lpstr>
      <vt:lpstr>Características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Aplicações e Tecnologias em Automação</dc:title>
  <dc:creator>jorge luis risco becerra</dc:creator>
  <cp:lastModifiedBy>jorge risco</cp:lastModifiedBy>
  <cp:revision>6</cp:revision>
  <dcterms:created xsi:type="dcterms:W3CDTF">2019-01-08T00:02:52Z</dcterms:created>
  <dcterms:modified xsi:type="dcterms:W3CDTF">2023-01-09T18:33:12Z</dcterms:modified>
</cp:coreProperties>
</file>