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26"/>
  </p:notesMasterIdLst>
  <p:sldIdLst>
    <p:sldId id="269" r:id="rId5"/>
    <p:sldId id="271" r:id="rId6"/>
    <p:sldId id="266" r:id="rId7"/>
    <p:sldId id="275" r:id="rId8"/>
    <p:sldId id="305" r:id="rId9"/>
    <p:sldId id="276" r:id="rId10"/>
    <p:sldId id="277" r:id="rId11"/>
    <p:sldId id="256" r:id="rId12"/>
    <p:sldId id="257" r:id="rId13"/>
    <p:sldId id="258" r:id="rId14"/>
    <p:sldId id="260" r:id="rId15"/>
    <p:sldId id="306" r:id="rId16"/>
    <p:sldId id="308" r:id="rId17"/>
    <p:sldId id="309" r:id="rId18"/>
    <p:sldId id="319" r:id="rId19"/>
    <p:sldId id="321" r:id="rId20"/>
    <p:sldId id="322" r:id="rId21"/>
    <p:sldId id="320" r:id="rId22"/>
    <p:sldId id="310" r:id="rId23"/>
    <p:sldId id="312" r:id="rId24"/>
    <p:sldId id="313" r:id="rId2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671" autoAdjust="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tor Sica | TUCCI ADVOGADOS ASSOCIADOS" userId="d5d484dc-ad3b-4f31-8f07-b93543c22204" providerId="ADAL" clId="{1B0156BC-BAEC-4A96-B50C-98A0C1BA3F98}"/>
    <pc:docChg chg="modSld">
      <pc:chgData name="Heitor Sica | TUCCI ADVOGADOS ASSOCIADOS" userId="d5d484dc-ad3b-4f31-8f07-b93543c22204" providerId="ADAL" clId="{1B0156BC-BAEC-4A96-B50C-98A0C1BA3F98}" dt="2021-09-23T10:31:21.333" v="7" actId="20577"/>
      <pc:docMkLst>
        <pc:docMk/>
      </pc:docMkLst>
      <pc:sldChg chg="modSp mod">
        <pc:chgData name="Heitor Sica | TUCCI ADVOGADOS ASSOCIADOS" userId="d5d484dc-ad3b-4f31-8f07-b93543c22204" providerId="ADAL" clId="{1B0156BC-BAEC-4A96-B50C-98A0C1BA3F98}" dt="2021-09-23T10:31:21.333" v="7" actId="20577"/>
        <pc:sldMkLst>
          <pc:docMk/>
          <pc:sldMk cId="4077218146" sldId="269"/>
        </pc:sldMkLst>
        <pc:spChg chg="mod">
          <ac:chgData name="Heitor Sica | TUCCI ADVOGADOS ASSOCIADOS" userId="d5d484dc-ad3b-4f31-8f07-b93543c22204" providerId="ADAL" clId="{1B0156BC-BAEC-4A96-B50C-98A0C1BA3F98}" dt="2021-09-23T10:31:21.333" v="7" actId="20577"/>
          <ac:spMkLst>
            <pc:docMk/>
            <pc:sldMk cId="4077218146" sldId="269"/>
            <ac:spMk id="3" creationId="{00000000-0000-0000-0000-000000000000}"/>
          </ac:spMkLst>
        </pc:spChg>
      </pc:sldChg>
    </pc:docChg>
  </pc:docChgLst>
  <pc:docChgLst>
    <pc:chgData name="Heitor Vitor Mendonça Sica" userId="889284d4-ab46-481a-a6a7-7ccb7afe6eef" providerId="ADAL" clId="{2D85E0F1-6132-4932-BFB3-DF4DF66F7730}"/>
    <pc:docChg chg="custSel delSld modSld">
      <pc:chgData name="Heitor Vitor Mendonça Sica" userId="889284d4-ab46-481a-a6a7-7ccb7afe6eef" providerId="ADAL" clId="{2D85E0F1-6132-4932-BFB3-DF4DF66F7730}" dt="2023-08-06T14:25:50.953" v="9" actId="20577"/>
      <pc:docMkLst>
        <pc:docMk/>
      </pc:docMkLst>
      <pc:sldChg chg="addSp delSp modSp mod">
        <pc:chgData name="Heitor Vitor Mendonça Sica" userId="889284d4-ab46-481a-a6a7-7ccb7afe6eef" providerId="ADAL" clId="{2D85E0F1-6132-4932-BFB3-DF4DF66F7730}" dt="2023-08-06T14:25:50.953" v="9" actId="20577"/>
        <pc:sldMkLst>
          <pc:docMk/>
          <pc:sldMk cId="4077218146" sldId="269"/>
        </pc:sldMkLst>
        <pc:spChg chg="mod">
          <ac:chgData name="Heitor Vitor Mendonça Sica" userId="889284d4-ab46-481a-a6a7-7ccb7afe6eef" providerId="ADAL" clId="{2D85E0F1-6132-4932-BFB3-DF4DF66F7730}" dt="2023-08-06T14:25:50.953" v="9" actId="20577"/>
          <ac:spMkLst>
            <pc:docMk/>
            <pc:sldMk cId="4077218146" sldId="269"/>
            <ac:spMk id="2" creationId="{00000000-0000-0000-0000-000000000000}"/>
          </ac:spMkLst>
        </pc:spChg>
        <pc:spChg chg="del">
          <ac:chgData name="Heitor Vitor Mendonça Sica" userId="889284d4-ab46-481a-a6a7-7ccb7afe6eef" providerId="ADAL" clId="{2D85E0F1-6132-4932-BFB3-DF4DF66F7730}" dt="2023-08-06T14:23:01.046" v="0" actId="478"/>
          <ac:spMkLst>
            <pc:docMk/>
            <pc:sldMk cId="4077218146" sldId="269"/>
            <ac:spMk id="3" creationId="{00000000-0000-0000-0000-000000000000}"/>
          </ac:spMkLst>
        </pc:spChg>
        <pc:spChg chg="add del mod">
          <ac:chgData name="Heitor Vitor Mendonça Sica" userId="889284d4-ab46-481a-a6a7-7ccb7afe6eef" providerId="ADAL" clId="{2D85E0F1-6132-4932-BFB3-DF4DF66F7730}" dt="2023-08-06T14:23:03.228" v="1" actId="478"/>
          <ac:spMkLst>
            <pc:docMk/>
            <pc:sldMk cId="4077218146" sldId="269"/>
            <ac:spMk id="5" creationId="{1B3876B1-BBE6-B259-1AFF-BA4AE01E8C3C}"/>
          </ac:spMkLst>
        </pc:spChg>
      </pc:sldChg>
      <pc:sldChg chg="del">
        <pc:chgData name="Heitor Vitor Mendonça Sica" userId="889284d4-ab46-481a-a6a7-7ccb7afe6eef" providerId="ADAL" clId="{2D85E0F1-6132-4932-BFB3-DF4DF66F7730}" dt="2023-08-06T14:23:16.445" v="2" actId="47"/>
        <pc:sldMkLst>
          <pc:docMk/>
          <pc:sldMk cId="3816127683" sldId="296"/>
        </pc:sldMkLst>
      </pc:sldChg>
      <pc:sldChg chg="del">
        <pc:chgData name="Heitor Vitor Mendonça Sica" userId="889284d4-ab46-481a-a6a7-7ccb7afe6eef" providerId="ADAL" clId="{2D85E0F1-6132-4932-BFB3-DF4DF66F7730}" dt="2023-08-06T14:23:16.445" v="2" actId="47"/>
        <pc:sldMkLst>
          <pc:docMk/>
          <pc:sldMk cId="1181677974" sldId="298"/>
        </pc:sldMkLst>
      </pc:sldChg>
      <pc:sldChg chg="del">
        <pc:chgData name="Heitor Vitor Mendonça Sica" userId="889284d4-ab46-481a-a6a7-7ccb7afe6eef" providerId="ADAL" clId="{2D85E0F1-6132-4932-BFB3-DF4DF66F7730}" dt="2023-08-06T14:23:17.940" v="3" actId="47"/>
        <pc:sldMkLst>
          <pc:docMk/>
          <pc:sldMk cId="3784234367" sldId="300"/>
        </pc:sldMkLst>
      </pc:sldChg>
      <pc:sldChg chg="del">
        <pc:chgData name="Heitor Vitor Mendonça Sica" userId="889284d4-ab46-481a-a6a7-7ccb7afe6eef" providerId="ADAL" clId="{2D85E0F1-6132-4932-BFB3-DF4DF66F7730}" dt="2023-08-06T14:23:25.164" v="4" actId="47"/>
        <pc:sldMkLst>
          <pc:docMk/>
          <pc:sldMk cId="3457658376" sldId="317"/>
        </pc:sldMkLst>
      </pc:sldChg>
      <pc:sldChg chg="del">
        <pc:chgData name="Heitor Vitor Mendonça Sica" userId="889284d4-ab46-481a-a6a7-7ccb7afe6eef" providerId="ADAL" clId="{2D85E0F1-6132-4932-BFB3-DF4DF66F7730}" dt="2023-08-06T14:23:26.359" v="5" actId="47"/>
        <pc:sldMkLst>
          <pc:docMk/>
          <pc:sldMk cId="4272464355" sldId="3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3DA1A-B0A3-43AD-AABC-5A304B2FB7C6}" type="datetimeFigureOut">
              <a:rPr lang="pt-BR" smtClean="0"/>
              <a:t>06/08/2023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476EF-2ECE-4912-AAFB-D770416DD7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9803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CB158A-3D77-47EF-8A49-2DDD774CA92B}" type="datetimeFigureOut">
              <a:rPr lang="pt-BR" smtClean="0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142AD2-047F-41F1-B91D-26C2B205656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2447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D7DFDB-121D-4B2E-8F6D-1A730AD84925}" type="datetimeFigureOut">
              <a:rPr lang="pt-BR" smtClean="0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BD19C2-A359-49D7-803D-6B6A82DCDBD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907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B08901-C71A-48A7-AE1A-8389FADF1E90}" type="datetimeFigureOut">
              <a:rPr lang="pt-BR" smtClean="0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963FF-2EB9-4AEF-8FF9-98091B55F93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6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31AEC-2578-46DE-BB73-C6824DF09A86}" type="datetimeFigureOut">
              <a:rPr lang="pt-BR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F3ADB-2098-474A-BA4B-B46FB85123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596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E9FEA8-DE71-48F7-92F6-EB96B2AAADCD}" type="datetimeFigureOut">
              <a:rPr lang="pt-BR" smtClean="0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A865A2-580A-4267-92BC-ACA4F33D36C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1721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74580-65AE-4193-903D-076DD0273467}" type="datetimeFigureOut">
              <a:rPr lang="pt-BR" smtClean="0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2FAA0-2C2F-4F3E-A969-695FF4CFDED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5949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13BC16-618F-4911-86B2-B75C603909AB}" type="datetimeFigureOut">
              <a:rPr lang="pt-BR" smtClean="0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3C70C-ACFD-4BD5-8D97-23E5B44C6A4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573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44FF6D-C26B-4A94-85BF-39010FB9EE53}" type="datetimeFigureOut">
              <a:rPr lang="pt-BR" smtClean="0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72A095-68C2-4A24-BF89-DE5B4C6424D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9144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FF7526-9912-4733-B557-0C87EDF6F743}" type="datetimeFigureOut">
              <a:rPr lang="pt-BR" smtClean="0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BEE28-1417-4E0D-8ED0-E8B0FBD06A6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99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B8CF8F-B28F-4DF4-8836-1F932A790EC2}" type="datetimeFigureOut">
              <a:rPr lang="pt-BR" smtClean="0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2FCC0-7196-496D-B316-BF807C5FE40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32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503416-4735-4B9B-AB35-01779C09029F}" type="datetimeFigureOut">
              <a:rPr lang="pt-BR" smtClean="0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5B3DC9-A9A9-443D-AFAC-AB1CDB38F6A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722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3367D7-F5B3-42DA-B7B8-EF0374BA1FF2}" type="datetimeFigureOut">
              <a:rPr lang="pt-BR" smtClean="0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1DCC7-9C65-4534-A768-A5D3F781435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557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E62ACBE-BA5F-4492-BB06-B5AD02D3C4AA}" type="datetimeFigureOut">
              <a:rPr lang="pt-BR" smtClean="0"/>
              <a:pPr>
                <a:defRPr/>
              </a:pPr>
              <a:t>06/08/2023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0E68629-7631-41D6-954B-D1D4470DCE6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533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8640960" cy="1470025"/>
          </a:xfrm>
        </p:spPr>
        <p:txBody>
          <a:bodyPr>
            <a:noAutofit/>
          </a:bodyPr>
          <a:lstStyle/>
          <a:p>
            <a:r>
              <a:rPr lang="pt-BR" sz="48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Embargos de Declaração </a:t>
            </a:r>
            <a:br>
              <a:rPr lang="pt-BR" sz="48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pt-BR" sz="48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48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Recurso Ordinário Constitucional</a:t>
            </a:r>
          </a:p>
        </p:txBody>
      </p:sp>
    </p:spTree>
    <p:extLst>
      <p:ext uri="{BB962C8B-B14F-4D97-AF65-F5344CB8AC3E}">
        <p14:creationId xmlns:p14="http://schemas.microsoft.com/office/powerpoint/2010/main" val="4077218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93352" y="1265153"/>
            <a:ext cx="84249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Art. 1.024 </a:t>
            </a:r>
          </a:p>
          <a:p>
            <a:pPr algn="just"/>
            <a:endParaRPr lang="pt-B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§ 4º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Caso o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acolhimento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dos embargos de declaração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implique modificação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da decisão embargada, o embargado que já tiver interposto outro recurso contra a decisão originária tem o direito de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complementar ou alterar suas razões, nos exatos limites da modificação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no prazo de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 (quinze) dias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contado da intimação da decisão dos embargos de declaração – </a:t>
            </a:r>
          </a:p>
          <a:p>
            <a:pPr algn="just"/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(...)</a:t>
            </a:r>
          </a:p>
          <a:p>
            <a:pPr algn="just"/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§ 5º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Se os embargos de declaração forem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rejeitados ou não alterarem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a conclusão do julgamento anterior, o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recurso interposto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pela outra parte antes da publicação do julgamento dos embargos de declaração será processado e julgado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independentemente de ratificação.</a:t>
            </a:r>
          </a:p>
          <a:p>
            <a:pPr algn="just"/>
            <a:endParaRPr lang="pt-BR" sz="20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0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REVOGAÇÃO DA SÚMULA 418 STJ E APROVAÇÃO DA SÚMULA 579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93352" y="404664"/>
            <a:ext cx="8472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Julgamento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1268760"/>
            <a:ext cx="849694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Art. 1.026 § 2º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Quando manifestamente protelatórios os embargos de declaração, o juiz ou o tribunal, em decisão fundamentada, condenará o embargante a pagar ao embargado multa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não excedente a dois por cento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sobre o valor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atualizado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da causa.</a:t>
            </a:r>
          </a:p>
          <a:p>
            <a:pPr algn="just"/>
            <a:endParaRPr lang="pt-B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§ 3º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Na reiteração de embargos de declaração manifestamente protelatórios, a multa será elevada a até dez por cento sobre o valor atualizado da causa, e a interposição de qualquer recurso ficará condicionada ao depósito prévio do valor da multa,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à exceção da Fazenda Pública e do beneficiário de gratuidade da justiça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que a recolherão ao final.</a:t>
            </a:r>
          </a:p>
          <a:p>
            <a:pPr algn="just"/>
            <a:endParaRPr lang="pt-B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§ 4º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Não serão admitidos novos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embargos de declaração se os 2 (dois) anteriores houverem sido considerados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protelatórios.</a:t>
            </a:r>
          </a:p>
          <a:p>
            <a:pPr algn="just"/>
            <a:endParaRPr lang="pt-B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Embargos protelatórios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PARTE II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Recurso ordinário constitucional </a:t>
            </a:r>
          </a:p>
        </p:txBody>
      </p:sp>
    </p:spTree>
    <p:extLst>
      <p:ext uri="{BB962C8B-B14F-4D97-AF65-F5344CB8AC3E}">
        <p14:creationId xmlns:p14="http://schemas.microsoft.com/office/powerpoint/2010/main" val="729213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Cabimento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982095"/>
            <a:ext cx="858371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1400" dirty="0">
              <a:latin typeface="Verdana" pitchFamily="34" charset="0"/>
            </a:endParaRPr>
          </a:p>
          <a:p>
            <a:pPr algn="ctr"/>
            <a:endParaRPr lang="pt-BR" sz="1400" dirty="0">
              <a:latin typeface="Verdana" pitchFamily="34" charset="0"/>
            </a:endParaRPr>
          </a:p>
          <a:p>
            <a:pPr algn="ctr"/>
            <a:endParaRPr lang="pt-BR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5BF17222-0FBF-4F2E-B9D8-47CE8F36AED7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Aft>
                <a:spcPts val="0"/>
              </a:spcAft>
            </a:pPr>
            <a:r>
              <a:rPr lang="pt-BR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STF – matéria cível</a:t>
            </a:r>
          </a:p>
          <a:p>
            <a:pPr algn="just" fontAlgn="auto">
              <a:spcAft>
                <a:spcPts val="0"/>
              </a:spcAft>
            </a:pPr>
            <a:endParaRPr lang="pt-BR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fontAlgn="auto">
              <a:spcAft>
                <a:spcPts val="0"/>
              </a:spcAft>
            </a:pP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Art. 102. Compete ao Supremo Tribunal Federal, precipuamente, a guarda da Constituição, cabendo-lhe:</a:t>
            </a:r>
          </a:p>
          <a:p>
            <a:pPr algn="just" fontAlgn="auto">
              <a:spcAft>
                <a:spcPts val="0"/>
              </a:spcAft>
            </a:pP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(..)</a:t>
            </a:r>
          </a:p>
          <a:p>
            <a:pPr algn="just" fontAlgn="auto">
              <a:spcAft>
                <a:spcPts val="0"/>
              </a:spcAft>
            </a:pP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II - julgar, em recurso ordinário:</a:t>
            </a:r>
          </a:p>
          <a:p>
            <a:pPr algn="just" fontAlgn="auto">
              <a:spcAft>
                <a:spcPts val="0"/>
              </a:spcAft>
            </a:pP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a) o habeas corpus, </a:t>
            </a:r>
            <a:r>
              <a:rPr lang="pt-BR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mandado de segurança, o habeas data e o mandado de injunção decididos em única instância pelos Tribunais Superiores, se denegatória a decisão</a:t>
            </a: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algn="just" fontAlgn="auto">
              <a:spcAft>
                <a:spcPts val="0"/>
              </a:spcAft>
            </a:pPr>
            <a:endParaRPr lang="pt-BR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fontAlgn="auto">
              <a:spcAft>
                <a:spcPts val="0"/>
              </a:spcAft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fontAlgn="auto">
              <a:spcAft>
                <a:spcPts val="0"/>
              </a:spcAft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fontAlgn="auto">
              <a:spcAft>
                <a:spcPts val="0"/>
              </a:spcAft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181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Cabimento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982095"/>
            <a:ext cx="858371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1400" dirty="0">
              <a:latin typeface="Verdana" pitchFamily="34" charset="0"/>
            </a:endParaRPr>
          </a:p>
          <a:p>
            <a:pPr algn="ctr"/>
            <a:endParaRPr lang="pt-BR" sz="1400" dirty="0">
              <a:latin typeface="Verdana" pitchFamily="34" charset="0"/>
            </a:endParaRPr>
          </a:p>
          <a:p>
            <a:pPr algn="ctr"/>
            <a:endParaRPr lang="pt-BR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5BF17222-0FBF-4F2E-B9D8-47CE8F36AED7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Aft>
                <a:spcPts val="0"/>
              </a:spcAft>
            </a:pPr>
            <a:r>
              <a:rPr lang="pt-BR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STJ – matéria cível</a:t>
            </a:r>
          </a:p>
          <a:p>
            <a:pPr algn="just" fontAlgn="auto">
              <a:spcAft>
                <a:spcPts val="0"/>
              </a:spcAft>
            </a:pPr>
            <a:endParaRPr lang="pt-BR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fontAlgn="auto">
              <a:spcAft>
                <a:spcPts val="0"/>
              </a:spcAft>
            </a:pP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Art. 105. Compete ao Superior Tribunal de Justiça:</a:t>
            </a:r>
          </a:p>
          <a:p>
            <a:pPr algn="just" fontAlgn="auto">
              <a:spcAft>
                <a:spcPts val="0"/>
              </a:spcAft>
            </a:pPr>
            <a:r>
              <a:rPr lang="pt-BR" sz="3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II - julgar, em recurso ordinário:</a:t>
            </a:r>
          </a:p>
          <a:p>
            <a:pPr marL="514350" indent="-514350" algn="just" fontAlgn="auto">
              <a:spcAft>
                <a:spcPts val="0"/>
              </a:spcAft>
              <a:buAutoNum type="alphaLcParenR"/>
            </a:pPr>
            <a:r>
              <a:rPr lang="pt-BR" sz="3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(...)</a:t>
            </a:r>
          </a:p>
          <a:p>
            <a:pPr marL="514350" indent="-514350" algn="just" fontAlgn="auto">
              <a:spcAft>
                <a:spcPts val="0"/>
              </a:spcAft>
              <a:buAutoNum type="alphaLcParenR"/>
            </a:pPr>
            <a:r>
              <a:rPr lang="pt-BR" sz="3100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os mandados de segurança decididos em única instância pelos Tribunais Regionais Federais ou pelos tribunais dos Estados, do Distrito Federal e Territórios, quando denegatória a decisão</a:t>
            </a:r>
            <a:r>
              <a:rPr lang="pt-BR" sz="3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marL="514350" indent="-514350" algn="just" fontAlgn="auto">
              <a:spcAft>
                <a:spcPts val="0"/>
              </a:spcAft>
              <a:buAutoNum type="alphaLcParenR"/>
            </a:pPr>
            <a:r>
              <a:rPr lang="pt-BR" sz="3100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as causas em que forem partes Estado estrangeiro ou organismo internacional, de um lado, e, do outro, Município ou pessoa residente ou domiciliada no País</a:t>
            </a:r>
            <a:r>
              <a:rPr lang="pt-BR" sz="3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132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Cabimento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982095"/>
            <a:ext cx="858371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1400" dirty="0">
              <a:latin typeface="Verdana" pitchFamily="34" charset="0"/>
            </a:endParaRPr>
          </a:p>
          <a:p>
            <a:pPr algn="ctr"/>
            <a:endParaRPr lang="pt-BR" sz="1400" dirty="0">
              <a:latin typeface="Verdana" pitchFamily="34" charset="0"/>
            </a:endParaRPr>
          </a:p>
          <a:p>
            <a:pPr algn="ctr"/>
            <a:endParaRPr lang="pt-BR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5BF17222-0FBF-4F2E-B9D8-47CE8F36AED7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Aft>
                <a:spcPts val="0"/>
              </a:spcAft>
            </a:pPr>
            <a:r>
              <a:rPr lang="pt-BR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STF</a:t>
            </a:r>
            <a:r>
              <a:rPr lang="pt-BR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Contra acórdãos finais de tribunais superiores (STJ, TSE, TST, STM)</a:t>
            </a:r>
          </a:p>
          <a:p>
            <a:pPr algn="just" fontAlgn="auto">
              <a:spcAft>
                <a:spcPts val="0"/>
              </a:spcAft>
            </a:pPr>
            <a:endParaRPr lang="pt-BR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fontAlgn="auto">
              <a:spcAft>
                <a:spcPts val="0"/>
              </a:spcAft>
            </a:pPr>
            <a:r>
              <a:rPr lang="pt-BR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STJ</a:t>
            </a:r>
            <a:r>
              <a:rPr lang="pt-BR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algn="just" fontAlgn="auto">
              <a:spcAft>
                <a:spcPts val="0"/>
              </a:spcAft>
            </a:pPr>
            <a:r>
              <a:rPr lang="pt-BR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b) </a:t>
            </a: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Contra acórdãos finais de </a:t>
            </a:r>
            <a:r>
              <a:rPr lang="pt-BR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TJs</a:t>
            </a: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</a:t>
            </a:r>
            <a:r>
              <a:rPr lang="pt-BR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TRFs</a:t>
            </a: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nas condições do art. 105, II, ‘b’</a:t>
            </a:r>
          </a:p>
          <a:p>
            <a:pPr algn="just" fontAlgn="auto">
              <a:spcAft>
                <a:spcPts val="0"/>
              </a:spcAft>
            </a:pPr>
            <a:r>
              <a:rPr lang="pt-BR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pt-BR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Contra sentenças proferidas em processos referidos no art. 105, II, ‘c’</a:t>
            </a:r>
          </a:p>
        </p:txBody>
      </p:sp>
    </p:spTree>
    <p:extLst>
      <p:ext uri="{BB962C8B-B14F-4D97-AF65-F5344CB8AC3E}">
        <p14:creationId xmlns:p14="http://schemas.microsoft.com/office/powerpoint/2010/main" val="2058972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Cabimento </a:t>
            </a:r>
            <a:b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3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(art. 102, II, a e art. 105, II, b)</a:t>
            </a:r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85000" lnSpcReduction="10000"/>
          </a:bodyPr>
          <a:lstStyle/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Contra </a:t>
            </a:r>
            <a:r>
              <a:rPr lang="pt-BR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acórdão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denegatório (decisão colegiada)</a:t>
            </a: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Denegação com e sem exame de mérito</a:t>
            </a: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Parcial denegação – RO parcial</a:t>
            </a: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Descabimento de RO ao STF contra acórdão do STJ que julgou </a:t>
            </a:r>
            <a:r>
              <a:rPr lang="pt-BR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para o fim de denegar segurança em MS impetrado na instância inferior</a:t>
            </a: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Descabimento de RO ao STJ contra acórdão do TJ ou TRF que julgou apelação para o fim de denegar segurança a MS em 1º grau</a:t>
            </a:r>
          </a:p>
        </p:txBody>
      </p:sp>
    </p:spTree>
    <p:extLst>
      <p:ext uri="{BB962C8B-B14F-4D97-AF65-F5344CB8AC3E}">
        <p14:creationId xmlns:p14="http://schemas.microsoft.com/office/powerpoint/2010/main" val="3530129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Cabimento </a:t>
            </a:r>
            <a:br>
              <a:rPr lang="pt-BR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3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(art. 105, II, c)</a:t>
            </a:r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Causas em 1º grau movidas perante a Justiça Federal (art. 109, II, CF)</a:t>
            </a: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Não importam os polos da relação processual</a:t>
            </a:r>
          </a:p>
          <a:p>
            <a:r>
              <a:rPr lang="pt-BR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Apenas contra as sentenças art. 1027, II, b, CPC); para as decisões interlocutórias, cabe agravo de instrumento (?) para o STJ nos casos do art. 1015 (art. 1027, §1º, CPC) – constitucionalidade?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186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Procedimentos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982095"/>
            <a:ext cx="858371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1400" dirty="0">
              <a:latin typeface="Verdana" pitchFamily="34" charset="0"/>
            </a:endParaRPr>
          </a:p>
          <a:p>
            <a:pPr algn="ctr"/>
            <a:endParaRPr lang="pt-BR" sz="1400" dirty="0">
              <a:latin typeface="Verdana" pitchFamily="34" charset="0"/>
            </a:endParaRPr>
          </a:p>
          <a:p>
            <a:pPr algn="ctr"/>
            <a:endParaRPr lang="pt-BR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5BF17222-0FBF-4F2E-B9D8-47CE8F36AED7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Aft>
                <a:spcPts val="0"/>
              </a:spcAft>
            </a:pPr>
            <a:r>
              <a:rPr lang="pt-BR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STF</a:t>
            </a:r>
            <a:r>
              <a:rPr lang="pt-BR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art. 1028, §§2º e 3º, CPC</a:t>
            </a:r>
          </a:p>
          <a:p>
            <a:pPr algn="just" fontAlgn="auto">
              <a:spcAft>
                <a:spcPts val="0"/>
              </a:spcAft>
            </a:pPr>
            <a:endParaRPr lang="pt-BR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fontAlgn="auto">
              <a:spcAft>
                <a:spcPts val="0"/>
              </a:spcAft>
            </a:pPr>
            <a:r>
              <a:rPr lang="pt-BR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STJ</a:t>
            </a:r>
            <a:r>
              <a:rPr lang="pt-BR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algn="just" fontAlgn="auto">
              <a:spcAft>
                <a:spcPts val="0"/>
              </a:spcAft>
            </a:pPr>
            <a:r>
              <a:rPr lang="pt-BR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b) </a:t>
            </a: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Acórdão = art. 1028, §§2º e 3º, CPC</a:t>
            </a:r>
          </a:p>
          <a:p>
            <a:pPr algn="just" fontAlgn="auto">
              <a:spcAft>
                <a:spcPts val="0"/>
              </a:spcAft>
            </a:pPr>
            <a:r>
              <a:rPr lang="pt-BR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c) </a:t>
            </a: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Sentença = apelação + regimento STJ</a:t>
            </a:r>
          </a:p>
          <a:p>
            <a:pPr algn="just" fontAlgn="auto">
              <a:spcAft>
                <a:spcPts val="0"/>
              </a:spcAft>
            </a:pP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Decisão interlocutória = agravo de instrumento + regimento</a:t>
            </a:r>
          </a:p>
          <a:p>
            <a:pPr algn="just" fontAlgn="auto">
              <a:spcAft>
                <a:spcPts val="0"/>
              </a:spcAft>
            </a:pPr>
            <a:endParaRPr lang="pt-BR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182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530120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obstativo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= igual ao dos demais recursos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regressivo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= não há</a:t>
            </a:r>
          </a:p>
          <a:p>
            <a:pPr algn="just">
              <a:spcBef>
                <a:spcPts val="0"/>
              </a:spcBef>
            </a:pPr>
            <a:endParaRPr lang="pt-B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suspensivo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pt-BR" sz="28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</a:rPr>
              <a:t>não há</a:t>
            </a:r>
            <a:r>
              <a:rPr lang="pt-BR" sz="28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</a:rPr>
              <a:t> </a:t>
            </a:r>
          </a:p>
          <a:p>
            <a:pPr lvl="1" algn="just">
              <a:spcBef>
                <a:spcPts val="0"/>
              </a:spcBef>
            </a:pPr>
            <a:r>
              <a:rPr lang="pt-BR" sz="24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</a:rPr>
              <a:t>Prevalência do art. 995 sobre a aplicação subsidiária do art. 1012</a:t>
            </a:r>
          </a:p>
          <a:p>
            <a:pPr lvl="1" algn="just">
              <a:spcBef>
                <a:spcPts val="0"/>
              </a:spcBef>
            </a:pPr>
            <a:r>
              <a:rPr lang="pt-BR" sz="24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</a:rPr>
              <a:t>Aplicação do art. 1029, par.5º 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0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395536" y="31233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Verdana" pitchFamily="34" charset="0"/>
              </a:rPr>
              <a:t>Efeitos da interposição</a:t>
            </a:r>
          </a:p>
        </p:txBody>
      </p:sp>
    </p:spTree>
    <p:extLst>
      <p:ext uri="{BB962C8B-B14F-4D97-AF65-F5344CB8AC3E}">
        <p14:creationId xmlns:p14="http://schemas.microsoft.com/office/powerpoint/2010/main" val="2159158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Autofit/>
          </a:bodyPr>
          <a:lstStyle/>
          <a:p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PARTE I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Embargos de Declaração</a:t>
            </a:r>
          </a:p>
        </p:txBody>
      </p:sp>
    </p:spTree>
    <p:extLst>
      <p:ext uri="{BB962C8B-B14F-4D97-AF65-F5344CB8AC3E}">
        <p14:creationId xmlns:p14="http://schemas.microsoft.com/office/powerpoint/2010/main" val="235538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530120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pt-BR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devolutivo </a:t>
            </a:r>
            <a:r>
              <a:rPr lang="pt-BR" sz="2600" dirty="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pt-BR" sz="26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recurso de fundamentação livre – admite reexame da provas e fatos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translativo </a:t>
            </a:r>
            <a:r>
              <a:rPr lang="pt-BR" sz="2600" dirty="0">
                <a:latin typeface="Verdana" pitchFamily="34" charset="0"/>
                <a:ea typeface="Verdana" pitchFamily="34" charset="0"/>
                <a:cs typeface="Verdana" pitchFamily="34" charset="0"/>
              </a:rPr>
              <a:t>= igual ao da apelação</a:t>
            </a:r>
          </a:p>
          <a:p>
            <a:pPr algn="just">
              <a:spcBef>
                <a:spcPts val="0"/>
              </a:spcBef>
            </a:pPr>
            <a:endParaRPr lang="pt-BR" sz="2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expansivo = </a:t>
            </a:r>
            <a:r>
              <a:rPr lang="pt-BR" sz="2600" dirty="0">
                <a:latin typeface="Verdana" pitchFamily="34" charset="0"/>
                <a:ea typeface="Verdana" pitchFamily="34" charset="0"/>
                <a:cs typeface="Verdana" pitchFamily="34" charset="0"/>
              </a:rPr>
              <a:t>igual ao da apelação</a:t>
            </a:r>
          </a:p>
          <a:p>
            <a:pPr algn="just">
              <a:spcBef>
                <a:spcPts val="0"/>
              </a:spcBef>
            </a:pPr>
            <a:endParaRPr lang="pt-BR" sz="2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substitutivo </a:t>
            </a:r>
            <a:r>
              <a:rPr lang="pt-BR" sz="2600" dirty="0">
                <a:latin typeface="Verdana" pitchFamily="34" charset="0"/>
                <a:ea typeface="Verdana" pitchFamily="34" charset="0"/>
                <a:cs typeface="Verdana" pitchFamily="34" charset="0"/>
              </a:rPr>
              <a:t>=igual ao da apelação</a:t>
            </a:r>
          </a:p>
          <a:p>
            <a:pPr algn="just">
              <a:spcBef>
                <a:spcPts val="0"/>
              </a:spcBef>
            </a:pPr>
            <a:endParaRPr lang="pt-BR" sz="2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395536" y="31233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Verdana" pitchFamily="34" charset="0"/>
              </a:rPr>
              <a:t>Efeitos do julgamento</a:t>
            </a:r>
          </a:p>
        </p:txBody>
      </p:sp>
    </p:spTree>
    <p:extLst>
      <p:ext uri="{BB962C8B-B14F-4D97-AF65-F5344CB8AC3E}">
        <p14:creationId xmlns:p14="http://schemas.microsoft.com/office/powerpoint/2010/main" val="37914774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Questões relevantes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Não é cabível recurso ordinário adesivo</a:t>
            </a: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Não se aplica a técnica de “julgamento estendido”.</a:t>
            </a: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Fungibilidade com RE e </a:t>
            </a:r>
            <a:r>
              <a:rPr lang="pt-BR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</a:t>
            </a: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454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Cabimento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982095"/>
            <a:ext cx="858371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1400" dirty="0">
              <a:latin typeface="Verdana" pitchFamily="34" charset="0"/>
            </a:endParaRPr>
          </a:p>
          <a:p>
            <a:pPr algn="just"/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Art. 1.022. 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Cabem embargos de declaração contra </a:t>
            </a:r>
            <a:r>
              <a:rPr lang="pt-B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qualquer decisão judicial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para:</a:t>
            </a: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- 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esclarecer obscuridade ou eliminar contradição;</a:t>
            </a:r>
          </a:p>
          <a:p>
            <a:pPr algn="just"/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II - 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suprir omissão de ponto ou questão sobre o qual devia se pronunciar o juiz de ofício ou a requerimento;</a:t>
            </a:r>
          </a:p>
          <a:p>
            <a:pPr algn="just"/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III - </a:t>
            </a:r>
            <a:r>
              <a:rPr lang="pt-B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corrigir erro material.</a:t>
            </a: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Parágrafo único. </a:t>
            </a:r>
            <a:r>
              <a:rPr lang="pt-B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Considera-se omissa a decisão que:</a:t>
            </a:r>
          </a:p>
          <a:p>
            <a:pPr algn="just"/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- 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deixe de se manifestar sobre tese firmada em </a:t>
            </a:r>
            <a:r>
              <a:rPr lang="pt-B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julgamento de casos repetitivos ou em incidente de assunção de competência 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aplicável ao caso sob julgamento;</a:t>
            </a:r>
          </a:p>
          <a:p>
            <a:pPr algn="just"/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II - 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incorra em qualquer das </a:t>
            </a:r>
            <a:r>
              <a:rPr lang="pt-B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condutas descritas no art. 489, § 1º.</a:t>
            </a:r>
          </a:p>
          <a:p>
            <a:pPr algn="just"/>
            <a:endParaRPr lang="pt-BR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pt-B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O “ERRO CRASSO”?</a:t>
            </a: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705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530120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obstativo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= igual ao dos demais recursos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regressivo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= inerente ao regime dos embargos de declaração</a:t>
            </a:r>
          </a:p>
          <a:p>
            <a:pPr algn="just">
              <a:spcBef>
                <a:spcPts val="0"/>
              </a:spcBef>
            </a:pPr>
            <a:endParaRPr lang="pt-B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suspensivo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pt-BR" sz="28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ATENÇÃO!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0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395536" y="31233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Verdana" pitchFamily="34" charset="0"/>
              </a:rPr>
              <a:t>Efeitos da interposição</a:t>
            </a:r>
          </a:p>
        </p:txBody>
      </p:sp>
    </p:spTree>
    <p:extLst>
      <p:ext uri="{BB962C8B-B14F-4D97-AF65-F5344CB8AC3E}">
        <p14:creationId xmlns:p14="http://schemas.microsoft.com/office/powerpoint/2010/main" val="4022899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530120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Art. 1.026.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Os embargos de declaração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não possuem efeito suspensivo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e interrompem o prazo para a interposição de recurso.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§ 1º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A eficácia da decisão monocrática ou colegiada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poderá ser suspensa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pelo respectivo juiz ou relator se demonstrada a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probabilidade de provimento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do recurso ou, sendo relevante a fundamentação, se houver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risco de dano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grave ou de difícil </a:t>
            </a:r>
            <a:r>
              <a:rPr lang="pt-B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reparação.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Enunciado FPPC 218</a:t>
            </a:r>
            <a:r>
              <a:rPr lang="pt-BR" sz="2100" dirty="0">
                <a:latin typeface="Verdana" pitchFamily="34" charset="0"/>
                <a:ea typeface="Verdana" pitchFamily="34" charset="0"/>
                <a:cs typeface="Verdana" pitchFamily="34" charset="0"/>
              </a:rPr>
              <a:t> – (art. 1.026) A inexistência de efeito suspensivo dos embargos de declaração não autoriza o cumprimento provisório da sentença nos casos em que a apelação tenha efeito suspensivo</a:t>
            </a: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395536" y="31233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Verdana" pitchFamily="34" charset="0"/>
              </a:rPr>
              <a:t>Efeito suspensivo</a:t>
            </a:r>
          </a:p>
        </p:txBody>
      </p:sp>
    </p:spTree>
    <p:extLst>
      <p:ext uri="{BB962C8B-B14F-4D97-AF65-F5344CB8AC3E}">
        <p14:creationId xmlns:p14="http://schemas.microsoft.com/office/powerpoint/2010/main" val="2113372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5301208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ts val="0"/>
              </a:spcBef>
            </a:pPr>
            <a:r>
              <a:rPr lang="pt-BR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devolutivo </a:t>
            </a:r>
            <a:r>
              <a:rPr lang="pt-BR" sz="2600" dirty="0">
                <a:latin typeface="Verdana" pitchFamily="34" charset="0"/>
                <a:ea typeface="Verdana" pitchFamily="34" charset="0"/>
                <a:cs typeface="Verdana" pitchFamily="34" charset="0"/>
              </a:rPr>
              <a:t>= embargos de declaração são recurso de fundamentação vinculada, cabível apenas nos casos do art. 1022, I  a III)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translativo </a:t>
            </a:r>
            <a:r>
              <a:rPr lang="pt-BR" sz="2600" dirty="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pt-BR" sz="26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possibilidade de sanar omissão, obscuridade ou contradição não apontada pelo embargante? </a:t>
            </a:r>
            <a:r>
              <a:rPr lang="pt-BR" sz="2600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Reformatio in pejus?</a:t>
            </a:r>
            <a:endParaRPr lang="pt-BR" sz="26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endParaRPr lang="pt-BR" sz="2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expansivo = </a:t>
            </a:r>
            <a:r>
              <a:rPr lang="pt-BR" sz="26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possibilidade de conhecer vício não apontado pelo embargante? </a:t>
            </a:r>
            <a:r>
              <a:rPr lang="pt-BR" sz="2600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Reformatio in pejus?</a:t>
            </a:r>
            <a:endParaRPr lang="pt-BR" sz="26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endParaRPr lang="pt-BR" sz="2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substitutivo </a:t>
            </a:r>
            <a:r>
              <a:rPr lang="pt-BR" sz="2600" dirty="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pt-BR" sz="26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haverá em caso de reversão do julgamento como decorrência necessária do suprimento da omissão, obscuridade ou contradição – </a:t>
            </a:r>
            <a:r>
              <a:rPr lang="pt-BR" sz="26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(efeito infringente)</a:t>
            </a:r>
          </a:p>
          <a:p>
            <a:pPr algn="just">
              <a:spcBef>
                <a:spcPts val="0"/>
              </a:spcBef>
            </a:pPr>
            <a:endParaRPr lang="pt-BR" sz="2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integrativo </a:t>
            </a:r>
            <a:r>
              <a:rPr lang="pt-BR" sz="2600" dirty="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pt-BR" sz="26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haverá nos demais casos em que houver apenas mero suprimento da omissão, obscuridade ou contradição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/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395536" y="31233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Verdana" pitchFamily="34" charset="0"/>
              </a:rPr>
              <a:t>Efeitos do julgamento</a:t>
            </a:r>
          </a:p>
        </p:txBody>
      </p:sp>
    </p:spTree>
    <p:extLst>
      <p:ext uri="{BB962C8B-B14F-4D97-AF65-F5344CB8AC3E}">
        <p14:creationId xmlns:p14="http://schemas.microsoft.com/office/powerpoint/2010/main" val="1824685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Natureza jurídica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INCIDENTE DA FASE DECISÓRIA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4062438"/>
          </a:xfrm>
        </p:spPr>
        <p:txBody>
          <a:bodyPr>
            <a:normAutofit/>
          </a:bodyPr>
          <a:lstStyle/>
          <a:p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Independe de sucumbência e pode ter por objeto apenas a fundamentação</a:t>
            </a:r>
          </a:p>
          <a:p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Manejo não é “obrigatório”, face à possibilidade de suscitar a questão no recurso subsequente</a:t>
            </a:r>
          </a:p>
          <a:p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Não tem efeito devolutivo (art. 1013) e substitutivo (art. 1008) em sentido próprio.</a:t>
            </a:r>
          </a:p>
          <a:p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Não é dirigido a órgão superior</a:t>
            </a:r>
          </a:p>
          <a:p>
            <a:endParaRPr lang="pt-BR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RECURSO</a:t>
            </a:r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494486"/>
          </a:xfrm>
        </p:spPr>
        <p:txBody>
          <a:bodyPr>
            <a:normAutofit/>
          </a:bodyPr>
          <a:lstStyle/>
          <a:p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Previsão expressa como recurso (art. 944, IV, do CPC/2015)</a:t>
            </a:r>
          </a:p>
          <a:p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Efeito devolutivo limitado.</a:t>
            </a:r>
          </a:p>
          <a:p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Efeito substitutivo excepcional</a:t>
            </a:r>
          </a:p>
          <a:p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Há outros recursos que não são direcionados a instância superior (ex.: recurso inominado no JEC).</a:t>
            </a:r>
          </a:p>
          <a:p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Entendimento contrário se baseava em uma interpretação da redação original do CPC/1973 (arts.464 e 465, revogados em 1994). </a:t>
            </a:r>
          </a:p>
          <a:p>
            <a:endParaRPr lang="pt-BR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142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1223551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latin typeface="Verdana" pitchFamily="34" charset="0"/>
              </a:rPr>
              <a:t>Art. 1.023. </a:t>
            </a:r>
            <a:r>
              <a:rPr lang="pt-BR" sz="2000" dirty="0">
                <a:latin typeface="Verdana" pitchFamily="34" charset="0"/>
              </a:rPr>
              <a:t>Os embargos serão opostos, no prazo de 5 (cinco) dias, em petição dirigida ao juiz, com indicação do erro, obscuridade, contradição ou omissão, e não se sujeitam a preparo.</a:t>
            </a:r>
          </a:p>
          <a:p>
            <a:pPr algn="just"/>
            <a:endParaRPr lang="pt-BR" sz="2000" b="1" dirty="0">
              <a:latin typeface="Verdana" pitchFamily="34" charset="0"/>
            </a:endParaRPr>
          </a:p>
          <a:p>
            <a:pPr algn="just"/>
            <a:r>
              <a:rPr lang="pt-BR" sz="2000" b="1" dirty="0">
                <a:latin typeface="Verdana" pitchFamily="34" charset="0"/>
              </a:rPr>
              <a:t>§ 1º </a:t>
            </a:r>
            <a:r>
              <a:rPr lang="pt-BR" sz="2000" dirty="0">
                <a:latin typeface="Verdana" pitchFamily="34" charset="0"/>
              </a:rPr>
              <a:t>Aplica-se aos embargos de declaração o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art. 229.</a:t>
            </a:r>
          </a:p>
          <a:p>
            <a:pPr algn="just"/>
            <a:endParaRPr lang="pt-BR" sz="2000" b="1" dirty="0">
              <a:solidFill>
                <a:srgbClr val="FF0000"/>
              </a:solidFill>
              <a:latin typeface="Verdana" pitchFamily="34" charset="0"/>
            </a:endParaRPr>
          </a:p>
          <a:p>
            <a:pPr algn="just"/>
            <a:r>
              <a:rPr lang="pt-BR" sz="2000" b="1" dirty="0">
                <a:latin typeface="Verdana" pitchFamily="34" charset="0"/>
              </a:rPr>
              <a:t>§ 2º </a:t>
            </a:r>
            <a:r>
              <a:rPr lang="pt-BR" sz="2000" dirty="0">
                <a:latin typeface="Verdana" pitchFamily="34" charset="0"/>
              </a:rPr>
              <a:t>O juiz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intimará o embargado </a:t>
            </a:r>
            <a:r>
              <a:rPr lang="pt-BR" sz="2000" dirty="0">
                <a:latin typeface="Verdana" pitchFamily="34" charset="0"/>
              </a:rPr>
              <a:t>para, querendo,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manifestar-se</a:t>
            </a:r>
            <a:r>
              <a:rPr lang="pt-BR" sz="2000" dirty="0">
                <a:latin typeface="Verdana" pitchFamily="34" charset="0"/>
              </a:rPr>
              <a:t>, no prazo de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5 (cinco) dias</a:t>
            </a:r>
            <a:r>
              <a:rPr lang="pt-BR" sz="2000" dirty="0">
                <a:latin typeface="Verdana" pitchFamily="34" charset="0"/>
              </a:rPr>
              <a:t>, sobre os embargos opostos, caso seu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 eventual acolhimento </a:t>
            </a:r>
            <a:r>
              <a:rPr lang="pt-BR" sz="2000" dirty="0">
                <a:latin typeface="Verdana" pitchFamily="34" charset="0"/>
              </a:rPr>
              <a:t>implique a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modificação da decisão embargada.</a:t>
            </a:r>
          </a:p>
          <a:p>
            <a:pPr algn="just"/>
            <a:endParaRPr lang="pt-BR" sz="2000" dirty="0">
              <a:solidFill>
                <a:srgbClr val="FF0000"/>
              </a:solidFill>
              <a:latin typeface="Verdana" pitchFamily="34" charset="0"/>
            </a:endParaRPr>
          </a:p>
          <a:p>
            <a:pPr algn="just"/>
            <a:endParaRPr lang="pt-BR" sz="2000" dirty="0">
              <a:solidFill>
                <a:srgbClr val="FF0000"/>
              </a:solidFill>
              <a:latin typeface="Verdana" pitchFamily="34" charset="0"/>
            </a:endParaRPr>
          </a:p>
          <a:p>
            <a:pPr algn="just"/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Art. 1.026.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Os embargos de declaração não possuem efeito suspensivo e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interrompem o prazo para a interposição de recurso.</a:t>
            </a:r>
            <a:endParaRPr lang="pt-BR" sz="2000" b="1" dirty="0">
              <a:latin typeface="Verdana" pitchFamily="34" charset="0"/>
            </a:endParaRPr>
          </a:p>
          <a:p>
            <a:pPr algn="just"/>
            <a:endParaRPr lang="pt-BR" sz="2000" b="1" dirty="0">
              <a:solidFill>
                <a:srgbClr val="92D050"/>
              </a:solidFill>
              <a:latin typeface="Verdana" pitchFamily="34" charset="0"/>
            </a:endParaRPr>
          </a:p>
          <a:p>
            <a:pPr algn="just"/>
            <a:r>
              <a:rPr lang="pt-BR" sz="2000" dirty="0">
                <a:solidFill>
                  <a:srgbClr val="00B050"/>
                </a:solidFill>
                <a:latin typeface="Verdana" pitchFamily="34" charset="0"/>
              </a:rPr>
              <a:t>INTERRUPÇÃO DEPENDE APENAS DA TEMPESTIVIDADE DOS EMBARGOS DECLARATÓRIOS E ATINGE TODAS AS PARTES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Procedimento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23638" y="1340768"/>
            <a:ext cx="835292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Art. 1.024.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O juiz julgará os embargos em 5 (cinco) dias.</a:t>
            </a:r>
          </a:p>
          <a:p>
            <a:pPr algn="just"/>
            <a:endParaRPr lang="pt-B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§ 1º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Nos tribunais, o relator apresentará os embargos em mesa na sessão subsequente, proferindo voto, e, não havendo julgamento nessa sessão, será o recurso incluído em pauta automaticamente.</a:t>
            </a:r>
          </a:p>
          <a:p>
            <a:pPr algn="just"/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§ 2º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Quando os embargos de declaração forem opostos contra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decisão de relator ou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outra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decisão unipessoal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proferida em tribunal, o órgão prolator da decisão embargada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decidi-los-á monocraticamente.</a:t>
            </a:r>
          </a:p>
          <a:p>
            <a:pPr algn="just"/>
            <a:r>
              <a:rPr lang="pt-BR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§ 3º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O órgão julgador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conhecerá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dos embargos de declaração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como agravo interno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se entender ser este o recurso cabível, desde que determine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previamente a intimação 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do recorrente para, no prazo de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 (cinco) dias, complementar as razões recursais</a:t>
            </a:r>
            <a:r>
              <a:rPr lang="pt-B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de modo a ajustá-las às exigências do art. 1.021, § 1º.</a:t>
            </a:r>
          </a:p>
          <a:p>
            <a:pPr algn="just"/>
            <a:endParaRPr lang="pt-B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9512" y="396102"/>
            <a:ext cx="8597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Julgamento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 padrão AASP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1cfb705-d9ac-42b3-b963-f1bd7d971bad" xsi:nil="true"/>
    <lcf76f155ced4ddcb4097134ff3c332f xmlns="ea5a77e5-6684-4ad9-8b25-61dc983aefc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8963C68C474046B1D2A056626EA4D7" ma:contentTypeVersion="15" ma:contentTypeDescription="Crie um novo documento." ma:contentTypeScope="" ma:versionID="f6641f28864c200ec28fd604576400e2">
  <xsd:schema xmlns:xsd="http://www.w3.org/2001/XMLSchema" xmlns:xs="http://www.w3.org/2001/XMLSchema" xmlns:p="http://schemas.microsoft.com/office/2006/metadata/properties" xmlns:ns2="ea5a77e5-6684-4ad9-8b25-61dc983aefc5" xmlns:ns3="11cfb705-d9ac-42b3-b963-f1bd7d971bad" targetNamespace="http://schemas.microsoft.com/office/2006/metadata/properties" ma:root="true" ma:fieldsID="f0acc4504183464e2cdfac044ec63945" ns2:_="" ns3:_="">
    <xsd:import namespace="ea5a77e5-6684-4ad9-8b25-61dc983aefc5"/>
    <xsd:import namespace="11cfb705-d9ac-42b3-b963-f1bd7d971b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5a77e5-6684-4ad9-8b25-61dc983aef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Marcações de imagem" ma:readOnly="false" ma:fieldId="{5cf76f15-5ced-4ddc-b409-7134ff3c332f}" ma:taxonomyMulti="true" ma:sspId="7f626653-a8e6-41fb-a107-d49cf4946ce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cfb705-d9ac-42b3-b963-f1bd7d971ba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b25a10d-76b7-499a-8673-dd40967e1b77}" ma:internalName="TaxCatchAll" ma:showField="CatchAllData" ma:web="11cfb705-d9ac-42b3-b963-f1bd7d971b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E51243-AC9C-403C-8AB4-9B1297EABD04}">
  <ds:schemaRefs>
    <ds:schemaRef ds:uri="http://schemas.microsoft.com/office/2006/metadata/properties"/>
    <ds:schemaRef ds:uri="http://schemas.microsoft.com/office/infopath/2007/PartnerControls"/>
    <ds:schemaRef ds:uri="11cfb705-d9ac-42b3-b963-f1bd7d971bad"/>
    <ds:schemaRef ds:uri="ea5a77e5-6684-4ad9-8b25-61dc983aefc5"/>
  </ds:schemaRefs>
</ds:datastoreItem>
</file>

<file path=customXml/itemProps2.xml><?xml version="1.0" encoding="utf-8"?>
<ds:datastoreItem xmlns:ds="http://schemas.openxmlformats.org/officeDocument/2006/customXml" ds:itemID="{81C5FB91-FFF9-4A37-B050-247E774B6190}"/>
</file>

<file path=customXml/itemProps3.xml><?xml version="1.0" encoding="utf-8"?>
<ds:datastoreItem xmlns:ds="http://schemas.openxmlformats.org/officeDocument/2006/customXml" ds:itemID="{F159DD4E-2DB0-42CF-B33A-9CEFAA70D5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padrão AASP</Template>
  <TotalTime>1568</TotalTime>
  <Words>1536</Words>
  <Application>Microsoft Office PowerPoint</Application>
  <PresentationFormat>Apresentação na tela (4:3)</PresentationFormat>
  <Paragraphs>151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5" baseType="lpstr">
      <vt:lpstr>Arial</vt:lpstr>
      <vt:lpstr>Calibri</vt:lpstr>
      <vt:lpstr>Verdana</vt:lpstr>
      <vt:lpstr>template padrão AASP</vt:lpstr>
      <vt:lpstr>Embargos de Declaração   Recurso Ordinário Constitucional</vt:lpstr>
      <vt:lpstr>PARTE I  Embargos de Declaração</vt:lpstr>
      <vt:lpstr>Apresentação do PowerPoint</vt:lpstr>
      <vt:lpstr>Efeitos da interposição</vt:lpstr>
      <vt:lpstr>Efeito suspensivo</vt:lpstr>
      <vt:lpstr>Efeitos do julgamento</vt:lpstr>
      <vt:lpstr>Natureza jurídica</vt:lpstr>
      <vt:lpstr>Apresentação do PowerPoint</vt:lpstr>
      <vt:lpstr>Apresentação do PowerPoint</vt:lpstr>
      <vt:lpstr>Apresentação do PowerPoint</vt:lpstr>
      <vt:lpstr>Apresentação do PowerPoint</vt:lpstr>
      <vt:lpstr>PARTE II  Recurso ordinário constitucional </vt:lpstr>
      <vt:lpstr>Apresentação do PowerPoint</vt:lpstr>
      <vt:lpstr>Apresentação do PowerPoint</vt:lpstr>
      <vt:lpstr>Apresentação do PowerPoint</vt:lpstr>
      <vt:lpstr>Cabimento  (art. 102, II, a e art. 105, II, b) </vt:lpstr>
      <vt:lpstr>Cabimento  (art. 105, II, c) </vt:lpstr>
      <vt:lpstr>Apresentação do PowerPoint</vt:lpstr>
      <vt:lpstr>Efeitos da interposição</vt:lpstr>
      <vt:lpstr>Efeitos do julgamento</vt:lpstr>
      <vt:lpstr>Questões relevantes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Eduardo Silva Viveiros</dc:creator>
  <cp:lastModifiedBy>Heitor Vitor Mendonça Sica</cp:lastModifiedBy>
  <cp:revision>101</cp:revision>
  <dcterms:created xsi:type="dcterms:W3CDTF">2013-04-16T21:36:50Z</dcterms:created>
  <dcterms:modified xsi:type="dcterms:W3CDTF">2023-08-06T14:25:53Z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0x0101006F8963C68C474046B1D2A056626EA4D7</vt:lpwstr>
  </property>
  <property fmtid="{D5CDD505-2E9C-101B-9397-08002B2CF9AE}" pid="3" name="MediaServiceImageTags">
    <vt:lpwstr/>
  </property>
</Properties>
</file>