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4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5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7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05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1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8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62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88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39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15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9FDD0DC-0A72-46FA-8CC8-6FA2F5F246D2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7AEC-30C2-48F7-82A1-450996DED78A}" type="slidenum">
              <a:rPr lang="pt-BR" smtClean="0"/>
              <a:t>‹nº›</a:t>
            </a:fld>
            <a:endParaRPr lang="pt-B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0550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1F6B9-85FF-44FC-B93B-194896F94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257" y="410026"/>
            <a:ext cx="6932850" cy="2268559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Estágio Básico em Investigação Científica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8F7222-415E-4954-96D0-DFA7F28E1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7025" y="3281706"/>
            <a:ext cx="6456132" cy="913089"/>
          </a:xfrm>
        </p:spPr>
        <p:txBody>
          <a:bodyPr>
            <a:normAutofit/>
          </a:bodyPr>
          <a:lstStyle/>
          <a:p>
            <a:pPr algn="ctr"/>
            <a:r>
              <a:rPr lang="pt-BR" sz="2400" dirty="0"/>
              <a:t>Fundamentação Teórica e a Revisão de Literatura em Pesquisa</a:t>
            </a:r>
          </a:p>
        </p:txBody>
      </p:sp>
    </p:spTree>
    <p:extLst>
      <p:ext uri="{BB962C8B-B14F-4D97-AF65-F5344CB8AC3E}">
        <p14:creationId xmlns:p14="http://schemas.microsoft.com/office/powerpoint/2010/main" val="5175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2EDD6-2BC4-4994-9F85-F5068BD33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74551-949D-4E00-A265-67646E1F6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2052116"/>
            <a:ext cx="10002129" cy="4805884"/>
          </a:xfrm>
        </p:spPr>
        <p:txBody>
          <a:bodyPr>
            <a:normAutofit/>
          </a:bodyPr>
          <a:lstStyle/>
          <a:p>
            <a:pPr algn="just"/>
            <a:r>
              <a:rPr lang="pt-BR" sz="2400" u="sng" dirty="0"/>
              <a:t>O que</a:t>
            </a:r>
            <a:r>
              <a:rPr lang="pt-BR" sz="2400" dirty="0"/>
              <a:t> a </a:t>
            </a:r>
            <a:r>
              <a:rPr lang="pt-BR" sz="2400" dirty="0">
                <a:solidFill>
                  <a:srgbClr val="FFFF00"/>
                </a:solidFill>
              </a:rPr>
              <a:t>fundamentação teórica </a:t>
            </a:r>
            <a:r>
              <a:rPr lang="pt-BR" sz="2400" dirty="0"/>
              <a:t>compõe, no corpo do Projeto de Pesquisa? 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C5F3FE1-83E8-4BA4-BE21-FDB0036AC07B}"/>
              </a:ext>
            </a:extLst>
          </p:cNvPr>
          <p:cNvSpPr/>
          <p:nvPr/>
        </p:nvSpPr>
        <p:spPr>
          <a:xfrm>
            <a:off x="1274883" y="4228611"/>
            <a:ext cx="3455963" cy="1098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3A772708-4607-4F11-A374-6E8B7E245281}"/>
              </a:ext>
            </a:extLst>
          </p:cNvPr>
          <p:cNvSpPr/>
          <p:nvPr/>
        </p:nvSpPr>
        <p:spPr>
          <a:xfrm>
            <a:off x="5405510" y="2947596"/>
            <a:ext cx="2303585" cy="590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TEMAS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B4526EEC-8E94-4FB4-8CF1-554A125B1679}"/>
              </a:ext>
            </a:extLst>
          </p:cNvPr>
          <p:cNvSpPr/>
          <p:nvPr/>
        </p:nvSpPr>
        <p:spPr>
          <a:xfrm>
            <a:off x="5405510" y="3933118"/>
            <a:ext cx="2303585" cy="590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AUTORES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30169516-694E-46E4-85DA-C3AF0333DB87}"/>
              </a:ext>
            </a:extLst>
          </p:cNvPr>
          <p:cNvSpPr/>
          <p:nvPr/>
        </p:nvSpPr>
        <p:spPr>
          <a:xfrm>
            <a:off x="5405510" y="4918640"/>
            <a:ext cx="2303585" cy="590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ANO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1CE55E7F-CED4-4988-B737-7D2352BBA117}"/>
              </a:ext>
            </a:extLst>
          </p:cNvPr>
          <p:cNvSpPr/>
          <p:nvPr/>
        </p:nvSpPr>
        <p:spPr>
          <a:xfrm>
            <a:off x="5366822" y="5904162"/>
            <a:ext cx="2342273" cy="590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RELEVÂNCIA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7" name="Chave Esquerda 26">
            <a:extLst>
              <a:ext uri="{FF2B5EF4-FFF2-40B4-BE49-F238E27FC236}">
                <a16:creationId xmlns:a16="http://schemas.microsoft.com/office/drawing/2014/main" id="{4AAD24D2-2640-4514-9146-6511B2548CBE}"/>
              </a:ext>
            </a:extLst>
          </p:cNvPr>
          <p:cNvSpPr/>
          <p:nvPr/>
        </p:nvSpPr>
        <p:spPr>
          <a:xfrm>
            <a:off x="4888816" y="2799471"/>
            <a:ext cx="478006" cy="3854547"/>
          </a:xfrm>
          <a:prstGeom prst="leftBrace">
            <a:avLst>
              <a:gd name="adj1" fmla="val 8333"/>
              <a:gd name="adj2" fmla="val 5329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1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E040B-9042-4BB6-BBDC-BFBBA756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83748B-AFF0-401C-B7C9-3066D2234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2052116"/>
            <a:ext cx="9571333" cy="3997828"/>
          </a:xfrm>
        </p:spPr>
        <p:txBody>
          <a:bodyPr/>
          <a:lstStyle/>
          <a:p>
            <a:pPr algn="just"/>
            <a:r>
              <a:rPr lang="pt-BR" sz="2400" dirty="0"/>
              <a:t>Quais os </a:t>
            </a:r>
            <a:r>
              <a:rPr lang="pt-BR" sz="2400" u="sng" dirty="0"/>
              <a:t>objetivos</a:t>
            </a:r>
            <a:r>
              <a:rPr lang="pt-BR" sz="2400" dirty="0"/>
              <a:t> da </a:t>
            </a:r>
            <a:r>
              <a:rPr lang="pt-BR" sz="2400" dirty="0">
                <a:solidFill>
                  <a:srgbClr val="FFFF00"/>
                </a:solidFill>
              </a:rPr>
              <a:t>fundamentação teórica </a:t>
            </a:r>
            <a:r>
              <a:rPr lang="pt-BR" sz="2400" dirty="0"/>
              <a:t>de um Projeto de Pesquisa?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2354418-E6B8-4768-B29C-A5E96C5901EF}"/>
              </a:ext>
            </a:extLst>
          </p:cNvPr>
          <p:cNvSpPr/>
          <p:nvPr/>
        </p:nvSpPr>
        <p:spPr>
          <a:xfrm>
            <a:off x="1310333" y="3643531"/>
            <a:ext cx="4474139" cy="2406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Apresentar panorama teórico da área do conhecimento no qual a pesquisa se insere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82EAED1-07A7-4459-BBE3-8317D1D90AAE}"/>
              </a:ext>
            </a:extLst>
          </p:cNvPr>
          <p:cNvSpPr/>
          <p:nvPr/>
        </p:nvSpPr>
        <p:spPr>
          <a:xfrm>
            <a:off x="6407530" y="3643531"/>
            <a:ext cx="4474139" cy="2406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Apresentar a lacuna no conhecimento, a qual justifique a proposição do trabalho</a:t>
            </a:r>
          </a:p>
        </p:txBody>
      </p:sp>
    </p:spTree>
    <p:extLst>
      <p:ext uri="{BB962C8B-B14F-4D97-AF65-F5344CB8AC3E}">
        <p14:creationId xmlns:p14="http://schemas.microsoft.com/office/powerpoint/2010/main" val="28925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55F57-8D7D-44A8-8E49-03DFDF82B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FUNDAMENTAÇÃO TEÓRICA</a:t>
            </a:r>
          </a:p>
        </p:txBody>
      </p:sp>
      <p:sp>
        <p:nvSpPr>
          <p:cNvPr id="4" name="Triângulo isósceles 3">
            <a:extLst>
              <a:ext uri="{FF2B5EF4-FFF2-40B4-BE49-F238E27FC236}">
                <a16:creationId xmlns:a16="http://schemas.microsoft.com/office/drawing/2014/main" id="{BC9FDBD8-37ED-4C3D-8B9B-BA5CE05EB6F9}"/>
              </a:ext>
            </a:extLst>
          </p:cNvPr>
          <p:cNvSpPr/>
          <p:nvPr/>
        </p:nvSpPr>
        <p:spPr>
          <a:xfrm rot="10800000">
            <a:off x="2013716" y="1885285"/>
            <a:ext cx="8185359" cy="4599920"/>
          </a:xfrm>
          <a:prstGeom prst="triangle">
            <a:avLst>
              <a:gd name="adj" fmla="val 4965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051CF07-C078-4F90-9E34-66BBEAFC2BB2}"/>
              </a:ext>
            </a:extLst>
          </p:cNvPr>
          <p:cNvCxnSpPr>
            <a:cxnSpLocks/>
          </p:cNvCxnSpPr>
          <p:nvPr/>
        </p:nvCxnSpPr>
        <p:spPr>
          <a:xfrm>
            <a:off x="2729132" y="2602523"/>
            <a:ext cx="675249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FEEDCED-D29F-48E0-9762-0436C5C30CE7}"/>
              </a:ext>
            </a:extLst>
          </p:cNvPr>
          <p:cNvSpPr txBox="1"/>
          <p:nvPr/>
        </p:nvSpPr>
        <p:spPr>
          <a:xfrm>
            <a:off x="5180582" y="1898133"/>
            <a:ext cx="1830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bg1"/>
                </a:solidFill>
              </a:rPr>
              <a:t>TEMA</a:t>
            </a:r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D33C0E2F-8236-40FE-8374-E926982A6E60}"/>
              </a:ext>
            </a:extLst>
          </p:cNvPr>
          <p:cNvCxnSpPr>
            <a:cxnSpLocks/>
          </p:cNvCxnSpPr>
          <p:nvPr/>
        </p:nvCxnSpPr>
        <p:spPr>
          <a:xfrm>
            <a:off x="3207434" y="3148819"/>
            <a:ext cx="578182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38C18E8-2B6A-4A22-9B3E-9EFDAA49F135}"/>
              </a:ext>
            </a:extLst>
          </p:cNvPr>
          <p:cNvSpPr txBox="1"/>
          <p:nvPr/>
        </p:nvSpPr>
        <p:spPr>
          <a:xfrm>
            <a:off x="3986000" y="2654721"/>
            <a:ext cx="4266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PERGUNTA DE PESQUISA</a:t>
            </a:r>
            <a:endParaRPr lang="pt-BR" sz="1050" b="1" dirty="0">
              <a:solidFill>
                <a:schemeClr val="bg1"/>
              </a:solidFill>
            </a:endParaRP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B58B5FF7-4B35-4664-90F9-CB23AA37D022}"/>
              </a:ext>
            </a:extLst>
          </p:cNvPr>
          <p:cNvCxnSpPr>
            <a:cxnSpLocks/>
          </p:cNvCxnSpPr>
          <p:nvPr/>
        </p:nvCxnSpPr>
        <p:spPr>
          <a:xfrm>
            <a:off x="4276578" y="4328161"/>
            <a:ext cx="368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79456860-1727-4B4A-8BB2-78D6CFF7542C}"/>
              </a:ext>
            </a:extLst>
          </p:cNvPr>
          <p:cNvSpPr/>
          <p:nvPr/>
        </p:nvSpPr>
        <p:spPr>
          <a:xfrm>
            <a:off x="4262510" y="3379682"/>
            <a:ext cx="3685736" cy="735259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INTRODUÇÃO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66931B7-EFD0-4171-8F29-0533763830DC}"/>
              </a:ext>
            </a:extLst>
          </p:cNvPr>
          <p:cNvCxnSpPr>
            <a:cxnSpLocks/>
          </p:cNvCxnSpPr>
          <p:nvPr/>
        </p:nvCxnSpPr>
        <p:spPr>
          <a:xfrm>
            <a:off x="5008098" y="5198013"/>
            <a:ext cx="22086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29870BC-FF91-4B5E-ACED-29BE5607BEA1}"/>
              </a:ext>
            </a:extLst>
          </p:cNvPr>
          <p:cNvSpPr txBox="1"/>
          <p:nvPr/>
        </p:nvSpPr>
        <p:spPr>
          <a:xfrm>
            <a:off x="5204027" y="4522968"/>
            <a:ext cx="1830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LACUNA</a:t>
            </a:r>
            <a:endParaRPr lang="pt-BR" sz="1100" b="1" dirty="0">
              <a:solidFill>
                <a:srgbClr val="FF0000"/>
              </a:solidFill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31652FB-86FF-4BBF-ADC5-542E2EDF9ECC}"/>
              </a:ext>
            </a:extLst>
          </p:cNvPr>
          <p:cNvSpPr txBox="1"/>
          <p:nvPr/>
        </p:nvSpPr>
        <p:spPr>
          <a:xfrm>
            <a:off x="5642903" y="5396626"/>
            <a:ext cx="1274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JUST.</a:t>
            </a:r>
          </a:p>
        </p:txBody>
      </p:sp>
    </p:spTree>
    <p:extLst>
      <p:ext uri="{BB962C8B-B14F-4D97-AF65-F5344CB8AC3E}">
        <p14:creationId xmlns:p14="http://schemas.microsoft.com/office/powerpoint/2010/main" val="222988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99565-B33F-47DB-8513-34907C67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30B145-9FA3-49A4-9527-6EAA16133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874" y="2052116"/>
            <a:ext cx="9557265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chemeClr val="bg1"/>
                </a:solidFill>
              </a:rPr>
              <a:t>SENDO ASSIM...</a:t>
            </a:r>
          </a:p>
          <a:p>
            <a:r>
              <a:rPr lang="pt-BR" sz="2400" dirty="0"/>
              <a:t>Como fazer / construir a </a:t>
            </a:r>
            <a:r>
              <a:rPr lang="pt-BR" sz="2400" dirty="0">
                <a:solidFill>
                  <a:srgbClr val="FFFF00"/>
                </a:solidFill>
              </a:rPr>
              <a:t>fundamentação teórica</a:t>
            </a:r>
            <a:r>
              <a:rPr lang="pt-BR" sz="2400" dirty="0"/>
              <a:t>?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6325649-FD05-4D2C-98F8-D306005A7DA8}"/>
              </a:ext>
            </a:extLst>
          </p:cNvPr>
          <p:cNvSpPr/>
          <p:nvPr/>
        </p:nvSpPr>
        <p:spPr>
          <a:xfrm>
            <a:off x="1732976" y="4051030"/>
            <a:ext cx="8117059" cy="167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REVISÃO DE LITERATURA EM PESQUISA / CIENTÍFICA</a:t>
            </a:r>
          </a:p>
        </p:txBody>
      </p:sp>
    </p:spTree>
    <p:extLst>
      <p:ext uri="{BB962C8B-B14F-4D97-AF65-F5344CB8AC3E}">
        <p14:creationId xmlns:p14="http://schemas.microsoft.com/office/powerpoint/2010/main" val="263350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D6EA7-CDA2-4CFE-BCFE-CD51D745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/>
              <a:t>ETAPAS DE UMA REVISÃO DE LITERATURA EM PESQUISA / CIENTÍFICA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789E6B-3DE8-449D-BF6D-E7C726DEF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2166425"/>
            <a:ext cx="10339754" cy="445945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400" dirty="0"/>
              <a:t>Formulação de pergunta: </a:t>
            </a:r>
            <a:r>
              <a:rPr lang="pt-BR" sz="2400" dirty="0">
                <a:solidFill>
                  <a:srgbClr val="FFFF00"/>
                </a:solidFill>
              </a:rPr>
              <a:t>o que quero descobrir?</a:t>
            </a:r>
          </a:p>
          <a:p>
            <a:pPr algn="just"/>
            <a:r>
              <a:rPr lang="pt-BR" sz="2400" dirty="0"/>
              <a:t>Definir estratégias de busca: </a:t>
            </a:r>
            <a:r>
              <a:rPr lang="pt-BR" sz="2400" dirty="0">
                <a:solidFill>
                  <a:srgbClr val="FFFF00"/>
                </a:solidFill>
              </a:rPr>
              <a:t>selecionar periódicos de interesse e palavras-chave</a:t>
            </a:r>
          </a:p>
          <a:p>
            <a:pPr algn="just"/>
            <a:r>
              <a:rPr lang="pt-BR" sz="2400" dirty="0"/>
              <a:t>Definir critérios de inclusão: </a:t>
            </a:r>
            <a:r>
              <a:rPr lang="pt-BR" sz="2400" dirty="0">
                <a:solidFill>
                  <a:srgbClr val="FFFF00"/>
                </a:solidFill>
              </a:rPr>
              <a:t>quais características o trabalho pesquisado deve ter para ser incluído no meu estudo?</a:t>
            </a:r>
          </a:p>
          <a:p>
            <a:pPr algn="just"/>
            <a:r>
              <a:rPr lang="pt-BR" sz="2400" dirty="0"/>
              <a:t>Definir critérios de exclusão: </a:t>
            </a:r>
            <a:r>
              <a:rPr lang="pt-BR" sz="2400" dirty="0">
                <a:solidFill>
                  <a:srgbClr val="FFFF00"/>
                </a:solidFill>
              </a:rPr>
              <a:t>quais características o trabalho pesquisado deve ter para ser excluído do meu estudo?</a:t>
            </a:r>
          </a:p>
          <a:p>
            <a:pPr algn="just"/>
            <a:r>
              <a:rPr lang="pt-BR" sz="2400" dirty="0">
                <a:solidFill>
                  <a:srgbClr val="FFFF00"/>
                </a:solidFill>
              </a:rPr>
              <a:t>Filtrar os trabalhos encontrados </a:t>
            </a:r>
            <a:r>
              <a:rPr lang="pt-BR" sz="2400" dirty="0"/>
              <a:t>a partir dos critérios de inclusão e exclusão</a:t>
            </a:r>
          </a:p>
          <a:p>
            <a:pPr algn="just"/>
            <a:r>
              <a:rPr lang="pt-BR" sz="2400" dirty="0"/>
              <a:t>Organizar os trabalhos selecionados em categorias: </a:t>
            </a:r>
            <a:r>
              <a:rPr lang="pt-BR" sz="2400" dirty="0">
                <a:solidFill>
                  <a:srgbClr val="FFFF00"/>
                </a:solidFill>
              </a:rPr>
              <a:t>metodologia, resultados, etc.</a:t>
            </a:r>
          </a:p>
          <a:p>
            <a:pPr algn="just"/>
            <a:r>
              <a:rPr lang="pt-BR" sz="2400" dirty="0"/>
              <a:t>Discutir </a:t>
            </a:r>
            <a:r>
              <a:rPr lang="pt-BR" sz="2400" dirty="0">
                <a:solidFill>
                  <a:srgbClr val="FFFF00"/>
                </a:solidFill>
              </a:rPr>
              <a:t>CRITICAMENTE</a:t>
            </a:r>
            <a:r>
              <a:rPr lang="pt-BR" sz="2400" dirty="0"/>
              <a:t> os achados: </a:t>
            </a:r>
            <a:r>
              <a:rPr lang="pt-BR" sz="2400" dirty="0">
                <a:solidFill>
                  <a:srgbClr val="FFFF00"/>
                </a:solidFill>
              </a:rPr>
              <a:t>apontar lacunas de pesquisa, aplicações práticas, etc.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146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BBADB-C78E-4B18-AFB5-A6682A07F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ESCOLHA DAS PALAVRAS-CHAVE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A3E171-D00E-4C91-A951-F02178DD3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1885285"/>
            <a:ext cx="10367890" cy="3502641"/>
          </a:xfrm>
        </p:spPr>
        <p:txBody>
          <a:bodyPr/>
          <a:lstStyle/>
          <a:p>
            <a:pPr algn="just"/>
            <a:r>
              <a:rPr lang="pt-BR" dirty="0"/>
              <a:t>Devem representar bem sua pergunta da revisão.</a:t>
            </a:r>
          </a:p>
          <a:p>
            <a:pPr algn="just"/>
            <a:r>
              <a:rPr lang="pt-BR" dirty="0"/>
              <a:t>Ex.: </a:t>
            </a:r>
            <a:r>
              <a:rPr lang="pt-BR" dirty="0">
                <a:solidFill>
                  <a:srgbClr val="FFFF00"/>
                </a:solidFill>
              </a:rPr>
              <a:t>alfabetização científica no ensino fundamental</a:t>
            </a:r>
          </a:p>
          <a:p>
            <a:pPr algn="just"/>
            <a:r>
              <a:rPr lang="pt-BR" dirty="0">
                <a:solidFill>
                  <a:srgbClr val="FFFF00"/>
                </a:solidFill>
              </a:rPr>
              <a:t>Possibilidades: </a:t>
            </a:r>
          </a:p>
          <a:p>
            <a:pPr lvl="1" algn="just"/>
            <a:r>
              <a:rPr lang="pt-BR" dirty="0"/>
              <a:t>educação AND científica AND ensino AND fundamental</a:t>
            </a:r>
          </a:p>
          <a:p>
            <a:pPr lvl="1" algn="just"/>
            <a:r>
              <a:rPr lang="pt-BR" dirty="0"/>
              <a:t>educação AND científica OR ensino OR fundamental</a:t>
            </a:r>
          </a:p>
          <a:p>
            <a:pPr lvl="1" algn="just"/>
            <a:r>
              <a:rPr lang="pt-BR" dirty="0"/>
              <a:t>educação OR científica AND ensino AND fundamental</a:t>
            </a:r>
          </a:p>
          <a:p>
            <a:endParaRPr lang="pt-BR" dirty="0"/>
          </a:p>
        </p:txBody>
      </p:sp>
      <p:sp>
        <p:nvSpPr>
          <p:cNvPr id="5" name="Retângulo: Cantos Diagonais Arredondados 4">
            <a:extLst>
              <a:ext uri="{FF2B5EF4-FFF2-40B4-BE49-F238E27FC236}">
                <a16:creationId xmlns:a16="http://schemas.microsoft.com/office/drawing/2014/main" id="{7FABAF3D-A258-4513-BDBF-12E25348BAED}"/>
              </a:ext>
            </a:extLst>
          </p:cNvPr>
          <p:cNvSpPr/>
          <p:nvPr/>
        </p:nvSpPr>
        <p:spPr>
          <a:xfrm>
            <a:off x="7891975" y="1885285"/>
            <a:ext cx="2914663" cy="1659773"/>
          </a:xfrm>
          <a:prstGeom prst="round2Diag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OR: 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ou uma palavra, ou outra</a:t>
            </a:r>
          </a:p>
          <a:p>
            <a:pPr algn="ctr"/>
            <a:endParaRPr lang="pt-BR" dirty="0"/>
          </a:p>
        </p:txBody>
      </p:sp>
      <p:sp>
        <p:nvSpPr>
          <p:cNvPr id="6" name="Retângulo: Cantos Diagonais Arredondados 5">
            <a:extLst>
              <a:ext uri="{FF2B5EF4-FFF2-40B4-BE49-F238E27FC236}">
                <a16:creationId xmlns:a16="http://schemas.microsoft.com/office/drawing/2014/main" id="{A9DA61A9-CACE-4188-8EBC-B1FE7DA4815F}"/>
              </a:ext>
            </a:extLst>
          </p:cNvPr>
          <p:cNvSpPr/>
          <p:nvPr/>
        </p:nvSpPr>
        <p:spPr>
          <a:xfrm>
            <a:off x="7891974" y="4164037"/>
            <a:ext cx="2914663" cy="1885907"/>
          </a:xfrm>
          <a:prstGeom prst="round2Diag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AND:</a:t>
            </a:r>
            <a:r>
              <a:rPr lang="pt-BR" sz="2000" dirty="0">
                <a:solidFill>
                  <a:schemeClr val="bg1"/>
                </a:solidFill>
              </a:rPr>
              <a:t> obrigatoriamente o trabalho pesquisado contém as duas palavras-chave.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39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B5356-EA09-40BB-8BCE-310A8018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44F6C0-72A2-4AB0-94D8-C3001FD40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145" y="2052116"/>
            <a:ext cx="10114670" cy="3997828"/>
          </a:xfrm>
        </p:spPr>
        <p:txBody>
          <a:bodyPr>
            <a:normAutofit/>
          </a:bodyPr>
          <a:lstStyle/>
          <a:p>
            <a:pPr algn="just"/>
            <a:r>
              <a:rPr lang="pt-BR" sz="3600" dirty="0"/>
              <a:t>Selecionem as </a:t>
            </a:r>
            <a:r>
              <a:rPr lang="pt-BR" sz="3600" dirty="0">
                <a:solidFill>
                  <a:srgbClr val="FFFF00"/>
                </a:solidFill>
              </a:rPr>
              <a:t>palavras-chave</a:t>
            </a:r>
            <a:r>
              <a:rPr lang="pt-BR" sz="3600" dirty="0"/>
              <a:t>;</a:t>
            </a:r>
          </a:p>
          <a:p>
            <a:pPr algn="just"/>
            <a:r>
              <a:rPr lang="pt-BR" sz="3600" dirty="0"/>
              <a:t>Apresentem os </a:t>
            </a:r>
            <a:r>
              <a:rPr lang="pt-BR" sz="3600" dirty="0">
                <a:solidFill>
                  <a:srgbClr val="FFFF00"/>
                </a:solidFill>
              </a:rPr>
              <a:t>critérios de inclusão e exclusão</a:t>
            </a:r>
            <a:r>
              <a:rPr lang="pt-BR" sz="3600" dirty="0"/>
              <a:t> dos trabalhos que serão levantados; </a:t>
            </a:r>
          </a:p>
        </p:txBody>
      </p:sp>
    </p:spTree>
    <p:extLst>
      <p:ext uri="{BB962C8B-B14F-4D97-AF65-F5344CB8AC3E}">
        <p14:creationId xmlns:p14="http://schemas.microsoft.com/office/powerpoint/2010/main" val="227360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124</TotalTime>
  <Words>291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Estágio Básico em Investigação Científica</vt:lpstr>
      <vt:lpstr>FUNDAMENTAÇÃO TEÓRICA</vt:lpstr>
      <vt:lpstr>FUNDAMENTAÇÃO TEÓRICA</vt:lpstr>
      <vt:lpstr>FUNDAMENTAÇÃO TEÓRICA</vt:lpstr>
      <vt:lpstr>FUNDAMENTAÇÃO TEÓRICA</vt:lpstr>
      <vt:lpstr>ETAPAS DE UMA REVISÃO DE LITERATURA EM PESQUISA / CIENTÍFICA</vt:lpstr>
      <vt:lpstr>ESCOLHA DAS PALAVRAS-CHAVE</vt:lpstr>
      <vt:lpstr>ATIVIDADE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 Básico em Investigação Científica</dc:title>
  <dc:creator>Rafael Lima Dalle Mulle</dc:creator>
  <cp:lastModifiedBy>Rafael Lima Dalle Mulle</cp:lastModifiedBy>
  <cp:revision>13</cp:revision>
  <dcterms:created xsi:type="dcterms:W3CDTF">2019-09-09T17:58:43Z</dcterms:created>
  <dcterms:modified xsi:type="dcterms:W3CDTF">2019-09-09T20:04:25Z</dcterms:modified>
</cp:coreProperties>
</file>