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handoutMasterIdLst>
    <p:handoutMasterId r:id="rId23"/>
  </p:handoutMasterIdLst>
  <p:sldIdLst>
    <p:sldId id="287" r:id="rId2"/>
    <p:sldId id="500" r:id="rId3"/>
    <p:sldId id="503" r:id="rId4"/>
    <p:sldId id="515" r:id="rId5"/>
    <p:sldId id="501" r:id="rId6"/>
    <p:sldId id="516" r:id="rId7"/>
    <p:sldId id="517" r:id="rId8"/>
    <p:sldId id="518" r:id="rId9"/>
    <p:sldId id="502" r:id="rId10"/>
    <p:sldId id="504" r:id="rId11"/>
    <p:sldId id="505" r:id="rId12"/>
    <p:sldId id="519" r:id="rId13"/>
    <p:sldId id="507" r:id="rId14"/>
    <p:sldId id="509" r:id="rId15"/>
    <p:sldId id="508" r:id="rId16"/>
    <p:sldId id="512" r:id="rId17"/>
    <p:sldId id="514" r:id="rId18"/>
    <p:sldId id="513" r:id="rId19"/>
    <p:sldId id="511" r:id="rId20"/>
    <p:sldId id="293" r:id="rId21"/>
  </p:sldIdLst>
  <p:sldSz cx="9144000" cy="6858000" type="screen4x3"/>
  <p:notesSz cx="6797675" cy="9926638"/>
  <p:defaultTextStyle>
    <a:defPPr>
      <a:defRPr lang="en-US"/>
    </a:defPPr>
    <a:lvl1pPr algn="ctr" rtl="0" eaLnBrk="0" fontAlgn="base" hangingPunct="0">
      <a:spcBef>
        <a:spcPct val="0"/>
      </a:spcBef>
      <a:spcAft>
        <a:spcPct val="0"/>
      </a:spcAft>
      <a:defRPr sz="14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460">
          <p15:clr>
            <a:srgbClr val="A4A3A4"/>
          </p15:clr>
        </p15:guide>
        <p15:guide id="2" orient="horz" pos="114">
          <p15:clr>
            <a:srgbClr val="A4A3A4"/>
          </p15:clr>
        </p15:guide>
        <p15:guide id="3" orient="horz" pos="1036">
          <p15:clr>
            <a:srgbClr val="A4A3A4"/>
          </p15:clr>
        </p15:guide>
        <p15:guide id="4" orient="horz" pos="1330">
          <p15:clr>
            <a:srgbClr val="A4A3A4"/>
          </p15:clr>
        </p15:guide>
        <p15:guide id="5" orient="horz" pos="4088">
          <p15:clr>
            <a:srgbClr val="A4A3A4"/>
          </p15:clr>
        </p15:guide>
        <p15:guide id="6" pos="301">
          <p15:clr>
            <a:srgbClr val="A4A3A4"/>
          </p15:clr>
        </p15:guide>
        <p15:guide id="7" pos="203">
          <p15:clr>
            <a:srgbClr val="A4A3A4"/>
          </p15:clr>
        </p15:guide>
        <p15:guide id="8" pos="5581">
          <p15:clr>
            <a:srgbClr val="A4A3A4"/>
          </p15:clr>
        </p15:guide>
      </p15:sldGuideLst>
    </p:ext>
    <p:ext uri="{2D200454-40CA-4A62-9FC3-DE9A4176ACB9}">
      <p15:notesGuideLst xmlns:p15="http://schemas.microsoft.com/office/powerpoint/2012/main" xmlns="">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Krzywdzinski" initials="MK" lastIdx="1" clrIdx="0">
    <p:extLst>
      <p:ext uri="{19B8F6BF-5375-455C-9EA6-DF929625EA0E}">
        <p15:presenceInfo xmlns:p15="http://schemas.microsoft.com/office/powerpoint/2012/main" xmlns="" userId="a6772d6fa68159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DEFF"/>
    <a:srgbClr val="E6B9B8"/>
    <a:srgbClr val="A9A2C7"/>
    <a:srgbClr val="953735"/>
    <a:srgbClr val="9999FF"/>
    <a:srgbClr val="619933"/>
    <a:srgbClr val="9E3173"/>
    <a:srgbClr val="0380B5"/>
    <a:srgbClr val="969696"/>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58" autoAdjust="0"/>
    <p:restoredTop sz="94434" autoAdjust="0"/>
  </p:normalViewPr>
  <p:slideViewPr>
    <p:cSldViewPr snapToGrid="0">
      <p:cViewPr varScale="1">
        <p:scale>
          <a:sx n="91" d="100"/>
          <a:sy n="91" d="100"/>
        </p:scale>
        <p:origin x="-1736" y="-104"/>
      </p:cViewPr>
      <p:guideLst>
        <p:guide orient="horz" pos="460"/>
        <p:guide orient="horz" pos="114"/>
        <p:guide orient="horz" pos="1036"/>
        <p:guide orient="horz" pos="1330"/>
        <p:guide orient="horz" pos="4088"/>
        <p:guide pos="301"/>
        <p:guide pos="203"/>
        <p:guide pos="55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1566" y="-78"/>
      </p:cViewPr>
      <p:guideLst>
        <p:guide orient="horz" pos="3127"/>
        <p:guide pos="2142"/>
      </p:guideLst>
    </p:cSldViewPr>
  </p:notes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10T14:40:42.152" idx="1">
    <p:pos x="3458" y="2009"/>
    <p:text/>
    <p:extLst>
      <p:ext uri="{C676402C-5697-4E1C-873F-D02D1690AC5C}">
        <p15:threadingInfo xmlns:p15="http://schemas.microsoft.com/office/powerpoint/2012/main" xmlns=""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10098-FAD9-4C48-86F6-33CD78906E63}" type="doc">
      <dgm:prSet loTypeId="urn:microsoft.com/office/officeart/2005/8/layout/arrow2" loCatId="process" qsTypeId="urn:microsoft.com/office/officeart/2005/8/quickstyle/simple1" qsCatId="simple" csTypeId="urn:microsoft.com/office/officeart/2005/8/colors/accent1_2" csCatId="accent1" phldr="1"/>
      <dgm:spPr/>
    </dgm:pt>
    <dgm:pt modelId="{184400E9-56B8-4556-953D-CD813A2433F0}">
      <dgm:prSet phldrT="[Text]"/>
      <dgm:spPr/>
      <dgm:t>
        <a:bodyPr/>
        <a:lstStyle/>
        <a:p>
          <a:r>
            <a:rPr lang="de-DE" b="1" dirty="0" smtClean="0"/>
            <a:t>Knowledge </a:t>
          </a:r>
          <a:r>
            <a:rPr lang="de-DE" b="1" dirty="0" err="1" smtClean="0"/>
            <a:t>management</a:t>
          </a:r>
          <a:endParaRPr lang="de-DE" b="1" dirty="0"/>
        </a:p>
      </dgm:t>
    </dgm:pt>
    <dgm:pt modelId="{C6E28690-ACF1-46F0-AC63-CE6E76166128}" type="parTrans" cxnId="{E2D94DEB-4D17-41D8-9A62-2D3FE07242EF}">
      <dgm:prSet/>
      <dgm:spPr/>
      <dgm:t>
        <a:bodyPr/>
        <a:lstStyle/>
        <a:p>
          <a:endParaRPr lang="de-DE"/>
        </a:p>
      </dgm:t>
    </dgm:pt>
    <dgm:pt modelId="{F86B5446-FF9D-4CF7-AE45-EA6FAFAD32BF}" type="sibTrans" cxnId="{E2D94DEB-4D17-41D8-9A62-2D3FE07242EF}">
      <dgm:prSet/>
      <dgm:spPr/>
      <dgm:t>
        <a:bodyPr/>
        <a:lstStyle/>
        <a:p>
          <a:endParaRPr lang="de-DE"/>
        </a:p>
      </dgm:t>
    </dgm:pt>
    <dgm:pt modelId="{F7B103FD-0A76-44C0-A869-5B820E44A0E5}">
      <dgm:prSet phldrT="[Text]"/>
      <dgm:spPr/>
      <dgm:t>
        <a:bodyPr/>
        <a:lstStyle/>
        <a:p>
          <a:r>
            <a:rPr lang="de-DE" b="1" dirty="0" smtClean="0"/>
            <a:t>Digital Assistance Systems</a:t>
          </a:r>
          <a:endParaRPr lang="de-DE" b="1" dirty="0"/>
        </a:p>
      </dgm:t>
    </dgm:pt>
    <dgm:pt modelId="{36800BD3-F49B-4258-A147-D47FEE88F6F9}" type="parTrans" cxnId="{CEE2D622-F1BE-4333-A23A-9E027C16DC43}">
      <dgm:prSet/>
      <dgm:spPr/>
      <dgm:t>
        <a:bodyPr/>
        <a:lstStyle/>
        <a:p>
          <a:endParaRPr lang="de-DE"/>
        </a:p>
      </dgm:t>
    </dgm:pt>
    <dgm:pt modelId="{22CD77C9-D108-4CAB-A821-0A09715DA8E9}" type="sibTrans" cxnId="{CEE2D622-F1BE-4333-A23A-9E027C16DC43}">
      <dgm:prSet/>
      <dgm:spPr/>
      <dgm:t>
        <a:bodyPr/>
        <a:lstStyle/>
        <a:p>
          <a:endParaRPr lang="de-DE"/>
        </a:p>
      </dgm:t>
    </dgm:pt>
    <dgm:pt modelId="{55AD1AE7-E98B-4569-8037-5D9642409132}">
      <dgm:prSet phldrT="[Text]"/>
      <dgm:spPr/>
      <dgm:t>
        <a:bodyPr/>
        <a:lstStyle/>
        <a:p>
          <a:r>
            <a:rPr lang="de-DE" b="1" dirty="0" err="1" smtClean="0"/>
            <a:t>Predictive</a:t>
          </a:r>
          <a:r>
            <a:rPr lang="de-DE" b="1" dirty="0" smtClean="0"/>
            <a:t> Maintenance</a:t>
          </a:r>
          <a:endParaRPr lang="de-DE" b="1" dirty="0"/>
        </a:p>
      </dgm:t>
    </dgm:pt>
    <dgm:pt modelId="{E4CF4E46-63D6-4834-ADB8-A82B8B373477}" type="parTrans" cxnId="{EC267D58-ACA7-4B52-B927-B531ED361C67}">
      <dgm:prSet/>
      <dgm:spPr/>
      <dgm:t>
        <a:bodyPr/>
        <a:lstStyle/>
        <a:p>
          <a:endParaRPr lang="de-DE"/>
        </a:p>
      </dgm:t>
    </dgm:pt>
    <dgm:pt modelId="{1D4E8977-BAED-4CA3-9B1B-88601770156A}" type="sibTrans" cxnId="{EC267D58-ACA7-4B52-B927-B531ED361C67}">
      <dgm:prSet/>
      <dgm:spPr/>
      <dgm:t>
        <a:bodyPr/>
        <a:lstStyle/>
        <a:p>
          <a:endParaRPr lang="de-DE"/>
        </a:p>
      </dgm:t>
    </dgm:pt>
    <dgm:pt modelId="{949C5CEF-7A74-460F-98E1-FF98F965978B}" type="pres">
      <dgm:prSet presAssocID="{7FA10098-FAD9-4C48-86F6-33CD78906E63}" presName="arrowDiagram" presStyleCnt="0">
        <dgm:presLayoutVars>
          <dgm:chMax val="5"/>
          <dgm:dir/>
          <dgm:resizeHandles val="exact"/>
        </dgm:presLayoutVars>
      </dgm:prSet>
      <dgm:spPr/>
    </dgm:pt>
    <dgm:pt modelId="{1C401490-1A3D-4BE8-A0A5-4A3C25EC1C0E}" type="pres">
      <dgm:prSet presAssocID="{7FA10098-FAD9-4C48-86F6-33CD78906E63}" presName="arrow" presStyleLbl="bgShp" presStyleIdx="0" presStyleCnt="1" custLinFactNeighborY="-1202"/>
      <dgm:spPr/>
    </dgm:pt>
    <dgm:pt modelId="{F558DF2A-1683-490F-B798-B61FE00C30EA}" type="pres">
      <dgm:prSet presAssocID="{7FA10098-FAD9-4C48-86F6-33CD78906E63}" presName="arrowDiagram3" presStyleCnt="0"/>
      <dgm:spPr/>
    </dgm:pt>
    <dgm:pt modelId="{B2A72FF7-A3A4-4B54-BE3C-1FCB29956517}" type="pres">
      <dgm:prSet presAssocID="{184400E9-56B8-4556-953D-CD813A2433F0}" presName="bullet3a" presStyleLbl="node1" presStyleIdx="0" presStyleCnt="3"/>
      <dgm:spPr/>
    </dgm:pt>
    <dgm:pt modelId="{1BB9AD79-3F21-4F48-BD12-F1D725B6930B}" type="pres">
      <dgm:prSet presAssocID="{184400E9-56B8-4556-953D-CD813A2433F0}" presName="textBox3a" presStyleLbl="revTx" presStyleIdx="0" presStyleCnt="3" custScaleX="126023" custLinFactNeighborX="16188" custLinFactNeighborY="5884">
        <dgm:presLayoutVars>
          <dgm:bulletEnabled val="1"/>
        </dgm:presLayoutVars>
      </dgm:prSet>
      <dgm:spPr/>
      <dgm:t>
        <a:bodyPr/>
        <a:lstStyle/>
        <a:p>
          <a:endParaRPr lang="de-DE"/>
        </a:p>
      </dgm:t>
    </dgm:pt>
    <dgm:pt modelId="{C460E29C-B529-4198-83BA-709BE3C00DE5}" type="pres">
      <dgm:prSet presAssocID="{F7B103FD-0A76-44C0-A869-5B820E44A0E5}" presName="bullet3b" presStyleLbl="node1" presStyleIdx="1" presStyleCnt="3"/>
      <dgm:spPr/>
    </dgm:pt>
    <dgm:pt modelId="{9D3ACA73-F086-473E-8F16-6995E2BA6D04}" type="pres">
      <dgm:prSet presAssocID="{F7B103FD-0A76-44C0-A869-5B820E44A0E5}" presName="textBox3b" presStyleLbl="revTx" presStyleIdx="1" presStyleCnt="3" custScaleX="126023" custLinFactNeighborX="12548" custLinFactNeighborY="8559">
        <dgm:presLayoutVars>
          <dgm:bulletEnabled val="1"/>
        </dgm:presLayoutVars>
      </dgm:prSet>
      <dgm:spPr/>
      <dgm:t>
        <a:bodyPr/>
        <a:lstStyle/>
        <a:p>
          <a:endParaRPr lang="de-DE"/>
        </a:p>
      </dgm:t>
    </dgm:pt>
    <dgm:pt modelId="{039209EE-BF8F-4AA1-9259-943F44331A61}" type="pres">
      <dgm:prSet presAssocID="{55AD1AE7-E98B-4569-8037-5D9642409132}" presName="bullet3c" presStyleLbl="node1" presStyleIdx="2" presStyleCnt="3"/>
      <dgm:spPr/>
    </dgm:pt>
    <dgm:pt modelId="{0552F46A-F652-45BD-A5E8-B7FA48DCA7FB}" type="pres">
      <dgm:prSet presAssocID="{55AD1AE7-E98B-4569-8037-5D9642409132}" presName="textBox3c" presStyleLbl="revTx" presStyleIdx="2" presStyleCnt="3" custScaleX="126023" custLinFactNeighborX="14762" custLinFactNeighborY="6699">
        <dgm:presLayoutVars>
          <dgm:bulletEnabled val="1"/>
        </dgm:presLayoutVars>
      </dgm:prSet>
      <dgm:spPr/>
      <dgm:t>
        <a:bodyPr/>
        <a:lstStyle/>
        <a:p>
          <a:endParaRPr lang="de-DE"/>
        </a:p>
      </dgm:t>
    </dgm:pt>
  </dgm:ptLst>
  <dgm:cxnLst>
    <dgm:cxn modelId="{EC267D58-ACA7-4B52-B927-B531ED361C67}" srcId="{7FA10098-FAD9-4C48-86F6-33CD78906E63}" destId="{55AD1AE7-E98B-4569-8037-5D9642409132}" srcOrd="2" destOrd="0" parTransId="{E4CF4E46-63D6-4834-ADB8-A82B8B373477}" sibTransId="{1D4E8977-BAED-4CA3-9B1B-88601770156A}"/>
    <dgm:cxn modelId="{CEE2D622-F1BE-4333-A23A-9E027C16DC43}" srcId="{7FA10098-FAD9-4C48-86F6-33CD78906E63}" destId="{F7B103FD-0A76-44C0-A869-5B820E44A0E5}" srcOrd="1" destOrd="0" parTransId="{36800BD3-F49B-4258-A147-D47FEE88F6F9}" sibTransId="{22CD77C9-D108-4CAB-A821-0A09715DA8E9}"/>
    <dgm:cxn modelId="{7899CE95-D44B-4ACF-9419-571F722697E1}" type="presOf" srcId="{55AD1AE7-E98B-4569-8037-5D9642409132}" destId="{0552F46A-F652-45BD-A5E8-B7FA48DCA7FB}" srcOrd="0" destOrd="0" presId="urn:microsoft.com/office/officeart/2005/8/layout/arrow2"/>
    <dgm:cxn modelId="{256BBD9D-6283-4A54-A6DB-F345C7F69BFB}" type="presOf" srcId="{184400E9-56B8-4556-953D-CD813A2433F0}" destId="{1BB9AD79-3F21-4F48-BD12-F1D725B6930B}" srcOrd="0" destOrd="0" presId="urn:microsoft.com/office/officeart/2005/8/layout/arrow2"/>
    <dgm:cxn modelId="{E2D94DEB-4D17-41D8-9A62-2D3FE07242EF}" srcId="{7FA10098-FAD9-4C48-86F6-33CD78906E63}" destId="{184400E9-56B8-4556-953D-CD813A2433F0}" srcOrd="0" destOrd="0" parTransId="{C6E28690-ACF1-46F0-AC63-CE6E76166128}" sibTransId="{F86B5446-FF9D-4CF7-AE45-EA6FAFAD32BF}"/>
    <dgm:cxn modelId="{9D048DF3-F14A-402A-BEE5-9B84D028C575}" type="presOf" srcId="{7FA10098-FAD9-4C48-86F6-33CD78906E63}" destId="{949C5CEF-7A74-460F-98E1-FF98F965978B}" srcOrd="0" destOrd="0" presId="urn:microsoft.com/office/officeart/2005/8/layout/arrow2"/>
    <dgm:cxn modelId="{C3003325-47B6-4A9B-9AFF-CA325ED313BB}" type="presOf" srcId="{F7B103FD-0A76-44C0-A869-5B820E44A0E5}" destId="{9D3ACA73-F086-473E-8F16-6995E2BA6D04}" srcOrd="0" destOrd="0" presId="urn:microsoft.com/office/officeart/2005/8/layout/arrow2"/>
    <dgm:cxn modelId="{6189498B-FBA0-48B2-9A82-50E8E0AA0939}" type="presParOf" srcId="{949C5CEF-7A74-460F-98E1-FF98F965978B}" destId="{1C401490-1A3D-4BE8-A0A5-4A3C25EC1C0E}" srcOrd="0" destOrd="0" presId="urn:microsoft.com/office/officeart/2005/8/layout/arrow2"/>
    <dgm:cxn modelId="{4BB7A03B-FA9B-4182-A766-22C832DB4E7E}" type="presParOf" srcId="{949C5CEF-7A74-460F-98E1-FF98F965978B}" destId="{F558DF2A-1683-490F-B798-B61FE00C30EA}" srcOrd="1" destOrd="0" presId="urn:microsoft.com/office/officeart/2005/8/layout/arrow2"/>
    <dgm:cxn modelId="{2D03F663-684C-44F6-BC30-8218D4330C08}" type="presParOf" srcId="{F558DF2A-1683-490F-B798-B61FE00C30EA}" destId="{B2A72FF7-A3A4-4B54-BE3C-1FCB29956517}" srcOrd="0" destOrd="0" presId="urn:microsoft.com/office/officeart/2005/8/layout/arrow2"/>
    <dgm:cxn modelId="{D3733584-CB7F-4DF6-A946-6B2578CB5AE7}" type="presParOf" srcId="{F558DF2A-1683-490F-B798-B61FE00C30EA}" destId="{1BB9AD79-3F21-4F48-BD12-F1D725B6930B}" srcOrd="1" destOrd="0" presId="urn:microsoft.com/office/officeart/2005/8/layout/arrow2"/>
    <dgm:cxn modelId="{31DAC0D4-C611-4D48-BEB9-161E43164A13}" type="presParOf" srcId="{F558DF2A-1683-490F-B798-B61FE00C30EA}" destId="{C460E29C-B529-4198-83BA-709BE3C00DE5}" srcOrd="2" destOrd="0" presId="urn:microsoft.com/office/officeart/2005/8/layout/arrow2"/>
    <dgm:cxn modelId="{A183E8C2-9C7F-4A30-8192-0125087F1D78}" type="presParOf" srcId="{F558DF2A-1683-490F-B798-B61FE00C30EA}" destId="{9D3ACA73-F086-473E-8F16-6995E2BA6D04}" srcOrd="3" destOrd="0" presId="urn:microsoft.com/office/officeart/2005/8/layout/arrow2"/>
    <dgm:cxn modelId="{271823C3-B23D-47B0-8373-D569AC55E4CB}" type="presParOf" srcId="{F558DF2A-1683-490F-B798-B61FE00C30EA}" destId="{039209EE-BF8F-4AA1-9259-943F44331A61}" srcOrd="4" destOrd="0" presId="urn:microsoft.com/office/officeart/2005/8/layout/arrow2"/>
    <dgm:cxn modelId="{9E79E71A-1381-4D09-B53C-EE3707A928CE}" type="presParOf" srcId="{F558DF2A-1683-490F-B798-B61FE00C30EA}" destId="{0552F46A-F652-45BD-A5E8-B7FA48DCA7FB}"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01490-1A3D-4BE8-A0A5-4A3C25EC1C0E}">
      <dsp:nvSpPr>
        <dsp:cNvPr id="0" name=""/>
        <dsp:cNvSpPr/>
      </dsp:nvSpPr>
      <dsp:spPr>
        <a:xfrm>
          <a:off x="0" y="71624"/>
          <a:ext cx="5376863" cy="336053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A72FF7-A3A4-4B54-BE3C-1FCB29956517}">
      <dsp:nvSpPr>
        <dsp:cNvPr id="0" name=""/>
        <dsp:cNvSpPr/>
      </dsp:nvSpPr>
      <dsp:spPr>
        <a:xfrm>
          <a:off x="682861" y="2431462"/>
          <a:ext cx="139798" cy="13979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B9AD79-3F21-4F48-BD12-F1D725B6930B}">
      <dsp:nvSpPr>
        <dsp:cNvPr id="0" name=""/>
        <dsp:cNvSpPr/>
      </dsp:nvSpPr>
      <dsp:spPr>
        <a:xfrm>
          <a:off x="792556" y="2558506"/>
          <a:ext cx="1578827" cy="97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76" tIns="0" rIns="0" bIns="0" numCol="1" spcCol="1270" anchor="t" anchorCtr="0">
          <a:noAutofit/>
        </a:bodyPr>
        <a:lstStyle/>
        <a:p>
          <a:pPr lvl="0" algn="l" defTabSz="755650">
            <a:lnSpc>
              <a:spcPct val="90000"/>
            </a:lnSpc>
            <a:spcBef>
              <a:spcPct val="0"/>
            </a:spcBef>
            <a:spcAft>
              <a:spcPct val="35000"/>
            </a:spcAft>
          </a:pPr>
          <a:r>
            <a:rPr lang="de-DE" sz="1700" b="1" kern="1200" dirty="0" smtClean="0"/>
            <a:t>Knowledge </a:t>
          </a:r>
          <a:r>
            <a:rPr lang="de-DE" sz="1700" b="1" kern="1200" dirty="0" err="1" smtClean="0"/>
            <a:t>management</a:t>
          </a:r>
          <a:endParaRPr lang="de-DE" sz="1700" b="1" kern="1200" dirty="0"/>
        </a:p>
      </dsp:txBody>
      <dsp:txXfrm>
        <a:off x="792556" y="2558506"/>
        <a:ext cx="1578827" cy="971195"/>
      </dsp:txXfrm>
    </dsp:sp>
    <dsp:sp modelId="{C460E29C-B529-4198-83BA-709BE3C00DE5}">
      <dsp:nvSpPr>
        <dsp:cNvPr id="0" name=""/>
        <dsp:cNvSpPr/>
      </dsp:nvSpPr>
      <dsp:spPr>
        <a:xfrm>
          <a:off x="1916851" y="1518067"/>
          <a:ext cx="252712" cy="2527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ACA73-F086-473E-8F16-6995E2BA6D04}">
      <dsp:nvSpPr>
        <dsp:cNvPr id="0" name=""/>
        <dsp:cNvSpPr/>
      </dsp:nvSpPr>
      <dsp:spPr>
        <a:xfrm>
          <a:off x="2037226" y="1756441"/>
          <a:ext cx="1626260" cy="1828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907" tIns="0" rIns="0" bIns="0" numCol="1" spcCol="1270" anchor="t" anchorCtr="0">
          <a:noAutofit/>
        </a:bodyPr>
        <a:lstStyle/>
        <a:p>
          <a:pPr lvl="0" algn="l" defTabSz="755650">
            <a:lnSpc>
              <a:spcPct val="90000"/>
            </a:lnSpc>
            <a:spcBef>
              <a:spcPct val="0"/>
            </a:spcBef>
            <a:spcAft>
              <a:spcPct val="35000"/>
            </a:spcAft>
          </a:pPr>
          <a:r>
            <a:rPr lang="de-DE" sz="1700" b="1" kern="1200" dirty="0" smtClean="0"/>
            <a:t>Digital Assistance Systems</a:t>
          </a:r>
          <a:endParaRPr lang="de-DE" sz="1700" b="1" kern="1200" dirty="0"/>
        </a:p>
      </dsp:txBody>
      <dsp:txXfrm>
        <a:off x="2037226" y="1756441"/>
        <a:ext cx="1626260" cy="1828133"/>
      </dsp:txXfrm>
    </dsp:sp>
    <dsp:sp modelId="{039209EE-BF8F-4AA1-9259-943F44331A61}">
      <dsp:nvSpPr>
        <dsp:cNvPr id="0" name=""/>
        <dsp:cNvSpPr/>
      </dsp:nvSpPr>
      <dsp:spPr>
        <a:xfrm>
          <a:off x="3400865" y="962234"/>
          <a:ext cx="349496" cy="3494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52F46A-F652-45BD-A5E8-B7FA48DCA7FB}">
      <dsp:nvSpPr>
        <dsp:cNvPr id="0" name=""/>
        <dsp:cNvSpPr/>
      </dsp:nvSpPr>
      <dsp:spPr>
        <a:xfrm>
          <a:off x="3598203" y="1249000"/>
          <a:ext cx="1626260" cy="2335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191" tIns="0" rIns="0" bIns="0" numCol="1" spcCol="1270" anchor="t" anchorCtr="0">
          <a:noAutofit/>
        </a:bodyPr>
        <a:lstStyle/>
        <a:p>
          <a:pPr lvl="0" algn="l" defTabSz="711200">
            <a:lnSpc>
              <a:spcPct val="90000"/>
            </a:lnSpc>
            <a:spcBef>
              <a:spcPct val="0"/>
            </a:spcBef>
            <a:spcAft>
              <a:spcPct val="35000"/>
            </a:spcAft>
          </a:pPr>
          <a:r>
            <a:rPr lang="de-DE" sz="1600" b="1" kern="1200" dirty="0" err="1" smtClean="0"/>
            <a:t>Predictive</a:t>
          </a:r>
          <a:r>
            <a:rPr lang="de-DE" sz="1600" b="1" kern="1200" dirty="0" smtClean="0"/>
            <a:t> Maintenance</a:t>
          </a:r>
          <a:endParaRPr lang="de-DE" sz="1600" b="1" kern="1200" dirty="0"/>
        </a:p>
      </dsp:txBody>
      <dsp:txXfrm>
        <a:off x="3598203" y="1249000"/>
        <a:ext cx="1626260" cy="233557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4" tIns="46072" rIns="92144" bIns="46072" numCol="1" anchor="t" anchorCtr="0" compatLnSpc="1">
            <a:prstTxWarp prst="textNoShape">
              <a:avLst/>
            </a:prstTxWarp>
          </a:bodyPr>
          <a:lstStyle>
            <a:lvl1pPr algn="l" defTabSz="920750">
              <a:defRPr sz="1200">
                <a:latin typeface="Times" pitchFamily="18" charset="0"/>
              </a:defRPr>
            </a:lvl1pPr>
          </a:lstStyle>
          <a:p>
            <a:endParaRPr lang="de-DE" altLang="en-US"/>
          </a:p>
        </p:txBody>
      </p:sp>
      <p:sp>
        <p:nvSpPr>
          <p:cNvPr id="6147" name="Rectangle 3"/>
          <p:cNvSpPr>
            <a:spLocks noGrp="1" noChangeArrowheads="1"/>
          </p:cNvSpPr>
          <p:nvPr>
            <p:ph type="dt" sz="quarter" idx="1"/>
          </p:nvPr>
        </p:nvSpPr>
        <p:spPr bwMode="auto">
          <a:xfrm>
            <a:off x="3852863" y="0"/>
            <a:ext cx="294481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4" tIns="46072" rIns="92144" bIns="46072" numCol="1" anchor="t" anchorCtr="0" compatLnSpc="1">
            <a:prstTxWarp prst="textNoShape">
              <a:avLst/>
            </a:prstTxWarp>
          </a:bodyPr>
          <a:lstStyle>
            <a:lvl1pPr algn="r" defTabSz="920750">
              <a:defRPr sz="1200">
                <a:latin typeface="Times" pitchFamily="18" charset="0"/>
              </a:defRPr>
            </a:lvl1pPr>
          </a:lstStyle>
          <a:p>
            <a:endParaRPr lang="de-DE" altLang="en-US"/>
          </a:p>
        </p:txBody>
      </p:sp>
      <p:sp>
        <p:nvSpPr>
          <p:cNvPr id="6148" name="Rectangle 4"/>
          <p:cNvSpPr>
            <a:spLocks noGrp="1" noChangeArrowheads="1"/>
          </p:cNvSpPr>
          <p:nvPr>
            <p:ph type="ftr" sz="quarter" idx="2"/>
          </p:nvPr>
        </p:nvSpPr>
        <p:spPr bwMode="auto">
          <a:xfrm>
            <a:off x="0" y="942975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4" tIns="46072" rIns="92144" bIns="46072" numCol="1" anchor="b" anchorCtr="0" compatLnSpc="1">
            <a:prstTxWarp prst="textNoShape">
              <a:avLst/>
            </a:prstTxWarp>
          </a:bodyPr>
          <a:lstStyle>
            <a:lvl1pPr algn="l" defTabSz="920750">
              <a:defRPr sz="1200">
                <a:latin typeface="Times" pitchFamily="18" charset="0"/>
              </a:defRPr>
            </a:lvl1pPr>
          </a:lstStyle>
          <a:p>
            <a:endParaRPr lang="de-DE" altLang="en-US"/>
          </a:p>
        </p:txBody>
      </p:sp>
      <p:sp>
        <p:nvSpPr>
          <p:cNvPr id="6149" name="Rectangle 5"/>
          <p:cNvSpPr>
            <a:spLocks noGrp="1" noChangeArrowheads="1"/>
          </p:cNvSpPr>
          <p:nvPr>
            <p:ph type="sldNum" sz="quarter" idx="3"/>
          </p:nvPr>
        </p:nvSpPr>
        <p:spPr bwMode="auto">
          <a:xfrm>
            <a:off x="3852863" y="9429750"/>
            <a:ext cx="294481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4" tIns="46072" rIns="92144" bIns="46072" numCol="1" anchor="b" anchorCtr="0" compatLnSpc="1">
            <a:prstTxWarp prst="textNoShape">
              <a:avLst/>
            </a:prstTxWarp>
          </a:bodyPr>
          <a:lstStyle>
            <a:lvl1pPr algn="r" defTabSz="920750">
              <a:defRPr sz="1200">
                <a:latin typeface="Times" pitchFamily="18" charset="0"/>
              </a:defRPr>
            </a:lvl1pPr>
          </a:lstStyle>
          <a:p>
            <a:fld id="{74942A1F-A6F7-4895-AD7D-CCC411E41EA2}" type="slidenum">
              <a:rPr lang="de-DE" altLang="en-US"/>
              <a:pPr/>
              <a:t>‹#›</a:t>
            </a:fld>
            <a:endParaRPr lang="de-DE" altLang="en-US"/>
          </a:p>
        </p:txBody>
      </p:sp>
    </p:spTree>
    <p:extLst>
      <p:ext uri="{BB962C8B-B14F-4D97-AF65-F5344CB8AC3E}">
        <p14:creationId xmlns:p14="http://schemas.microsoft.com/office/powerpoint/2010/main" val="2776038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4" tIns="46072" rIns="92144" bIns="46072" numCol="1" anchor="t" anchorCtr="0" compatLnSpc="1">
            <a:prstTxWarp prst="textNoShape">
              <a:avLst/>
            </a:prstTxWarp>
          </a:bodyPr>
          <a:lstStyle>
            <a:lvl1pPr algn="l" defTabSz="920750">
              <a:defRPr sz="1200">
                <a:latin typeface="Times" pitchFamily="18" charset="0"/>
              </a:defRPr>
            </a:lvl1pPr>
          </a:lstStyle>
          <a:p>
            <a:endParaRPr lang="de-DE" altLang="en-US"/>
          </a:p>
        </p:txBody>
      </p:sp>
      <p:sp>
        <p:nvSpPr>
          <p:cNvPr id="8195" name="Rectangle 3"/>
          <p:cNvSpPr>
            <a:spLocks noGrp="1" noChangeArrowheads="1"/>
          </p:cNvSpPr>
          <p:nvPr>
            <p:ph type="dt" idx="1"/>
          </p:nvPr>
        </p:nvSpPr>
        <p:spPr bwMode="auto">
          <a:xfrm>
            <a:off x="3852863" y="0"/>
            <a:ext cx="294481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4" tIns="46072" rIns="92144" bIns="46072" numCol="1" anchor="t" anchorCtr="0" compatLnSpc="1">
            <a:prstTxWarp prst="textNoShape">
              <a:avLst/>
            </a:prstTxWarp>
          </a:bodyPr>
          <a:lstStyle>
            <a:lvl1pPr algn="r" defTabSz="920750">
              <a:defRPr sz="1200">
                <a:latin typeface="Times" pitchFamily="18" charset="0"/>
              </a:defRPr>
            </a:lvl1pPr>
          </a:lstStyle>
          <a:p>
            <a:endParaRPr lang="de-DE" altLang="en-US"/>
          </a:p>
        </p:txBody>
      </p:sp>
      <p:sp>
        <p:nvSpPr>
          <p:cNvPr id="8196"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06463" y="4716463"/>
            <a:ext cx="5060950"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4" tIns="46072" rIns="92144" bIns="46072" numCol="1" anchor="t" anchorCtr="0" compatLnSpc="1">
            <a:prstTxWarp prst="textNoShape">
              <a:avLst/>
            </a:prstTxWarp>
          </a:bodyPr>
          <a:lstStyle/>
          <a:p>
            <a:pPr lvl="0"/>
            <a:r>
              <a:rPr lang="de-DE" altLang="en-US" smtClean="0"/>
              <a:t>Klicken Sie, um die Textformatierung des Masters zu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sp>
        <p:nvSpPr>
          <p:cNvPr id="8198" name="Rectangle 6"/>
          <p:cNvSpPr>
            <a:spLocks noGrp="1" noChangeArrowheads="1"/>
          </p:cNvSpPr>
          <p:nvPr>
            <p:ph type="ftr" sz="quarter" idx="4"/>
          </p:nvPr>
        </p:nvSpPr>
        <p:spPr bwMode="auto">
          <a:xfrm>
            <a:off x="0" y="942975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4" tIns="46072" rIns="92144" bIns="46072" numCol="1" anchor="b" anchorCtr="0" compatLnSpc="1">
            <a:prstTxWarp prst="textNoShape">
              <a:avLst/>
            </a:prstTxWarp>
          </a:bodyPr>
          <a:lstStyle>
            <a:lvl1pPr algn="l" defTabSz="920750">
              <a:defRPr sz="1200">
                <a:latin typeface="Times" pitchFamily="18" charset="0"/>
              </a:defRPr>
            </a:lvl1pPr>
          </a:lstStyle>
          <a:p>
            <a:endParaRPr lang="de-DE" altLang="en-US"/>
          </a:p>
        </p:txBody>
      </p:sp>
      <p:sp>
        <p:nvSpPr>
          <p:cNvPr id="8199" name="Rectangle 7"/>
          <p:cNvSpPr>
            <a:spLocks noGrp="1" noChangeArrowheads="1"/>
          </p:cNvSpPr>
          <p:nvPr>
            <p:ph type="sldNum" sz="quarter" idx="5"/>
          </p:nvPr>
        </p:nvSpPr>
        <p:spPr bwMode="auto">
          <a:xfrm>
            <a:off x="3852863" y="9429750"/>
            <a:ext cx="294481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4" tIns="46072" rIns="92144" bIns="46072" numCol="1" anchor="b" anchorCtr="0" compatLnSpc="1">
            <a:prstTxWarp prst="textNoShape">
              <a:avLst/>
            </a:prstTxWarp>
          </a:bodyPr>
          <a:lstStyle>
            <a:lvl1pPr algn="r" defTabSz="920750">
              <a:defRPr sz="1200">
                <a:latin typeface="Times" pitchFamily="18" charset="0"/>
              </a:defRPr>
            </a:lvl1pPr>
          </a:lstStyle>
          <a:p>
            <a:fld id="{8452D59F-0A09-4EF1-853A-06CDEC530560}" type="slidenum">
              <a:rPr lang="de-DE" altLang="en-US"/>
              <a:pPr/>
              <a:t>‹#›</a:t>
            </a:fld>
            <a:endParaRPr lang="de-DE" altLang="en-US"/>
          </a:p>
        </p:txBody>
      </p:sp>
    </p:spTree>
    <p:extLst>
      <p:ext uri="{BB962C8B-B14F-4D97-AF65-F5344CB8AC3E}">
        <p14:creationId xmlns:p14="http://schemas.microsoft.com/office/powerpoint/2010/main" val="3318883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111" name="Rectangle 15"/>
          <p:cNvSpPr>
            <a:spLocks noGrp="1" noChangeArrowheads="1"/>
          </p:cNvSpPr>
          <p:nvPr>
            <p:ph type="ctrTitle" sz="quarter"/>
          </p:nvPr>
        </p:nvSpPr>
        <p:spPr bwMode="auto">
          <a:xfrm>
            <a:off x="322263" y="2111375"/>
            <a:ext cx="6091237" cy="14700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3200">
                <a:solidFill>
                  <a:schemeClr val="tx2"/>
                </a:solidFill>
              </a:defRPr>
            </a:lvl1pPr>
          </a:lstStyle>
          <a:p>
            <a:pPr lvl="0"/>
            <a:r>
              <a:rPr lang="de-DE" noProof="0" smtClean="0"/>
              <a:t>Titelmasterformat durch Klicken bearbeiten</a:t>
            </a:r>
          </a:p>
        </p:txBody>
      </p:sp>
      <p:sp>
        <p:nvSpPr>
          <p:cNvPr id="4112" name="Rectangle 16"/>
          <p:cNvSpPr>
            <a:spLocks noGrp="1" noChangeArrowheads="1"/>
          </p:cNvSpPr>
          <p:nvPr>
            <p:ph type="subTitle" sz="quarter" idx="1"/>
          </p:nvPr>
        </p:nvSpPr>
        <p:spPr bwMode="auto">
          <a:xfrm>
            <a:off x="322263" y="4552950"/>
            <a:ext cx="5367337"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buFont typeface="Arial" charset="0"/>
              <a:buNone/>
              <a:defRPr/>
            </a:lvl1pPr>
          </a:lstStyle>
          <a:p>
            <a:pPr lvl="0"/>
            <a:r>
              <a:rPr lang="de-DE" noProof="0" smtClean="0"/>
              <a:t>Formatvorlage des Untertitelmasters durch Klicken bearbeiten</a:t>
            </a:r>
          </a:p>
        </p:txBody>
      </p:sp>
      <p:pic>
        <p:nvPicPr>
          <p:cNvPr id="4122" name="Picture 26" descr="logogramm_d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4163" y="68263"/>
            <a:ext cx="2530475" cy="1398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a:xfrm>
            <a:off x="236538" y="6294438"/>
            <a:ext cx="525462" cy="427037"/>
          </a:xfrm>
          <a:prstGeom prst="rect">
            <a:avLst/>
          </a:prstGeom>
        </p:spPr>
        <p:txBody>
          <a:bodyPr/>
          <a:lstStyle>
            <a:lvl1pPr algn="l">
              <a:defRPr sz="1200"/>
            </a:lvl1pPr>
          </a:lstStyle>
          <a:p>
            <a:endParaRPr lang="de-DE" altLang="de-DE" smtClean="0"/>
          </a:p>
          <a:p>
            <a:fld id="{CFD3CF55-1316-46D9-A1B1-20BCA4C9207D}" type="slidenum">
              <a:rPr lang="de-DE" altLang="de-DE" smtClean="0"/>
              <a:pPr/>
              <a:t>‹#›</a:t>
            </a:fld>
            <a:r>
              <a:rPr lang="de-DE" altLang="de-DE" smtClean="0"/>
              <a:t/>
            </a:r>
            <a:br>
              <a:rPr lang="de-DE" altLang="de-DE" smtClean="0"/>
            </a:br>
            <a:endParaRPr lang="de-DE" altLang="de-DE" dirty="0"/>
          </a:p>
        </p:txBody>
      </p:sp>
      <p:sp>
        <p:nvSpPr>
          <p:cNvPr id="5" name="Textfeld 4"/>
          <p:cNvSpPr txBox="1"/>
          <p:nvPr userDrawn="1"/>
        </p:nvSpPr>
        <p:spPr>
          <a:xfrm>
            <a:off x="857250" y="6482148"/>
            <a:ext cx="6153150" cy="276999"/>
          </a:xfrm>
          <a:prstGeom prst="rect">
            <a:avLst/>
          </a:prstGeom>
          <a:noFill/>
        </p:spPr>
        <p:txBody>
          <a:bodyPr wrap="square" rtlCol="0">
            <a:spAutoFit/>
          </a:bodyPr>
          <a:lstStyle/>
          <a:p>
            <a:pPr algn="l"/>
            <a:r>
              <a:rPr lang="de-DE" sz="1200" dirty="0" smtClean="0"/>
              <a:t>Martin Krzywdzinski, 15.6.2018</a:t>
            </a:r>
            <a:endParaRPr lang="de-DE" sz="1200" dirty="0"/>
          </a:p>
        </p:txBody>
      </p:sp>
    </p:spTree>
    <p:extLst>
      <p:ext uri="{BB962C8B-B14F-4D97-AF65-F5344CB8AC3E}">
        <p14:creationId xmlns:p14="http://schemas.microsoft.com/office/powerpoint/2010/main" val="141190253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a:xfrm>
            <a:off x="236538" y="6284913"/>
            <a:ext cx="715962" cy="427037"/>
          </a:xfrm>
          <a:prstGeom prst="rect">
            <a:avLst/>
          </a:prstGeom>
        </p:spPr>
        <p:txBody>
          <a:bodyPr/>
          <a:lstStyle>
            <a:lvl1pPr algn="l">
              <a:defRPr sz="1200"/>
            </a:lvl1pPr>
          </a:lstStyle>
          <a:p>
            <a:endParaRPr lang="de-DE" altLang="de-DE" smtClean="0"/>
          </a:p>
          <a:p>
            <a:fld id="{61490B93-9B1D-46CC-A72A-C52DED5A7DFD}" type="slidenum">
              <a:rPr lang="de-DE" altLang="de-DE" smtClean="0"/>
              <a:pPr/>
              <a:t>‹#›</a:t>
            </a:fld>
            <a:r>
              <a:rPr lang="de-DE" altLang="de-DE" smtClean="0"/>
              <a:t/>
            </a:r>
            <a:br>
              <a:rPr lang="de-DE" altLang="de-DE" smtClean="0"/>
            </a:br>
            <a:endParaRPr lang="de-DE" altLang="de-DE"/>
          </a:p>
        </p:txBody>
      </p:sp>
      <p:sp>
        <p:nvSpPr>
          <p:cNvPr id="4" name="Textfeld 3"/>
          <p:cNvSpPr txBox="1"/>
          <p:nvPr userDrawn="1"/>
        </p:nvSpPr>
        <p:spPr>
          <a:xfrm>
            <a:off x="857250" y="6482148"/>
            <a:ext cx="3629025" cy="276999"/>
          </a:xfrm>
          <a:prstGeom prst="rect">
            <a:avLst/>
          </a:prstGeom>
          <a:noFill/>
        </p:spPr>
        <p:txBody>
          <a:bodyPr wrap="square" rtlCol="0">
            <a:spAutoFit/>
          </a:bodyPr>
          <a:lstStyle/>
          <a:p>
            <a:pPr algn="l"/>
            <a:r>
              <a:rPr lang="de-DE" sz="1200" dirty="0" smtClean="0"/>
              <a:t>Martin </a:t>
            </a:r>
            <a:r>
              <a:rPr lang="de-DE" sz="1200" dirty="0" err="1" smtClean="0"/>
              <a:t>Krzywdzinski</a:t>
            </a:r>
            <a:r>
              <a:rPr lang="de-DE" sz="1200" dirty="0" smtClean="0"/>
              <a:t>, BRIC-Seminar 3.6.2013</a:t>
            </a:r>
            <a:endParaRPr lang="de-DE" sz="1200" dirty="0"/>
          </a:p>
        </p:txBody>
      </p:sp>
    </p:spTree>
    <p:extLst>
      <p:ext uri="{BB962C8B-B14F-4D97-AF65-F5344CB8AC3E}">
        <p14:creationId xmlns:p14="http://schemas.microsoft.com/office/powerpoint/2010/main" val="29695664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a:xfrm>
            <a:off x="217488" y="6294438"/>
            <a:ext cx="658812" cy="427037"/>
          </a:xfrm>
          <a:prstGeom prst="rect">
            <a:avLst/>
          </a:prstGeom>
        </p:spPr>
        <p:txBody>
          <a:bodyPr/>
          <a:lstStyle>
            <a:lvl1pPr algn="l">
              <a:defRPr sz="1200"/>
            </a:lvl1pPr>
          </a:lstStyle>
          <a:p>
            <a:endParaRPr lang="de-DE" altLang="de-DE" smtClean="0"/>
          </a:p>
          <a:p>
            <a:fld id="{40FE969B-74C1-4519-AC91-3570D97F58B9}" type="slidenum">
              <a:rPr lang="de-DE" altLang="de-DE" smtClean="0"/>
              <a:pPr/>
              <a:t>‹#›</a:t>
            </a:fld>
            <a:r>
              <a:rPr lang="de-DE" altLang="de-DE" smtClean="0"/>
              <a:t/>
            </a:r>
            <a:br>
              <a:rPr lang="de-DE" altLang="de-DE" smtClean="0"/>
            </a:br>
            <a:endParaRPr lang="de-DE" altLang="de-DE"/>
          </a:p>
        </p:txBody>
      </p:sp>
      <p:sp>
        <p:nvSpPr>
          <p:cNvPr id="3" name="Textfeld 2"/>
          <p:cNvSpPr txBox="1"/>
          <p:nvPr userDrawn="1"/>
        </p:nvSpPr>
        <p:spPr>
          <a:xfrm>
            <a:off x="857250" y="6482148"/>
            <a:ext cx="3629025" cy="276999"/>
          </a:xfrm>
          <a:prstGeom prst="rect">
            <a:avLst/>
          </a:prstGeom>
          <a:noFill/>
        </p:spPr>
        <p:txBody>
          <a:bodyPr wrap="square" rtlCol="0">
            <a:spAutoFit/>
          </a:bodyPr>
          <a:lstStyle/>
          <a:p>
            <a:pPr algn="l"/>
            <a:r>
              <a:rPr lang="de-DE" sz="1200" dirty="0" smtClean="0"/>
              <a:t>Martin </a:t>
            </a:r>
            <a:r>
              <a:rPr lang="de-DE" sz="1200" dirty="0" err="1" smtClean="0"/>
              <a:t>Krzywdzinski</a:t>
            </a:r>
            <a:r>
              <a:rPr lang="de-DE" sz="1200" dirty="0" smtClean="0"/>
              <a:t>, BRIC-Seminar 3.6.2013</a:t>
            </a:r>
            <a:endParaRPr lang="de-DE" sz="1200" dirty="0"/>
          </a:p>
        </p:txBody>
      </p:sp>
    </p:spTree>
    <p:extLst>
      <p:ext uri="{BB962C8B-B14F-4D97-AF65-F5344CB8AC3E}">
        <p14:creationId xmlns:p14="http://schemas.microsoft.com/office/powerpoint/2010/main" val="3019159300"/>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3" name="Picture 29" descr="logogramm"/>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7975" y="136525"/>
            <a:ext cx="581025" cy="339725"/>
          </a:xfrm>
          <a:prstGeom prst="rect">
            <a:avLst/>
          </a:prstGeom>
          <a:noFill/>
          <a:extLst>
            <a:ext uri="{909E8E84-426E-40dd-AFC4-6F175D3DCCD1}">
              <a14:hiddenFill xmlns:a14="http://schemas.microsoft.com/office/drawing/2010/main">
                <a:solidFill>
                  <a:srgbClr val="FFFFFF"/>
                </a:solidFill>
              </a14:hiddenFill>
            </a:ext>
          </a:extLst>
        </p:spPr>
      </p:pic>
      <p:sp>
        <p:nvSpPr>
          <p:cNvPr id="2" name="Line 3"/>
          <p:cNvSpPr>
            <a:spLocks noChangeShapeType="1"/>
          </p:cNvSpPr>
          <p:nvPr userDrawn="1"/>
        </p:nvSpPr>
        <p:spPr bwMode="auto">
          <a:xfrm>
            <a:off x="323850" y="463550"/>
            <a:ext cx="8535988"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eaLnBrk="1" hangingPunct="1">
              <a:defRPr/>
            </a:pPr>
            <a:endParaRPr lang="de-DE" sz="2800" dirty="0">
              <a:sym typeface="Gill Sans" pitchFamily="-60" charset="0"/>
            </a:endParaRPr>
          </a:p>
        </p:txBody>
      </p:sp>
      <p:pic>
        <p:nvPicPr>
          <p:cNvPr id="3" name="Grafik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99329" y="56057"/>
            <a:ext cx="1165562" cy="3592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0" fontAlgn="base" hangingPunct="0">
        <a:spcBef>
          <a:spcPct val="0"/>
        </a:spcBef>
        <a:spcAft>
          <a:spcPct val="0"/>
        </a:spcAft>
        <a:defRPr sz="3600">
          <a:solidFill>
            <a:schemeClr val="tx1"/>
          </a:solidFill>
          <a:latin typeface="Arial" charset="0"/>
        </a:defRPr>
      </a:lvl6pPr>
      <a:lvl7pPr marL="914400" algn="l" rtl="0" eaLnBrk="0" fontAlgn="base" hangingPunct="0">
        <a:spcBef>
          <a:spcPct val="0"/>
        </a:spcBef>
        <a:spcAft>
          <a:spcPct val="0"/>
        </a:spcAft>
        <a:defRPr sz="3600">
          <a:solidFill>
            <a:schemeClr val="tx1"/>
          </a:solidFill>
          <a:latin typeface="Arial" charset="0"/>
        </a:defRPr>
      </a:lvl7pPr>
      <a:lvl8pPr marL="1371600" algn="l" rtl="0" eaLnBrk="0" fontAlgn="base" hangingPunct="0">
        <a:spcBef>
          <a:spcPct val="0"/>
        </a:spcBef>
        <a:spcAft>
          <a:spcPct val="0"/>
        </a:spcAft>
        <a:defRPr sz="3600">
          <a:solidFill>
            <a:schemeClr val="tx1"/>
          </a:solidFill>
          <a:latin typeface="Arial" charset="0"/>
        </a:defRPr>
      </a:lvl8pPr>
      <a:lvl9pPr marL="1828800" algn="l" rtl="0" eaLnBrk="0" fontAlgn="base" hangingPunct="0">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a:solidFill>
            <a:schemeClr val="tx1"/>
          </a:solidFill>
          <a:latin typeface="+mn-lt"/>
        </a:defRPr>
      </a:lvl2pPr>
      <a:lvl3pPr marL="1143000" indent="-228600" algn="l" rtl="0" eaLnBrk="0" fontAlgn="base" hangingPunct="0">
        <a:spcBef>
          <a:spcPct val="20000"/>
        </a:spcBef>
        <a:spcAft>
          <a:spcPct val="0"/>
        </a:spcAft>
        <a:buFont typeface="Arial" charset="0"/>
        <a:buChar char="—"/>
        <a:defRPr>
          <a:solidFill>
            <a:schemeClr val="tx1"/>
          </a:solidFill>
          <a:latin typeface="+mn-lt"/>
        </a:defRPr>
      </a:lvl3pPr>
      <a:lvl4pPr marL="1600200" indent="-228600" algn="l" rtl="0" eaLnBrk="0" fontAlgn="base" hangingPunct="0">
        <a:spcBef>
          <a:spcPct val="20000"/>
        </a:spcBef>
        <a:spcAft>
          <a:spcPct val="0"/>
        </a:spcAft>
        <a:buFont typeface="Arial" charset="0"/>
        <a:buChar char="—"/>
        <a:defRPr>
          <a:solidFill>
            <a:schemeClr val="tx1"/>
          </a:solidFill>
          <a:latin typeface="+mn-lt"/>
        </a:defRPr>
      </a:lvl4pPr>
      <a:lvl5pPr marL="2057400" indent="-228600" algn="l" rtl="0" eaLnBrk="0" fontAlgn="base" hangingPunct="0">
        <a:spcBef>
          <a:spcPct val="20000"/>
        </a:spcBef>
        <a:spcAft>
          <a:spcPct val="0"/>
        </a:spcAft>
        <a:buFont typeface="Arial" charset="0"/>
        <a:buChar char="—"/>
        <a:defRPr>
          <a:solidFill>
            <a:schemeClr val="tx1"/>
          </a:solidFill>
          <a:latin typeface="+mn-lt"/>
        </a:defRPr>
      </a:lvl5pPr>
      <a:lvl6pPr marL="2514600" indent="-228600" algn="l" rtl="0" eaLnBrk="0" fontAlgn="base" hangingPunct="0">
        <a:spcBef>
          <a:spcPct val="20000"/>
        </a:spcBef>
        <a:spcAft>
          <a:spcPct val="0"/>
        </a:spcAft>
        <a:buFont typeface="Arial" charset="0"/>
        <a:buChar char="—"/>
        <a:defRPr>
          <a:solidFill>
            <a:schemeClr val="tx1"/>
          </a:solidFill>
          <a:latin typeface="+mn-lt"/>
        </a:defRPr>
      </a:lvl6pPr>
      <a:lvl7pPr marL="2971800" indent="-228600" algn="l" rtl="0" eaLnBrk="0" fontAlgn="base" hangingPunct="0">
        <a:spcBef>
          <a:spcPct val="20000"/>
        </a:spcBef>
        <a:spcAft>
          <a:spcPct val="0"/>
        </a:spcAft>
        <a:buFont typeface="Arial" charset="0"/>
        <a:buChar char="—"/>
        <a:defRPr>
          <a:solidFill>
            <a:schemeClr val="tx1"/>
          </a:solidFill>
          <a:latin typeface="+mn-lt"/>
        </a:defRPr>
      </a:lvl7pPr>
      <a:lvl8pPr marL="3429000" indent="-228600" algn="l" rtl="0" eaLnBrk="0" fontAlgn="base" hangingPunct="0">
        <a:spcBef>
          <a:spcPct val="20000"/>
        </a:spcBef>
        <a:spcAft>
          <a:spcPct val="0"/>
        </a:spcAft>
        <a:buFont typeface="Arial" charset="0"/>
        <a:buChar char="—"/>
        <a:defRPr>
          <a:solidFill>
            <a:schemeClr val="tx1"/>
          </a:solidFill>
          <a:latin typeface="+mn-lt"/>
        </a:defRPr>
      </a:lvl8pPr>
      <a:lvl9pPr marL="3886200" indent="-228600" algn="l" rtl="0" eaLnBrk="0" fontAlgn="base" hangingPunct="0">
        <a:spcBef>
          <a:spcPct val="20000"/>
        </a:spcBef>
        <a:spcAft>
          <a:spcPct val="0"/>
        </a:spcAft>
        <a:buFont typeface="Arial" charset="0"/>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microsoft.com/office/2007/relationships/media" Target="../media/media2.wmv"/><Relationship Id="rId4" Type="http://schemas.openxmlformats.org/officeDocument/2006/relationships/video" Target="../media/media2.wmv"/><Relationship Id="rId5" Type="http://schemas.openxmlformats.org/officeDocument/2006/relationships/slideLayout" Target="../slideLayouts/slideLayout2.xml"/><Relationship Id="rId6" Type="http://schemas.openxmlformats.org/officeDocument/2006/relationships/image" Target="../media/image37.png"/><Relationship Id="rId7" Type="http://schemas.openxmlformats.org/officeDocument/2006/relationships/image" Target="../media/image38.png"/><Relationship Id="rId1" Type="http://schemas.microsoft.com/office/2007/relationships/media" Target="../media/media1.wmv"/><Relationship Id="rId2" Type="http://schemas.openxmlformats.org/officeDocument/2006/relationships/video" Target="../media/media1.wm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4.png"/><Relationship Id="rId1" Type="http://schemas.microsoft.com/office/2007/relationships/media" Target="../media/media3.wmv"/><Relationship Id="rId2" Type="http://schemas.openxmlformats.org/officeDocument/2006/relationships/video" Target="../media/media3.wmv"/></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jpeg"/><Relationship Id="rId10" Type="http://schemas.openxmlformats.org/officeDocument/2006/relationships/image" Target="../media/image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810" name="Rectangle 26"/>
          <p:cNvSpPr>
            <a:spLocks noGrp="1" noChangeArrowheads="1"/>
          </p:cNvSpPr>
          <p:nvPr>
            <p:ph type="ctrTitle"/>
          </p:nvPr>
        </p:nvSpPr>
        <p:spPr>
          <a:xfrm>
            <a:off x="322263" y="2200275"/>
            <a:ext cx="7493000" cy="1568450"/>
          </a:xfrm>
        </p:spPr>
        <p:txBody>
          <a:bodyPr/>
          <a:lstStyle/>
          <a:p>
            <a:r>
              <a:rPr lang="en-US" sz="2400" b="1" dirty="0" smtClean="0"/>
              <a:t>Digitalization of work. Trends, chances and dangers</a:t>
            </a:r>
            <a:r>
              <a:rPr lang="de-DE" sz="2400" b="1" dirty="0">
                <a:solidFill>
                  <a:schemeClr val="tx1"/>
                </a:solidFill>
              </a:rPr>
              <a:t/>
            </a:r>
            <a:br>
              <a:rPr lang="de-DE" sz="2400" b="1" dirty="0">
                <a:solidFill>
                  <a:schemeClr val="tx1"/>
                </a:solidFill>
              </a:rPr>
            </a:br>
            <a:r>
              <a:rPr lang="de-DE" sz="2400" b="1" dirty="0" smtClean="0">
                <a:solidFill>
                  <a:schemeClr val="tx1"/>
                </a:solidFill>
              </a:rPr>
              <a:t> </a:t>
            </a:r>
            <a:endParaRPr lang="de-DE" sz="2400" dirty="0">
              <a:solidFill>
                <a:schemeClr val="tx1"/>
              </a:solidFill>
            </a:endParaRPr>
          </a:p>
        </p:txBody>
      </p:sp>
      <p:sp>
        <p:nvSpPr>
          <p:cNvPr id="374811" name="Rectangle 27"/>
          <p:cNvSpPr>
            <a:spLocks noGrp="1" noChangeArrowheads="1"/>
          </p:cNvSpPr>
          <p:nvPr>
            <p:ph type="subTitle" idx="1"/>
          </p:nvPr>
        </p:nvSpPr>
        <p:spPr>
          <a:xfrm>
            <a:off x="322263" y="4092575"/>
            <a:ext cx="7500937" cy="2654300"/>
          </a:xfrm>
        </p:spPr>
        <p:txBody>
          <a:bodyPr/>
          <a:lstStyle/>
          <a:p>
            <a:pPr defTabSz="338138"/>
            <a:r>
              <a:rPr lang="de-DE" sz="2000" dirty="0" smtClean="0"/>
              <a:t>15.6.2018,	</a:t>
            </a:r>
            <a:r>
              <a:rPr lang="de-DE" sz="2000" dirty="0"/>
              <a:t> </a:t>
            </a:r>
            <a:r>
              <a:rPr lang="de-DE" sz="2000" dirty="0" smtClean="0"/>
              <a:t>University </a:t>
            </a:r>
            <a:r>
              <a:rPr lang="de-DE" sz="2000" dirty="0" err="1" smtClean="0"/>
              <a:t>of</a:t>
            </a:r>
            <a:r>
              <a:rPr lang="de-DE" sz="2000" dirty="0" smtClean="0"/>
              <a:t> São Paulo</a:t>
            </a:r>
          </a:p>
          <a:p>
            <a:endParaRPr lang="de-DE" sz="2000" dirty="0" smtClean="0"/>
          </a:p>
          <a:p>
            <a:r>
              <a:rPr lang="de-DE" sz="2000" dirty="0" smtClean="0"/>
              <a:t>Martin </a:t>
            </a:r>
            <a:r>
              <a:rPr lang="de-DE" sz="2000" dirty="0" err="1" smtClean="0"/>
              <a:t>Krzywdzinski</a:t>
            </a:r>
            <a:endParaRPr lang="de-DE" sz="2000" dirty="0"/>
          </a:p>
        </p:txBody>
      </p:sp>
      <p:sp>
        <p:nvSpPr>
          <p:cNvPr id="2" name="Line 3"/>
          <p:cNvSpPr>
            <a:spLocks noChangeShapeType="1"/>
          </p:cNvSpPr>
          <p:nvPr/>
        </p:nvSpPr>
        <p:spPr bwMode="auto">
          <a:xfrm>
            <a:off x="322263" y="2111375"/>
            <a:ext cx="7308850"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eaLnBrk="1" hangingPunct="1">
              <a:defRPr/>
            </a:pPr>
            <a:endParaRPr lang="de-DE" sz="2800" dirty="0">
              <a:sym typeface="Gill Sans" pitchFamily="-60" charset="0"/>
            </a:endParaRPr>
          </a:p>
        </p:txBody>
      </p:sp>
      <p:sp>
        <p:nvSpPr>
          <p:cNvPr id="3" name="Line 3"/>
          <p:cNvSpPr>
            <a:spLocks noChangeShapeType="1"/>
          </p:cNvSpPr>
          <p:nvPr/>
        </p:nvSpPr>
        <p:spPr bwMode="auto">
          <a:xfrm>
            <a:off x="322263" y="3970338"/>
            <a:ext cx="7308850" cy="0"/>
          </a:xfrm>
          <a:prstGeom prst="line">
            <a:avLst/>
          </a:prstGeom>
          <a:noFill/>
          <a:ln w="3175"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625" y="115824"/>
            <a:ext cx="3841750" cy="1183998"/>
          </a:xfrm>
          <a:prstGeom prst="rect">
            <a:avLst/>
          </a:prstGeom>
        </p:spPr>
      </p:pic>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10</a:t>
            </a:fld>
            <a:r>
              <a:rPr lang="de-DE" altLang="de-DE" smtClean="0"/>
              <a:t/>
            </a:r>
            <a:br>
              <a:rPr lang="de-DE" altLang="de-DE" smtClean="0"/>
            </a:br>
            <a:endParaRPr lang="de-DE" altLang="de-DE" dirty="0"/>
          </a:p>
        </p:txBody>
      </p:sp>
      <p:sp>
        <p:nvSpPr>
          <p:cNvPr id="5"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Maintenance: skilled work facing changes</a:t>
            </a:r>
            <a:endParaRPr lang="en-US" sz="2800" b="1" dirty="0">
              <a:solidFill>
                <a:srgbClr val="0380B5"/>
              </a:solidFill>
            </a:endParaRP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t="1811" b="1"/>
          <a:stretch/>
        </p:blipFill>
        <p:spPr>
          <a:xfrm>
            <a:off x="236538" y="2320550"/>
            <a:ext cx="4569642" cy="3425825"/>
          </a:xfrm>
          <a:prstGeom prst="rect">
            <a:avLst/>
          </a:prstGeom>
        </p:spPr>
      </p:pic>
      <p:sp>
        <p:nvSpPr>
          <p:cNvPr id="7" name="Textfeld 6"/>
          <p:cNvSpPr txBox="1"/>
          <p:nvPr/>
        </p:nvSpPr>
        <p:spPr>
          <a:xfrm>
            <a:off x="3390900" y="2259056"/>
            <a:ext cx="5589588" cy="3416320"/>
          </a:xfrm>
          <a:prstGeom prst="rect">
            <a:avLst/>
          </a:prstGeom>
          <a:solidFill>
            <a:schemeClr val="bg1">
              <a:alpha val="60000"/>
            </a:schemeClr>
          </a:solidFill>
        </p:spPr>
        <p:txBody>
          <a:bodyPr wrap="square" lIns="0" rIns="0" rtlCol="0">
            <a:spAutoFit/>
          </a:bodyPr>
          <a:lstStyle/>
          <a:p>
            <a:pPr marL="285750" indent="-285750" algn="l">
              <a:buFont typeface="Arial" panose="020B0604020202020204" pitchFamily="34" charset="0"/>
              <a:buChar char="•"/>
            </a:pPr>
            <a:r>
              <a:rPr lang="en-US" sz="1800" dirty="0" smtClean="0"/>
              <a:t>Skilled work as an important pillar of German manufacturing; around 50% of all industrial workers in skilled trades</a:t>
            </a:r>
          </a:p>
          <a:p>
            <a:pPr marL="285750" indent="-285750" algn="l">
              <a:buFont typeface="Arial" panose="020B0604020202020204" pitchFamily="34" charset="0"/>
              <a:buChar char="•"/>
            </a:pPr>
            <a:endParaRPr lang="en-US" sz="1800" dirty="0" smtClean="0"/>
          </a:p>
          <a:p>
            <a:pPr marL="285750" indent="-285750" algn="l">
              <a:buFont typeface="Arial" panose="020B0604020202020204" pitchFamily="34" charset="0"/>
              <a:buChar char="•"/>
            </a:pPr>
            <a:r>
              <a:rPr lang="en-US" sz="1800" dirty="0" smtClean="0"/>
              <a:t>Example of maintenance work:</a:t>
            </a:r>
            <a:br>
              <a:rPr lang="en-US" sz="1800" dirty="0" smtClean="0"/>
            </a:br>
            <a:r>
              <a:rPr lang="en-US" sz="1800" dirty="0" smtClean="0"/>
              <a:t>- high self-regulation of workers,</a:t>
            </a:r>
            <a:br>
              <a:rPr lang="en-US" sz="1800" dirty="0" smtClean="0"/>
            </a:br>
            <a:r>
              <a:rPr lang="en-US" sz="1800" dirty="0" smtClean="0"/>
              <a:t>- high importance of experience, professional knowledge and problem-solving capabilities,</a:t>
            </a:r>
            <a:br>
              <a:rPr lang="en-US" sz="1800" dirty="0" smtClean="0"/>
            </a:br>
            <a:r>
              <a:rPr lang="en-US" sz="1800" dirty="0" smtClean="0"/>
              <a:t>- Coping with unforeseen problems</a:t>
            </a:r>
          </a:p>
          <a:p>
            <a:pPr algn="l"/>
            <a:endParaRPr lang="en-US" sz="1800" dirty="0" smtClean="0"/>
          </a:p>
          <a:p>
            <a:pPr marL="285750" indent="-285750" algn="l">
              <a:buFont typeface="Arial" panose="020B0604020202020204" pitchFamily="34" charset="0"/>
              <a:buChar char="•"/>
            </a:pPr>
            <a:r>
              <a:rPr lang="en-US" sz="1800" dirty="0" smtClean="0"/>
              <a:t>Frey/Osborne (2013): Probabilities of automation in maintenance occupations of 67% to 86%.</a:t>
            </a:r>
            <a:endParaRPr lang="en-US" sz="1800" dirty="0"/>
          </a:p>
        </p:txBody>
      </p:sp>
    </p:spTree>
    <p:extLst>
      <p:ext uri="{BB962C8B-B14F-4D97-AF65-F5344CB8AC3E}">
        <p14:creationId xmlns:p14="http://schemas.microsoft.com/office/powerpoint/2010/main" val="29430387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11</a:t>
            </a:fld>
            <a:r>
              <a:rPr lang="de-DE" altLang="de-DE" smtClean="0"/>
              <a:t/>
            </a:r>
            <a:br>
              <a:rPr lang="de-DE" altLang="de-DE" smtClean="0"/>
            </a:br>
            <a:endParaRPr lang="de-DE" altLang="de-DE" dirty="0"/>
          </a:p>
        </p:txBody>
      </p:sp>
      <p:sp>
        <p:nvSpPr>
          <p:cNvPr id="5"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Changes in maintenance work</a:t>
            </a:r>
            <a:endParaRPr lang="en-US" sz="2800" b="1" dirty="0">
              <a:solidFill>
                <a:srgbClr val="0380B5"/>
              </a:solidFill>
            </a:endParaRP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t="1811" b="1"/>
          <a:stretch/>
        </p:blipFill>
        <p:spPr>
          <a:xfrm>
            <a:off x="236538" y="2320550"/>
            <a:ext cx="4569642" cy="3425825"/>
          </a:xfrm>
          <a:prstGeom prst="rect">
            <a:avLst/>
          </a:prstGeom>
        </p:spPr>
      </p:pic>
      <p:graphicFrame>
        <p:nvGraphicFramePr>
          <p:cNvPr id="2" name="Diagramm 1"/>
          <p:cNvGraphicFramePr/>
          <p:nvPr>
            <p:extLst>
              <p:ext uri="{D42A27DB-BD31-4B8C-83A1-F6EECF244321}">
                <p14:modId xmlns:p14="http://schemas.microsoft.com/office/powerpoint/2010/main" val="480436872"/>
              </p:ext>
            </p:extLst>
          </p:nvPr>
        </p:nvGraphicFramePr>
        <p:xfrm>
          <a:off x="3224211" y="2117350"/>
          <a:ext cx="5376863" cy="3584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4431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rotWithShape="1">
          <a:blip r:embed="rId2" cstate="print">
            <a:extLst>
              <a:ext uri="{28A0092B-C50C-407E-A947-70E740481C1C}">
                <a14:useLocalDpi xmlns:a14="http://schemas.microsoft.com/office/drawing/2010/main" val="0"/>
              </a:ext>
            </a:extLst>
          </a:blip>
          <a:srcRect t="1811" b="1"/>
          <a:stretch/>
        </p:blipFill>
        <p:spPr>
          <a:xfrm>
            <a:off x="236538" y="2320550"/>
            <a:ext cx="4569642" cy="3425825"/>
          </a:xfrm>
          <a:prstGeom prst="rect">
            <a:avLst/>
          </a:prstGeom>
        </p:spPr>
      </p:pic>
      <p:sp>
        <p:nvSpPr>
          <p:cNvPr id="5"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de-DE" sz="2800" b="1" dirty="0" smtClean="0">
                <a:solidFill>
                  <a:srgbClr val="0380B5"/>
                </a:solidFill>
              </a:rPr>
              <a:t>Smart Maintenance</a:t>
            </a:r>
            <a:endParaRPr lang="de-DE" sz="2800" b="1" dirty="0">
              <a:solidFill>
                <a:srgbClr val="0380B5"/>
              </a:solidFill>
            </a:endParaRPr>
          </a:p>
        </p:txBody>
      </p:sp>
      <p:grpSp>
        <p:nvGrpSpPr>
          <p:cNvPr id="9" name="Gruppieren 8"/>
          <p:cNvGrpSpPr/>
          <p:nvPr/>
        </p:nvGrpSpPr>
        <p:grpSpPr>
          <a:xfrm>
            <a:off x="5967154" y="2287448"/>
            <a:ext cx="2593489" cy="3494839"/>
            <a:chOff x="658303" y="1868748"/>
            <a:chExt cx="2593489" cy="3494839"/>
          </a:xfrm>
        </p:grpSpPr>
        <p:sp>
          <p:nvSpPr>
            <p:cNvPr id="10" name="Rechteck 9"/>
            <p:cNvSpPr/>
            <p:nvPr/>
          </p:nvSpPr>
          <p:spPr bwMode="auto">
            <a:xfrm>
              <a:off x="686411" y="1896856"/>
              <a:ext cx="2565381" cy="346673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Arial" charset="0"/>
              </a:endParaRPr>
            </a:p>
          </p:txBody>
        </p:sp>
        <p:pic>
          <p:nvPicPr>
            <p:cNvPr id="1026" name="Picture 2" descr="acatech Smart Mainten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03" y="1868748"/>
              <a:ext cx="2565381" cy="3466731"/>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bwMode="auto">
            <a:xfrm>
              <a:off x="658303" y="1868748"/>
              <a:ext cx="2565381" cy="3466731"/>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Arial" charset="0"/>
              </a:endParaRPr>
            </a:p>
          </p:txBody>
        </p:sp>
      </p:grpSp>
      <p:sp>
        <p:nvSpPr>
          <p:cNvPr id="7" name="Abgerundete rechteckige Legende 6"/>
          <p:cNvSpPr/>
          <p:nvPr/>
        </p:nvSpPr>
        <p:spPr bwMode="auto">
          <a:xfrm>
            <a:off x="2281554" y="3450020"/>
            <a:ext cx="5104659" cy="2246769"/>
          </a:xfrm>
          <a:prstGeom prst="wedgeRoundRectCallout">
            <a:avLst/>
          </a:prstGeom>
          <a:solidFill>
            <a:srgbClr val="BDDEFF"/>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Arial" charset="0"/>
            </a:endParaRPr>
          </a:p>
        </p:txBody>
      </p:sp>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12</a:t>
            </a:fld>
            <a:r>
              <a:rPr lang="de-DE" altLang="de-DE" smtClean="0"/>
              <a:t/>
            </a:r>
            <a:br>
              <a:rPr lang="de-DE" altLang="de-DE" smtClean="0"/>
            </a:br>
            <a:endParaRPr lang="de-DE" altLang="de-DE" dirty="0"/>
          </a:p>
        </p:txBody>
      </p:sp>
      <p:sp>
        <p:nvSpPr>
          <p:cNvPr id="6" name="Rechteck 5"/>
          <p:cNvSpPr/>
          <p:nvPr/>
        </p:nvSpPr>
        <p:spPr>
          <a:xfrm>
            <a:off x="2445790" y="3450020"/>
            <a:ext cx="4940423" cy="1600438"/>
          </a:xfrm>
          <a:prstGeom prst="rect">
            <a:avLst/>
          </a:prstGeom>
        </p:spPr>
        <p:txBody>
          <a:bodyPr wrap="square">
            <a:spAutoFit/>
          </a:bodyPr>
          <a:lstStyle/>
          <a:p>
            <a:pPr algn="l"/>
            <a:r>
              <a:rPr lang="en-US" dirty="0" smtClean="0"/>
              <a:t>„The central maintenance office has the task to guide the operative maintenance workers who have received a basic qualification. Together with the implementation of assistance systems, the guidance by the central office can compensate for the lack of experience or specialist knowledge of maintenance workers and assure that they can be deployed flexibly in all areas.“ (</a:t>
            </a:r>
            <a:r>
              <a:rPr lang="en-US" dirty="0" err="1" smtClean="0"/>
              <a:t>Acatech</a:t>
            </a:r>
            <a:r>
              <a:rPr lang="en-US" dirty="0" smtClean="0"/>
              <a:t> 2015: 24)</a:t>
            </a:r>
            <a:endParaRPr lang="en-US" dirty="0"/>
          </a:p>
        </p:txBody>
      </p:sp>
    </p:spTree>
    <p:extLst>
      <p:ext uri="{BB962C8B-B14F-4D97-AF65-F5344CB8AC3E}">
        <p14:creationId xmlns:p14="http://schemas.microsoft.com/office/powerpoint/2010/main" val="1916783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13</a:t>
            </a:fld>
            <a:r>
              <a:rPr lang="de-DE" altLang="de-DE" smtClean="0"/>
              <a:t/>
            </a:r>
            <a:br>
              <a:rPr lang="de-DE" altLang="de-DE" smtClean="0"/>
            </a:br>
            <a:endParaRPr lang="de-DE" altLang="de-DE" dirty="0"/>
          </a:p>
        </p:txBody>
      </p:sp>
      <p:sp>
        <p:nvSpPr>
          <p:cNvPr id="5"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Routine work facing changes: Logistics</a:t>
            </a:r>
            <a:endParaRPr lang="en-US" sz="2800" b="1" dirty="0">
              <a:solidFill>
                <a:srgbClr val="0380B5"/>
              </a:solidFill>
            </a:endParaRP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352" y="2116917"/>
            <a:ext cx="2845397" cy="3902883"/>
          </a:xfrm>
          <a:prstGeom prst="rect">
            <a:avLst/>
          </a:prstGeom>
        </p:spPr>
      </p:pic>
      <p:sp>
        <p:nvSpPr>
          <p:cNvPr id="8" name="Textfeld 7"/>
          <p:cNvSpPr txBox="1"/>
          <p:nvPr/>
        </p:nvSpPr>
        <p:spPr>
          <a:xfrm>
            <a:off x="762000" y="2401544"/>
            <a:ext cx="4981576" cy="2862322"/>
          </a:xfrm>
          <a:prstGeom prst="rect">
            <a:avLst/>
          </a:prstGeom>
          <a:solidFill>
            <a:schemeClr val="bg1">
              <a:alpha val="60000"/>
            </a:schemeClr>
          </a:solidFill>
        </p:spPr>
        <p:txBody>
          <a:bodyPr wrap="square" lIns="0" rIns="0" rtlCol="0">
            <a:spAutoFit/>
          </a:bodyPr>
          <a:lstStyle>
            <a:defPPr>
              <a:defRPr lang="en-US"/>
            </a:defPPr>
            <a:lvl1pPr marL="285750" indent="-285750" algn="l">
              <a:buFont typeface="Arial" panose="020B0604020202020204" pitchFamily="34" charset="0"/>
              <a:buChar char="•"/>
              <a:defRPr sz="1800"/>
            </a:lvl1pPr>
          </a:lstStyle>
          <a:p>
            <a:r>
              <a:rPr lang="en-US" dirty="0" smtClean="0"/>
              <a:t>Strongly increasing employment in logistics sector, typically in unskilled/semi-skilled tasks</a:t>
            </a:r>
          </a:p>
          <a:p>
            <a:endParaRPr lang="en-US" dirty="0" smtClean="0"/>
          </a:p>
          <a:p>
            <a:r>
              <a:rPr lang="en-US" dirty="0" smtClean="0"/>
              <a:t>Work in logistics characterized by:</a:t>
            </a:r>
            <a:br>
              <a:rPr lang="en-US" dirty="0" smtClean="0"/>
            </a:br>
            <a:r>
              <a:rPr lang="en-US" dirty="0" smtClean="0"/>
              <a:t>- strong rationalization pressure,</a:t>
            </a:r>
            <a:br>
              <a:rPr lang="en-US" dirty="0" smtClean="0"/>
            </a:br>
            <a:r>
              <a:rPr lang="en-US" dirty="0" smtClean="0"/>
              <a:t>- high control and low job discretion</a:t>
            </a:r>
          </a:p>
          <a:p>
            <a:endParaRPr lang="en-US" dirty="0" smtClean="0"/>
          </a:p>
          <a:p>
            <a:r>
              <a:rPr lang="en-US" dirty="0" smtClean="0"/>
              <a:t>Frey/Osborne (2013): Probabilities of automation of blue-collar occupations in logistics above 90%</a:t>
            </a:r>
            <a:endParaRPr lang="en-US" dirty="0"/>
          </a:p>
        </p:txBody>
      </p:sp>
    </p:spTree>
    <p:extLst>
      <p:ext uri="{BB962C8B-B14F-4D97-AF65-F5344CB8AC3E}">
        <p14:creationId xmlns:p14="http://schemas.microsoft.com/office/powerpoint/2010/main" val="21977135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14</a:t>
            </a:fld>
            <a:r>
              <a:rPr lang="de-DE" altLang="de-DE" smtClean="0"/>
              <a:t/>
            </a:r>
            <a:br>
              <a:rPr lang="de-DE" altLang="de-DE" smtClean="0"/>
            </a:br>
            <a:endParaRPr lang="de-DE" altLang="de-DE" dirty="0"/>
          </a:p>
        </p:txBody>
      </p:sp>
      <p:sp>
        <p:nvSpPr>
          <p:cNvPr id="6"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Increasing employment in the logistics sector</a:t>
            </a:r>
            <a:endParaRPr lang="en-US" sz="2800" b="1" dirty="0">
              <a:solidFill>
                <a:srgbClr val="0380B5"/>
              </a:solidFill>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030348"/>
            <a:ext cx="6555414" cy="4170492"/>
          </a:xfrm>
          <a:prstGeom prst="rect">
            <a:avLst/>
          </a:prstGeom>
        </p:spPr>
      </p:pic>
      <p:sp>
        <p:nvSpPr>
          <p:cNvPr id="3" name="Rechteck 2"/>
          <p:cNvSpPr/>
          <p:nvPr/>
        </p:nvSpPr>
        <p:spPr>
          <a:xfrm>
            <a:off x="1562100" y="2533521"/>
            <a:ext cx="2286001" cy="400110"/>
          </a:xfrm>
          <a:prstGeom prst="rect">
            <a:avLst/>
          </a:prstGeom>
        </p:spPr>
        <p:txBody>
          <a:bodyPr wrap="square">
            <a:spAutoFit/>
          </a:bodyPr>
          <a:lstStyle/>
          <a:p>
            <a:pPr algn="r"/>
            <a:r>
              <a:rPr lang="en-US" sz="1000" b="1" dirty="0"/>
              <a:t>Counties where warehouse jobs</a:t>
            </a:r>
          </a:p>
          <a:p>
            <a:pPr algn="r"/>
            <a:r>
              <a:rPr lang="en-US" sz="1000" b="1" dirty="0"/>
              <a:t>have doubled, or more, since 2010</a:t>
            </a:r>
            <a:endParaRPr lang="en-US" sz="1000" b="1" dirty="0">
              <a:effectLst/>
            </a:endParaRPr>
          </a:p>
        </p:txBody>
      </p:sp>
      <p:sp>
        <p:nvSpPr>
          <p:cNvPr id="7" name="Rechteck 6"/>
          <p:cNvSpPr/>
          <p:nvPr/>
        </p:nvSpPr>
        <p:spPr>
          <a:xfrm>
            <a:off x="3400425" y="2838270"/>
            <a:ext cx="466725" cy="215444"/>
          </a:xfrm>
          <a:prstGeom prst="rect">
            <a:avLst/>
          </a:prstGeom>
        </p:spPr>
        <p:txBody>
          <a:bodyPr wrap="square">
            <a:spAutoFit/>
          </a:bodyPr>
          <a:lstStyle/>
          <a:p>
            <a:pPr algn="l"/>
            <a:r>
              <a:rPr lang="en-US" sz="800" b="1" dirty="0" smtClean="0"/>
              <a:t>blue</a:t>
            </a:r>
            <a:endParaRPr lang="en-US" sz="800" b="1" dirty="0">
              <a:effectLst/>
            </a:endParaRPr>
          </a:p>
        </p:txBody>
      </p:sp>
      <p:sp>
        <p:nvSpPr>
          <p:cNvPr id="8" name="Rechteck 7"/>
          <p:cNvSpPr/>
          <p:nvPr/>
        </p:nvSpPr>
        <p:spPr>
          <a:xfrm>
            <a:off x="1628776" y="2999565"/>
            <a:ext cx="2209800" cy="400110"/>
          </a:xfrm>
          <a:prstGeom prst="rect">
            <a:avLst/>
          </a:prstGeom>
        </p:spPr>
        <p:txBody>
          <a:bodyPr wrap="square">
            <a:spAutoFit/>
          </a:bodyPr>
          <a:lstStyle/>
          <a:p>
            <a:pPr algn="r"/>
            <a:r>
              <a:rPr lang="en-US" sz="1000" b="1" dirty="0" smtClean="0"/>
              <a:t>Top 20 counties with</a:t>
            </a:r>
          </a:p>
          <a:p>
            <a:pPr algn="r"/>
            <a:r>
              <a:rPr lang="en-US" sz="1000" b="1" dirty="0" smtClean="0"/>
              <a:t>the largest labor markets</a:t>
            </a:r>
            <a:endParaRPr lang="en-US" sz="1000" b="1" dirty="0">
              <a:effectLst/>
            </a:endParaRPr>
          </a:p>
        </p:txBody>
      </p:sp>
      <p:sp>
        <p:nvSpPr>
          <p:cNvPr id="9" name="Rechteck 8"/>
          <p:cNvSpPr/>
          <p:nvPr/>
        </p:nvSpPr>
        <p:spPr>
          <a:xfrm>
            <a:off x="3333750" y="3324046"/>
            <a:ext cx="504826" cy="184666"/>
          </a:xfrm>
          <a:prstGeom prst="rect">
            <a:avLst/>
          </a:prstGeom>
        </p:spPr>
        <p:txBody>
          <a:bodyPr wrap="square">
            <a:spAutoFit/>
          </a:bodyPr>
          <a:lstStyle/>
          <a:p>
            <a:pPr algn="l"/>
            <a:r>
              <a:rPr lang="en-US" sz="600" b="1" dirty="0" smtClean="0"/>
              <a:t>outlined</a:t>
            </a:r>
            <a:endParaRPr lang="en-US" sz="600" b="1" dirty="0">
              <a:effectLst/>
            </a:endParaRPr>
          </a:p>
        </p:txBody>
      </p:sp>
      <p:sp>
        <p:nvSpPr>
          <p:cNvPr id="10" name="Rechteck 9"/>
          <p:cNvSpPr/>
          <p:nvPr/>
        </p:nvSpPr>
        <p:spPr>
          <a:xfrm>
            <a:off x="3838576" y="5586552"/>
            <a:ext cx="2247900" cy="707886"/>
          </a:xfrm>
          <a:prstGeom prst="rect">
            <a:avLst/>
          </a:prstGeom>
        </p:spPr>
        <p:txBody>
          <a:bodyPr wrap="square">
            <a:spAutoFit/>
          </a:bodyPr>
          <a:lstStyle/>
          <a:p>
            <a:r>
              <a:rPr lang="en-US" sz="1000" dirty="0"/>
              <a:t>Only two counties in the top 20</a:t>
            </a:r>
          </a:p>
          <a:p>
            <a:r>
              <a:rPr lang="en-US" sz="1000" dirty="0"/>
              <a:t>labor markets had big gains in</a:t>
            </a:r>
          </a:p>
          <a:p>
            <a:r>
              <a:rPr lang="en-US" sz="1000" dirty="0"/>
              <a:t>warehouse jobs: Dallas, Tex. and</a:t>
            </a:r>
          </a:p>
          <a:p>
            <a:r>
              <a:rPr lang="en-US" sz="1000" dirty="0"/>
              <a:t>Fulton, Ga., where Atlanta </a:t>
            </a:r>
            <a:r>
              <a:rPr lang="en-US" sz="1000" dirty="0" smtClean="0"/>
              <a:t>is.</a:t>
            </a:r>
            <a:endParaRPr lang="en-US" sz="1000" dirty="0"/>
          </a:p>
        </p:txBody>
      </p:sp>
      <p:sp>
        <p:nvSpPr>
          <p:cNvPr id="11" name="Rechteck 10"/>
          <p:cNvSpPr/>
          <p:nvPr/>
        </p:nvSpPr>
        <p:spPr>
          <a:xfrm>
            <a:off x="4343401" y="4173607"/>
            <a:ext cx="2247900" cy="246221"/>
          </a:xfrm>
          <a:prstGeom prst="rect">
            <a:avLst/>
          </a:prstGeom>
        </p:spPr>
        <p:txBody>
          <a:bodyPr wrap="square">
            <a:spAutoFit/>
          </a:bodyPr>
          <a:lstStyle/>
          <a:p>
            <a:r>
              <a:rPr lang="en-US" sz="1000" dirty="0" err="1" smtClean="0"/>
              <a:t>Bullit</a:t>
            </a:r>
            <a:r>
              <a:rPr lang="en-US" sz="1000" dirty="0" smtClean="0"/>
              <a:t> Co., Ky.</a:t>
            </a:r>
            <a:endParaRPr lang="en-US" sz="1000" dirty="0"/>
          </a:p>
        </p:txBody>
      </p:sp>
      <p:sp>
        <p:nvSpPr>
          <p:cNvPr id="12" name="Rechteck 11"/>
          <p:cNvSpPr/>
          <p:nvPr/>
        </p:nvSpPr>
        <p:spPr>
          <a:xfrm>
            <a:off x="4151314" y="3104416"/>
            <a:ext cx="2247900" cy="246221"/>
          </a:xfrm>
          <a:prstGeom prst="rect">
            <a:avLst/>
          </a:prstGeom>
        </p:spPr>
        <p:txBody>
          <a:bodyPr wrap="square">
            <a:spAutoFit/>
          </a:bodyPr>
          <a:lstStyle/>
          <a:p>
            <a:r>
              <a:rPr lang="en-US" sz="1000" dirty="0" smtClean="0"/>
              <a:t>Kenosha Co., Wis.</a:t>
            </a:r>
            <a:endParaRPr lang="en-US" sz="1000" dirty="0"/>
          </a:p>
        </p:txBody>
      </p:sp>
      <p:sp>
        <p:nvSpPr>
          <p:cNvPr id="13" name="Rechteck 12"/>
          <p:cNvSpPr/>
          <p:nvPr/>
        </p:nvSpPr>
        <p:spPr>
          <a:xfrm>
            <a:off x="4903789" y="2494816"/>
            <a:ext cx="2247900" cy="553998"/>
          </a:xfrm>
          <a:prstGeom prst="rect">
            <a:avLst/>
          </a:prstGeom>
        </p:spPr>
        <p:txBody>
          <a:bodyPr wrap="square">
            <a:spAutoFit/>
          </a:bodyPr>
          <a:lstStyle/>
          <a:p>
            <a:r>
              <a:rPr lang="de-DE" sz="1000" dirty="0" err="1"/>
              <a:t>Lehigh</a:t>
            </a:r>
            <a:r>
              <a:rPr lang="de-DE" sz="1000" dirty="0"/>
              <a:t> </a:t>
            </a:r>
            <a:r>
              <a:rPr lang="de-DE" sz="1000" dirty="0" err="1"/>
              <a:t>and</a:t>
            </a:r>
            <a:endParaRPr lang="de-DE" sz="1000" dirty="0"/>
          </a:p>
          <a:p>
            <a:r>
              <a:rPr lang="de-DE" sz="1000" dirty="0"/>
              <a:t>Northampton</a:t>
            </a:r>
          </a:p>
          <a:p>
            <a:r>
              <a:rPr lang="de-DE" sz="1000" dirty="0" err="1" smtClean="0"/>
              <a:t>Counties</a:t>
            </a:r>
            <a:r>
              <a:rPr lang="en-US" sz="1000" dirty="0" smtClean="0"/>
              <a:t>, Pa.</a:t>
            </a:r>
            <a:endParaRPr lang="en-US" sz="1000" dirty="0"/>
          </a:p>
        </p:txBody>
      </p:sp>
      <p:sp>
        <p:nvSpPr>
          <p:cNvPr id="14" name="Textfeld 13"/>
          <p:cNvSpPr txBox="1"/>
          <p:nvPr/>
        </p:nvSpPr>
        <p:spPr>
          <a:xfrm>
            <a:off x="6959775" y="5570737"/>
            <a:ext cx="2184226" cy="707886"/>
          </a:xfrm>
          <a:prstGeom prst="rect">
            <a:avLst/>
          </a:prstGeom>
          <a:noFill/>
        </p:spPr>
        <p:txBody>
          <a:bodyPr wrap="square" rtlCol="0">
            <a:spAutoFit/>
          </a:bodyPr>
          <a:lstStyle/>
          <a:p>
            <a:pPr algn="l"/>
            <a:r>
              <a:rPr lang="de-DE" sz="1000" dirty="0" smtClean="0"/>
              <a:t>Quelle: New York Times (22.10.2017), </a:t>
            </a:r>
            <a:r>
              <a:rPr lang="de-DE" sz="1000" dirty="0" err="1" smtClean="0"/>
              <a:t>Where</a:t>
            </a:r>
            <a:r>
              <a:rPr lang="de-DE" sz="1000" dirty="0" smtClean="0"/>
              <a:t> Internet Orders </a:t>
            </a:r>
            <a:r>
              <a:rPr lang="de-DE" sz="1000" dirty="0" err="1" smtClean="0"/>
              <a:t>Mean</a:t>
            </a:r>
            <a:r>
              <a:rPr lang="de-DE" sz="1000" dirty="0" smtClean="0"/>
              <a:t> Real Jobs, </a:t>
            </a:r>
            <a:r>
              <a:rPr lang="de-DE" sz="1000" dirty="0" err="1" smtClean="0"/>
              <a:t>and</a:t>
            </a:r>
            <a:r>
              <a:rPr lang="de-DE" sz="1000" dirty="0" smtClean="0"/>
              <a:t> New Life </a:t>
            </a:r>
            <a:r>
              <a:rPr lang="de-DE" sz="1000" dirty="0" err="1" smtClean="0"/>
              <a:t>for</a:t>
            </a:r>
            <a:r>
              <a:rPr lang="de-DE" sz="1000" dirty="0" smtClean="0"/>
              <a:t> Communities.</a:t>
            </a:r>
            <a:endParaRPr lang="de-DE" sz="1000" dirty="0"/>
          </a:p>
        </p:txBody>
      </p:sp>
    </p:spTree>
    <p:extLst>
      <p:ext uri="{BB962C8B-B14F-4D97-AF65-F5344CB8AC3E}">
        <p14:creationId xmlns:p14="http://schemas.microsoft.com/office/powerpoint/2010/main" val="32392972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15</a:t>
            </a:fld>
            <a:r>
              <a:rPr lang="de-DE" altLang="de-DE" smtClean="0"/>
              <a:t/>
            </a:r>
            <a:br>
              <a:rPr lang="de-DE" altLang="de-DE" smtClean="0"/>
            </a:br>
            <a:endParaRPr lang="de-DE" altLang="de-DE" dirty="0"/>
          </a:p>
        </p:txBody>
      </p:sp>
      <p:sp>
        <p:nvSpPr>
          <p:cNvPr id="6"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Routine work: Continuing rationalization</a:t>
            </a:r>
            <a:endParaRPr lang="en-US" sz="2800" b="1" dirty="0">
              <a:solidFill>
                <a:srgbClr val="0380B5"/>
              </a:solidFill>
            </a:endParaRPr>
          </a:p>
        </p:txBody>
      </p:sp>
      <p:sp>
        <p:nvSpPr>
          <p:cNvPr id="2" name="Rechteck 1"/>
          <p:cNvSpPr/>
          <p:nvPr/>
        </p:nvSpPr>
        <p:spPr>
          <a:xfrm>
            <a:off x="4860861" y="4671834"/>
            <a:ext cx="3013966" cy="246221"/>
          </a:xfrm>
          <a:prstGeom prst="rect">
            <a:avLst/>
          </a:prstGeom>
        </p:spPr>
        <p:txBody>
          <a:bodyPr wrap="none">
            <a:spAutoFit/>
          </a:bodyPr>
          <a:lstStyle/>
          <a:p>
            <a:pPr algn="l"/>
            <a:r>
              <a:rPr lang="de-DE" sz="1000" dirty="0"/>
              <a:t>https://www.youtube.com/watch?v=3UxZDJ1HiPE</a:t>
            </a:r>
          </a:p>
        </p:txBody>
      </p:sp>
      <p:pic>
        <p:nvPicPr>
          <p:cNvPr id="9" name="Kiva system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1927" t="12058" r="11963" b="11686"/>
          <a:stretch/>
        </p:blipFill>
        <p:spPr>
          <a:xfrm>
            <a:off x="4894262" y="2344280"/>
            <a:ext cx="3820467" cy="2166245"/>
          </a:xfrm>
          <a:prstGeom prst="rect">
            <a:avLst/>
          </a:prstGeom>
        </p:spPr>
      </p:pic>
      <p:pic>
        <p:nvPicPr>
          <p:cNvPr id="10" name="Data glass short.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22263" y="2344280"/>
            <a:ext cx="3854111" cy="2166245"/>
          </a:xfrm>
          <a:prstGeom prst="rect">
            <a:avLst/>
          </a:prstGeom>
        </p:spPr>
      </p:pic>
      <p:sp>
        <p:nvSpPr>
          <p:cNvPr id="11" name="Rechteck 10"/>
          <p:cNvSpPr/>
          <p:nvPr/>
        </p:nvSpPr>
        <p:spPr>
          <a:xfrm>
            <a:off x="322263" y="4631979"/>
            <a:ext cx="4572000" cy="246221"/>
          </a:xfrm>
          <a:prstGeom prst="rect">
            <a:avLst/>
          </a:prstGeom>
        </p:spPr>
        <p:txBody>
          <a:bodyPr>
            <a:spAutoFit/>
          </a:bodyPr>
          <a:lstStyle/>
          <a:p>
            <a:pPr algn="l"/>
            <a:r>
              <a:rPr lang="de-DE" sz="1000" smtClean="0"/>
              <a:t>https://www.youtube.com/watch?v=OrYHJaSAxis</a:t>
            </a:r>
            <a:endParaRPr lang="de-DE" sz="1000"/>
          </a:p>
        </p:txBody>
      </p:sp>
    </p:spTree>
    <p:extLst>
      <p:ext uri="{BB962C8B-B14F-4D97-AF65-F5344CB8AC3E}">
        <p14:creationId xmlns:p14="http://schemas.microsoft.com/office/powerpoint/2010/main" val="5143257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16</a:t>
            </a:fld>
            <a:r>
              <a:rPr lang="de-DE" altLang="de-DE" smtClean="0"/>
              <a:t/>
            </a:r>
            <a:br>
              <a:rPr lang="de-DE" altLang="de-DE" smtClean="0"/>
            </a:br>
            <a:endParaRPr lang="de-DE" altLang="de-DE" dirty="0"/>
          </a:p>
        </p:txBody>
      </p:sp>
      <p:sp>
        <p:nvSpPr>
          <p:cNvPr id="5"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Online work: the example of </a:t>
            </a:r>
            <a:r>
              <a:rPr lang="en-US" sz="2800" b="1" dirty="0" err="1" smtClean="0">
                <a:solidFill>
                  <a:srgbClr val="0380B5"/>
                </a:solidFill>
              </a:rPr>
              <a:t>crowdwork</a:t>
            </a:r>
            <a:endParaRPr lang="en-US" sz="2800" b="1" dirty="0">
              <a:solidFill>
                <a:srgbClr val="0380B5"/>
              </a:solidFill>
            </a:endParaRPr>
          </a:p>
        </p:txBody>
      </p:sp>
      <p:pic>
        <p:nvPicPr>
          <p:cNvPr id="8" name="Grafik 7"/>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453650" y="2951163"/>
            <a:ext cx="4550153" cy="3343275"/>
          </a:xfrm>
          <a:prstGeom prst="rect">
            <a:avLst/>
          </a:prstGeom>
        </p:spPr>
      </p:pic>
      <p:sp>
        <p:nvSpPr>
          <p:cNvPr id="7" name="Textfeld 6"/>
          <p:cNvSpPr txBox="1"/>
          <p:nvPr/>
        </p:nvSpPr>
        <p:spPr>
          <a:xfrm>
            <a:off x="565944" y="2669759"/>
            <a:ext cx="6082506" cy="1754326"/>
          </a:xfrm>
          <a:prstGeom prst="rect">
            <a:avLst/>
          </a:prstGeom>
          <a:solidFill>
            <a:schemeClr val="bg1">
              <a:alpha val="60000"/>
            </a:schemeClr>
          </a:solidFill>
        </p:spPr>
        <p:txBody>
          <a:bodyPr wrap="square" lIns="0" rIns="0" rtlCol="0">
            <a:spAutoFit/>
          </a:bodyPr>
          <a:lstStyle>
            <a:defPPr>
              <a:defRPr lang="en-US"/>
            </a:defPPr>
            <a:lvl1pPr marL="285750" indent="-285750" algn="l">
              <a:buFont typeface="Arial" panose="020B0604020202020204" pitchFamily="34" charset="0"/>
              <a:buChar char="•"/>
              <a:defRPr sz="1800"/>
            </a:lvl1pPr>
          </a:lstStyle>
          <a:p>
            <a:r>
              <a:rPr lang="en-US" dirty="0" smtClean="0"/>
              <a:t>More than 1 million registered </a:t>
            </a:r>
            <a:r>
              <a:rPr lang="en-US" dirty="0" err="1" smtClean="0"/>
              <a:t>crowdworkers</a:t>
            </a:r>
            <a:r>
              <a:rPr lang="en-US" dirty="0" smtClean="0"/>
              <a:t> in Germany, but „only“ around 100,000-200,000 actually active</a:t>
            </a:r>
          </a:p>
          <a:p>
            <a:endParaRPr lang="en-US" dirty="0" smtClean="0"/>
          </a:p>
          <a:p>
            <a:r>
              <a:rPr lang="en-US" dirty="0" smtClean="0"/>
              <a:t>Different types of work: micro tasks and macro tasks</a:t>
            </a:r>
          </a:p>
          <a:p>
            <a:endParaRPr lang="en-US" dirty="0" smtClean="0"/>
          </a:p>
          <a:p>
            <a:r>
              <a:rPr lang="en-US" dirty="0" smtClean="0"/>
              <a:t>In the long term, automation of micro tasks expected</a:t>
            </a:r>
            <a:endParaRPr lang="en-US" dirty="0"/>
          </a:p>
        </p:txBody>
      </p:sp>
    </p:spTree>
    <p:extLst>
      <p:ext uri="{BB962C8B-B14F-4D97-AF65-F5344CB8AC3E}">
        <p14:creationId xmlns:p14="http://schemas.microsoft.com/office/powerpoint/2010/main" val="42401028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271" r="57763" b="2902"/>
          <a:stretch/>
        </p:blipFill>
        <p:spPr bwMode="auto">
          <a:xfrm rot="1295434">
            <a:off x="5440872" y="2431574"/>
            <a:ext cx="2772759" cy="19520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17</a:t>
            </a:fld>
            <a:r>
              <a:rPr lang="de-DE" altLang="de-DE" smtClean="0"/>
              <a:t/>
            </a:r>
            <a:br>
              <a:rPr lang="de-DE" altLang="de-DE" smtClean="0"/>
            </a:br>
            <a:endParaRPr lang="de-DE" altLang="de-DE" dirty="0"/>
          </a:p>
        </p:txBody>
      </p:sp>
      <p:sp>
        <p:nvSpPr>
          <p:cNvPr id="5"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err="1" smtClean="0">
                <a:solidFill>
                  <a:srgbClr val="0380B5"/>
                </a:solidFill>
              </a:rPr>
              <a:t>Crowdwork</a:t>
            </a:r>
            <a:r>
              <a:rPr lang="en-US" sz="2800" b="1" dirty="0" smtClean="0">
                <a:solidFill>
                  <a:srgbClr val="0380B5"/>
                </a:solidFill>
              </a:rPr>
              <a:t>: interest representation issues</a:t>
            </a:r>
            <a:endParaRPr lang="en-US" sz="2800" b="1" dirty="0">
              <a:solidFill>
                <a:srgbClr val="0380B5"/>
              </a:solidFill>
            </a:endParaRPr>
          </a:p>
        </p:txBody>
      </p:sp>
      <p:pic>
        <p:nvPicPr>
          <p:cNvPr id="7" name="Grafik 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21348" y="2809120"/>
            <a:ext cx="4550153" cy="3343275"/>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2" t="9514" r="57240" b="9590"/>
          <a:stretch/>
        </p:blipFill>
        <p:spPr bwMode="auto">
          <a:xfrm>
            <a:off x="3382394" y="2593697"/>
            <a:ext cx="2853651" cy="19516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105" r="57434" b="4913"/>
          <a:stretch/>
        </p:blipFill>
        <p:spPr bwMode="auto">
          <a:xfrm rot="331524">
            <a:off x="5064315" y="4226579"/>
            <a:ext cx="2551747" cy="18071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0838059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650" y="2951163"/>
            <a:ext cx="4550153" cy="3343275"/>
          </a:xfrm>
          <a:prstGeom prst="rect">
            <a:avLst/>
          </a:prstGeom>
        </p:spPr>
      </p:pic>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18</a:t>
            </a:fld>
            <a:r>
              <a:rPr lang="de-DE" altLang="de-DE" smtClean="0"/>
              <a:t/>
            </a:r>
            <a:br>
              <a:rPr lang="de-DE" altLang="de-DE" smtClean="0"/>
            </a:br>
            <a:endParaRPr lang="de-DE" altLang="de-DE" dirty="0"/>
          </a:p>
        </p:txBody>
      </p:sp>
      <p:sp>
        <p:nvSpPr>
          <p:cNvPr id="5"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err="1" smtClean="0">
                <a:solidFill>
                  <a:srgbClr val="0380B5"/>
                </a:solidFill>
              </a:rPr>
              <a:t>Crowdwork</a:t>
            </a:r>
            <a:r>
              <a:rPr lang="en-US" sz="2800" b="1" dirty="0" smtClean="0">
                <a:solidFill>
                  <a:srgbClr val="0380B5"/>
                </a:solidFill>
              </a:rPr>
              <a:t>: competition for reputation</a:t>
            </a:r>
            <a:endParaRPr lang="en-US" sz="2800" b="1" dirty="0">
              <a:solidFill>
                <a:srgbClr val="0380B5"/>
              </a:solidFill>
            </a:endParaRPr>
          </a:p>
        </p:txBody>
      </p:sp>
      <p:sp>
        <p:nvSpPr>
          <p:cNvPr id="8" name="Abgerundetes Rechteck 7"/>
          <p:cNvSpPr/>
          <p:nvPr/>
        </p:nvSpPr>
        <p:spPr>
          <a:xfrm>
            <a:off x="1384700" y="2432091"/>
            <a:ext cx="4104456" cy="2915160"/>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1384700" y="3189356"/>
            <a:ext cx="4104456" cy="1754326"/>
          </a:xfrm>
          <a:prstGeom prst="rect">
            <a:avLst/>
          </a:prstGeom>
          <a:noFill/>
        </p:spPr>
        <p:txBody>
          <a:bodyPr wrap="square" rtlCol="0">
            <a:spAutoFit/>
          </a:bodyPr>
          <a:lstStyle/>
          <a:p>
            <a:pPr algn="l">
              <a:spcAft>
                <a:spcPts val="300"/>
              </a:spcAft>
            </a:pPr>
            <a:r>
              <a:rPr lang="en-US" sz="1400" dirty="0" smtClean="0"/>
              <a:t>Ranking of </a:t>
            </a:r>
            <a:r>
              <a:rPr lang="en-US" sz="1400" dirty="0" err="1" smtClean="0"/>
              <a:t>crowdworkers</a:t>
            </a:r>
            <a:r>
              <a:rPr lang="en-US" sz="1400" dirty="0" smtClean="0"/>
              <a:t> based on:</a:t>
            </a:r>
          </a:p>
          <a:p>
            <a:pPr marL="269875" indent="-269875" algn="l">
              <a:spcAft>
                <a:spcPts val="300"/>
              </a:spcAft>
              <a:buFont typeface="Arial" panose="020B0604020202020204" pitchFamily="34" charset="0"/>
              <a:buChar char="•"/>
            </a:pPr>
            <a:r>
              <a:rPr lang="en-US" sz="1400" dirty="0" smtClean="0"/>
              <a:t>Activity (logging in at least all 3 days; longer absences lead to points losses)</a:t>
            </a:r>
          </a:p>
          <a:p>
            <a:pPr marL="269875" lvl="0" indent="-269875" algn="l">
              <a:spcAft>
                <a:spcPts val="300"/>
              </a:spcAft>
              <a:buFont typeface="Arial" panose="020B0604020202020204" pitchFamily="34" charset="0"/>
              <a:buChar char="•"/>
              <a:defRPr/>
            </a:pPr>
            <a:r>
              <a:rPr lang="en-US" dirty="0" smtClean="0"/>
              <a:t>Won competitions</a:t>
            </a:r>
          </a:p>
          <a:p>
            <a:pPr marL="269875" lvl="0" indent="-269875" algn="l">
              <a:spcAft>
                <a:spcPts val="300"/>
              </a:spcAft>
              <a:buFont typeface="Arial" panose="020B0604020202020204" pitchFamily="34" charset="0"/>
              <a:buChar char="•"/>
              <a:defRPr/>
            </a:pPr>
            <a:r>
              <a:rPr lang="en-US" dirty="0" smtClean="0"/>
              <a:t>Engagement (participation in competitions, communication with clients etc.)</a:t>
            </a:r>
          </a:p>
          <a:p>
            <a:pPr marL="269875" lvl="0" indent="-269875" algn="l">
              <a:spcAft>
                <a:spcPts val="300"/>
              </a:spcAft>
              <a:buFont typeface="Arial" panose="020B0604020202020204" pitchFamily="34" charset="0"/>
              <a:buChar char="•"/>
              <a:defRPr/>
            </a:pPr>
            <a:r>
              <a:rPr lang="en-US" dirty="0" smtClean="0"/>
              <a:t>Profile: all information available, data </a:t>
            </a:r>
            <a:r>
              <a:rPr lang="en-US" dirty="0" err="1" smtClean="0"/>
              <a:t>verifeid</a:t>
            </a:r>
            <a:r>
              <a:rPr lang="en-US" dirty="0" smtClean="0"/>
              <a:t>?</a:t>
            </a:r>
            <a:endParaRPr lang="en-US" dirty="0"/>
          </a:p>
        </p:txBody>
      </p:sp>
      <p:pic>
        <p:nvPicPr>
          <p:cNvPr id="10" name="Grafik 9"/>
          <p:cNvPicPr>
            <a:picLocks noChangeAspect="1"/>
          </p:cNvPicPr>
          <p:nvPr/>
        </p:nvPicPr>
        <p:blipFill rotWithShape="1">
          <a:blip r:embed="rId3"/>
          <a:srcRect b="79652"/>
          <a:stretch/>
        </p:blipFill>
        <p:spPr>
          <a:xfrm>
            <a:off x="1388033" y="2414463"/>
            <a:ext cx="4101124" cy="535038"/>
          </a:xfrm>
          <a:prstGeom prst="rect">
            <a:avLst/>
          </a:prstGeom>
        </p:spPr>
      </p:pic>
      <p:sp>
        <p:nvSpPr>
          <p:cNvPr id="11" name="Textfeld 10"/>
          <p:cNvSpPr txBox="1"/>
          <p:nvPr/>
        </p:nvSpPr>
        <p:spPr>
          <a:xfrm>
            <a:off x="1388033" y="2512705"/>
            <a:ext cx="4101123" cy="338554"/>
          </a:xfrm>
          <a:prstGeom prst="rect">
            <a:avLst/>
          </a:prstGeom>
          <a:noFill/>
        </p:spPr>
        <p:txBody>
          <a:bodyPr wrap="square" rtlCol="0">
            <a:spAutoFit/>
          </a:bodyPr>
          <a:lstStyle/>
          <a:p>
            <a:r>
              <a:rPr lang="de-DE" sz="1600" b="1" dirty="0" smtClean="0">
                <a:solidFill>
                  <a:schemeClr val="bg1"/>
                </a:solidFill>
              </a:rPr>
              <a:t>Reputation </a:t>
            </a:r>
            <a:r>
              <a:rPr lang="de-DE" sz="1600" b="1" dirty="0" err="1" smtClean="0">
                <a:solidFill>
                  <a:schemeClr val="bg1"/>
                </a:solidFill>
              </a:rPr>
              <a:t>system</a:t>
            </a:r>
            <a:r>
              <a:rPr lang="de-DE" sz="1600" b="1" dirty="0" smtClean="0">
                <a:solidFill>
                  <a:schemeClr val="bg1"/>
                </a:solidFill>
              </a:rPr>
              <a:t> (</a:t>
            </a:r>
            <a:r>
              <a:rPr lang="de-DE" sz="1600" b="1" dirty="0" err="1" smtClean="0">
                <a:solidFill>
                  <a:schemeClr val="bg1"/>
                </a:solidFill>
              </a:rPr>
              <a:t>example</a:t>
            </a:r>
            <a:r>
              <a:rPr lang="de-DE" sz="1600" b="1" dirty="0" smtClean="0">
                <a:solidFill>
                  <a:schemeClr val="bg1"/>
                </a:solidFill>
              </a:rPr>
              <a:t>):</a:t>
            </a:r>
            <a:endParaRPr lang="de-DE" sz="1600" b="1" dirty="0">
              <a:solidFill>
                <a:schemeClr val="bg1"/>
              </a:solidFill>
            </a:endParaRPr>
          </a:p>
        </p:txBody>
      </p:sp>
    </p:spTree>
    <p:extLst>
      <p:ext uri="{BB962C8B-B14F-4D97-AF65-F5344CB8AC3E}">
        <p14:creationId xmlns:p14="http://schemas.microsoft.com/office/powerpoint/2010/main" val="144314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19</a:t>
            </a:fld>
            <a:r>
              <a:rPr lang="de-DE" altLang="de-DE" smtClean="0"/>
              <a:t/>
            </a:r>
            <a:br>
              <a:rPr lang="de-DE" altLang="de-DE" smtClean="0"/>
            </a:br>
            <a:endParaRPr lang="de-DE" altLang="de-DE" dirty="0"/>
          </a:p>
        </p:txBody>
      </p:sp>
      <p:sp>
        <p:nvSpPr>
          <p:cNvPr id="3"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Conclusions</a:t>
            </a:r>
            <a:endParaRPr lang="en-US" sz="2800" b="1" dirty="0">
              <a:solidFill>
                <a:srgbClr val="0380B5"/>
              </a:solidFill>
            </a:endParaRPr>
          </a:p>
        </p:txBody>
      </p:sp>
      <p:sp>
        <p:nvSpPr>
          <p:cNvPr id="5" name="Rechteck 4"/>
          <p:cNvSpPr/>
          <p:nvPr/>
        </p:nvSpPr>
        <p:spPr>
          <a:xfrm>
            <a:off x="1266553" y="3708582"/>
            <a:ext cx="4192173" cy="369332"/>
          </a:xfrm>
          <a:prstGeom prst="rect">
            <a:avLst/>
          </a:prstGeom>
        </p:spPr>
        <p:txBody>
          <a:bodyPr wrap="none">
            <a:spAutoFit/>
          </a:bodyPr>
          <a:lstStyle/>
          <a:p>
            <a:pPr marL="285750" indent="-285750" algn="l">
              <a:buFont typeface="Arial" panose="020B0604020202020204" pitchFamily="34" charset="0"/>
              <a:buChar char="•"/>
            </a:pPr>
            <a:r>
              <a:rPr lang="en-US" sz="1800" dirty="0" smtClean="0"/>
              <a:t>Regulation needed for platform work</a:t>
            </a:r>
            <a:endParaRPr lang="en-US" sz="1800" dirty="0"/>
          </a:p>
        </p:txBody>
      </p:sp>
      <p:sp>
        <p:nvSpPr>
          <p:cNvPr id="6" name="Rechteck 5"/>
          <p:cNvSpPr/>
          <p:nvPr/>
        </p:nvSpPr>
        <p:spPr>
          <a:xfrm>
            <a:off x="1277773" y="1985988"/>
            <a:ext cx="5602816" cy="369332"/>
          </a:xfrm>
          <a:prstGeom prst="rect">
            <a:avLst/>
          </a:prstGeom>
        </p:spPr>
        <p:txBody>
          <a:bodyPr wrap="none">
            <a:spAutoFit/>
          </a:bodyPr>
          <a:lstStyle/>
          <a:p>
            <a:pPr marL="285750" lvl="0" indent="-285750" algn="l">
              <a:buFont typeface="Arial" panose="020B0604020202020204" pitchFamily="34" charset="0"/>
              <a:buChar char="•"/>
            </a:pPr>
            <a:r>
              <a:rPr lang="en-US" sz="1800" dirty="0" smtClean="0"/>
              <a:t>Employment  losses less dramatic than expected?</a:t>
            </a:r>
            <a:endParaRPr lang="en-US" sz="1800" dirty="0"/>
          </a:p>
        </p:txBody>
      </p:sp>
      <p:sp>
        <p:nvSpPr>
          <p:cNvPr id="7" name="Rechteck 6"/>
          <p:cNvSpPr/>
          <p:nvPr/>
        </p:nvSpPr>
        <p:spPr>
          <a:xfrm>
            <a:off x="1277773" y="2539014"/>
            <a:ext cx="5884944" cy="369332"/>
          </a:xfrm>
          <a:prstGeom prst="rect">
            <a:avLst/>
          </a:prstGeom>
        </p:spPr>
        <p:txBody>
          <a:bodyPr wrap="none">
            <a:spAutoFit/>
          </a:bodyPr>
          <a:lstStyle/>
          <a:p>
            <a:pPr marL="285750" indent="-285750" algn="l">
              <a:buFont typeface="Arial" panose="020B0604020202020204" pitchFamily="34" charset="0"/>
              <a:buChar char="•"/>
            </a:pPr>
            <a:r>
              <a:rPr lang="en-US" sz="1800" dirty="0" smtClean="0"/>
              <a:t>Increasing rationalization, control and work intensity?</a:t>
            </a:r>
            <a:endParaRPr lang="en-US" sz="1800" dirty="0"/>
          </a:p>
        </p:txBody>
      </p:sp>
      <p:sp>
        <p:nvSpPr>
          <p:cNvPr id="8" name="Rechteck 7"/>
          <p:cNvSpPr/>
          <p:nvPr/>
        </p:nvSpPr>
        <p:spPr>
          <a:xfrm>
            <a:off x="1277773" y="3148738"/>
            <a:ext cx="2358338" cy="369332"/>
          </a:xfrm>
          <a:prstGeom prst="rect">
            <a:avLst/>
          </a:prstGeom>
        </p:spPr>
        <p:txBody>
          <a:bodyPr wrap="none">
            <a:spAutoFit/>
          </a:bodyPr>
          <a:lstStyle/>
          <a:p>
            <a:pPr marL="285750" indent="-285750" algn="l">
              <a:buFont typeface="Arial" panose="020B0604020202020204" pitchFamily="34" charset="0"/>
              <a:buChar char="•"/>
            </a:pPr>
            <a:r>
              <a:rPr lang="en-US" sz="1800" dirty="0" smtClean="0"/>
              <a:t>Deskilling threats?</a:t>
            </a:r>
            <a:endParaRPr lang="en-US" sz="1800" dirty="0"/>
          </a:p>
        </p:txBody>
      </p:sp>
      <p:sp>
        <p:nvSpPr>
          <p:cNvPr id="9" name="Rechteck 8"/>
          <p:cNvSpPr/>
          <p:nvPr/>
        </p:nvSpPr>
        <p:spPr>
          <a:xfrm>
            <a:off x="1648307" y="6075979"/>
            <a:ext cx="5267412" cy="215444"/>
          </a:xfrm>
          <a:prstGeom prst="rect">
            <a:avLst/>
          </a:prstGeom>
        </p:spPr>
        <p:txBody>
          <a:bodyPr wrap="square">
            <a:spAutoFit/>
          </a:bodyPr>
          <a:lstStyle/>
          <a:p>
            <a:pPr algn="l"/>
            <a:r>
              <a:rPr lang="de-DE" sz="800" smtClean="0"/>
              <a:t>Quelle: https</a:t>
            </a:r>
            <a:r>
              <a:rPr lang="de-DE" sz="800"/>
              <a:t>://netzoekonom.de/2015/09/04/maschinen-werden-kollegen-sein-25-thesen-zur-zukunft-der-arbeit/</a:t>
            </a:r>
          </a:p>
        </p:txBody>
      </p:sp>
      <p:pic>
        <p:nvPicPr>
          <p:cNvPr id="10" name="Picture 2" descr="Maschinen werden Kollegen sein – 25 Thesen zur Zukunft der Arbe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527" y="4201514"/>
            <a:ext cx="5145984" cy="1874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951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Future of work and the role of humans</a:t>
            </a:r>
            <a:endParaRPr lang="en-US" sz="2800" b="1" dirty="0">
              <a:solidFill>
                <a:srgbClr val="0380B5"/>
              </a:solidFill>
            </a:endParaRPr>
          </a:p>
        </p:txBody>
      </p:sp>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2</a:t>
            </a:fld>
            <a:r>
              <a:rPr lang="de-DE" altLang="de-DE" smtClean="0"/>
              <a:t/>
            </a:r>
            <a:br>
              <a:rPr lang="de-DE" altLang="de-DE" smtClean="0"/>
            </a:br>
            <a:endParaRPr lang="de-DE" altLang="de-D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64421"/>
            <a:ext cx="6650530"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187624" y="5608837"/>
            <a:ext cx="5764759" cy="276999"/>
          </a:xfrm>
          <a:prstGeom prst="rect">
            <a:avLst/>
          </a:prstGeom>
          <a:noFill/>
        </p:spPr>
        <p:txBody>
          <a:bodyPr wrap="square" rtlCol="0">
            <a:spAutoFit/>
          </a:bodyPr>
          <a:lstStyle/>
          <a:p>
            <a:pPr algn="l"/>
            <a:r>
              <a:rPr lang="de-DE" sz="1200" dirty="0" smtClean="0"/>
              <a:t>Source: The Economist (29.3.2014), </a:t>
            </a:r>
            <a:r>
              <a:rPr lang="de-DE" sz="1200" dirty="0" err="1" smtClean="0"/>
              <a:t>Rise</a:t>
            </a:r>
            <a:r>
              <a:rPr lang="de-DE" sz="1200" dirty="0" smtClean="0"/>
              <a:t> </a:t>
            </a:r>
            <a:r>
              <a:rPr lang="de-DE" sz="1200" dirty="0" err="1" smtClean="0"/>
              <a:t>of</a:t>
            </a:r>
            <a:r>
              <a:rPr lang="de-DE" sz="1200" dirty="0" smtClean="0"/>
              <a:t> </a:t>
            </a:r>
            <a:r>
              <a:rPr lang="de-DE" sz="1200" dirty="0" err="1" smtClean="0"/>
              <a:t>the</a:t>
            </a:r>
            <a:r>
              <a:rPr lang="de-DE" sz="1200" dirty="0" smtClean="0"/>
              <a:t> </a:t>
            </a:r>
            <a:r>
              <a:rPr lang="de-DE" sz="1200" dirty="0" err="1" smtClean="0"/>
              <a:t>Robots</a:t>
            </a:r>
            <a:r>
              <a:rPr lang="de-DE" sz="1200" dirty="0" smtClean="0"/>
              <a:t>.</a:t>
            </a:r>
            <a:endParaRPr lang="de-DE" sz="1200" dirty="0"/>
          </a:p>
        </p:txBody>
      </p:sp>
    </p:spTree>
    <p:extLst>
      <p:ext uri="{BB962C8B-B14F-4D97-AF65-F5344CB8AC3E}">
        <p14:creationId xmlns:p14="http://schemas.microsoft.com/office/powerpoint/2010/main" val="42783965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5" name="Rectangle 7"/>
          <p:cNvSpPr>
            <a:spLocks noChangeArrowheads="1"/>
          </p:cNvSpPr>
          <p:nvPr/>
        </p:nvSpPr>
        <p:spPr bwMode="auto">
          <a:xfrm>
            <a:off x="322263" y="2228850"/>
            <a:ext cx="741045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a:r>
              <a:rPr lang="en-US" sz="2000" dirty="0" smtClean="0">
                <a:solidFill>
                  <a:schemeClr val="tx2"/>
                </a:solidFill>
              </a:rPr>
              <a:t>Thank you very much for your attention!</a:t>
            </a:r>
          </a:p>
        </p:txBody>
      </p:sp>
      <p:sp>
        <p:nvSpPr>
          <p:cNvPr id="2" name="Line 3"/>
          <p:cNvSpPr>
            <a:spLocks noChangeShapeType="1"/>
          </p:cNvSpPr>
          <p:nvPr/>
        </p:nvSpPr>
        <p:spPr bwMode="auto">
          <a:xfrm>
            <a:off x="322263" y="2111375"/>
            <a:ext cx="7575550"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eaLnBrk="1" hangingPunct="1">
              <a:defRPr/>
            </a:pPr>
            <a:endParaRPr lang="de-DE" sz="2800" dirty="0">
              <a:sym typeface="Gill Sans" pitchFamily="-60" charset="0"/>
            </a:endParaRPr>
          </a:p>
        </p:txBody>
      </p:sp>
      <p:pic>
        <p:nvPicPr>
          <p:cNvPr id="8" name="DARPA Robots Falling Ov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4444" y="2695039"/>
            <a:ext cx="7053369" cy="3964423"/>
          </a:xfrm>
          <a:prstGeom prst="rect">
            <a:avLst/>
          </a:prstGeom>
        </p:spPr>
      </p:pic>
      <p:sp>
        <p:nvSpPr>
          <p:cNvPr id="9" name="Rechteck 8"/>
          <p:cNvSpPr/>
          <p:nvPr/>
        </p:nvSpPr>
        <p:spPr>
          <a:xfrm>
            <a:off x="742954" y="6649938"/>
            <a:ext cx="4572000" cy="246221"/>
          </a:xfrm>
          <a:prstGeom prst="rect">
            <a:avLst/>
          </a:prstGeom>
        </p:spPr>
        <p:txBody>
          <a:bodyPr>
            <a:spAutoFit/>
          </a:bodyPr>
          <a:lstStyle/>
          <a:p>
            <a:pPr algn="l"/>
            <a:r>
              <a:rPr lang="de-DE" sz="1000"/>
              <a:t>https://www.youtube.com/watch?v=HUC1w38DJQw&amp;noredirect=1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How new are the “new” technologies?</a:t>
            </a:r>
            <a:endParaRPr lang="en-US" sz="2800" b="1" dirty="0">
              <a:solidFill>
                <a:srgbClr val="0380B5"/>
              </a:solidFill>
            </a:endParaRPr>
          </a:p>
        </p:txBody>
      </p:sp>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3</a:t>
            </a:fld>
            <a:r>
              <a:rPr lang="de-DE" altLang="de-DE" smtClean="0"/>
              <a:t/>
            </a:r>
            <a:br>
              <a:rPr lang="de-DE" altLang="de-DE" smtClean="0"/>
            </a:br>
            <a:endParaRPr lang="de-DE" alt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343" y="1770896"/>
            <a:ext cx="2867791" cy="3819897"/>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003" y="1770896"/>
            <a:ext cx="2929508" cy="3827890"/>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93" y="1761662"/>
            <a:ext cx="2858794" cy="3864051"/>
          </a:xfrm>
          <a:prstGeom prst="rect">
            <a:avLst/>
          </a:prstGeom>
        </p:spPr>
      </p:pic>
      <p:sp>
        <p:nvSpPr>
          <p:cNvPr id="8" name="Textfeld 7"/>
          <p:cNvSpPr txBox="1"/>
          <p:nvPr/>
        </p:nvSpPr>
        <p:spPr>
          <a:xfrm>
            <a:off x="722786" y="5651713"/>
            <a:ext cx="1691208" cy="369332"/>
          </a:xfrm>
          <a:prstGeom prst="rect">
            <a:avLst/>
          </a:prstGeom>
          <a:noFill/>
        </p:spPr>
        <p:txBody>
          <a:bodyPr wrap="square" rtlCol="0">
            <a:spAutoFit/>
          </a:bodyPr>
          <a:lstStyle/>
          <a:p>
            <a:pPr algn="ctr"/>
            <a:r>
              <a:rPr lang="de-DE" dirty="0" smtClean="0"/>
              <a:t>1966</a:t>
            </a:r>
            <a:endParaRPr lang="de-DE" dirty="0"/>
          </a:p>
        </p:txBody>
      </p:sp>
      <p:sp>
        <p:nvSpPr>
          <p:cNvPr id="9" name="Textfeld 8"/>
          <p:cNvSpPr txBox="1"/>
          <p:nvPr/>
        </p:nvSpPr>
        <p:spPr>
          <a:xfrm>
            <a:off x="3739153" y="5656252"/>
            <a:ext cx="1691208" cy="369332"/>
          </a:xfrm>
          <a:prstGeom prst="rect">
            <a:avLst/>
          </a:prstGeom>
          <a:noFill/>
        </p:spPr>
        <p:txBody>
          <a:bodyPr wrap="square" rtlCol="0">
            <a:spAutoFit/>
          </a:bodyPr>
          <a:lstStyle/>
          <a:p>
            <a:pPr algn="ctr"/>
            <a:r>
              <a:rPr lang="de-DE" dirty="0" smtClean="0"/>
              <a:t>1978</a:t>
            </a:r>
            <a:endParaRPr lang="de-DE" dirty="0"/>
          </a:p>
        </p:txBody>
      </p:sp>
      <p:sp>
        <p:nvSpPr>
          <p:cNvPr id="10" name="Textfeld 9"/>
          <p:cNvSpPr txBox="1"/>
          <p:nvPr/>
        </p:nvSpPr>
        <p:spPr>
          <a:xfrm>
            <a:off x="6818786" y="5651713"/>
            <a:ext cx="1691208" cy="369332"/>
          </a:xfrm>
          <a:prstGeom prst="rect">
            <a:avLst/>
          </a:prstGeom>
          <a:noFill/>
        </p:spPr>
        <p:txBody>
          <a:bodyPr wrap="square" rtlCol="0">
            <a:spAutoFit/>
          </a:bodyPr>
          <a:lstStyle/>
          <a:p>
            <a:pPr algn="ctr"/>
            <a:r>
              <a:rPr lang="de-DE" dirty="0" smtClean="0"/>
              <a:t>2016</a:t>
            </a:r>
            <a:endParaRPr lang="de-DE" dirty="0"/>
          </a:p>
        </p:txBody>
      </p:sp>
    </p:spTree>
    <p:extLst>
      <p:ext uri="{BB962C8B-B14F-4D97-AF65-F5344CB8AC3E}">
        <p14:creationId xmlns:p14="http://schemas.microsoft.com/office/powerpoint/2010/main" val="25158107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4</a:t>
            </a:fld>
            <a:r>
              <a:rPr lang="de-DE" altLang="de-DE" smtClean="0"/>
              <a:t/>
            </a:r>
            <a:br>
              <a:rPr lang="de-DE" altLang="de-DE" smtClean="0"/>
            </a:br>
            <a:endParaRPr lang="de-DE" altLang="de-DE" dirty="0"/>
          </a:p>
        </p:txBody>
      </p:sp>
      <p:sp>
        <p:nvSpPr>
          <p:cNvPr id="5"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err="1" smtClean="0">
                <a:solidFill>
                  <a:srgbClr val="0380B5"/>
                </a:solidFill>
              </a:rPr>
              <a:t>Industrie</a:t>
            </a:r>
            <a:r>
              <a:rPr lang="en-US" sz="2800" b="1" dirty="0" smtClean="0">
                <a:solidFill>
                  <a:srgbClr val="0380B5"/>
                </a:solidFill>
              </a:rPr>
              <a:t> 4.0: a technology bundle</a:t>
            </a:r>
            <a:endParaRPr lang="en-US" sz="2800" b="1" dirty="0">
              <a:solidFill>
                <a:srgbClr val="0380B5"/>
              </a:solidFill>
            </a:endParaRPr>
          </a:p>
        </p:txBody>
      </p:sp>
      <p:pic>
        <p:nvPicPr>
          <p:cNvPr id="6" name="Picture 2" descr="Kommissionierer mit Datenbril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215" y="2385656"/>
            <a:ext cx="1995989" cy="13722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technician works with Baxter, an adaptive manufacturing robot created by Rethink Robotics at The Rodon Group manufacturing facility, Tuesday, March 12, 2013, in Hatfield, P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8" r="3935"/>
          <a:stretch/>
        </p:blipFill>
        <p:spPr bwMode="auto">
          <a:xfrm>
            <a:off x="2530136" y="4602027"/>
            <a:ext cx="2237174" cy="13018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4598988" y="4826485"/>
            <a:ext cx="2398262" cy="584775"/>
          </a:xfrm>
          <a:prstGeom prst="rect">
            <a:avLst/>
          </a:prstGeom>
          <a:noFill/>
        </p:spPr>
        <p:txBody>
          <a:bodyPr wrap="square" rtlCol="0">
            <a:spAutoFit/>
          </a:bodyPr>
          <a:lstStyle/>
          <a:p>
            <a:r>
              <a:rPr lang="de-DE" sz="1600" dirty="0" smtClean="0">
                <a:latin typeface="Arial" panose="020B0604020202020204" pitchFamily="34" charset="0"/>
                <a:cs typeface="Arial" panose="020B0604020202020204" pitchFamily="34" charset="0"/>
              </a:rPr>
              <a:t>New </a:t>
            </a:r>
            <a:r>
              <a:rPr lang="de-DE" sz="1600" dirty="0" err="1" smtClean="0">
                <a:latin typeface="Arial" panose="020B0604020202020204" pitchFamily="34" charset="0"/>
                <a:cs typeface="Arial" panose="020B0604020202020204" pitchFamily="34" charset="0"/>
              </a:rPr>
              <a:t>automation</a:t>
            </a:r>
            <a:r>
              <a:rPr lang="de-DE" sz="1600" dirty="0" smtClean="0">
                <a:latin typeface="Arial" panose="020B0604020202020204" pitchFamily="34" charset="0"/>
                <a:cs typeface="Arial" panose="020B0604020202020204" pitchFamily="34" charset="0"/>
              </a:rPr>
              <a:t> </a:t>
            </a:r>
            <a:r>
              <a:rPr lang="de-DE" sz="1600" dirty="0" err="1" smtClean="0">
                <a:latin typeface="Arial" panose="020B0604020202020204" pitchFamily="34" charset="0"/>
                <a:cs typeface="Arial" panose="020B0604020202020204" pitchFamily="34" charset="0"/>
              </a:rPr>
              <a:t>concepts</a:t>
            </a:r>
            <a:endParaRPr lang="de-DE" sz="1600" dirty="0">
              <a:latin typeface="Arial" panose="020B0604020202020204" pitchFamily="34" charset="0"/>
              <a:cs typeface="Arial" panose="020B0604020202020204" pitchFamily="34" charset="0"/>
            </a:endParaRPr>
          </a:p>
        </p:txBody>
      </p:sp>
      <p:pic>
        <p:nvPicPr>
          <p:cNvPr id="12" name="Picture 10" descr="http://www.industryweek.com/site-files/industryweek.com/files/imagecache/large_img/uploads/2014/11/logistics-promo_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51" r="4662"/>
          <a:stretch/>
        </p:blipFill>
        <p:spPr bwMode="auto">
          <a:xfrm>
            <a:off x="389881" y="2248715"/>
            <a:ext cx="2628018" cy="16461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2833223" y="2656278"/>
            <a:ext cx="1934086" cy="584775"/>
          </a:xfrm>
          <a:prstGeom prst="rect">
            <a:avLst/>
          </a:prstGeom>
          <a:noFill/>
        </p:spPr>
        <p:txBody>
          <a:bodyPr wrap="square" rtlCol="0">
            <a:spAutoFit/>
          </a:bodyPr>
          <a:lstStyle/>
          <a:p>
            <a:r>
              <a:rPr lang="de-DE" sz="1600" dirty="0" smtClean="0">
                <a:latin typeface="Arial" panose="020B0604020202020204" pitchFamily="34" charset="0"/>
                <a:cs typeface="Arial" panose="020B0604020202020204" pitchFamily="34" charset="0"/>
              </a:rPr>
              <a:t>Internet </a:t>
            </a:r>
            <a:r>
              <a:rPr lang="de-DE" sz="1600" dirty="0" err="1" smtClean="0">
                <a:latin typeface="Arial" panose="020B0604020202020204" pitchFamily="34" charset="0"/>
                <a:cs typeface="Arial" panose="020B0604020202020204" pitchFamily="34" charset="0"/>
              </a:rPr>
              <a:t>of</a:t>
            </a:r>
            <a:r>
              <a:rPr lang="de-DE" sz="1600" dirty="0" smtClean="0">
                <a:latin typeface="Arial" panose="020B0604020202020204" pitchFamily="34" charset="0"/>
                <a:cs typeface="Arial" panose="020B0604020202020204" pitchFamily="34" charset="0"/>
              </a:rPr>
              <a:t> Things, Big Data</a:t>
            </a:r>
            <a:endParaRPr lang="de-DE" sz="1600" dirty="0">
              <a:latin typeface="Arial" panose="020B0604020202020204" pitchFamily="34" charset="0"/>
              <a:cs typeface="Arial" panose="020B0604020202020204" pitchFamily="34" charset="0"/>
            </a:endParaRPr>
          </a:p>
        </p:txBody>
      </p:sp>
      <p:sp>
        <p:nvSpPr>
          <p:cNvPr id="14" name="Textfeld 13"/>
          <p:cNvSpPr txBox="1"/>
          <p:nvPr/>
        </p:nvSpPr>
        <p:spPr>
          <a:xfrm>
            <a:off x="7234235" y="2656277"/>
            <a:ext cx="1641477" cy="830997"/>
          </a:xfrm>
          <a:prstGeom prst="rect">
            <a:avLst/>
          </a:prstGeom>
          <a:noFill/>
        </p:spPr>
        <p:txBody>
          <a:bodyPr wrap="square" rtlCol="0">
            <a:spAutoFit/>
          </a:bodyPr>
          <a:lstStyle/>
          <a:p>
            <a:r>
              <a:rPr lang="de-DE" sz="1600" dirty="0" smtClean="0">
                <a:latin typeface="Arial" panose="020B0604020202020204" pitchFamily="34" charset="0"/>
                <a:cs typeface="Arial" panose="020B0604020202020204" pitchFamily="34" charset="0"/>
              </a:rPr>
              <a:t>Digital </a:t>
            </a:r>
            <a:r>
              <a:rPr lang="de-DE" sz="1600" dirty="0" err="1" smtClean="0">
                <a:latin typeface="Arial" panose="020B0604020202020204" pitchFamily="34" charset="0"/>
                <a:cs typeface="Arial" panose="020B0604020202020204" pitchFamily="34" charset="0"/>
              </a:rPr>
              <a:t>assistance</a:t>
            </a:r>
            <a:r>
              <a:rPr lang="de-DE" sz="1600" dirty="0" smtClean="0">
                <a:latin typeface="Arial" panose="020B0604020202020204" pitchFamily="34" charset="0"/>
                <a:cs typeface="Arial" panose="020B0604020202020204" pitchFamily="34" charset="0"/>
              </a:rPr>
              <a:t> </a:t>
            </a:r>
            <a:r>
              <a:rPr lang="de-DE" sz="1600" dirty="0" err="1" smtClean="0">
                <a:latin typeface="Arial" panose="020B0604020202020204" pitchFamily="34" charset="0"/>
                <a:cs typeface="Arial" panose="020B0604020202020204" pitchFamily="34" charset="0"/>
              </a:rPr>
              <a:t>systeme</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3199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5</a:t>
            </a:fld>
            <a:r>
              <a:rPr lang="de-DE" altLang="de-DE" smtClean="0"/>
              <a:t/>
            </a:r>
            <a:br>
              <a:rPr lang="de-DE" altLang="de-DE" smtClean="0"/>
            </a:br>
            <a:endParaRPr lang="de-DE" altLang="de-DE" dirty="0"/>
          </a:p>
        </p:txBody>
      </p:sp>
      <p:sp>
        <p:nvSpPr>
          <p:cNvPr id="7"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de-DE" sz="2800" b="1" dirty="0" smtClean="0">
                <a:solidFill>
                  <a:srgbClr val="0380B5"/>
                </a:solidFill>
              </a:rPr>
              <a:t>Industrie 4.0 </a:t>
            </a:r>
            <a:r>
              <a:rPr lang="de-DE" sz="2800" b="1" dirty="0" err="1" smtClean="0">
                <a:solidFill>
                  <a:srgbClr val="0380B5"/>
                </a:solidFill>
              </a:rPr>
              <a:t>and</a:t>
            </a:r>
            <a:r>
              <a:rPr lang="de-DE" sz="2800" b="1" dirty="0" smtClean="0">
                <a:solidFill>
                  <a:srgbClr val="0380B5"/>
                </a:solidFill>
              </a:rPr>
              <a:t> </a:t>
            </a:r>
            <a:r>
              <a:rPr lang="de-DE" sz="2800" b="1" dirty="0" err="1" smtClean="0">
                <a:solidFill>
                  <a:srgbClr val="0380B5"/>
                </a:solidFill>
              </a:rPr>
              <a:t>platform</a:t>
            </a:r>
            <a:r>
              <a:rPr lang="de-DE" sz="2800" b="1" dirty="0" smtClean="0">
                <a:solidFill>
                  <a:srgbClr val="0380B5"/>
                </a:solidFill>
              </a:rPr>
              <a:t> </a:t>
            </a:r>
            <a:r>
              <a:rPr lang="de-DE" sz="2800" b="1" dirty="0" err="1" smtClean="0">
                <a:solidFill>
                  <a:srgbClr val="0380B5"/>
                </a:solidFill>
              </a:rPr>
              <a:t>economy</a:t>
            </a:r>
            <a:endParaRPr lang="de-DE" sz="2800" b="1" dirty="0">
              <a:solidFill>
                <a:srgbClr val="0380B5"/>
              </a:solidFill>
            </a:endParaRPr>
          </a:p>
        </p:txBody>
      </p:sp>
      <p:grpSp>
        <p:nvGrpSpPr>
          <p:cNvPr id="26" name="Gruppieren 25"/>
          <p:cNvGrpSpPr/>
          <p:nvPr/>
        </p:nvGrpSpPr>
        <p:grpSpPr>
          <a:xfrm>
            <a:off x="595933" y="2440278"/>
            <a:ext cx="3833354" cy="3259987"/>
            <a:chOff x="595933" y="2440278"/>
            <a:chExt cx="3833354" cy="3259987"/>
          </a:xfrm>
        </p:grpSpPr>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7801" y="2730381"/>
              <a:ext cx="2051486" cy="1224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7549"/>
            <a:stretch/>
          </p:blipFill>
          <p:spPr bwMode="auto">
            <a:xfrm>
              <a:off x="1045222" y="3936926"/>
              <a:ext cx="2183754" cy="55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descr="https://www.iiconsortium.org/images/IIC-logo-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33" y="2973470"/>
              <a:ext cx="1756742" cy="714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515365" y="4361172"/>
              <a:ext cx="1427221" cy="1339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708" y="2440278"/>
              <a:ext cx="2114635" cy="372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uppieren 24"/>
          <p:cNvGrpSpPr/>
          <p:nvPr/>
        </p:nvGrpSpPr>
        <p:grpSpPr>
          <a:xfrm>
            <a:off x="5761866" y="1609828"/>
            <a:ext cx="2115310" cy="4690641"/>
            <a:chOff x="5761866" y="1609828"/>
            <a:chExt cx="2115310" cy="4690641"/>
          </a:xfrm>
        </p:grpSpPr>
        <p:pic>
          <p:nvPicPr>
            <p:cNvPr id="2" name="Grafik 1"/>
            <p:cNvPicPr>
              <a:picLocks noChangeAspect="1"/>
            </p:cNvPicPr>
            <p:nvPr/>
          </p:nvPicPr>
          <p:blipFill rotWithShape="1">
            <a:blip r:embed="rId7"/>
            <a:srcRect l="28458" r="35751"/>
            <a:stretch/>
          </p:blipFill>
          <p:spPr>
            <a:xfrm>
              <a:off x="5761866" y="1609828"/>
              <a:ext cx="2115310" cy="4690641"/>
            </a:xfrm>
            <a:prstGeom prst="rect">
              <a:avLst/>
            </a:prstGeom>
          </p:spPr>
        </p:pic>
        <p:sp>
          <p:nvSpPr>
            <p:cNvPr id="14" name="Rechteck 13"/>
            <p:cNvSpPr/>
            <p:nvPr/>
          </p:nvSpPr>
          <p:spPr bwMode="auto">
            <a:xfrm>
              <a:off x="5876925" y="2219326"/>
              <a:ext cx="1876425" cy="3257550"/>
            </a:xfrm>
            <a:prstGeom prst="rect">
              <a:avLst/>
            </a:prstGeom>
            <a:solidFill>
              <a:schemeClr val="tx1">
                <a:lumMod val="85000"/>
                <a:lumOff val="15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Arial" charset="0"/>
              </a:endParaRPr>
            </a:p>
          </p:txBody>
        </p:sp>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8108" y="2374864"/>
              <a:ext cx="667310" cy="667310"/>
            </a:xfrm>
            <a:prstGeom prst="rect">
              <a:avLst/>
            </a:prstGeom>
          </p:spPr>
        </p:pic>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2177" y="2440278"/>
              <a:ext cx="544351" cy="511111"/>
            </a:xfrm>
            <a:prstGeom prst="roundRect">
              <a:avLst>
                <a:gd name="adj" fmla="val 9595"/>
              </a:avLst>
            </a:prstGeom>
            <a:solidFill>
              <a:srgbClr val="FFFFFF">
                <a:shade val="85000"/>
              </a:srgbClr>
            </a:solidFill>
            <a:ln>
              <a:noFill/>
            </a:ln>
            <a:effectLst/>
          </p:spPr>
        </p:pic>
        <p:pic>
          <p:nvPicPr>
            <p:cNvPr id="16" name="Grafik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3479" y="3197712"/>
              <a:ext cx="680041" cy="455902"/>
            </a:xfrm>
            <a:prstGeom prst="roundRect">
              <a:avLst>
                <a:gd name="adj" fmla="val 8594"/>
              </a:avLst>
            </a:prstGeom>
            <a:solidFill>
              <a:srgbClr val="FFFFFF">
                <a:shade val="85000"/>
              </a:srgbClr>
            </a:solidFill>
            <a:ln>
              <a:noFill/>
            </a:ln>
            <a:effectLst/>
          </p:spPr>
        </p:pic>
        <p:pic>
          <p:nvPicPr>
            <p:cNvPr id="19" name="Grafik 18"/>
            <p:cNvPicPr>
              <a:picLocks noChangeAspect="1"/>
            </p:cNvPicPr>
            <p:nvPr/>
          </p:nvPicPr>
          <p:blipFill rotWithShape="1">
            <a:blip r:embed="rId11" cstate="print">
              <a:extLst>
                <a:ext uri="{28A0092B-C50C-407E-A947-70E740481C1C}">
                  <a14:useLocalDpi xmlns:a14="http://schemas.microsoft.com/office/drawing/2010/main" val="0"/>
                </a:ext>
              </a:extLst>
            </a:blip>
            <a:srcRect r="1500" b="2500"/>
            <a:stretch/>
          </p:blipFill>
          <p:spPr>
            <a:xfrm>
              <a:off x="6968579" y="3197712"/>
              <a:ext cx="537949" cy="532487"/>
            </a:xfrm>
            <a:prstGeom prst="roundRect">
              <a:avLst>
                <a:gd name="adj" fmla="val 8594"/>
              </a:avLst>
            </a:prstGeom>
            <a:solidFill>
              <a:srgbClr val="FFFFFF">
                <a:shade val="85000"/>
              </a:srgbClr>
            </a:solidFill>
            <a:ln>
              <a:noFill/>
            </a:ln>
            <a:effectLst/>
          </p:spPr>
        </p:pic>
        <p:pic>
          <p:nvPicPr>
            <p:cNvPr id="22" name="Grafik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3820" y="3955148"/>
              <a:ext cx="1352708" cy="304359"/>
            </a:xfrm>
            <a:prstGeom prst="roundRect">
              <a:avLst>
                <a:gd name="adj" fmla="val 8594"/>
              </a:avLst>
            </a:prstGeom>
            <a:solidFill>
              <a:srgbClr val="FFFFFF">
                <a:shade val="85000"/>
              </a:srgbClr>
            </a:solidFill>
            <a:ln>
              <a:noFill/>
            </a:ln>
            <a:effectLst/>
          </p:spPr>
        </p:pic>
        <p:pic>
          <p:nvPicPr>
            <p:cNvPr id="23" name="Grafik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55258" y="4455061"/>
              <a:ext cx="559867" cy="559867"/>
            </a:xfrm>
            <a:prstGeom prst="rect">
              <a:avLst/>
            </a:prstGeom>
          </p:spPr>
        </p:pic>
        <p:pic>
          <p:nvPicPr>
            <p:cNvPr id="24" name="Grafik 23"/>
            <p:cNvPicPr>
              <a:picLocks noChangeAspect="1"/>
            </p:cNvPicPr>
            <p:nvPr/>
          </p:nvPicPr>
          <p:blipFill rotWithShape="1">
            <a:blip r:embed="rId14" cstate="print">
              <a:extLst>
                <a:ext uri="{28A0092B-C50C-407E-A947-70E740481C1C}">
                  <a14:useLocalDpi xmlns:a14="http://schemas.microsoft.com/office/drawing/2010/main" val="0"/>
                </a:ext>
              </a:extLst>
            </a:blip>
            <a:srcRect l="11597" t="14827" r="11459" b="18368"/>
            <a:stretch/>
          </p:blipFill>
          <p:spPr>
            <a:xfrm>
              <a:off x="6962339" y="4502686"/>
              <a:ext cx="540598" cy="469364"/>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22136005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6</a:t>
            </a:fld>
            <a:r>
              <a:rPr lang="de-DE" altLang="de-DE" smtClean="0"/>
              <a:t/>
            </a:r>
            <a:br>
              <a:rPr lang="de-DE" altLang="de-DE" smtClean="0"/>
            </a:br>
            <a:endParaRPr lang="de-DE" altLang="de-DE" dirty="0"/>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16638" t="46457" r="15258" b="16748"/>
          <a:stretch/>
        </p:blipFill>
        <p:spPr>
          <a:xfrm>
            <a:off x="3171755" y="2022464"/>
            <a:ext cx="5707159" cy="4363095"/>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29067" t="28130" r="21514" b="54019"/>
          <a:stretch/>
        </p:blipFill>
        <p:spPr>
          <a:xfrm>
            <a:off x="147419" y="2511256"/>
            <a:ext cx="3311912" cy="1692756"/>
          </a:xfrm>
          <a:prstGeom prst="rect">
            <a:avLst/>
          </a:prstGeom>
        </p:spPr>
      </p:pic>
      <p:sp>
        <p:nvSpPr>
          <p:cNvPr id="8" name="Rechteck 7"/>
          <p:cNvSpPr/>
          <p:nvPr/>
        </p:nvSpPr>
        <p:spPr>
          <a:xfrm>
            <a:off x="322263" y="4422013"/>
            <a:ext cx="2632291" cy="553998"/>
          </a:xfrm>
          <a:prstGeom prst="rect">
            <a:avLst/>
          </a:prstGeom>
        </p:spPr>
        <p:txBody>
          <a:bodyPr wrap="square">
            <a:spAutoFit/>
          </a:bodyPr>
          <a:lstStyle/>
          <a:p>
            <a:r>
              <a:rPr lang="en-US" sz="1000" smtClean="0"/>
              <a:t>Source: Frey/Osborne (2013), The Future of Employment: How Susceptible Are Jobs to Computerisation?, University of Oxford.</a:t>
            </a:r>
            <a:endParaRPr lang="de-DE" sz="1000"/>
          </a:p>
        </p:txBody>
      </p:sp>
      <p:sp>
        <p:nvSpPr>
          <p:cNvPr id="9"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de-DE" sz="2800" b="1" dirty="0" smtClean="0">
                <a:solidFill>
                  <a:srgbClr val="0380B5"/>
                </a:solidFill>
              </a:rPr>
              <a:t>Frey </a:t>
            </a:r>
            <a:r>
              <a:rPr lang="de-DE" sz="2800" b="1" dirty="0" err="1" smtClean="0">
                <a:solidFill>
                  <a:srgbClr val="0380B5"/>
                </a:solidFill>
              </a:rPr>
              <a:t>and</a:t>
            </a:r>
            <a:r>
              <a:rPr lang="de-DE" sz="2800" b="1" dirty="0" smtClean="0">
                <a:solidFill>
                  <a:srgbClr val="0380B5"/>
                </a:solidFill>
              </a:rPr>
              <a:t> Osborne…</a:t>
            </a:r>
            <a:endParaRPr lang="de-DE" sz="2800" b="1" dirty="0">
              <a:solidFill>
                <a:srgbClr val="0380B5"/>
              </a:solidFill>
            </a:endParaRPr>
          </a:p>
        </p:txBody>
      </p:sp>
    </p:spTree>
    <p:extLst>
      <p:ext uri="{BB962C8B-B14F-4D97-AF65-F5344CB8AC3E}">
        <p14:creationId xmlns:p14="http://schemas.microsoft.com/office/powerpoint/2010/main" val="2464329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7</a:t>
            </a:fld>
            <a:r>
              <a:rPr lang="de-DE" altLang="de-DE" smtClean="0"/>
              <a:t/>
            </a:r>
            <a:br>
              <a:rPr lang="de-DE" altLang="de-DE" smtClean="0"/>
            </a:br>
            <a:endParaRPr lang="de-DE" altLang="de-DE" dirty="0"/>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t="11004" b="64790"/>
          <a:stretch/>
        </p:blipFill>
        <p:spPr>
          <a:xfrm>
            <a:off x="-4992" y="2352582"/>
            <a:ext cx="9148992" cy="3133817"/>
          </a:xfrm>
          <a:prstGeom prst="rect">
            <a:avLst/>
          </a:prstGeom>
        </p:spPr>
      </p:pic>
      <p:sp>
        <p:nvSpPr>
          <p:cNvPr id="6" name="Rechteck 5"/>
          <p:cNvSpPr/>
          <p:nvPr/>
        </p:nvSpPr>
        <p:spPr>
          <a:xfrm>
            <a:off x="1831467" y="5469577"/>
            <a:ext cx="5705675" cy="400110"/>
          </a:xfrm>
          <a:prstGeom prst="rect">
            <a:avLst/>
          </a:prstGeom>
        </p:spPr>
        <p:txBody>
          <a:bodyPr wrap="square">
            <a:spAutoFit/>
          </a:bodyPr>
          <a:lstStyle/>
          <a:p>
            <a:r>
              <a:rPr lang="en-US" sz="1000" smtClean="0"/>
              <a:t>Quelle: Frey/Osborne (2013), The Future of Employment: How Susceptible Are Jobs to Computerisation?, University of Oxford.</a:t>
            </a:r>
            <a:endParaRPr lang="de-DE" sz="1000"/>
          </a:p>
        </p:txBody>
      </p:sp>
      <p:sp>
        <p:nvSpPr>
          <p:cNvPr id="7"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de-DE" sz="2800" b="1" dirty="0" smtClean="0">
                <a:solidFill>
                  <a:srgbClr val="0380B5"/>
                </a:solidFill>
              </a:rPr>
              <a:t>… </a:t>
            </a:r>
            <a:r>
              <a:rPr lang="de-DE" sz="2800" b="1" dirty="0" err="1" smtClean="0">
                <a:solidFill>
                  <a:srgbClr val="0380B5"/>
                </a:solidFill>
              </a:rPr>
              <a:t>emphasize</a:t>
            </a:r>
            <a:r>
              <a:rPr lang="de-DE" sz="2800" b="1" dirty="0" smtClean="0">
                <a:solidFill>
                  <a:srgbClr val="0380B5"/>
                </a:solidFill>
              </a:rPr>
              <a:t> </a:t>
            </a:r>
            <a:r>
              <a:rPr lang="de-DE" sz="2800" b="1" dirty="0" err="1" smtClean="0">
                <a:solidFill>
                  <a:srgbClr val="0380B5"/>
                </a:solidFill>
              </a:rPr>
              <a:t>upskilling</a:t>
            </a:r>
            <a:r>
              <a:rPr lang="de-DE" sz="2800" b="1" dirty="0" smtClean="0">
                <a:solidFill>
                  <a:srgbClr val="0380B5"/>
                </a:solidFill>
              </a:rPr>
              <a:t> </a:t>
            </a:r>
            <a:r>
              <a:rPr lang="de-DE" sz="2800" b="1" dirty="0" err="1" smtClean="0">
                <a:solidFill>
                  <a:srgbClr val="0380B5"/>
                </a:solidFill>
              </a:rPr>
              <a:t>trends</a:t>
            </a:r>
            <a:r>
              <a:rPr lang="de-DE" sz="2800" b="1" dirty="0" smtClean="0">
                <a:solidFill>
                  <a:srgbClr val="0380B5"/>
                </a:solidFill>
              </a:rPr>
              <a:t> …</a:t>
            </a:r>
            <a:endParaRPr lang="de-DE" sz="2800" b="1" dirty="0">
              <a:solidFill>
                <a:srgbClr val="0380B5"/>
              </a:solidFill>
            </a:endParaRPr>
          </a:p>
        </p:txBody>
      </p:sp>
    </p:spTree>
    <p:extLst>
      <p:ext uri="{BB962C8B-B14F-4D97-AF65-F5344CB8AC3E}">
        <p14:creationId xmlns:p14="http://schemas.microsoft.com/office/powerpoint/2010/main" val="3550146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8</a:t>
            </a:fld>
            <a:r>
              <a:rPr lang="de-DE" altLang="de-DE" smtClean="0"/>
              <a:t/>
            </a:r>
            <a:br>
              <a:rPr lang="de-DE" altLang="de-DE" smtClean="0"/>
            </a:br>
            <a:endParaRPr lang="de-DE" altLang="de-DE" dirty="0"/>
          </a:p>
        </p:txBody>
      </p:sp>
      <p:sp>
        <p:nvSpPr>
          <p:cNvPr id="6"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endParaRPr lang="de-DE" sz="2800" b="1" dirty="0">
              <a:solidFill>
                <a:srgbClr val="0380B5"/>
              </a:solidFill>
            </a:endParaRPr>
          </a:p>
        </p:txBody>
      </p:sp>
      <p:sp>
        <p:nvSpPr>
          <p:cNvPr id="5" name="Textfeld 4"/>
          <p:cNvSpPr txBox="1"/>
          <p:nvPr/>
        </p:nvSpPr>
        <p:spPr>
          <a:xfrm>
            <a:off x="834501" y="2278241"/>
            <a:ext cx="8041211" cy="523220"/>
          </a:xfrm>
          <a:prstGeom prst="rect">
            <a:avLst/>
          </a:prstGeom>
          <a:noFill/>
        </p:spPr>
        <p:txBody>
          <a:bodyPr wrap="square" rtlCol="0">
            <a:spAutoFit/>
          </a:bodyPr>
          <a:lstStyle/>
          <a:p>
            <a:pPr marL="285750" indent="-285750" algn="l">
              <a:buFont typeface="Arial" panose="020B0604020202020204" pitchFamily="34" charset="0"/>
              <a:buChar char="•"/>
            </a:pPr>
            <a:r>
              <a:rPr lang="en-US" dirty="0" smtClean="0"/>
              <a:t>ZEW (2015):	- Methodological problems of an approach based on occupational statistics</a:t>
            </a:r>
          </a:p>
          <a:p>
            <a:pPr algn="l"/>
            <a:r>
              <a:rPr lang="en-US" dirty="0" smtClean="0"/>
              <a:t>		- Technical possibilities overestimated</a:t>
            </a:r>
          </a:p>
        </p:txBody>
      </p:sp>
      <p:sp>
        <p:nvSpPr>
          <p:cNvPr id="7" name="Textfeld 6"/>
          <p:cNvSpPr txBox="1"/>
          <p:nvPr/>
        </p:nvSpPr>
        <p:spPr>
          <a:xfrm>
            <a:off x="834502" y="2941389"/>
            <a:ext cx="7812348" cy="523220"/>
          </a:xfrm>
          <a:prstGeom prst="rect">
            <a:avLst/>
          </a:prstGeom>
          <a:noFill/>
        </p:spPr>
        <p:txBody>
          <a:bodyPr wrap="square" rtlCol="0">
            <a:spAutoFit/>
          </a:bodyPr>
          <a:lstStyle/>
          <a:p>
            <a:pPr marL="285750" indent="-285750" algn="l">
              <a:buFont typeface="Arial" panose="020B0604020202020204" pitchFamily="34" charset="0"/>
              <a:buChar char="•"/>
            </a:pPr>
            <a:r>
              <a:rPr lang="en-US" dirty="0" smtClean="0"/>
              <a:t>Pfeiffer/</a:t>
            </a:r>
            <a:r>
              <a:rPr lang="en-US" dirty="0" err="1" smtClean="0"/>
              <a:t>Suphan</a:t>
            </a:r>
            <a:r>
              <a:rPr lang="en-US" dirty="0" smtClean="0"/>
              <a:t>	- Importance of subjective, experiential knowledge underestimated</a:t>
            </a:r>
          </a:p>
          <a:p>
            <a:pPr algn="l"/>
            <a:r>
              <a:rPr lang="en-US" dirty="0" smtClean="0"/>
              <a:t>      (2015):</a:t>
            </a:r>
          </a:p>
        </p:txBody>
      </p:sp>
      <p:sp>
        <p:nvSpPr>
          <p:cNvPr id="8" name="Rechteck 7"/>
          <p:cNvSpPr/>
          <p:nvPr/>
        </p:nvSpPr>
        <p:spPr>
          <a:xfrm>
            <a:off x="1174305" y="6116811"/>
            <a:ext cx="6318448" cy="215444"/>
          </a:xfrm>
          <a:prstGeom prst="rect">
            <a:avLst/>
          </a:prstGeom>
        </p:spPr>
        <p:txBody>
          <a:bodyPr wrap="square">
            <a:spAutoFit/>
          </a:bodyPr>
          <a:lstStyle/>
          <a:p>
            <a:pPr algn="r"/>
            <a:r>
              <a:rPr lang="de-DE" sz="800" i="1" smtClean="0"/>
              <a:t>Quelle: https</a:t>
            </a:r>
            <a:r>
              <a:rPr lang="de-DE" sz="800" i="1"/>
              <a:t>://netzoekonom.de/2015/09/04/maschinen-werden-kollegen-sein-25-thesen-zur-zukunft-der-arbeit/</a:t>
            </a:r>
          </a:p>
        </p:txBody>
      </p:sp>
      <p:pic>
        <p:nvPicPr>
          <p:cNvPr id="9" name="Picture 2" descr="Maschinen werden Kollegen sein – 25 Thesen zur Zukunft der Arbe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409" y="3932078"/>
            <a:ext cx="5999344" cy="21853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4"/>
          <p:cNvSpPr>
            <a:spLocks noChangeArrowheads="1"/>
          </p:cNvSpPr>
          <p:nvPr/>
        </p:nvSpPr>
        <p:spPr bwMode="auto">
          <a:xfrm>
            <a:off x="474663" y="8699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de-DE" sz="2800" b="1" dirty="0" smtClean="0">
                <a:solidFill>
                  <a:srgbClr val="0380B5"/>
                </a:solidFill>
              </a:rPr>
              <a:t>… but </a:t>
            </a:r>
            <a:r>
              <a:rPr lang="de-DE" sz="2800" b="1" dirty="0" err="1" smtClean="0">
                <a:solidFill>
                  <a:srgbClr val="0380B5"/>
                </a:solidFill>
              </a:rPr>
              <a:t>their</a:t>
            </a:r>
            <a:r>
              <a:rPr lang="de-DE" sz="2800" b="1" dirty="0" smtClean="0">
                <a:solidFill>
                  <a:srgbClr val="0380B5"/>
                </a:solidFill>
              </a:rPr>
              <a:t> </a:t>
            </a:r>
            <a:r>
              <a:rPr lang="de-DE" sz="2800" b="1" dirty="0" err="1" smtClean="0">
                <a:solidFill>
                  <a:srgbClr val="0380B5"/>
                </a:solidFill>
              </a:rPr>
              <a:t>approach</a:t>
            </a:r>
            <a:r>
              <a:rPr lang="de-DE" sz="2800" b="1" dirty="0" smtClean="0">
                <a:solidFill>
                  <a:srgbClr val="0380B5"/>
                </a:solidFill>
              </a:rPr>
              <a:t> </a:t>
            </a:r>
            <a:r>
              <a:rPr lang="de-DE" sz="2800" b="1" dirty="0" err="1" smtClean="0">
                <a:solidFill>
                  <a:srgbClr val="0380B5"/>
                </a:solidFill>
              </a:rPr>
              <a:t>faces</a:t>
            </a:r>
            <a:r>
              <a:rPr lang="de-DE" sz="2800" b="1" dirty="0" smtClean="0">
                <a:solidFill>
                  <a:srgbClr val="0380B5"/>
                </a:solidFill>
              </a:rPr>
              <a:t> </a:t>
            </a:r>
            <a:r>
              <a:rPr lang="de-DE" sz="2800" b="1" dirty="0" err="1" smtClean="0">
                <a:solidFill>
                  <a:srgbClr val="0380B5"/>
                </a:solidFill>
              </a:rPr>
              <a:t>criticism</a:t>
            </a:r>
            <a:r>
              <a:rPr lang="de-DE" sz="2800" b="1" dirty="0" smtClean="0">
                <a:solidFill>
                  <a:srgbClr val="0380B5"/>
                </a:solidFill>
              </a:rPr>
              <a:t>.</a:t>
            </a:r>
            <a:endParaRPr lang="de-DE" sz="2800" b="1" dirty="0">
              <a:solidFill>
                <a:srgbClr val="0380B5"/>
              </a:solidFill>
            </a:endParaRPr>
          </a:p>
        </p:txBody>
      </p:sp>
    </p:spTree>
    <p:extLst>
      <p:ext uri="{BB962C8B-B14F-4D97-AF65-F5344CB8AC3E}">
        <p14:creationId xmlns:p14="http://schemas.microsoft.com/office/powerpoint/2010/main" val="1147033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4"/>
          <p:cNvSpPr>
            <a:spLocks noChangeArrowheads="1"/>
          </p:cNvSpPr>
          <p:nvPr/>
        </p:nvSpPr>
        <p:spPr bwMode="auto">
          <a:xfrm>
            <a:off x="322263" y="717550"/>
            <a:ext cx="855345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sz="2800" b="1" dirty="0" smtClean="0">
                <a:solidFill>
                  <a:srgbClr val="0380B5"/>
                </a:solidFill>
              </a:rPr>
              <a:t>Variety of different worlds of work</a:t>
            </a:r>
            <a:endParaRPr lang="en-US" sz="2800" b="1" dirty="0">
              <a:solidFill>
                <a:srgbClr val="0380B5"/>
              </a:solidFill>
            </a:endParaRPr>
          </a:p>
        </p:txBody>
      </p:sp>
      <p:sp>
        <p:nvSpPr>
          <p:cNvPr id="4" name="Foliennummernplatzhalter 3"/>
          <p:cNvSpPr>
            <a:spLocks noGrp="1"/>
          </p:cNvSpPr>
          <p:nvPr>
            <p:ph type="sldNum" sz="quarter" idx="10"/>
          </p:nvPr>
        </p:nvSpPr>
        <p:spPr/>
        <p:txBody>
          <a:bodyPr/>
          <a:lstStyle/>
          <a:p>
            <a:endParaRPr lang="de-DE" altLang="de-DE" smtClean="0"/>
          </a:p>
          <a:p>
            <a:fld id="{CFD3CF55-1316-46D9-A1B1-20BCA4C9207D}" type="slidenum">
              <a:rPr lang="de-DE" altLang="de-DE" smtClean="0"/>
              <a:pPr/>
              <a:t>9</a:t>
            </a:fld>
            <a:r>
              <a:rPr lang="de-DE" altLang="de-DE" smtClean="0"/>
              <a:t/>
            </a:r>
            <a:br>
              <a:rPr lang="de-DE" altLang="de-DE" smtClean="0"/>
            </a:br>
            <a:endParaRPr lang="de-DE" altLang="de-DE" dirty="0"/>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t="1811" b="1"/>
          <a:stretch/>
        </p:blipFill>
        <p:spPr>
          <a:xfrm>
            <a:off x="5907858" y="1874045"/>
            <a:ext cx="2640444" cy="1979520"/>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55" y="2622383"/>
            <a:ext cx="1953748" cy="2679854"/>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585" y="4365656"/>
            <a:ext cx="2549347" cy="1873161"/>
          </a:xfrm>
          <a:prstGeom prst="rect">
            <a:avLst/>
          </a:prstGeom>
        </p:spPr>
      </p:pic>
      <p:pic>
        <p:nvPicPr>
          <p:cNvPr id="10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5954" y="1971062"/>
            <a:ext cx="3962400" cy="285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2808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eere Präsentation">
  <a:themeElements>
    <a:clrScheme name="Leere Präsentation 2">
      <a:dk1>
        <a:srgbClr val="000000"/>
      </a:dk1>
      <a:lt1>
        <a:srgbClr val="FFFFFF"/>
      </a:lt1>
      <a:dk2>
        <a:srgbClr val="000000"/>
      </a:dk2>
      <a:lt2>
        <a:srgbClr val="C8C8C8"/>
      </a:lt2>
      <a:accent1>
        <a:srgbClr val="005F6E"/>
      </a:accent1>
      <a:accent2>
        <a:srgbClr val="0A0AA5"/>
      </a:accent2>
      <a:accent3>
        <a:srgbClr val="FFFFFF"/>
      </a:accent3>
      <a:accent4>
        <a:srgbClr val="000000"/>
      </a:accent4>
      <a:accent5>
        <a:srgbClr val="AAB6BA"/>
      </a:accent5>
      <a:accent6>
        <a:srgbClr val="080895"/>
      </a:accent6>
      <a:hlink>
        <a:srgbClr val="E6002D"/>
      </a:hlink>
      <a:folHlink>
        <a:srgbClr val="009B00"/>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000000"/>
        </a:dk1>
        <a:lt1>
          <a:srgbClr val="FFFFFF"/>
        </a:lt1>
        <a:dk2>
          <a:srgbClr val="000000"/>
        </a:dk2>
        <a:lt2>
          <a:srgbClr val="C8C8C8"/>
        </a:lt2>
        <a:accent1>
          <a:srgbClr val="C8C8C8"/>
        </a:accent1>
        <a:accent2>
          <a:srgbClr val="0A0AA5"/>
        </a:accent2>
        <a:accent3>
          <a:srgbClr val="FFFFFF"/>
        </a:accent3>
        <a:accent4>
          <a:srgbClr val="000000"/>
        </a:accent4>
        <a:accent5>
          <a:srgbClr val="E0E0E0"/>
        </a:accent5>
        <a:accent6>
          <a:srgbClr val="080895"/>
        </a:accent6>
        <a:hlink>
          <a:srgbClr val="E6002D"/>
        </a:hlink>
        <a:folHlink>
          <a:srgbClr val="009B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C8C8C8"/>
        </a:lt2>
        <a:accent1>
          <a:srgbClr val="005F6E"/>
        </a:accent1>
        <a:accent2>
          <a:srgbClr val="0A0AA5"/>
        </a:accent2>
        <a:accent3>
          <a:srgbClr val="FFFFFF"/>
        </a:accent3>
        <a:accent4>
          <a:srgbClr val="000000"/>
        </a:accent4>
        <a:accent5>
          <a:srgbClr val="AAB6BA"/>
        </a:accent5>
        <a:accent6>
          <a:srgbClr val="080895"/>
        </a:accent6>
        <a:hlink>
          <a:srgbClr val="E6002D"/>
        </a:hlink>
        <a:folHlink>
          <a:srgbClr val="009B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654</Words>
  <Application>Microsoft Macintosh PowerPoint</Application>
  <PresentationFormat>On-screen Show (4:3)</PresentationFormat>
  <Paragraphs>122</Paragraphs>
  <Slides>20</Slides>
  <Notes>0</Notes>
  <HiddenSlides>0</HiddenSlides>
  <MMClips>3</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Leere Präsentation</vt:lpstr>
      <vt:lpstr>Digitalization of work. Trends, chances and dangers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kognito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David Skopec</dc:creator>
  <cp:lastModifiedBy>MacBook</cp:lastModifiedBy>
  <cp:revision>1004</cp:revision>
  <cp:lastPrinted>2014-09-03T08:26:46Z</cp:lastPrinted>
  <dcterms:created xsi:type="dcterms:W3CDTF">2004-01-13T16:11:44Z</dcterms:created>
  <dcterms:modified xsi:type="dcterms:W3CDTF">2018-06-18T12:38:03Z</dcterms:modified>
</cp:coreProperties>
</file>