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8" r:id="rId3"/>
    <p:sldId id="257" r:id="rId4"/>
    <p:sldId id="259" r:id="rId5"/>
    <p:sldId id="260" r:id="rId6"/>
    <p:sldId id="261" r:id="rId7"/>
    <p:sldId id="262" r:id="rId8"/>
    <p:sldId id="263" r:id="rId9"/>
    <p:sldId id="267" r:id="rId10"/>
    <p:sldId id="272" r:id="rId11"/>
    <p:sldId id="273" r:id="rId12"/>
    <p:sldId id="274"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snapToObjects="1">
      <p:cViewPr varScale="1">
        <p:scale>
          <a:sx n="106" d="100"/>
          <a:sy n="106" d="100"/>
        </p:scale>
        <p:origin x="7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5/7/19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5/7/19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5/7/19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5/7/19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218302"/>
            <a:ext cx="8991600" cy="1645920"/>
          </a:xfrm>
        </p:spPr>
        <p:txBody>
          <a:bodyPr>
            <a:normAutofit fontScale="90000"/>
          </a:bodyPr>
          <a:lstStyle/>
          <a:p>
            <a:r>
              <a:rPr lang="en-US" dirty="0"/>
              <a:t>The role of project management in achieving project success </a:t>
            </a:r>
          </a:p>
        </p:txBody>
      </p:sp>
      <p:sp>
        <p:nvSpPr>
          <p:cNvPr id="3" name="Subtitle 2"/>
          <p:cNvSpPr>
            <a:spLocks noGrp="1"/>
          </p:cNvSpPr>
          <p:nvPr>
            <p:ph type="subTitle" idx="1"/>
          </p:nvPr>
        </p:nvSpPr>
        <p:spPr/>
        <p:txBody>
          <a:bodyPr/>
          <a:lstStyle/>
          <a:p>
            <a:r>
              <a:rPr lang="en-US" dirty="0"/>
              <a:t>Elvin Aliyev </a:t>
            </a:r>
            <a:r>
              <a:rPr lang="mr-IN" dirty="0"/>
              <a:t>–</a:t>
            </a:r>
            <a:r>
              <a:rPr lang="en-US" dirty="0"/>
              <a:t> 11343615</a:t>
            </a:r>
          </a:p>
          <a:p>
            <a:r>
              <a:rPr lang="en-US" dirty="0" err="1"/>
              <a:t>Rafig</a:t>
            </a:r>
            <a:r>
              <a:rPr lang="en-US" dirty="0"/>
              <a:t> </a:t>
            </a:r>
            <a:r>
              <a:rPr lang="en-US" dirty="0" err="1"/>
              <a:t>Huseynov</a:t>
            </a:r>
            <a:r>
              <a:rPr lang="en-US" dirty="0"/>
              <a:t> - 11343595</a:t>
            </a:r>
          </a:p>
        </p:txBody>
      </p:sp>
    </p:spTree>
    <p:extLst>
      <p:ext uri="{BB962C8B-B14F-4D97-AF65-F5344CB8AC3E}">
        <p14:creationId xmlns:p14="http://schemas.microsoft.com/office/powerpoint/2010/main" val="508710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vs Project management</a:t>
            </a:r>
          </a:p>
        </p:txBody>
      </p:sp>
      <p:sp>
        <p:nvSpPr>
          <p:cNvPr id="3" name="Content Placeholder 2"/>
          <p:cNvSpPr>
            <a:spLocks noGrp="1"/>
          </p:cNvSpPr>
          <p:nvPr>
            <p:ph idx="1"/>
          </p:nvPr>
        </p:nvSpPr>
        <p:spPr>
          <a:xfrm>
            <a:off x="594360" y="2638044"/>
            <a:ext cx="10629900" cy="3101983"/>
          </a:xfrm>
        </p:spPr>
        <p:txBody>
          <a:bodyPr>
            <a:normAutofit/>
          </a:bodyPr>
          <a:lstStyle/>
          <a:p>
            <a:r>
              <a:rPr lang="en-US" sz="2400" dirty="0"/>
              <a:t>Time frame – p</a:t>
            </a:r>
            <a:r>
              <a:rPr lang="en-US" sz="2400" i="1" dirty="0"/>
              <a:t>roject </a:t>
            </a:r>
            <a:r>
              <a:rPr lang="en-US" sz="2400" dirty="0"/>
              <a:t>success is often commented on at the end of the project management phase.</a:t>
            </a:r>
          </a:p>
          <a:p>
            <a:r>
              <a:rPr lang="en-US" sz="2400" dirty="0"/>
              <a:t>Confusion of objectives – </a:t>
            </a:r>
            <a:r>
              <a:rPr lang="en-US" sz="2400" i="1" dirty="0"/>
              <a:t>the </a:t>
            </a:r>
            <a:r>
              <a:rPr lang="en-US" sz="2400" dirty="0"/>
              <a:t>objectives of project success and project management success are often intertwined. </a:t>
            </a:r>
          </a:p>
          <a:p>
            <a:r>
              <a:rPr lang="en-US" sz="2400" dirty="0"/>
              <a:t>Ease of measurement – </a:t>
            </a:r>
            <a:r>
              <a:rPr lang="en-US" sz="2400" i="1" dirty="0"/>
              <a:t>two </a:t>
            </a:r>
            <a:r>
              <a:rPr lang="en-US" sz="2400" dirty="0"/>
              <a:t>of the objectives within project management are common across all projects and are easy to measure quantitatively. </a:t>
            </a:r>
          </a:p>
        </p:txBody>
      </p:sp>
    </p:spTree>
    <p:extLst>
      <p:ext uri="{BB962C8B-B14F-4D97-AF65-F5344CB8AC3E}">
        <p14:creationId xmlns:p14="http://schemas.microsoft.com/office/powerpoint/2010/main" val="3039926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572807"/>
            <a:ext cx="7729728" cy="1188720"/>
          </a:xfrm>
        </p:spPr>
        <p:txBody>
          <a:bodyPr/>
          <a:lstStyle/>
          <a:p>
            <a:r>
              <a:rPr lang="en-US" dirty="0"/>
              <a:t>Six stage project life model</a:t>
            </a:r>
          </a:p>
        </p:txBody>
      </p:sp>
      <p:pic>
        <p:nvPicPr>
          <p:cNvPr id="4" name="Picture 3">
            <a:extLst>
              <a:ext uri="{FF2B5EF4-FFF2-40B4-BE49-F238E27FC236}">
                <a16:creationId xmlns:a16="http://schemas.microsoft.com/office/drawing/2014/main" xmlns="" id="{558BF83B-69E3-47C4-9421-4E5F750410A8}"/>
              </a:ext>
            </a:extLst>
          </p:cNvPr>
          <p:cNvPicPr>
            <a:picLocks noChangeAspect="1"/>
          </p:cNvPicPr>
          <p:nvPr/>
        </p:nvPicPr>
        <p:blipFill>
          <a:blip r:embed="rId2"/>
          <a:stretch>
            <a:fillRect/>
          </a:stretch>
        </p:blipFill>
        <p:spPr>
          <a:xfrm>
            <a:off x="2231135" y="2047218"/>
            <a:ext cx="7729728" cy="4643715"/>
          </a:xfrm>
          <a:prstGeom prst="rect">
            <a:avLst/>
          </a:prstGeom>
        </p:spPr>
      </p:pic>
    </p:spTree>
    <p:extLst>
      <p:ext uri="{BB962C8B-B14F-4D97-AF65-F5344CB8AC3E}">
        <p14:creationId xmlns:p14="http://schemas.microsoft.com/office/powerpoint/2010/main" val="110838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621792"/>
            <a:ext cx="7729728" cy="1188720"/>
          </a:xfrm>
        </p:spPr>
        <p:txBody>
          <a:bodyPr/>
          <a:lstStyle/>
          <a:p>
            <a:r>
              <a:rPr lang="en-US" dirty="0"/>
              <a:t>Scope of success</a:t>
            </a:r>
          </a:p>
        </p:txBody>
      </p:sp>
      <p:pic>
        <p:nvPicPr>
          <p:cNvPr id="4" name="Picture 3">
            <a:extLst>
              <a:ext uri="{FF2B5EF4-FFF2-40B4-BE49-F238E27FC236}">
                <a16:creationId xmlns:a16="http://schemas.microsoft.com/office/drawing/2014/main" xmlns="" id="{E335DCEC-C4F2-415B-B13B-183F2F7C89DF}"/>
              </a:ext>
            </a:extLst>
          </p:cNvPr>
          <p:cNvPicPr>
            <a:picLocks noChangeAspect="1"/>
          </p:cNvPicPr>
          <p:nvPr/>
        </p:nvPicPr>
        <p:blipFill>
          <a:blip r:embed="rId2"/>
          <a:stretch>
            <a:fillRect/>
          </a:stretch>
        </p:blipFill>
        <p:spPr>
          <a:xfrm>
            <a:off x="2231136" y="2300037"/>
            <a:ext cx="7729728" cy="3936171"/>
          </a:xfrm>
          <a:prstGeom prst="rect">
            <a:avLst/>
          </a:prstGeom>
        </p:spPr>
      </p:pic>
    </p:spTree>
    <p:extLst>
      <p:ext uri="{BB962C8B-B14F-4D97-AF65-F5344CB8AC3E}">
        <p14:creationId xmlns:p14="http://schemas.microsoft.com/office/powerpoint/2010/main" val="2016453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621792"/>
            <a:ext cx="7729728" cy="1188720"/>
          </a:xfrm>
        </p:spPr>
        <p:txBody>
          <a:bodyPr/>
          <a:lstStyle/>
          <a:p>
            <a:r>
              <a:rPr lang="en-US" dirty="0"/>
              <a:t>Project Performance assessment</a:t>
            </a:r>
          </a:p>
        </p:txBody>
      </p:sp>
      <p:pic>
        <p:nvPicPr>
          <p:cNvPr id="4" name="Picture 3">
            <a:extLst>
              <a:ext uri="{FF2B5EF4-FFF2-40B4-BE49-F238E27FC236}">
                <a16:creationId xmlns:a16="http://schemas.microsoft.com/office/drawing/2014/main" xmlns="" id="{E335DCEC-C4F2-415B-B13B-183F2F7C89DF}"/>
              </a:ext>
            </a:extLst>
          </p:cNvPr>
          <p:cNvPicPr>
            <a:picLocks noChangeAspect="1"/>
          </p:cNvPicPr>
          <p:nvPr/>
        </p:nvPicPr>
        <p:blipFill>
          <a:blip r:embed="rId2"/>
          <a:stretch>
            <a:fillRect/>
          </a:stretch>
        </p:blipFill>
        <p:spPr>
          <a:xfrm>
            <a:off x="6297753" y="2546252"/>
            <a:ext cx="5782057" cy="2944368"/>
          </a:xfrm>
          <a:prstGeom prst="rect">
            <a:avLst/>
          </a:prstGeom>
        </p:spPr>
      </p:pic>
      <p:sp>
        <p:nvSpPr>
          <p:cNvPr id="5" name="Rectangle 4">
            <a:extLst>
              <a:ext uri="{FF2B5EF4-FFF2-40B4-BE49-F238E27FC236}">
                <a16:creationId xmlns:a16="http://schemas.microsoft.com/office/drawing/2014/main" xmlns="" id="{6DD929E5-1F1B-459E-83EF-06926148B294}"/>
              </a:ext>
            </a:extLst>
          </p:cNvPr>
          <p:cNvSpPr/>
          <p:nvPr/>
        </p:nvSpPr>
        <p:spPr>
          <a:xfrm>
            <a:off x="140679" y="2113478"/>
            <a:ext cx="6297753" cy="3395801"/>
          </a:xfrm>
          <a:prstGeom prst="rect">
            <a:avLst/>
          </a:prstGeom>
        </p:spPr>
        <p:txBody>
          <a:bodyPr wrap="square">
            <a:spAutoFit/>
          </a:bodyPr>
          <a:lstStyle/>
          <a:p>
            <a:pPr defTabSz="914400">
              <a:spcBef>
                <a:spcPts val="1000"/>
              </a:spcBef>
              <a:buClr>
                <a:schemeClr val="accent2"/>
              </a:buClr>
            </a:pPr>
            <a:r>
              <a:rPr lang="en-US" sz="2200" dirty="0">
                <a:solidFill>
                  <a:schemeClr val="tx1">
                    <a:lumMod val="85000"/>
                    <a:lumOff val="15000"/>
                  </a:schemeClr>
                </a:solidFill>
              </a:rPr>
              <a:t>1. The implementation--this is completed in stages 2-4 and is concerned with the project management techniques and their implementation.</a:t>
            </a:r>
          </a:p>
          <a:p>
            <a:pPr defTabSz="914400">
              <a:spcBef>
                <a:spcPts val="1000"/>
              </a:spcBef>
              <a:buClr>
                <a:schemeClr val="accent2"/>
              </a:buClr>
            </a:pPr>
            <a:r>
              <a:rPr lang="en-US" sz="2200" dirty="0">
                <a:solidFill>
                  <a:schemeClr val="tx1">
                    <a:lumMod val="85000"/>
                    <a:lumOff val="15000"/>
                  </a:schemeClr>
                </a:solidFill>
              </a:rPr>
              <a:t>2. Perceived values--this is the view of users who will interact with the project during the </a:t>
            </a:r>
            <a:r>
              <a:rPr lang="en-US" sz="2200" dirty="0" err="1">
                <a:solidFill>
                  <a:schemeClr val="tx1">
                    <a:lumMod val="85000"/>
                    <a:lumOff val="15000"/>
                  </a:schemeClr>
                </a:solidFill>
              </a:rPr>
              <a:t>utilisation</a:t>
            </a:r>
            <a:r>
              <a:rPr lang="en-US" sz="2200" dirty="0">
                <a:solidFill>
                  <a:schemeClr val="tx1">
                    <a:lumMod val="85000"/>
                    <a:lumOff val="15000"/>
                  </a:schemeClr>
                </a:solidFill>
              </a:rPr>
              <a:t> phase.</a:t>
            </a:r>
          </a:p>
          <a:p>
            <a:pPr defTabSz="914400">
              <a:spcBef>
                <a:spcPts val="1000"/>
              </a:spcBef>
              <a:buClr>
                <a:schemeClr val="accent2"/>
              </a:buClr>
            </a:pPr>
            <a:r>
              <a:rPr lang="en-US" sz="2200" dirty="0">
                <a:solidFill>
                  <a:schemeClr val="tx1">
                    <a:lumMod val="85000"/>
                    <a:lumOff val="15000"/>
                  </a:schemeClr>
                </a:solidFill>
              </a:rPr>
              <a:t>3. Client satisfaction--at project closedown when the client can examine all influences on the project and an assessment can be made as to the satisfaction of the original goals.</a:t>
            </a:r>
            <a:endParaRPr lang="ru-RU" sz="2200" dirty="0">
              <a:solidFill>
                <a:schemeClr val="tx1">
                  <a:lumMod val="85000"/>
                  <a:lumOff val="15000"/>
                </a:schemeClr>
              </a:solidFill>
            </a:endParaRPr>
          </a:p>
        </p:txBody>
      </p:sp>
    </p:spTree>
    <p:extLst>
      <p:ext uri="{BB962C8B-B14F-4D97-AF65-F5344CB8AC3E}">
        <p14:creationId xmlns:p14="http://schemas.microsoft.com/office/powerpoint/2010/main" val="3928359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 of project management</a:t>
            </a:r>
          </a:p>
        </p:txBody>
      </p:sp>
      <p:sp>
        <p:nvSpPr>
          <p:cNvPr id="3" name="Content Placeholder 2"/>
          <p:cNvSpPr>
            <a:spLocks noGrp="1"/>
          </p:cNvSpPr>
          <p:nvPr>
            <p:ph idx="1"/>
          </p:nvPr>
        </p:nvSpPr>
        <p:spPr/>
        <p:txBody>
          <a:bodyPr/>
          <a:lstStyle/>
          <a:p>
            <a:pPr algn="just"/>
            <a:r>
              <a:rPr lang="en-US" dirty="0"/>
              <a:t>It has been </a:t>
            </a:r>
            <a:r>
              <a:rPr lang="en-US" dirty="0" err="1"/>
              <a:t>recognised</a:t>
            </a:r>
            <a:r>
              <a:rPr lang="en-US" dirty="0"/>
              <a:t> over the last 30 years that project management is an efficient tool to handle novel or complex activities. </a:t>
            </a:r>
            <a:r>
              <a:rPr lang="en-US" dirty="0" err="1"/>
              <a:t>Avots</a:t>
            </a:r>
            <a:r>
              <a:rPr lang="en-US" dirty="0"/>
              <a:t> has suggested that it is more efficient than traditional methods of management, such as the practice of functional divisions in a formal hierarchical </a:t>
            </a:r>
            <a:r>
              <a:rPr lang="en-US" dirty="0" err="1"/>
              <a:t>organisation</a:t>
            </a:r>
            <a:r>
              <a:rPr lang="en-US" dirty="0"/>
              <a:t>,</a:t>
            </a:r>
          </a:p>
        </p:txBody>
      </p:sp>
    </p:spTree>
    <p:extLst>
      <p:ext uri="{BB962C8B-B14F-4D97-AF65-F5344CB8AC3E}">
        <p14:creationId xmlns:p14="http://schemas.microsoft.com/office/powerpoint/2010/main" val="205531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management vs project success</a:t>
            </a:r>
          </a:p>
        </p:txBody>
      </p:sp>
      <p:sp>
        <p:nvSpPr>
          <p:cNvPr id="3" name="Content Placeholder 2"/>
          <p:cNvSpPr>
            <a:spLocks noGrp="1"/>
          </p:cNvSpPr>
          <p:nvPr>
            <p:ph idx="1"/>
          </p:nvPr>
        </p:nvSpPr>
        <p:spPr>
          <a:xfrm>
            <a:off x="2231136" y="2638044"/>
            <a:ext cx="7729728" cy="3967293"/>
          </a:xfrm>
        </p:spPr>
        <p:txBody>
          <a:bodyPr/>
          <a:lstStyle/>
          <a:p>
            <a:pPr algn="just"/>
            <a:r>
              <a:rPr lang="en-US" dirty="0"/>
              <a:t>Over time it has been shown that project management and project success are not necessarily directly related. The objectives of both project management and the project are different and the control of time, cost and progress, which are often the project management objectives, should not be confused with measuring project success. </a:t>
            </a:r>
          </a:p>
          <a:p>
            <a:pPr algn="just"/>
            <a:r>
              <a:rPr lang="en-US" dirty="0"/>
              <a:t>A project can be considered to be the achievement of a specific objective, which involves a series of activities and tasks which consume resources. It has to be completed within a set specification, having definite start and end dates.</a:t>
            </a:r>
          </a:p>
          <a:p>
            <a:pPr algn="just"/>
            <a:r>
              <a:rPr lang="en-US" dirty="0"/>
              <a:t>Project management can be defined as the process of controlling the achievement of the project objectives. </a:t>
            </a:r>
            <a:r>
              <a:rPr lang="en-US" dirty="0" err="1"/>
              <a:t>Utilising</a:t>
            </a:r>
            <a:r>
              <a:rPr lang="en-US" dirty="0"/>
              <a:t> the existing </a:t>
            </a:r>
            <a:r>
              <a:rPr lang="en-US" dirty="0" err="1"/>
              <a:t>organisational</a:t>
            </a:r>
            <a:r>
              <a:rPr lang="en-US" dirty="0"/>
              <a:t> structures and resources, it seeks to manage the project by applying a collection of tools and techniques, without adversely disturbing the routine operation of the company. </a:t>
            </a:r>
          </a:p>
        </p:txBody>
      </p:sp>
    </p:spTree>
    <p:extLst>
      <p:ext uri="{BB962C8B-B14F-4D97-AF65-F5344CB8AC3E}">
        <p14:creationId xmlns:p14="http://schemas.microsoft.com/office/powerpoint/2010/main" val="134219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management vs project success</a:t>
            </a:r>
          </a:p>
        </p:txBody>
      </p:sp>
      <p:sp>
        <p:nvSpPr>
          <p:cNvPr id="3" name="Content Placeholder 2"/>
          <p:cNvSpPr>
            <a:spLocks noGrp="1"/>
          </p:cNvSpPr>
          <p:nvPr>
            <p:ph idx="1"/>
          </p:nvPr>
        </p:nvSpPr>
        <p:spPr/>
        <p:txBody>
          <a:bodyPr/>
          <a:lstStyle/>
          <a:p>
            <a:pPr algn="just"/>
            <a:r>
              <a:rPr lang="en-US" dirty="0"/>
              <a:t>The important distinction lies in the emphasis of both definitions. The project is concerned with defining and selecting a task which will be of overall benefit to the company. This benefit may be financial, marketing or technical, but this will tend to be of a long-term nature, oriented towards the expected total life span of the completed project. In the case of a construction project the benefits could be extended over 50-100 years, depending on the anticipated building life. In contrast, project management is orientated towards planning and control. It is concerned with on-time delivery, within-budget expenditures and appropriate performance standards. This is the context of the short-term life of the project development and delivery. </a:t>
            </a:r>
          </a:p>
        </p:txBody>
      </p:sp>
    </p:spTree>
    <p:extLst>
      <p:ext uri="{BB962C8B-B14F-4D97-AF65-F5344CB8AC3E}">
        <p14:creationId xmlns:p14="http://schemas.microsoft.com/office/powerpoint/2010/main" val="194455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for successful project</a:t>
            </a:r>
          </a:p>
        </p:txBody>
      </p:sp>
      <p:sp>
        <p:nvSpPr>
          <p:cNvPr id="3" name="Content Placeholder 2"/>
          <p:cNvSpPr>
            <a:spLocks noGrp="1"/>
          </p:cNvSpPr>
          <p:nvPr>
            <p:ph idx="1"/>
          </p:nvPr>
        </p:nvSpPr>
        <p:spPr>
          <a:xfrm>
            <a:off x="2231136" y="2638044"/>
            <a:ext cx="7729728" cy="3871040"/>
          </a:xfrm>
        </p:spPr>
        <p:txBody>
          <a:bodyPr>
            <a:normAutofit/>
          </a:bodyPr>
          <a:lstStyle/>
          <a:p>
            <a:r>
              <a:rPr lang="en-US" dirty="0"/>
              <a:t>a realistic goal; </a:t>
            </a:r>
          </a:p>
          <a:p>
            <a:r>
              <a:rPr lang="en-US" dirty="0"/>
              <a:t>competition; </a:t>
            </a:r>
          </a:p>
          <a:p>
            <a:r>
              <a:rPr lang="en-US" dirty="0"/>
              <a:t>client satisfaction; </a:t>
            </a:r>
          </a:p>
          <a:p>
            <a:r>
              <a:rPr lang="en-US" dirty="0"/>
              <a:t>a definite goal; </a:t>
            </a:r>
          </a:p>
          <a:p>
            <a:r>
              <a:rPr lang="en-US" dirty="0"/>
              <a:t>profitability; </a:t>
            </a:r>
          </a:p>
          <a:p>
            <a:r>
              <a:rPr lang="en-US" dirty="0"/>
              <a:t>third parties; </a:t>
            </a:r>
          </a:p>
          <a:p>
            <a:r>
              <a:rPr lang="en-US" dirty="0"/>
              <a:t>market availability; </a:t>
            </a:r>
          </a:p>
          <a:p>
            <a:r>
              <a:rPr lang="en-US" dirty="0"/>
              <a:t>the implementation process; </a:t>
            </a:r>
          </a:p>
          <a:p>
            <a:r>
              <a:rPr lang="en-US" dirty="0"/>
              <a:t>the perceived value of the project. </a:t>
            </a:r>
          </a:p>
        </p:txBody>
      </p:sp>
    </p:spTree>
    <p:extLst>
      <p:ext uri="{BB962C8B-B14F-4D97-AF65-F5344CB8AC3E}">
        <p14:creationId xmlns:p14="http://schemas.microsoft.com/office/powerpoint/2010/main" val="141671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Indicators of successful project</a:t>
            </a:r>
          </a:p>
        </p:txBody>
      </p:sp>
      <p:sp>
        <p:nvSpPr>
          <p:cNvPr id="3" name="Content Placeholder 2"/>
          <p:cNvSpPr>
            <a:spLocks noGrp="1"/>
          </p:cNvSpPr>
          <p:nvPr>
            <p:ph idx="1"/>
          </p:nvPr>
        </p:nvSpPr>
        <p:spPr/>
        <p:txBody>
          <a:bodyPr/>
          <a:lstStyle/>
          <a:p>
            <a:r>
              <a:rPr lang="en-US" dirty="0"/>
              <a:t>Completion to budget</a:t>
            </a:r>
          </a:p>
          <a:p>
            <a:r>
              <a:rPr lang="en-US" dirty="0"/>
              <a:t>Satisfying project schedule</a:t>
            </a:r>
          </a:p>
          <a:p>
            <a:r>
              <a:rPr lang="en-US" dirty="0"/>
              <a:t>Adequate quality standards</a:t>
            </a:r>
          </a:p>
          <a:p>
            <a:r>
              <a:rPr lang="en-US" dirty="0"/>
              <a:t>Meeting a project goal</a:t>
            </a:r>
          </a:p>
        </p:txBody>
      </p:sp>
    </p:spTree>
    <p:extLst>
      <p:ext uri="{BB962C8B-B14F-4D97-AF65-F5344CB8AC3E}">
        <p14:creationId xmlns:p14="http://schemas.microsoft.com/office/powerpoint/2010/main" val="1247001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for unsuccessful project</a:t>
            </a:r>
          </a:p>
        </p:txBody>
      </p:sp>
      <p:sp>
        <p:nvSpPr>
          <p:cNvPr id="3" name="Content Placeholder 2"/>
          <p:cNvSpPr>
            <a:spLocks noGrp="1"/>
          </p:cNvSpPr>
          <p:nvPr>
            <p:ph idx="1"/>
          </p:nvPr>
        </p:nvSpPr>
        <p:spPr>
          <a:xfrm>
            <a:off x="2231136" y="2638044"/>
            <a:ext cx="7729728" cy="3341651"/>
          </a:xfrm>
        </p:spPr>
        <p:txBody>
          <a:bodyPr>
            <a:normAutofit/>
          </a:bodyPr>
          <a:lstStyle/>
          <a:p>
            <a:r>
              <a:rPr lang="en-US" dirty="0"/>
              <a:t>inadequate basis for project; </a:t>
            </a:r>
          </a:p>
          <a:p>
            <a:r>
              <a:rPr lang="en-US" dirty="0"/>
              <a:t>wrong person as project manager; </a:t>
            </a:r>
          </a:p>
          <a:p>
            <a:r>
              <a:rPr lang="en-US" dirty="0"/>
              <a:t>top management unsupportive; </a:t>
            </a:r>
          </a:p>
          <a:p>
            <a:r>
              <a:rPr lang="en-US" dirty="0"/>
              <a:t>inadequately defined tasks;</a:t>
            </a:r>
          </a:p>
          <a:p>
            <a:r>
              <a:rPr lang="en-US" dirty="0"/>
              <a:t>lack of project management techniques;</a:t>
            </a:r>
          </a:p>
          <a:p>
            <a:r>
              <a:rPr lang="en-US" dirty="0"/>
              <a:t>management techniques misused;</a:t>
            </a:r>
          </a:p>
          <a:p>
            <a:r>
              <a:rPr lang="en-US" dirty="0"/>
              <a:t>project closedown not planned;</a:t>
            </a:r>
          </a:p>
          <a:p>
            <a:r>
              <a:rPr lang="en-US" dirty="0"/>
              <a:t>lack of commitment to project</a:t>
            </a:r>
          </a:p>
        </p:txBody>
      </p:sp>
    </p:spTree>
    <p:extLst>
      <p:ext uri="{BB962C8B-B14F-4D97-AF65-F5344CB8AC3E}">
        <p14:creationId xmlns:p14="http://schemas.microsoft.com/office/powerpoint/2010/main" val="45894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 and soft issues</a:t>
            </a:r>
          </a:p>
        </p:txBody>
      </p:sp>
      <p:sp>
        <p:nvSpPr>
          <p:cNvPr id="3" name="Content Placeholder 2"/>
          <p:cNvSpPr>
            <a:spLocks noGrp="1"/>
          </p:cNvSpPr>
          <p:nvPr>
            <p:ph idx="1"/>
          </p:nvPr>
        </p:nvSpPr>
        <p:spPr/>
        <p:txBody>
          <a:bodyPr/>
          <a:lstStyle/>
          <a:p>
            <a:pPr algn="just"/>
            <a:r>
              <a:rPr lang="en-US" dirty="0"/>
              <a:t>The concentration on techniques may be considered as the 'hard' issues in project management. They are the easily measured and quantified concepts of time and cost. Other writers have incorporated what might loosely be called people skills alongside these more administrative functions. These people skills are 'soft' issues in management. For example Randolph and Posner N, Posner and </a:t>
            </a:r>
            <a:r>
              <a:rPr lang="en-US" dirty="0" err="1"/>
              <a:t>Jaafari</a:t>
            </a:r>
            <a:r>
              <a:rPr lang="en-US" dirty="0"/>
              <a:t> stressed personal, technical and </a:t>
            </a:r>
            <a:r>
              <a:rPr lang="en-US" dirty="0" err="1"/>
              <a:t>organisational</a:t>
            </a:r>
            <a:r>
              <a:rPr lang="en-US" dirty="0"/>
              <a:t> skills as being necessary to help control projects and achieve successful results. </a:t>
            </a:r>
          </a:p>
        </p:txBody>
      </p:sp>
    </p:spTree>
    <p:extLst>
      <p:ext uri="{BB962C8B-B14F-4D97-AF65-F5344CB8AC3E}">
        <p14:creationId xmlns:p14="http://schemas.microsoft.com/office/powerpoint/2010/main" val="825221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responsibilities</a:t>
            </a:r>
            <a:endParaRPr lang="en-US" dirty="0"/>
          </a:p>
        </p:txBody>
      </p:sp>
      <p:sp>
        <p:nvSpPr>
          <p:cNvPr id="3" name="Content Placeholder 2"/>
          <p:cNvSpPr>
            <a:spLocks noGrp="1"/>
          </p:cNvSpPr>
          <p:nvPr>
            <p:ph idx="1"/>
          </p:nvPr>
        </p:nvSpPr>
        <p:spPr/>
        <p:txBody>
          <a:bodyPr>
            <a:normAutofit/>
          </a:bodyPr>
          <a:lstStyle/>
          <a:p>
            <a:pPr algn="just"/>
            <a:r>
              <a:rPr lang="en-US" dirty="0" smtClean="0"/>
              <a:t>Client</a:t>
            </a:r>
          </a:p>
          <a:p>
            <a:pPr algn="just"/>
            <a:r>
              <a:rPr lang="en-US" dirty="0"/>
              <a:t>The End </a:t>
            </a:r>
            <a:r>
              <a:rPr lang="en-US" dirty="0" smtClean="0"/>
              <a:t>User</a:t>
            </a:r>
            <a:endParaRPr lang="en-US" dirty="0"/>
          </a:p>
          <a:p>
            <a:pPr algn="just"/>
            <a:r>
              <a:rPr lang="en-US" dirty="0" smtClean="0"/>
              <a:t>The </a:t>
            </a:r>
            <a:r>
              <a:rPr lang="en-US" dirty="0"/>
              <a:t>Parent </a:t>
            </a:r>
            <a:r>
              <a:rPr lang="en-US" dirty="0" smtClean="0"/>
              <a:t>Organization</a:t>
            </a:r>
          </a:p>
          <a:p>
            <a:pPr algn="just"/>
            <a:r>
              <a:rPr lang="en-US" dirty="0"/>
              <a:t>The Project </a:t>
            </a:r>
            <a:r>
              <a:rPr lang="en-US" dirty="0" smtClean="0"/>
              <a:t>team</a:t>
            </a:r>
            <a:endParaRPr lang="en-US" dirty="0"/>
          </a:p>
          <a:p>
            <a:pPr algn="just"/>
            <a:r>
              <a:rPr lang="en-US" dirty="0"/>
              <a:t>The </a:t>
            </a:r>
            <a:r>
              <a:rPr lang="en-US" dirty="0" smtClean="0"/>
              <a:t>Produced</a:t>
            </a:r>
            <a:endParaRPr lang="en-US" dirty="0"/>
          </a:p>
        </p:txBody>
      </p:sp>
    </p:spTree>
    <p:extLst>
      <p:ext uri="{BB962C8B-B14F-4D97-AF65-F5344CB8AC3E}">
        <p14:creationId xmlns:p14="http://schemas.microsoft.com/office/powerpoint/2010/main" val="1926081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Compatto</Template>
  <TotalTime>144</TotalTime>
  <Words>708</Words>
  <Application>Microsoft Macintosh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Corbel</vt:lpstr>
      <vt:lpstr>Gill Sans MT</vt:lpstr>
      <vt:lpstr>Mangal</vt:lpstr>
      <vt:lpstr>Arial</vt:lpstr>
      <vt:lpstr>Parcel</vt:lpstr>
      <vt:lpstr>The role of project management in achieving project success </vt:lpstr>
      <vt:lpstr>Difference of project management</vt:lpstr>
      <vt:lpstr>Project management vs project success</vt:lpstr>
      <vt:lpstr>Project management vs project success</vt:lpstr>
      <vt:lpstr>Factors for successful project</vt:lpstr>
      <vt:lpstr>Indicators of successful project</vt:lpstr>
      <vt:lpstr>Factors for unsuccessful project</vt:lpstr>
      <vt:lpstr>Hard and soft issues</vt:lpstr>
      <vt:lpstr>Individual responsibilities</vt:lpstr>
      <vt:lpstr>Project vs Project management</vt:lpstr>
      <vt:lpstr>Six stage project life model</vt:lpstr>
      <vt:lpstr>Scope of success</vt:lpstr>
      <vt:lpstr>Project Performance assessment</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project management in achieving project success </dc:title>
  <dc:creator>Microsoft Office User</dc:creator>
  <cp:lastModifiedBy>Microsoft Office User</cp:lastModifiedBy>
  <cp:revision>14</cp:revision>
  <dcterms:created xsi:type="dcterms:W3CDTF">2019-05-07T00:12:21Z</dcterms:created>
  <dcterms:modified xsi:type="dcterms:W3CDTF">2019-05-07T12:10:08Z</dcterms:modified>
</cp:coreProperties>
</file>