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44" d="100"/>
          <a:sy n="44" d="100"/>
        </p:scale>
        <p:origin x="42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6000" dirty="0" smtClean="0"/>
              <a:t>De tramas e fios</a:t>
            </a:r>
            <a:endParaRPr lang="pt-BR" sz="6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2400" dirty="0" smtClean="0"/>
              <a:t>Um ensaio sobre música e educação</a:t>
            </a:r>
          </a:p>
          <a:p>
            <a:r>
              <a:rPr lang="pt-BR" dirty="0" smtClean="0"/>
              <a:t>Marisa T. O. </a:t>
            </a:r>
            <a:r>
              <a:rPr lang="pt-BR" dirty="0" err="1" smtClean="0"/>
              <a:t>Fonterrada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082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609600"/>
            <a:ext cx="8596668" cy="6095999"/>
          </a:xfrm>
        </p:spPr>
        <p:txBody>
          <a:bodyPr>
            <a:normAutofit/>
          </a:bodyPr>
          <a:lstStyle/>
          <a:p>
            <a:r>
              <a:rPr lang="pt-BR" dirty="0" smtClean="0"/>
              <a:t>Embora no governo Vargas fosse obrigatório a frequência dos professores aos cursos de formação, a exigência se tornou difícil – se não impossível – de ser cumprida, entre tantos fatores as dimensões gigantescas do Brasil e a m´´a qualidade ou ausência das estradas, dificultando os deslocamentos.</a:t>
            </a:r>
          </a:p>
          <a:p>
            <a:r>
              <a:rPr lang="pt-BR" dirty="0" smtClean="0"/>
              <a:t>O canto orfeônico diferia de </a:t>
            </a:r>
            <a:r>
              <a:rPr lang="pt-BR" dirty="0" err="1" smtClean="0"/>
              <a:t>Kodaly</a:t>
            </a:r>
            <a:r>
              <a:rPr lang="pt-BR" dirty="0" smtClean="0"/>
              <a:t> em seus modos de implantação. A ênfase era colocada no incentivo à experiência musical. Um número impressionante de estudantes lotavam os estádios de futebol para cantar música brasileira.</a:t>
            </a:r>
          </a:p>
          <a:p>
            <a:r>
              <a:rPr lang="pt-BR" dirty="0" smtClean="0"/>
              <a:t>Em Villa Lobos temos a valorização dos grandes agrupamentos corais a serviço da identidade musical brasileira. A vivência musical e carisma de Villa substituíam o rigor do método.</a:t>
            </a:r>
          </a:p>
          <a:p>
            <a:r>
              <a:rPr lang="pt-BR" dirty="0" smtClean="0"/>
              <a:t>Enquanto Getúlio visava o poder da música para arregimentar massa e uni-las tirando partido disso, Villa-Lobos, por sua vez, via a oportunidade de fazer o Brasil todo cantar.</a:t>
            </a:r>
          </a:p>
          <a:p>
            <a:r>
              <a:rPr lang="pt-BR" dirty="0" smtClean="0"/>
              <a:t>Na década de 1960, o canto orfeônico foi substituído pela educação musical.</a:t>
            </a:r>
          </a:p>
          <a:p>
            <a:r>
              <a:rPr lang="pt-BR" dirty="0" smtClean="0"/>
              <a:t>A nova proposta e a velha não se diferiam muito, no entanto aumentava o interesse de músicos brasileiros pela educação musical.</a:t>
            </a:r>
          </a:p>
          <a:p>
            <a:r>
              <a:rPr lang="pt-BR" dirty="0" smtClean="0"/>
              <a:t>Alguns revolucionários: Anita Guarnieri, Isolda </a:t>
            </a:r>
            <a:r>
              <a:rPr lang="pt-BR" dirty="0" err="1" smtClean="0"/>
              <a:t>Bacci</a:t>
            </a:r>
            <a:r>
              <a:rPr lang="pt-BR" dirty="0"/>
              <a:t> </a:t>
            </a:r>
            <a:r>
              <a:rPr lang="pt-BR" dirty="0" err="1" smtClean="0"/>
              <a:t>Bruch</a:t>
            </a:r>
            <a:r>
              <a:rPr lang="pt-BR" dirty="0" smtClean="0"/>
              <a:t> em São Paulo, </a:t>
            </a:r>
            <a:r>
              <a:rPr lang="pt-BR" dirty="0" err="1" smtClean="0"/>
              <a:t>Liddy</a:t>
            </a:r>
            <a:r>
              <a:rPr lang="pt-BR" dirty="0" smtClean="0"/>
              <a:t> </a:t>
            </a:r>
            <a:r>
              <a:rPr lang="pt-BR" dirty="0" err="1" smtClean="0"/>
              <a:t>Chiafarilli</a:t>
            </a:r>
            <a:r>
              <a:rPr lang="pt-BR" dirty="0" smtClean="0"/>
              <a:t> Mignone, entre Rio e SP, Sá Pereira, </a:t>
            </a:r>
            <a:r>
              <a:rPr lang="pt-BR" dirty="0" err="1" smtClean="0"/>
              <a:t>Gazy</a:t>
            </a:r>
            <a:r>
              <a:rPr lang="pt-BR" dirty="0" smtClean="0"/>
              <a:t> de Sá, Lorenzo Fernandes no Rio, e o casal Ernst e Maria Aparecida Mahle em Piracicaba.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95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609601"/>
            <a:ext cx="8596668" cy="5431762"/>
          </a:xfrm>
        </p:spPr>
        <p:txBody>
          <a:bodyPr/>
          <a:lstStyle/>
          <a:p>
            <a:r>
              <a:rPr lang="pt-BR" dirty="0" smtClean="0"/>
              <a:t>Todos vindos de forma herdada de </a:t>
            </a:r>
            <a:r>
              <a:rPr lang="pt-BR" dirty="0" err="1" smtClean="0"/>
              <a:t>Ergar</a:t>
            </a:r>
            <a:r>
              <a:rPr lang="pt-BR" dirty="0" smtClean="0"/>
              <a:t> </a:t>
            </a:r>
            <a:r>
              <a:rPr lang="pt-BR" dirty="0" err="1" smtClean="0"/>
              <a:t>Willems</a:t>
            </a:r>
            <a:r>
              <a:rPr lang="pt-BR" dirty="0" smtClean="0"/>
              <a:t>, Jacques </a:t>
            </a:r>
            <a:r>
              <a:rPr lang="pt-BR" dirty="0" err="1" smtClean="0"/>
              <a:t>Dalcroze</a:t>
            </a:r>
            <a:r>
              <a:rPr lang="pt-BR" dirty="0" smtClean="0"/>
              <a:t>, </a:t>
            </a:r>
            <a:r>
              <a:rPr lang="pt-BR" dirty="0" err="1" smtClean="0"/>
              <a:t>Calr</a:t>
            </a:r>
            <a:r>
              <a:rPr lang="pt-BR" dirty="0" smtClean="0"/>
              <a:t> </a:t>
            </a:r>
            <a:r>
              <a:rPr lang="pt-BR" dirty="0" err="1" smtClean="0"/>
              <a:t>Orff</a:t>
            </a:r>
            <a:r>
              <a:rPr lang="pt-BR" dirty="0" smtClean="0"/>
              <a:t> e </a:t>
            </a:r>
            <a:r>
              <a:rPr lang="pt-BR" dirty="0" err="1" smtClean="0"/>
              <a:t>Zoltán</a:t>
            </a:r>
            <a:r>
              <a:rPr lang="pt-BR" dirty="0" smtClean="0"/>
              <a:t> </a:t>
            </a:r>
            <a:r>
              <a:rPr lang="pt-BR" dirty="0" err="1" smtClean="0"/>
              <a:t>Kodály</a:t>
            </a:r>
            <a:r>
              <a:rPr lang="pt-BR" dirty="0" smtClean="0"/>
              <a:t> sendo que tinham em comum a desvinculação da aula de músico do ensino de instrumento, o incentivo à prática musical, o uso do corpo e a ênfase no desenvolvimento da percepção auditiva.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7837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/>
              <a:t>Hans Joachim </a:t>
            </a:r>
            <a:r>
              <a:rPr lang="pt-BR" sz="3200" dirty="0" err="1" smtClean="0"/>
              <a:t>Korllreutter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349829"/>
            <a:ext cx="8596668" cy="5290457"/>
          </a:xfrm>
        </p:spPr>
        <p:txBody>
          <a:bodyPr>
            <a:normAutofit/>
          </a:bodyPr>
          <a:lstStyle/>
          <a:p>
            <a:r>
              <a:rPr lang="pt-BR" dirty="0" smtClean="0"/>
              <a:t>Ao mesmo tempo que o nacionalismo de Mário de Andrade, o </a:t>
            </a:r>
            <a:r>
              <a:rPr lang="pt-BR" dirty="0" err="1" smtClean="0"/>
              <a:t>cant</a:t>
            </a:r>
            <a:r>
              <a:rPr lang="pt-BR" dirty="0" smtClean="0"/>
              <a:t> orfeônico de Villa-Lobos...em 1937 chegava ao Brasil </a:t>
            </a:r>
            <a:r>
              <a:rPr lang="pt-BR" dirty="0" err="1" smtClean="0"/>
              <a:t>Koellreutter</a:t>
            </a:r>
            <a:r>
              <a:rPr lang="pt-BR" dirty="0" smtClean="0"/>
              <a:t>, inovando na música brasileira a “música nova”</a:t>
            </a:r>
          </a:p>
          <a:p>
            <a:r>
              <a:rPr lang="pt-BR" dirty="0" smtClean="0"/>
              <a:t>Abriu um campo voltado à pesquisa e à experimentação e novas posturas da arte contemporânea.</a:t>
            </a:r>
          </a:p>
          <a:p>
            <a:r>
              <a:rPr lang="pt-BR" dirty="0" smtClean="0"/>
              <a:t>Seu intuito era difundir e divulgar obras conhecidas ou não.</a:t>
            </a:r>
          </a:p>
          <a:p>
            <a:r>
              <a:rPr lang="pt-BR" dirty="0" smtClean="0"/>
              <a:t>Foi aluno de Paul </a:t>
            </a:r>
            <a:r>
              <a:rPr lang="pt-BR" dirty="0" err="1" smtClean="0"/>
              <a:t>Hindemith</a:t>
            </a:r>
            <a:endParaRPr lang="pt-BR" dirty="0" smtClean="0"/>
          </a:p>
          <a:p>
            <a:r>
              <a:rPr lang="pt-BR" dirty="0" err="1" smtClean="0"/>
              <a:t>Korllreutter</a:t>
            </a:r>
            <a:r>
              <a:rPr lang="pt-BR" dirty="0" smtClean="0"/>
              <a:t> antecipou a importância da vanguarda, anteviu a era da informação, o </a:t>
            </a:r>
            <a:r>
              <a:rPr lang="pt-BR" dirty="0" err="1" smtClean="0"/>
              <a:t>edvento</a:t>
            </a:r>
            <a:r>
              <a:rPr lang="pt-BR" dirty="0" smtClean="0"/>
              <a:t> das mídias e o papel da música popular na cultura brasileira.</a:t>
            </a:r>
          </a:p>
          <a:p>
            <a:r>
              <a:rPr lang="pt-BR" dirty="0" smtClean="0"/>
              <a:t>Para </a:t>
            </a:r>
            <a:r>
              <a:rPr lang="pt-BR" dirty="0" err="1" smtClean="0"/>
              <a:t>Korllreutter</a:t>
            </a:r>
            <a:r>
              <a:rPr lang="pt-BR" dirty="0" smtClean="0"/>
              <a:t> uma improvisação tem de ser muito preparada, discutida, estruturada, caso contrário, pode-se cair na experimentação desprovida de sentido.</a:t>
            </a:r>
          </a:p>
          <a:p>
            <a:r>
              <a:rPr lang="pt-BR" dirty="0" smtClean="0"/>
              <a:t>Por sua postura de proporcionar pretextos para a exploração e criação, alinha-se a educadores da chamada segunda geração: </a:t>
            </a:r>
            <a:r>
              <a:rPr lang="pt-BR" dirty="0" err="1" smtClean="0"/>
              <a:t>Paynter</a:t>
            </a:r>
            <a:r>
              <a:rPr lang="pt-BR" dirty="0" smtClean="0"/>
              <a:t>, </a:t>
            </a:r>
            <a:r>
              <a:rPr lang="pt-BR" dirty="0" err="1" smtClean="0"/>
              <a:t>Schafer</a:t>
            </a:r>
            <a:r>
              <a:rPr lang="pt-BR" dirty="0" smtClean="0"/>
              <a:t>, Self</a:t>
            </a:r>
            <a:r>
              <a:rPr lang="pt-BR" dirty="0"/>
              <a:t> e </a:t>
            </a:r>
            <a:r>
              <a:rPr lang="pt-BR" dirty="0" err="1"/>
              <a:t>Porena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1963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/>
              <a:t>O curso de formação de professores de música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262131"/>
            <a:ext cx="8596668" cy="5443470"/>
          </a:xfrm>
        </p:spPr>
        <p:txBody>
          <a:bodyPr/>
          <a:lstStyle/>
          <a:p>
            <a:r>
              <a:rPr lang="pt-BR" dirty="0" smtClean="0"/>
              <a:t>Em 1960 foi criado pela Comissão Estadual de Música, subordinada à Secretaria de Estado dos Negócios do Governo, o Curso de Formação de Professores de Música.</a:t>
            </a:r>
          </a:p>
          <a:p>
            <a:r>
              <a:rPr lang="pt-BR" dirty="0" smtClean="0"/>
              <a:t>Os alunos se submeteram a prova de seleção: dez vagas na capital, e Vinte no interior.</a:t>
            </a:r>
          </a:p>
          <a:p>
            <a:r>
              <a:rPr lang="pt-BR" dirty="0" smtClean="0"/>
              <a:t>Bolsas de estudo eram oferecidas a alunos do interior para manterem-se na capital.</a:t>
            </a:r>
          </a:p>
          <a:p>
            <a:r>
              <a:rPr lang="pt-BR" dirty="0" smtClean="0"/>
              <a:t>Investia-se na formação musical do professor e tinha-se oportunidades de estudar com grandes nomes como Roberto </a:t>
            </a:r>
            <a:r>
              <a:rPr lang="pt-BR" dirty="0" err="1" smtClean="0"/>
              <a:t>Schnorrenberg</a:t>
            </a:r>
            <a:r>
              <a:rPr lang="pt-BR" dirty="0" smtClean="0"/>
              <a:t>, Osvaldo Lacerda, Cyro José Monteiro Brisolla, Diogo Pacheco e Klaus </a:t>
            </a:r>
            <a:r>
              <a:rPr lang="pt-BR" dirty="0" err="1" smtClean="0"/>
              <a:t>Dieter</a:t>
            </a:r>
            <a:r>
              <a:rPr lang="pt-BR" dirty="0" smtClean="0"/>
              <a:t> Wolf.</a:t>
            </a:r>
          </a:p>
          <a:p>
            <a:r>
              <a:rPr lang="pt-BR" dirty="0" smtClean="0"/>
              <a:t>Formação voltada ao ser músico. “Sem ser músico, seria impossível ser educador musical (</a:t>
            </a:r>
            <a:r>
              <a:rPr lang="pt-BR" dirty="0" err="1" smtClean="0"/>
              <a:t>Brisola</a:t>
            </a:r>
            <a:r>
              <a:rPr lang="pt-BR" dirty="0" smtClean="0"/>
              <a:t> 1960)”</a:t>
            </a:r>
          </a:p>
          <a:p>
            <a:r>
              <a:rPr lang="pt-BR" dirty="0" smtClean="0"/>
              <a:t>O curso não conseguiu a legalização e após apenas uma turma de 1960 a 1963 não conseguirem nem um diploma.</a:t>
            </a:r>
          </a:p>
          <a:p>
            <a:r>
              <a:rPr lang="pt-BR" dirty="0" smtClean="0"/>
              <a:t>Porém muitos desses músicos tiveram destaque no cenário musical paulistano e brasileiro, entre eles a autora do presente trabalho.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7358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/>
              <a:t>Novos Rumos: a educação musical sob suspeita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197429"/>
            <a:ext cx="8596668" cy="5334000"/>
          </a:xfrm>
        </p:spPr>
        <p:txBody>
          <a:bodyPr/>
          <a:lstStyle/>
          <a:p>
            <a:r>
              <a:rPr lang="pt-BR" dirty="0" smtClean="0"/>
              <a:t>1971 – Promulgação da lei n.5692/71. </a:t>
            </a:r>
          </a:p>
          <a:p>
            <a:r>
              <a:rPr lang="pt-BR" dirty="0" smtClean="0"/>
              <a:t>A música passa a ir perdendo seu espaço na escola, pois se extingue a disciplina educação musical do sistema educacional brasileiro. Substituindo pela atividade da educação artística.</a:t>
            </a:r>
          </a:p>
          <a:p>
            <a:r>
              <a:rPr lang="pt-BR" dirty="0" smtClean="0"/>
              <a:t>Os cursos superiores de educação artística surgiram em 1974, depois da lei, e tinha caráter polivalente (domínio de várias áreas de expressão artística: Música, teatro, artes plásticas, desenho, dança...)</a:t>
            </a:r>
          </a:p>
          <a:p>
            <a:r>
              <a:rPr lang="pt-BR" dirty="0" smtClean="0"/>
              <a:t>Curso de 2 ou 3 anos para licenciatura.</a:t>
            </a:r>
          </a:p>
          <a:p>
            <a:r>
              <a:rPr lang="pt-BR" dirty="0" smtClean="0"/>
              <a:t>Ficava a lacuna na formação por ter que dominar em tão pouco tempo tanta coisa.</a:t>
            </a:r>
          </a:p>
          <a:p>
            <a:r>
              <a:rPr lang="pt-BR" dirty="0" smtClean="0"/>
              <a:t>O discurso da educação artística amparava-se no conceito modernista (ampliação do universo sonoro, expressão musical comprometida com a prática e a livre experimentação)</a:t>
            </a:r>
          </a:p>
          <a:p>
            <a:r>
              <a:rPr lang="pt-BR" dirty="0" smtClean="0"/>
              <a:t>Esse discurso não está distante das iniciativas experimentais da educação musical (Segunda geração), porém apenas como postura ideológica.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2660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609601"/>
            <a:ext cx="8596668" cy="5431762"/>
          </a:xfrm>
        </p:spPr>
        <p:txBody>
          <a:bodyPr/>
          <a:lstStyle/>
          <a:p>
            <a:r>
              <a:rPr lang="pt-BR" dirty="0" smtClean="0"/>
              <a:t>O </a:t>
            </a:r>
            <a:r>
              <a:rPr lang="pt-BR" dirty="0" err="1" smtClean="0"/>
              <a:t>espontaneísmo</a:t>
            </a:r>
            <a:r>
              <a:rPr lang="pt-BR" dirty="0" smtClean="0"/>
              <a:t> da proposta substituía o cientificismo do início do século XX e o ufanismo da fase nacionalista. O improviso substituía o rigor do método.</a:t>
            </a:r>
          </a:p>
          <a:p>
            <a:r>
              <a:rPr lang="pt-BR" dirty="0" smtClean="0"/>
              <a:t>Os professores operam com um mínimo de regras e tem, como preocupação maior “não tolher a expressão de seus alunos”. Livre expressão é a palavra de ordem.</a:t>
            </a:r>
          </a:p>
          <a:p>
            <a:r>
              <a:rPr lang="pt-BR" dirty="0" smtClean="0"/>
              <a:t>Interessante observar que esse discurso libertário ocorria justamente a época do governo militar (décadas de 70 e 80)</a:t>
            </a:r>
          </a:p>
          <a:p>
            <a:r>
              <a:rPr lang="pt-BR" dirty="0" smtClean="0"/>
              <a:t>Parece que a educação artística funcionava como válvula de escape. Um único espaço aberto à liberdade de expressão.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7745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/>
              <a:t>E hoje, como é?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171977"/>
            <a:ext cx="8596668" cy="4869385"/>
          </a:xfrm>
        </p:spPr>
        <p:txBody>
          <a:bodyPr/>
          <a:lstStyle/>
          <a:p>
            <a:r>
              <a:rPr lang="pt-BR" dirty="0" smtClean="0"/>
              <a:t>Volta hoje a crença no método, como meio de </a:t>
            </a:r>
            <a:r>
              <a:rPr lang="pt-BR" dirty="0" err="1" smtClean="0"/>
              <a:t>asseguramento</a:t>
            </a:r>
            <a:r>
              <a:rPr lang="pt-BR" dirty="0" smtClean="0"/>
              <a:t> de sucesso no ensino da música.</a:t>
            </a:r>
          </a:p>
          <a:p>
            <a:r>
              <a:rPr lang="pt-BR" dirty="0" smtClean="0"/>
              <a:t>Acredita-se que tendo objetivos claros e precisos e uma metodologia adequada, serão alcançados bons resultados nas propostas.</a:t>
            </a:r>
          </a:p>
          <a:p>
            <a:r>
              <a:rPr lang="pt-BR" dirty="0" smtClean="0"/>
              <a:t>As propostas pedagógicas governamentais agora são feitas, mais po</a:t>
            </a:r>
            <a:r>
              <a:rPr lang="pt-BR" dirty="0" smtClean="0"/>
              <a:t>r especialistas em gestão empresarial do que por educadores e menos ainda por especialistas em educação musical.</a:t>
            </a:r>
          </a:p>
          <a:p>
            <a:r>
              <a:rPr lang="pt-BR" dirty="0" smtClean="0"/>
              <a:t>Não mais professor &gt; aluno, mas mão dupla entre aluno e professor.</a:t>
            </a:r>
          </a:p>
          <a:p>
            <a:r>
              <a:rPr lang="pt-BR" dirty="0" smtClean="0"/>
              <a:t>Nesse sentido, por um lado, paga-se tributo ao método, por outro se é permeável às conquistas do século XX, apresentando outra face da educação:</a:t>
            </a:r>
            <a:r>
              <a:rPr lang="pt-BR" dirty="0"/>
              <a:t> </a:t>
            </a:r>
            <a:r>
              <a:rPr lang="pt-BR" dirty="0" smtClean="0"/>
              <a:t>Conhecimento do meio ambiente, relevância das condições sócio-econômico-culturais, importância dos processos de ensino aprendizagem, e pesquisas a respeito das maneiras de estimular a criança na construção do conhecimento.</a:t>
            </a:r>
          </a:p>
          <a:p>
            <a:r>
              <a:rPr lang="pt-BR" dirty="0" smtClean="0"/>
              <a:t>Busca por descoberta, experimentação e ações </a:t>
            </a:r>
            <a:r>
              <a:rPr lang="pt-BR" dirty="0" err="1" smtClean="0"/>
              <a:t>criatvas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093185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609601"/>
            <a:ext cx="8596668" cy="5431762"/>
          </a:xfrm>
        </p:spPr>
        <p:txBody>
          <a:bodyPr/>
          <a:lstStyle/>
          <a:p>
            <a:r>
              <a:rPr lang="pt-BR" dirty="0" smtClean="0"/>
              <a:t>Contraditoriamente, a ausência quase total da música nas escolas de ensino fundamental e médio</a:t>
            </a:r>
          </a:p>
          <a:p>
            <a:r>
              <a:rPr lang="pt-BR" dirty="0" smtClean="0"/>
              <a:t>Ainda não se conquistou uma situação particularmente favorável à presença de música nas escolas.</a:t>
            </a:r>
          </a:p>
          <a:p>
            <a:r>
              <a:rPr lang="pt-BR" dirty="0" smtClean="0"/>
              <a:t>A ação governamental é “morosa”, isso dificulta a implantação de cursos de graduação mais ágeis e afinados, impedindo ou dificultando sua atualização, e a consciência das </a:t>
            </a:r>
            <a:r>
              <a:rPr lang="pt-BR" dirty="0"/>
              <a:t>p</a:t>
            </a:r>
            <a:r>
              <a:rPr lang="pt-BR" dirty="0" smtClean="0"/>
              <a:t>rofundas mudanças com as quais se convive a cada dia.</a:t>
            </a:r>
          </a:p>
          <a:p>
            <a:r>
              <a:rPr lang="pt-BR" dirty="0" smtClean="0"/>
              <a:t>Continuam a ter cursos de licenciatura em Ed. Artística de caráter polivalente, modelo implantado em 1971.</a:t>
            </a:r>
          </a:p>
          <a:p>
            <a:r>
              <a:rPr lang="pt-BR" dirty="0" smtClean="0"/>
              <a:t>A situação se modifica com a disposição do governo federal de dar novo impulso à educação, com a criação de cursos de artes com habilitação específica, sendo poucas escolas que se antecipam criando cursos nesse modelo.</a:t>
            </a:r>
          </a:p>
          <a:p>
            <a:r>
              <a:rPr lang="pt-BR" dirty="0" smtClean="0"/>
              <a:t>Além da legislação aprovada em Dezembro de 1996, apontando uma nova maneira do ensino de artes é preciso reflexão se é grande a distância que separa a lei e os documentos governamentais a esse respeito.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9902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/>
              <a:t>O ensino da música no atual sistema educacional brasileiro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676401"/>
            <a:ext cx="8596668" cy="4593770"/>
          </a:xfrm>
        </p:spPr>
        <p:txBody>
          <a:bodyPr/>
          <a:lstStyle/>
          <a:p>
            <a:r>
              <a:rPr lang="pt-BR" dirty="0" smtClean="0"/>
              <a:t>Desde 1990 muitos já vem fazendo decretos, recomendações e pareces apontando sobre o modelo educacional Às escola brasileiras. Material este de cunho informativo, prescritivo e avaliativo.</a:t>
            </a:r>
          </a:p>
          <a:p>
            <a:r>
              <a:rPr lang="pt-BR" dirty="0" smtClean="0"/>
              <a:t>João Palma Filho em “A política educacional brasileira” faz análise da politica educacional numa revisão da literatura que cobre os pontos do discurso governamental encontrado nos documentos (Leis, decretos, RCN e PCN)</a:t>
            </a:r>
          </a:p>
          <a:p>
            <a:r>
              <a:rPr lang="pt-BR" dirty="0" smtClean="0"/>
              <a:t>“Estamos irremediavelmente ligados ao nacional e ao global, onde a própria sociedade nacional só tem sentido se vista no horizonte aberto pela existência da sociedade global. (Palma, 2001, p.28).</a:t>
            </a:r>
          </a:p>
          <a:p>
            <a:r>
              <a:rPr lang="pt-BR" dirty="0" smtClean="0"/>
              <a:t>Portanto políticas públicas dependem das decisões políticas e econômicas.</a:t>
            </a:r>
          </a:p>
          <a:p>
            <a:r>
              <a:rPr lang="pt-BR" dirty="0" smtClean="0"/>
              <a:t>Prega a reforma educacional frente às transformações do mundo da economia, política e sociedade.</a:t>
            </a:r>
          </a:p>
          <a:p>
            <a:r>
              <a:rPr lang="pt-BR" dirty="0" smtClean="0"/>
              <a:t>“Já não existe uma distinção nítida entre o econômico e o cultural”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8843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/>
              <a:t>A contribuição de Violeta </a:t>
            </a:r>
            <a:r>
              <a:rPr lang="pt-BR" sz="3200" dirty="0" err="1" smtClean="0"/>
              <a:t>Gainza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262743"/>
            <a:ext cx="8596668" cy="4778619"/>
          </a:xfrm>
        </p:spPr>
        <p:txBody>
          <a:bodyPr/>
          <a:lstStyle/>
          <a:p>
            <a:r>
              <a:rPr lang="pt-BR" dirty="0" smtClean="0"/>
              <a:t>O estudo da educação brasileira apresentado por Palma é </a:t>
            </a:r>
            <a:r>
              <a:rPr lang="pt-BR" dirty="0" err="1" smtClean="0"/>
              <a:t>rocoborado</a:t>
            </a:r>
            <a:r>
              <a:rPr lang="pt-BR" dirty="0" smtClean="0"/>
              <a:t> pela educadora musical argentina Violeta </a:t>
            </a:r>
            <a:r>
              <a:rPr lang="pt-BR" dirty="0" err="1" smtClean="0"/>
              <a:t>Hemsy</a:t>
            </a:r>
            <a:r>
              <a:rPr lang="pt-BR" dirty="0" smtClean="0"/>
              <a:t> de </a:t>
            </a:r>
            <a:r>
              <a:rPr lang="pt-BR" dirty="0" err="1" smtClean="0"/>
              <a:t>Gainza</a:t>
            </a:r>
            <a:r>
              <a:rPr lang="pt-BR" dirty="0" smtClean="0"/>
              <a:t>.</a:t>
            </a:r>
          </a:p>
          <a:p>
            <a:r>
              <a:rPr lang="pt-BR" dirty="0" smtClean="0"/>
              <a:t>Sua análise aponta para o fato de a rede educativa de um país estar integrada ao sistema de educação pública. Sustentado pela plataforma política oficial, abarcando a educativa, com suas leis, orientações para o planejamento de ensino, entre outra questões.</a:t>
            </a:r>
            <a:endParaRPr lang="pt-BR" dirty="0"/>
          </a:p>
          <a:p>
            <a:r>
              <a:rPr lang="pt-BR" dirty="0" smtClean="0"/>
              <a:t>Aponta também para propostas independentes, fora do sistema educacional mas que exercem influência sobre ele. Procedimentos que eram levados da educação independente à escola pública.</a:t>
            </a:r>
          </a:p>
          <a:p>
            <a:r>
              <a:rPr lang="pt-BR" dirty="0" smtClean="0"/>
              <a:t>Generaliza-se intervir nas políticas educacionais para adequar o </a:t>
            </a:r>
            <a:r>
              <a:rPr lang="pt-BR" dirty="0" err="1" smtClean="0"/>
              <a:t>cortorno</a:t>
            </a:r>
            <a:r>
              <a:rPr lang="pt-BR" dirty="0" smtClean="0"/>
              <a:t> pedagógico às normas do projeto neoliberal, para reorganização pedagógica da grade curricular.</a:t>
            </a:r>
          </a:p>
          <a:p>
            <a:r>
              <a:rPr lang="pt-BR" dirty="0" err="1" smtClean="0"/>
              <a:t>Gainza</a:t>
            </a:r>
            <a:r>
              <a:rPr lang="pt-BR" dirty="0" smtClean="0"/>
              <a:t> é pioneira na aplicação da técnica </a:t>
            </a:r>
            <a:r>
              <a:rPr lang="pt-BR" dirty="0" err="1" smtClean="0"/>
              <a:t>Gerda</a:t>
            </a:r>
            <a:r>
              <a:rPr lang="pt-BR" dirty="0" smtClean="0"/>
              <a:t> Alexander ao ensino do piano, tem sido grande incentivadora da musicoterapia, organizadora de encontros de educação musical, </a:t>
            </a:r>
            <a:r>
              <a:rPr lang="pt-BR" dirty="0" err="1" smtClean="0"/>
              <a:t>eutonia</a:t>
            </a:r>
            <a:r>
              <a:rPr lang="pt-BR" dirty="0" smtClean="0"/>
              <a:t>, e musicoterapia.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468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Desenredando a trama da música na escola brasileira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586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V="1">
            <a:off x="677334" y="563881"/>
            <a:ext cx="8596668" cy="45719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609601"/>
            <a:ext cx="8596668" cy="5431762"/>
          </a:xfrm>
        </p:spPr>
        <p:txBody>
          <a:bodyPr/>
          <a:lstStyle/>
          <a:p>
            <a:r>
              <a:rPr lang="pt-BR" dirty="0" smtClean="0"/>
              <a:t>Foi presidente do </a:t>
            </a:r>
            <a:r>
              <a:rPr lang="pt-BR" dirty="0" err="1" smtClean="0"/>
              <a:t>Fladem</a:t>
            </a:r>
            <a:r>
              <a:rPr lang="pt-BR" dirty="0" smtClean="0"/>
              <a:t> – Foro </a:t>
            </a:r>
            <a:r>
              <a:rPr lang="pt-BR" dirty="0" err="1" smtClean="0"/>
              <a:t>Latinoamericano</a:t>
            </a:r>
            <a:r>
              <a:rPr lang="pt-BR" dirty="0" smtClean="0"/>
              <a:t> de </a:t>
            </a:r>
            <a:r>
              <a:rPr lang="pt-BR" dirty="0" err="1" smtClean="0"/>
              <a:t>Educación</a:t>
            </a:r>
            <a:r>
              <a:rPr lang="pt-BR" dirty="0" smtClean="0"/>
              <a:t> Musical.</a:t>
            </a:r>
          </a:p>
          <a:p>
            <a:r>
              <a:rPr lang="pt-BR" dirty="0" smtClean="0"/>
              <a:t>O </a:t>
            </a:r>
            <a:r>
              <a:rPr lang="pt-BR" dirty="0" err="1" smtClean="0"/>
              <a:t>Fladem</a:t>
            </a:r>
            <a:r>
              <a:rPr lang="pt-BR" dirty="0" smtClean="0"/>
              <a:t> mapeia a situação, e as atividades ligadas a educação musical, incentiva o diálogo, a troca de experiências entre os países latino-americanos.</a:t>
            </a:r>
          </a:p>
          <a:p>
            <a:r>
              <a:rPr lang="pt-BR" dirty="0" smtClean="0"/>
              <a:t>Por necessidade de afirmação, educadores têm comparecido aos encontros para </a:t>
            </a:r>
            <a:r>
              <a:rPr lang="pt-BR" dirty="0" err="1" smtClean="0"/>
              <a:t>revigoramente</a:t>
            </a:r>
            <a:r>
              <a:rPr lang="pt-BR" dirty="0" smtClean="0"/>
              <a:t> da identidade educacional. Tendo sentido onde a música popular por mais massacrada encontra-se em plena ascensão.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58329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/>
              <a:t>Paralelos com a América Latina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328057"/>
            <a:ext cx="8596668" cy="5225143"/>
          </a:xfrm>
        </p:spPr>
        <p:txBody>
          <a:bodyPr>
            <a:normAutofit/>
          </a:bodyPr>
          <a:lstStyle/>
          <a:p>
            <a:r>
              <a:rPr lang="pt-BR" dirty="0" smtClean="0"/>
              <a:t>O histórico da educação musical no século XX, apresentado por </a:t>
            </a:r>
            <a:r>
              <a:rPr lang="pt-BR" dirty="0" err="1" smtClean="0"/>
              <a:t>Gainza</a:t>
            </a:r>
            <a:r>
              <a:rPr lang="pt-BR" dirty="0" smtClean="0"/>
              <a:t> em muito pontos coincide com a história da disciplina no Brasil.</a:t>
            </a:r>
          </a:p>
          <a:p>
            <a:r>
              <a:rPr lang="pt-BR" dirty="0" smtClean="0"/>
              <a:t>No Brasil de 1850 a 1960, a educação musical foi conduzida por especialistas que contribuíram para seu fortalecimento.</a:t>
            </a:r>
          </a:p>
          <a:p>
            <a:r>
              <a:rPr lang="pt-BR" dirty="0" err="1" smtClean="0"/>
              <a:t>Gainza</a:t>
            </a:r>
            <a:r>
              <a:rPr lang="pt-BR" dirty="0" smtClean="0"/>
              <a:t> relata que” Nos anos 70, as lutas políticas que ocorreram nos países latino-americanos deram espaço a governos fortes, ditaduras e processos militares.</a:t>
            </a:r>
          </a:p>
          <a:p>
            <a:r>
              <a:rPr lang="pt-BR" dirty="0" smtClean="0"/>
              <a:t>Diferentemente o Brasil baniu a música da escola, distanciando-se dos irmãos latino-americanos.</a:t>
            </a:r>
          </a:p>
          <a:p>
            <a:r>
              <a:rPr lang="pt-BR" dirty="0" smtClean="0"/>
              <a:t>As fissuras no plano educacional estão presentes em diversas situações: Entre a prática e a teoria pedagógica; entre os distintos níveis da educação; entre o filosófico/pedagógico e o administrativo; entre a arte e a tecnologia; entre os novos planos e programas e as oportunidades de capacitação.</a:t>
            </a:r>
          </a:p>
          <a:p>
            <a:r>
              <a:rPr lang="pt-BR" dirty="0" err="1" smtClean="0"/>
              <a:t>Gainza</a:t>
            </a:r>
            <a:r>
              <a:rPr lang="pt-BR" dirty="0" smtClean="0"/>
              <a:t> aponta para a brecha existente entre as propostas curriculares governamentais de países latino-americanos e projetos de educadores musicais pedagogicamente atualizados.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6175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609601"/>
            <a:ext cx="8596668" cy="5431762"/>
          </a:xfrm>
        </p:spPr>
        <p:txBody>
          <a:bodyPr/>
          <a:lstStyle/>
          <a:p>
            <a:r>
              <a:rPr lang="pt-BR" dirty="0" smtClean="0"/>
              <a:t>Para ela, o processo de globalização descarta nuances e sutilezas ao se dispor a capacitar o aluno para inseri-lo no mercado de trabalho.</a:t>
            </a:r>
          </a:p>
          <a:p>
            <a:r>
              <a:rPr lang="pt-BR" dirty="0" smtClean="0"/>
              <a:t>Para </a:t>
            </a:r>
            <a:r>
              <a:rPr lang="pt-BR" dirty="0" err="1" smtClean="0"/>
              <a:t>Gainza</a:t>
            </a:r>
            <a:r>
              <a:rPr lang="pt-BR" dirty="0" smtClean="0"/>
              <a:t> “o panorama da educação musical, até o momento, apresenta-se bastante confuso e desorientador.</a:t>
            </a:r>
          </a:p>
          <a:p>
            <a:r>
              <a:rPr lang="pt-BR" dirty="0" smtClean="0"/>
              <a:t>Após 1990 outra tendência se sobrepôs, numa orientação cognitivista e </a:t>
            </a:r>
            <a:r>
              <a:rPr lang="pt-BR" dirty="0" err="1" smtClean="0"/>
              <a:t>neocondutista</a:t>
            </a:r>
            <a:r>
              <a:rPr lang="pt-BR" dirty="0" smtClean="0"/>
              <a:t>. </a:t>
            </a:r>
          </a:p>
          <a:p>
            <a:r>
              <a:rPr lang="pt-BR" dirty="0" err="1" smtClean="0"/>
              <a:t>Gainza</a:t>
            </a:r>
            <a:r>
              <a:rPr lang="pt-BR" dirty="0" smtClean="0"/>
              <a:t> lamenta que a educação musical se aproxime de modelo empresarial em orientação por administradores e não especialistas.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4871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/>
              <a:t>Olhando a história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315453"/>
            <a:ext cx="8596668" cy="4725910"/>
          </a:xfrm>
        </p:spPr>
        <p:txBody>
          <a:bodyPr/>
          <a:lstStyle/>
          <a:p>
            <a:r>
              <a:rPr lang="pt-BR" dirty="0" smtClean="0"/>
              <a:t>Após o descobrimento, vieram os Jesuítas – Os primeiros educadores do país.</a:t>
            </a:r>
          </a:p>
          <a:p>
            <a:r>
              <a:rPr lang="pt-BR" dirty="0" smtClean="0"/>
              <a:t>Práticas de influência da educação (também musical) no Brasil.</a:t>
            </a:r>
          </a:p>
          <a:p>
            <a:r>
              <a:rPr lang="pt-BR" dirty="0" smtClean="0"/>
              <a:t>Duas características podem ser percebidas:</a:t>
            </a:r>
          </a:p>
          <a:p>
            <a:pPr>
              <a:buAutoNum type="arabicPeriod"/>
            </a:pPr>
            <a:r>
              <a:rPr lang="pt-BR" dirty="0" smtClean="0"/>
              <a:t>O rigor metodológico de uma ordem de inspiração militar.</a:t>
            </a:r>
          </a:p>
          <a:p>
            <a:pPr>
              <a:buAutoNum type="arabicPeriod"/>
            </a:pPr>
            <a:r>
              <a:rPr lang="pt-BR" dirty="0" smtClean="0"/>
              <a:t>A imposição da cultura lusitana, que desconsiderava a cultura e os valores locais, substituindo-os pelos da pátria burguesa.</a:t>
            </a:r>
          </a:p>
          <a:p>
            <a:r>
              <a:rPr lang="pt-BR" dirty="0" smtClean="0"/>
              <a:t>No filme “A Missão” uma orquestra europeia formada por meninos índios, retrato dessa condição.</a:t>
            </a:r>
          </a:p>
          <a:p>
            <a:r>
              <a:rPr lang="pt-BR" dirty="0" smtClean="0"/>
              <a:t>O Brasil sendo descoberto no século XVI, acompanhava os fenômenos europeus ligados às experiências de escolarização. </a:t>
            </a:r>
          </a:p>
        </p:txBody>
      </p:sp>
    </p:spTree>
    <p:extLst>
      <p:ext uri="{BB962C8B-B14F-4D97-AF65-F5344CB8AC3E}">
        <p14:creationId xmlns:p14="http://schemas.microsoft.com/office/powerpoint/2010/main" val="204844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609600"/>
            <a:ext cx="8596668" cy="6248400"/>
          </a:xfrm>
        </p:spPr>
        <p:txBody>
          <a:bodyPr>
            <a:normAutofit/>
          </a:bodyPr>
          <a:lstStyle/>
          <a:p>
            <a:r>
              <a:rPr lang="pt-BR" dirty="0" err="1" smtClean="0"/>
              <a:t>Companiha</a:t>
            </a:r>
            <a:r>
              <a:rPr lang="pt-BR" dirty="0" smtClean="0"/>
              <a:t> de Jesus: Caráter viril, determinado e de inspiração militar, pragmaticamente voltado para o trabalho e a obediência aos superiores hierárquicos.</a:t>
            </a:r>
          </a:p>
          <a:p>
            <a:r>
              <a:rPr lang="pt-BR" dirty="0" smtClean="0"/>
              <a:t>Os “exercícios espirituais” (1534-1990) de Inácio de Loyola (Nobre militar fundador da ordem jesuítica) apresentam os seguintes preceitos básicos:</a:t>
            </a:r>
          </a:p>
          <a:p>
            <a:pPr>
              <a:buAutoNum type="arabicPeriod"/>
            </a:pPr>
            <a:r>
              <a:rPr lang="pt-BR" dirty="0" smtClean="0"/>
              <a:t>Programação minuciosa das tarefas do dia</a:t>
            </a:r>
          </a:p>
          <a:p>
            <a:pPr>
              <a:buAutoNum type="arabicPeriod"/>
            </a:pPr>
            <a:r>
              <a:rPr lang="pt-BR" dirty="0" smtClean="0"/>
              <a:t>Estabelecimento de objetivos e metas</a:t>
            </a:r>
          </a:p>
          <a:p>
            <a:pPr>
              <a:buAutoNum type="arabicPeriod"/>
            </a:pPr>
            <a:r>
              <a:rPr lang="pt-BR" dirty="0" smtClean="0"/>
              <a:t>Recordação do programado no dia anterior e comparação com o efetivamente realizado (No caso tratando-se de exercícios espirituais mas facilmente transposto para outras áreas).</a:t>
            </a:r>
          </a:p>
          <a:p>
            <a:r>
              <a:rPr lang="pt-BR" dirty="0" smtClean="0"/>
              <a:t>Há nos exercícios, um conjunto de regras, num controle absoluto do psiquismo humano.</a:t>
            </a:r>
          </a:p>
          <a:p>
            <a:r>
              <a:rPr lang="pt-BR" dirty="0" smtClean="0"/>
              <a:t>Nos “exercícios espirituais” de Loyola, contraditoriamente pregam a independência do pensamento, entre outros.</a:t>
            </a:r>
          </a:p>
          <a:p>
            <a:r>
              <a:rPr lang="pt-BR" dirty="0" smtClean="0"/>
              <a:t>Foi dentro desses princípios racionais e metodológicos que, provavelmente, se instalou a primeira proposta pedagógica em educação musical.</a:t>
            </a:r>
          </a:p>
          <a:p>
            <a:r>
              <a:rPr lang="pt-BR" dirty="0" smtClean="0"/>
              <a:t>Curumins em missões católicas treinados aprendiam músicas e autos europeus.</a:t>
            </a:r>
          </a:p>
        </p:txBody>
      </p:sp>
    </p:spTree>
    <p:extLst>
      <p:ext uri="{BB962C8B-B14F-4D97-AF65-F5344CB8AC3E}">
        <p14:creationId xmlns:p14="http://schemas.microsoft.com/office/powerpoint/2010/main" val="260285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609601"/>
            <a:ext cx="8596668" cy="5682342"/>
          </a:xfrm>
        </p:spPr>
        <p:txBody>
          <a:bodyPr/>
          <a:lstStyle/>
          <a:p>
            <a:r>
              <a:rPr lang="pt-BR" dirty="0" smtClean="0"/>
              <a:t>Durante o período colonial a educação (musical e geral) estava diretamente vinculada à igreja, portanto, estreitamente ligada às formas e ao repertório europeus e a preceitos básicos de organização e ordenação de conteúdos.</a:t>
            </a:r>
          </a:p>
          <a:p>
            <a:r>
              <a:rPr lang="pt-BR" dirty="0" smtClean="0"/>
              <a:t>É preciso que se diga que o ensino da música se dava pela prática musical e pelo canto. NÃO HAVIA CONCEITO DE EDUCAÇÃO MUSICAL TAL COMO COMPREENDEMOS HOJE.</a:t>
            </a:r>
          </a:p>
          <a:p>
            <a:r>
              <a:rPr lang="pt-BR" dirty="0" smtClean="0"/>
              <a:t>Nesse sentido estava ligada aos modos europeus de promover a educação.</a:t>
            </a:r>
          </a:p>
          <a:p>
            <a:r>
              <a:rPr lang="pt-BR" dirty="0" smtClean="0"/>
              <a:t>Com a vinda da família real de Portugal ao Brasil (1808) a música antes restrita a igreja estendeu-se aos teatros, que costumavam receber companhias estrangeiras de óperas, operetas e zarzuelas.</a:t>
            </a:r>
          </a:p>
          <a:p>
            <a:r>
              <a:rPr lang="pt-BR" dirty="0" smtClean="0"/>
              <a:t>Pode-se supor que as regras do ensino não tivessem sofrido alterações:</a:t>
            </a:r>
          </a:p>
          <a:p>
            <a:pPr>
              <a:buAutoNum type="arabicPeriod"/>
            </a:pPr>
            <a:r>
              <a:rPr lang="pt-BR" dirty="0" smtClean="0"/>
              <a:t>Métodos progressivos</a:t>
            </a:r>
          </a:p>
          <a:p>
            <a:pPr>
              <a:buAutoNum type="arabicPeriod"/>
            </a:pPr>
            <a:r>
              <a:rPr lang="pt-BR" dirty="0" smtClean="0"/>
              <a:t>Grande ênfase na memorização </a:t>
            </a:r>
          </a:p>
          <a:p>
            <a:pPr>
              <a:buAutoNum type="arabicPeriod"/>
            </a:pPr>
            <a:r>
              <a:rPr lang="pt-BR" dirty="0" smtClean="0"/>
              <a:t>Confronto entre objetivos propostos e metas alcançadas.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9800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609601"/>
            <a:ext cx="8596668" cy="5431762"/>
          </a:xfrm>
        </p:spPr>
        <p:txBody>
          <a:bodyPr/>
          <a:lstStyle/>
          <a:p>
            <a:r>
              <a:rPr lang="pt-BR" dirty="0" smtClean="0"/>
              <a:t>Ao mesmo tempo, firmava-se a prática informal da música popular: Sem moldes, de maneira espontânea, valorização da habilidade instrumental e improvisação.</a:t>
            </a:r>
          </a:p>
          <a:p>
            <a:r>
              <a:rPr lang="pt-BR" dirty="0" smtClean="0"/>
              <a:t>Embora haja registro de escolas como Santa Cruz, dos negros escravos, ou das desenvolvidas pelo padre José Mauricio (mestre de capela do imperador e professor de música na escola), foi em 1854 que se instituiu por meio de decreto o ensino de “noções de música” e “exercícios de canto”.</a:t>
            </a:r>
          </a:p>
          <a:p>
            <a:r>
              <a:rPr lang="pt-BR" dirty="0" smtClean="0"/>
              <a:t>Um ano após a proclamação da república em 1889, foi dado mais um passo: passou-se a exigir “formação especializada do professor de música” (Decreto nº981)</a:t>
            </a:r>
          </a:p>
          <a:p>
            <a:r>
              <a:rPr lang="pt-BR" dirty="0" smtClean="0"/>
              <a:t>No século XX, o professor Anísio Teixeira, discípulo de John Dewey, com a proposta da Escola Nova, trouxe ao Brasil ideias como:</a:t>
            </a:r>
          </a:p>
          <a:p>
            <a:pPr>
              <a:buAutoNum type="arabicPeriod"/>
            </a:pPr>
            <a:r>
              <a:rPr lang="pt-BR" dirty="0" smtClean="0"/>
              <a:t>A arte deveria ser retirada do pedestal em que se encontrava e colocada no centro da comunidade.</a:t>
            </a:r>
          </a:p>
          <a:p>
            <a:pPr>
              <a:buAutoNum type="arabicPeriod"/>
            </a:pPr>
            <a:r>
              <a:rPr lang="pt-BR" dirty="0" smtClean="0"/>
              <a:t>Na escola, o ensino da música não deveria restringir-se a alguns talentosos, mas ser acessível a todos.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432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609601"/>
            <a:ext cx="8596668" cy="5431762"/>
          </a:xfrm>
        </p:spPr>
        <p:txBody>
          <a:bodyPr/>
          <a:lstStyle/>
          <a:p>
            <a:r>
              <a:rPr lang="pt-BR" dirty="0" smtClean="0"/>
              <a:t>Surge, em 1845, o Conservatório Brasileiro de Música no Rio de Janeiro</a:t>
            </a:r>
          </a:p>
          <a:p>
            <a:r>
              <a:rPr lang="pt-BR" dirty="0" smtClean="0"/>
              <a:t>Em São Paulo, foi fundado o Conservatório Dramático e Musical na mesma rota dos recentes conservatórios europeu e americanos, sendo de formação humanística europeia, perfeitamente alinhados com o que lá se produzia e pensava</a:t>
            </a:r>
          </a:p>
          <a:p>
            <a:r>
              <a:rPr lang="pt-BR" dirty="0" smtClean="0"/>
              <a:t>O curso de música do Conservatório nitidamente privilegiavam o ensino de instrumento. Ensino de música X Ensino de instrumento = Sinônimos.</a:t>
            </a:r>
          </a:p>
          <a:p>
            <a:r>
              <a:rPr lang="pt-BR" dirty="0" smtClean="0"/>
              <a:t>Dos exercícios: Exercícios técnicos progressivos, repetição, memorização e formação de repertório.</a:t>
            </a:r>
          </a:p>
          <a:p>
            <a:r>
              <a:rPr lang="pt-BR" dirty="0" smtClean="0"/>
              <a:t>Mais tarde ideias nacionalistas passaram a influenciar o Conservatório, principalmente com Mário de Andrade com seus textos de resgate ao folclore. </a:t>
            </a:r>
          </a:p>
          <a:p>
            <a:r>
              <a:rPr lang="pt-BR" dirty="0" smtClean="0"/>
              <a:t>No instituto de Educação Caetano de Campos, um modelo educacional para a época, tina não o objetivo de formar instrumentistas mas sim de permitir acesso da população à prática musical.</a:t>
            </a:r>
          </a:p>
          <a:p>
            <a:r>
              <a:rPr lang="pt-BR" dirty="0" smtClean="0"/>
              <a:t>Aplicava-se métodos como “O ensino da música pelo método analítico, de João Gomes Júnior e do Maestro Gomes Cardim, publicado em SP em 1926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536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609600"/>
            <a:ext cx="8596668" cy="6095999"/>
          </a:xfrm>
        </p:spPr>
        <p:txBody>
          <a:bodyPr/>
          <a:lstStyle/>
          <a:p>
            <a:r>
              <a:rPr lang="pt-BR" dirty="0" smtClean="0"/>
              <a:t>Os autores se baseavam nas pesquisas de europeus como </a:t>
            </a:r>
            <a:r>
              <a:rPr lang="pt-BR" dirty="0" err="1" smtClean="0"/>
              <a:t>Charcot</a:t>
            </a:r>
            <a:r>
              <a:rPr lang="pt-BR" dirty="0" smtClean="0"/>
              <a:t>, </a:t>
            </a:r>
            <a:r>
              <a:rPr lang="pt-BR" dirty="0" err="1" smtClean="0"/>
              <a:t>Brouillard</a:t>
            </a:r>
            <a:r>
              <a:rPr lang="pt-BR" dirty="0" smtClean="0"/>
              <a:t>, Broca, Boyer e </a:t>
            </a:r>
            <a:r>
              <a:rPr lang="pt-BR" dirty="0" err="1" smtClean="0"/>
              <a:t>Fourrier</a:t>
            </a:r>
            <a:r>
              <a:rPr lang="pt-BR" dirty="0" smtClean="0"/>
              <a:t>. O Cientificismo dominava a educação e eles expunham com minucia o papel do cérebro no aprendizado de uma língua em paralelo ao aprendizado da música</a:t>
            </a:r>
          </a:p>
          <a:p>
            <a:r>
              <a:rPr lang="pt-BR" dirty="0" smtClean="0"/>
              <a:t>Há porém uma dicotomia entre a busca de pressupostos de natureza cientifica para o desenvolvimento da linguagem musical e a prática da música (que se resumia ainda a práticas repetitivas e solfejos sequenciais.</a:t>
            </a:r>
          </a:p>
          <a:p>
            <a:r>
              <a:rPr lang="pt-BR" dirty="0" smtClean="0"/>
              <a:t>Um sopro novo chega na década de 1920, com Mário de Andrade e a importância do folclore e da música popular. A identidade brasileira começava a ganhar espaço.</a:t>
            </a:r>
          </a:p>
          <a:p>
            <a:r>
              <a:rPr lang="pt-BR" dirty="0" smtClean="0"/>
              <a:t>Na mesma época surgia a figura de Villa Lobos, companheiro de Mario, figura importante do movimento junto a Oswald de Andrade, Tarsila do Amaral, entre outros.</a:t>
            </a:r>
          </a:p>
          <a:p>
            <a:r>
              <a:rPr lang="pt-BR" dirty="0" smtClean="0"/>
              <a:t>Um nome pouco citado que contribuiu para o ensino nas escolas é do Maestro Fabiano Lozano, que defendia e praticava o canto coral com seus alunos.</a:t>
            </a:r>
          </a:p>
          <a:p>
            <a:r>
              <a:rPr lang="pt-BR" dirty="0" smtClean="0"/>
              <a:t>Dizem que este teria inspirado Villa Lobos com seu projeto educacional de canto coral.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640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609601"/>
            <a:ext cx="8596668" cy="5431762"/>
          </a:xfrm>
        </p:spPr>
        <p:txBody>
          <a:bodyPr/>
          <a:lstStyle/>
          <a:p>
            <a:r>
              <a:rPr lang="pt-BR" dirty="0" smtClean="0"/>
              <a:t>Orlando de Leite e Homero Magalhães (alunos de Villa Lobos) observam: Villa Lobos em suas viagens à Europa, tinha conhecido os métodos ativos de educação musical e se encantara com </a:t>
            </a:r>
            <a:r>
              <a:rPr lang="pt-BR" dirty="0" err="1" smtClean="0"/>
              <a:t>Kodaly</a:t>
            </a:r>
            <a:r>
              <a:rPr lang="pt-BR" dirty="0" smtClean="0"/>
              <a:t>.</a:t>
            </a:r>
          </a:p>
          <a:p>
            <a:r>
              <a:rPr lang="pt-BR" dirty="0" smtClean="0"/>
              <a:t>As características que chamaram a atenção de Villa fora:</a:t>
            </a:r>
          </a:p>
          <a:p>
            <a:pPr>
              <a:buAutoNum type="arabicPeriod"/>
            </a:pPr>
            <a:r>
              <a:rPr lang="pt-BR" dirty="0" smtClean="0"/>
              <a:t>O uso de material folclórico e popular da própria terra</a:t>
            </a:r>
          </a:p>
          <a:p>
            <a:pPr>
              <a:buAutoNum type="arabicPeriod"/>
            </a:pPr>
            <a:r>
              <a:rPr lang="pt-BR" dirty="0" smtClean="0"/>
              <a:t>A ênfase no ensino da música por meio do canto coral (o que democratizava o acesso a essa arte)</a:t>
            </a:r>
          </a:p>
          <a:p>
            <a:pPr>
              <a:buAutoNum type="arabicPeriod"/>
            </a:pPr>
            <a:r>
              <a:rPr lang="pt-BR" dirty="0" smtClean="0"/>
              <a:t>O uso do </a:t>
            </a:r>
            <a:r>
              <a:rPr lang="pt-BR" dirty="0" err="1" smtClean="0"/>
              <a:t>manossolfa</a:t>
            </a:r>
            <a:endParaRPr lang="pt-BR" dirty="0" smtClean="0"/>
          </a:p>
          <a:p>
            <a:r>
              <a:rPr lang="pt-BR" dirty="0" smtClean="0"/>
              <a:t>O nacionalismo, no qual se identificava, era um fenômeno das nações marginais que reafirmavam sua identidade e buscavam reconhecimento.</a:t>
            </a:r>
          </a:p>
          <a:p>
            <a:r>
              <a:rPr lang="pt-BR" dirty="0" smtClean="0"/>
              <a:t>A ideias nacionalistas provocavam o fortalecimento da identidade nacional: Os brasileiros se empenhavam pelos sertões e restingas, buscando arrancar a alma brasileira, expressa nas artes.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404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1935</TotalTime>
  <Words>2872</Words>
  <Application>Microsoft Office PowerPoint</Application>
  <PresentationFormat>Widescreen</PresentationFormat>
  <Paragraphs>282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6" baseType="lpstr">
      <vt:lpstr>Arial</vt:lpstr>
      <vt:lpstr>Trebuchet MS</vt:lpstr>
      <vt:lpstr>Wingdings 3</vt:lpstr>
      <vt:lpstr>Facetado</vt:lpstr>
      <vt:lpstr>De tramas e fios</vt:lpstr>
      <vt:lpstr>Desenredando a trama da música na escola brasileira</vt:lpstr>
      <vt:lpstr>Olhando a história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Hans Joachim Korllreutter</vt:lpstr>
      <vt:lpstr>O curso de formação de professores de música</vt:lpstr>
      <vt:lpstr>Novos Rumos: a educação musical sob suspeita</vt:lpstr>
      <vt:lpstr>Apresentação do PowerPoint</vt:lpstr>
      <vt:lpstr>E hoje, como é?</vt:lpstr>
      <vt:lpstr>Apresentação do PowerPoint</vt:lpstr>
      <vt:lpstr>O ensino da música no atual sistema educacional brasileiro</vt:lpstr>
      <vt:lpstr>A contribuição de Violeta Gainza</vt:lpstr>
      <vt:lpstr>Apresentação do PowerPoint</vt:lpstr>
      <vt:lpstr>Paralelos com a América Latina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tramas e fios</dc:title>
  <dc:creator>Bily</dc:creator>
  <cp:lastModifiedBy>Bily</cp:lastModifiedBy>
  <cp:revision>53</cp:revision>
  <dcterms:created xsi:type="dcterms:W3CDTF">2016-06-12T18:41:25Z</dcterms:created>
  <dcterms:modified xsi:type="dcterms:W3CDTF">2016-06-16T08:36:59Z</dcterms:modified>
</cp:coreProperties>
</file>