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83" r:id="rId6"/>
    <p:sldId id="284" r:id="rId7"/>
    <p:sldId id="285" r:id="rId8"/>
    <p:sldId id="286" r:id="rId9"/>
    <p:sldId id="262" r:id="rId10"/>
    <p:sldId id="261" r:id="rId11"/>
    <p:sldId id="263" r:id="rId12"/>
    <p:sldId id="264" r:id="rId13"/>
    <p:sldId id="265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1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2031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CB9D6-3157-451B-A86A-DA8DF1D6564F}" type="datetimeFigureOut">
              <a:rPr lang="pt-BR" smtClean="0"/>
              <a:t>28/04/2016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E90E-9C3C-4AAC-AF17-E0AC4DC7CB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25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E90E-9C3C-4AAC-AF17-E0AC4DC7CB0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05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6AD34E-9681-4717-A0E1-DDE235685A56}" type="datetimeFigureOut">
              <a:rPr lang="pt-BR" smtClean="0"/>
              <a:t>28/04/2016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8D0B4B-3CE6-4107-869E-FDFAB4BBEF08}" type="slidenum">
              <a:rPr lang="pt-BR" smtClean="0"/>
              <a:t>‹nº›</a:t>
            </a:fld>
            <a:endParaRPr lang="pt-B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D34E-9681-4717-A0E1-DDE235685A56}" type="datetimeFigureOut">
              <a:rPr lang="pt-BR" smtClean="0"/>
              <a:t>28/04/2016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0B4B-3CE6-4107-869E-FDFAB4BBEF08}" type="slidenum">
              <a:rPr lang="pt-BR" smtClean="0"/>
              <a:t>‹nº›</a:t>
            </a:fld>
            <a:endParaRPr lang="pt-B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D34E-9681-4717-A0E1-DDE235685A56}" type="datetimeFigureOut">
              <a:rPr lang="pt-BR" smtClean="0"/>
              <a:t>28/04/2016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0B4B-3CE6-4107-869E-FDFAB4BBEF08}" type="slidenum">
              <a:rPr lang="pt-BR" smtClean="0"/>
              <a:t>‹nº›</a:t>
            </a:fld>
            <a:endParaRPr lang="pt-B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D34E-9681-4717-A0E1-DDE235685A56}" type="datetimeFigureOut">
              <a:rPr lang="pt-BR" smtClean="0"/>
              <a:t>28/04/2016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0B4B-3CE6-4107-869E-FDFAB4BBEF08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D34E-9681-4717-A0E1-DDE235685A56}" type="datetimeFigureOut">
              <a:rPr lang="pt-BR" smtClean="0"/>
              <a:t>28/04/2016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0B4B-3CE6-4107-869E-FDFAB4BBEF0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D34E-9681-4717-A0E1-DDE235685A56}" type="datetimeFigureOut">
              <a:rPr lang="pt-BR" smtClean="0"/>
              <a:t>28/04/2016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0B4B-3CE6-4107-869E-FDFAB4BBEF08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D34E-9681-4717-A0E1-DDE235685A56}" type="datetimeFigureOut">
              <a:rPr lang="pt-BR" smtClean="0"/>
              <a:t>28/04/2016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0B4B-3CE6-4107-869E-FDFAB4BBEF08}" type="slidenum">
              <a:rPr lang="pt-BR" smtClean="0"/>
              <a:t>‹nº›</a:t>
            </a:fld>
            <a:endParaRPr lang="pt-B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D34E-9681-4717-A0E1-DDE235685A56}" type="datetimeFigureOut">
              <a:rPr lang="pt-BR" smtClean="0"/>
              <a:t>28/04/2016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0B4B-3CE6-4107-869E-FDFAB4BBEF08}" type="slidenum">
              <a:rPr lang="pt-BR" smtClean="0"/>
              <a:t>‹nº›</a:t>
            </a:fld>
            <a:endParaRPr lang="pt-B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D34E-9681-4717-A0E1-DDE235685A56}" type="datetimeFigureOut">
              <a:rPr lang="pt-BR" smtClean="0"/>
              <a:t>28/04/2016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0B4B-3CE6-4107-869E-FDFAB4BBEF0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D34E-9681-4717-A0E1-DDE235685A56}" type="datetimeFigureOut">
              <a:rPr lang="pt-BR" smtClean="0"/>
              <a:t>28/04/2016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0B4B-3CE6-4107-869E-FDFAB4BBEF0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D34E-9681-4717-A0E1-DDE235685A56}" type="datetimeFigureOut">
              <a:rPr lang="pt-BR" smtClean="0"/>
              <a:t>28/04/2016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0B4B-3CE6-4107-869E-FDFAB4BBEF0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C6AD34E-9681-4717-A0E1-DDE235685A56}" type="datetimeFigureOut">
              <a:rPr lang="pt-BR" smtClean="0"/>
              <a:t>28/04/2016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78D0B4B-3CE6-4107-869E-FDFAB4BBEF08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chemeClr val="tx1"/>
                </a:solidFill>
              </a:rPr>
              <a:t>Carmem Maria </a:t>
            </a:r>
            <a:r>
              <a:rPr lang="pt-BR" sz="3600" dirty="0" err="1" smtClean="0">
                <a:solidFill>
                  <a:schemeClr val="tx1"/>
                </a:solidFill>
              </a:rPr>
              <a:t>Mettig</a:t>
            </a:r>
            <a:r>
              <a:rPr lang="pt-BR" sz="3600" dirty="0" smtClean="0">
                <a:solidFill>
                  <a:schemeClr val="tx1"/>
                </a:solidFill>
              </a:rPr>
              <a:t> </a:t>
            </a:r>
            <a:r>
              <a:rPr lang="pt-BR" sz="3600" dirty="0">
                <a:solidFill>
                  <a:schemeClr val="tx1"/>
                </a:solidFill>
              </a:rPr>
              <a:t>Rocha </a:t>
            </a:r>
            <a:r>
              <a:rPr lang="pt-BR" sz="3600" dirty="0" smtClean="0">
                <a:solidFill>
                  <a:schemeClr val="tx1"/>
                </a:solidFill>
              </a:rPr>
              <a:t/>
            </a:r>
            <a:br>
              <a:rPr lang="pt-BR" sz="3600" dirty="0" smtClean="0">
                <a:solidFill>
                  <a:schemeClr val="tx1"/>
                </a:solidFill>
              </a:rPr>
            </a:br>
            <a:r>
              <a:rPr lang="pt-BR" sz="3600" dirty="0" smtClean="0">
                <a:solidFill>
                  <a:schemeClr val="tx1"/>
                </a:solidFill>
              </a:rPr>
              <a:t>e </a:t>
            </a:r>
            <a:r>
              <a:rPr lang="pt-BR" sz="3600" dirty="0">
                <a:solidFill>
                  <a:schemeClr val="tx1"/>
                </a:solidFill>
              </a:rPr>
              <a:t>o método </a:t>
            </a:r>
            <a:r>
              <a:rPr lang="pt-BR" sz="3600" dirty="0" err="1">
                <a:solidFill>
                  <a:schemeClr val="tx1"/>
                </a:solidFill>
              </a:rPr>
              <a:t>Willems</a:t>
            </a:r>
            <a:endParaRPr lang="pt-BR" sz="3600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pt-BR" dirty="0" smtClean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 smtClean="0">
              <a:solidFill>
                <a:schemeClr val="tx1"/>
              </a:solidFill>
            </a:endParaRPr>
          </a:p>
          <a:p>
            <a:r>
              <a:rPr lang="pt-BR" dirty="0" smtClean="0">
                <a:solidFill>
                  <a:schemeClr val="tx1"/>
                </a:solidFill>
              </a:rPr>
              <a:t>* 25-12-1949 – Rio de Janeiro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679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99247" y="2060848"/>
            <a:ext cx="7977209" cy="4609653"/>
          </a:xfrm>
        </p:spPr>
        <p:txBody>
          <a:bodyPr>
            <a:normAutofit fontScale="85000" lnSpcReduction="10000"/>
          </a:bodyPr>
          <a:lstStyle/>
          <a:p>
            <a:r>
              <a:rPr lang="pt-BR" dirty="0" smtClean="0"/>
              <a:t>Podemos ser livres de fórmulas mas nunca de princípios. </a:t>
            </a:r>
          </a:p>
          <a:p>
            <a:endParaRPr lang="pt-BR" dirty="0" smtClean="0"/>
          </a:p>
          <a:p>
            <a:pPr algn="just"/>
            <a:r>
              <a:rPr lang="pt-BR" dirty="0" smtClean="0"/>
              <a:t>O professor deve conhecer </a:t>
            </a:r>
            <a:r>
              <a:rPr lang="pt-BR" dirty="0"/>
              <a:t>os </a:t>
            </a:r>
            <a:r>
              <a:rPr lang="pt-BR" u="sng" dirty="0" smtClean="0"/>
              <a:t>princípios</a:t>
            </a:r>
            <a:r>
              <a:rPr lang="pt-BR" dirty="0" smtClean="0"/>
              <a:t> para ordenar o trabalho.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importante não é o método mas ter método; quando utilizado de maneira progressiva não apresenta dificuldades. </a:t>
            </a:r>
          </a:p>
          <a:p>
            <a:pPr algn="just"/>
            <a:endParaRPr lang="pt-BR" dirty="0" smtClean="0"/>
          </a:p>
          <a:p>
            <a:pPr algn="just"/>
            <a:r>
              <a:rPr lang="pt-BR" b="1" dirty="0" smtClean="0"/>
              <a:t>Aprende-se a fazer fazendo e por isso devemos falar o menos possível</a:t>
            </a:r>
            <a:r>
              <a:rPr lang="pt-BR" dirty="0" smtClean="0"/>
              <a:t>, pois a explicação é um processo intelectual. 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O professor deve orientar e não explicar o que se faz. 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Quando fazemos  uma coisa, mesmo que pequena, a gente deve fazer bem, bonito e verdadeiro. 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/>
              <a:t>Profa. Carmem </a:t>
            </a:r>
            <a:r>
              <a:rPr lang="pt-BR" sz="4400" dirty="0" smtClean="0"/>
              <a:t>descreve as propostas do pedagogo: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3057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83568" y="2348880"/>
            <a:ext cx="7745505" cy="41764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/>
              <a:t>Trata da</a:t>
            </a:r>
          </a:p>
          <a:p>
            <a:r>
              <a:rPr lang="pt-BR" dirty="0" smtClean="0"/>
              <a:t>Educação musical no ciclo pré-escolar,</a:t>
            </a:r>
          </a:p>
          <a:p>
            <a:r>
              <a:rPr lang="pt-BR" dirty="0" smtClean="0"/>
              <a:t>Educação musical em geral e </a:t>
            </a:r>
          </a:p>
          <a:p>
            <a:r>
              <a:rPr lang="pt-BR" dirty="0" smtClean="0"/>
              <a:t>Música no ensino “secundário”.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 smtClean="0"/>
              <a:t>Público-Alvo:</a:t>
            </a:r>
          </a:p>
          <a:p>
            <a:r>
              <a:rPr lang="pt-BR" dirty="0" smtClean="0"/>
              <a:t>Crianças e</a:t>
            </a:r>
          </a:p>
          <a:p>
            <a:pPr algn="just"/>
            <a:r>
              <a:rPr lang="pt-BR" dirty="0" smtClean="0"/>
              <a:t>Adultos egressos do Curso de Licenciatura que provavelmente se utilizarão pedagogicamente de seus preceitos pedagógicos.</a:t>
            </a:r>
          </a:p>
          <a:p>
            <a:pPr algn="just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88490" y="790574"/>
            <a:ext cx="7756263" cy="1054250"/>
          </a:xfrm>
        </p:spPr>
        <p:txBody>
          <a:bodyPr/>
          <a:lstStyle/>
          <a:p>
            <a:r>
              <a:rPr lang="pt-BR" sz="4000" dirty="0"/>
              <a:t>Em “</a:t>
            </a:r>
            <a:r>
              <a:rPr lang="pt-BR" sz="4000" i="1" dirty="0"/>
              <a:t>El valor humano de </a:t>
            </a:r>
            <a:r>
              <a:rPr lang="pt-BR" sz="4000" i="1" dirty="0" err="1"/>
              <a:t>la</a:t>
            </a:r>
            <a:r>
              <a:rPr lang="pt-BR" sz="4000" i="1" dirty="0"/>
              <a:t> </a:t>
            </a:r>
            <a:r>
              <a:rPr lang="pt-BR" sz="4000" i="1" dirty="0" err="1"/>
              <a:t>Educación</a:t>
            </a:r>
            <a:r>
              <a:rPr lang="pt-BR" sz="4000" i="1" dirty="0"/>
              <a:t> Musical</a:t>
            </a:r>
            <a:r>
              <a:rPr lang="pt-BR" sz="4000" dirty="0" smtClean="0"/>
              <a:t>”- E. </a:t>
            </a:r>
            <a:r>
              <a:rPr lang="pt-BR" sz="4000" dirty="0" err="1" smtClean="0"/>
              <a:t>Willems</a:t>
            </a:r>
            <a:r>
              <a:rPr lang="pt-BR" sz="4800" dirty="0" smtClean="0"/>
              <a:t>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295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dirty="0" smtClean="0"/>
              <a:t>É um método ativo de educação musical que tem como princípios básicos:</a:t>
            </a:r>
          </a:p>
          <a:p>
            <a:pPr marL="0" indent="0"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1º. As relações psicológicas estabelecidas entre a música e o ser humano;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2º.  Não utilizar recursos extramusicais no ensino musical;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3º. Enfatizar a necessidade do trabalho prático antes do ensino musical propriamente dito. 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/>
              <a:t>Definição do Método E. </a:t>
            </a:r>
            <a:r>
              <a:rPr lang="pt-BR" sz="4000" dirty="0" err="1" smtClean="0"/>
              <a:t>Willems</a:t>
            </a:r>
            <a:r>
              <a:rPr lang="pt-BR" sz="4000" dirty="0" smtClean="0"/>
              <a:t> segundo a Profa. Carmem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46827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dirty="0" smtClean="0"/>
              <a:t>“</a:t>
            </a:r>
            <a:r>
              <a:rPr lang="pt-BR" dirty="0" err="1" smtClean="0"/>
              <a:t>Las</a:t>
            </a:r>
            <a:r>
              <a:rPr lang="pt-BR" dirty="0" smtClean="0"/>
              <a:t> bases psicológicas de </a:t>
            </a:r>
            <a:r>
              <a:rPr lang="pt-BR" dirty="0" err="1" smtClean="0"/>
              <a:t>la</a:t>
            </a:r>
            <a:r>
              <a:rPr lang="pt-BR" dirty="0" smtClean="0"/>
              <a:t> </a:t>
            </a:r>
            <a:r>
              <a:rPr lang="pt-BR" dirty="0" err="1" smtClean="0"/>
              <a:t>Educación</a:t>
            </a:r>
            <a:r>
              <a:rPr lang="pt-BR" dirty="0" smtClean="0"/>
              <a:t> Musical”,</a:t>
            </a:r>
          </a:p>
          <a:p>
            <a:pPr algn="just"/>
            <a:r>
              <a:rPr lang="pt-BR" dirty="0" smtClean="0"/>
              <a:t>“La </a:t>
            </a:r>
            <a:r>
              <a:rPr lang="pt-BR" dirty="0" err="1" smtClean="0"/>
              <a:t>preparación</a:t>
            </a:r>
            <a:r>
              <a:rPr lang="pt-BR" dirty="0" smtClean="0"/>
              <a:t> Musical de </a:t>
            </a:r>
            <a:r>
              <a:rPr lang="pt-BR" dirty="0" err="1" smtClean="0"/>
              <a:t>los</a:t>
            </a:r>
            <a:r>
              <a:rPr lang="pt-BR" dirty="0" smtClean="0"/>
              <a:t> mas pequenos”,</a:t>
            </a:r>
          </a:p>
          <a:p>
            <a:pPr algn="just"/>
            <a:r>
              <a:rPr lang="pt-BR" dirty="0" smtClean="0"/>
              <a:t>“El valor humano de </a:t>
            </a:r>
            <a:r>
              <a:rPr lang="pt-BR" dirty="0" err="1" smtClean="0"/>
              <a:t>la</a:t>
            </a:r>
            <a:r>
              <a:rPr lang="pt-BR" dirty="0" smtClean="0"/>
              <a:t> </a:t>
            </a:r>
            <a:r>
              <a:rPr lang="pt-BR" dirty="0" err="1" smtClean="0"/>
              <a:t>Educación</a:t>
            </a:r>
            <a:r>
              <a:rPr lang="pt-BR" dirty="0" smtClean="0"/>
              <a:t> Musical”,</a:t>
            </a:r>
          </a:p>
          <a:p>
            <a:pPr algn="just"/>
            <a:r>
              <a:rPr lang="pt-BR" dirty="0" smtClean="0"/>
              <a:t>“</a:t>
            </a:r>
            <a:r>
              <a:rPr lang="pt-BR" dirty="0" err="1" smtClean="0"/>
              <a:t>Educación</a:t>
            </a:r>
            <a:r>
              <a:rPr lang="pt-BR" dirty="0" smtClean="0"/>
              <a:t> </a:t>
            </a:r>
            <a:r>
              <a:rPr lang="pt-BR" dirty="0" smtClean="0"/>
              <a:t>Musical – I Guia </a:t>
            </a:r>
            <a:r>
              <a:rPr lang="pt-BR" dirty="0" err="1" smtClean="0"/>
              <a:t>Didáctica</a:t>
            </a:r>
            <a:r>
              <a:rPr lang="pt-BR" dirty="0" smtClean="0"/>
              <a:t> para </a:t>
            </a:r>
            <a:r>
              <a:rPr lang="pt-BR" dirty="0" err="1" smtClean="0"/>
              <a:t>el</a:t>
            </a:r>
            <a:r>
              <a:rPr lang="pt-BR" dirty="0" smtClean="0"/>
              <a:t> maestro”,</a:t>
            </a:r>
          </a:p>
          <a:p>
            <a:pPr algn="just"/>
            <a:r>
              <a:rPr lang="pt-BR" dirty="0" smtClean="0"/>
              <a:t>“</a:t>
            </a:r>
            <a:r>
              <a:rPr lang="pt-BR" dirty="0" err="1" smtClean="0"/>
              <a:t>Educación</a:t>
            </a:r>
            <a:r>
              <a:rPr lang="pt-BR" dirty="0" smtClean="0"/>
              <a:t> </a:t>
            </a:r>
            <a:r>
              <a:rPr lang="pt-BR" dirty="0" smtClean="0"/>
              <a:t>Musical II – </a:t>
            </a:r>
            <a:r>
              <a:rPr lang="pt-BR" dirty="0" err="1" smtClean="0"/>
              <a:t>Canciones</a:t>
            </a:r>
            <a:r>
              <a:rPr lang="pt-BR" dirty="0" smtClean="0"/>
              <a:t> de dos a cinco notas”,</a:t>
            </a:r>
          </a:p>
          <a:p>
            <a:pPr algn="just"/>
            <a:r>
              <a:rPr lang="pt-BR" dirty="0" smtClean="0"/>
              <a:t>“</a:t>
            </a:r>
            <a:r>
              <a:rPr lang="pt-BR" dirty="0" err="1" smtClean="0"/>
              <a:t>Educación</a:t>
            </a:r>
            <a:r>
              <a:rPr lang="pt-BR" dirty="0" smtClean="0"/>
              <a:t> Musical III – </a:t>
            </a:r>
            <a:r>
              <a:rPr lang="pt-BR" dirty="0" err="1" smtClean="0"/>
              <a:t>Canciones</a:t>
            </a:r>
            <a:r>
              <a:rPr lang="pt-BR" dirty="0" smtClean="0"/>
              <a:t> de Intervalos” e</a:t>
            </a:r>
          </a:p>
          <a:p>
            <a:pPr algn="just"/>
            <a:r>
              <a:rPr lang="pt-BR" dirty="0" smtClean="0"/>
              <a:t>“</a:t>
            </a:r>
            <a:r>
              <a:rPr lang="pt-BR" dirty="0" err="1" smtClean="0"/>
              <a:t>Educación</a:t>
            </a:r>
            <a:r>
              <a:rPr lang="pt-BR" dirty="0" smtClean="0"/>
              <a:t> Musical IV – </a:t>
            </a:r>
            <a:r>
              <a:rPr lang="pt-BR" dirty="0" err="1" smtClean="0"/>
              <a:t>Canciones</a:t>
            </a:r>
            <a:r>
              <a:rPr lang="pt-BR" dirty="0" smtClean="0"/>
              <a:t> de Intervalos com </a:t>
            </a:r>
            <a:r>
              <a:rPr lang="pt-BR" dirty="0" err="1" smtClean="0"/>
              <a:t>acompanamiento</a:t>
            </a:r>
            <a:r>
              <a:rPr lang="pt-BR" dirty="0" smtClean="0"/>
              <a:t> de piano”. 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Livros do pedagogo: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2764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/>
        </p:nvSpPr>
        <p:spPr>
          <a:xfrm>
            <a:off x="323528" y="1628800"/>
            <a:ext cx="3024336" cy="237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As bases da Educação </a:t>
            </a:r>
            <a:r>
              <a:rPr lang="pt-BR" sz="2400" dirty="0" smtClean="0"/>
              <a:t>Musical.</a:t>
            </a:r>
            <a:endParaRPr lang="pt-BR" sz="2400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Acerca dos livros:</a:t>
            </a:r>
            <a:endParaRPr lang="pt-BR" dirty="0"/>
          </a:p>
        </p:txBody>
      </p:sp>
      <p:sp>
        <p:nvSpPr>
          <p:cNvPr id="7" name="Elipse 6"/>
          <p:cNvSpPr/>
          <p:nvPr/>
        </p:nvSpPr>
        <p:spPr>
          <a:xfrm>
            <a:off x="2771800" y="2636912"/>
            <a:ext cx="3024336" cy="237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 preparação filosófica, psicológica e </a:t>
            </a:r>
            <a:r>
              <a:rPr lang="pt-BR" sz="2400" dirty="0" smtClean="0"/>
              <a:t>pedagógica. </a:t>
            </a:r>
            <a:endParaRPr lang="pt-BR" sz="2400" dirty="0"/>
          </a:p>
        </p:txBody>
      </p:sp>
      <p:sp>
        <p:nvSpPr>
          <p:cNvPr id="8" name="Elipse 7"/>
          <p:cNvSpPr/>
          <p:nvPr/>
        </p:nvSpPr>
        <p:spPr>
          <a:xfrm>
            <a:off x="5148064" y="4005064"/>
            <a:ext cx="3024336" cy="2376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Estimular </a:t>
            </a:r>
            <a:r>
              <a:rPr lang="pt-BR" dirty="0"/>
              <a:t>o desenvolvimento integral da criança, de forma ativa e prazenteira no seu ambiente social. </a:t>
            </a:r>
          </a:p>
        </p:txBody>
      </p:sp>
    </p:spTree>
    <p:extLst>
      <p:ext uri="{BB962C8B-B14F-4D97-AF65-F5344CB8AC3E}">
        <p14:creationId xmlns:p14="http://schemas.microsoft.com/office/powerpoint/2010/main" val="1771614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t-BR" dirty="0" smtClean="0"/>
              <a:t>Um local razoavelmente amplo para as aulas,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Materiais auditivos variados e instrumental adequado, em especial instrumento de percussão,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Flautas de êmbolo,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Além de outros materiais didáticos utilizados como suporte nas aulas e, ainda, quadro de música com pauta de 11 linhas.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A prática do Método </a:t>
            </a:r>
            <a:r>
              <a:rPr lang="pt-BR" sz="3600" dirty="0" err="1" smtClean="0"/>
              <a:t>Willems</a:t>
            </a:r>
            <a:r>
              <a:rPr lang="pt-BR" sz="3600" dirty="0" smtClean="0"/>
              <a:t> requer, do ponto de vista institucional: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9999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Além dos domínios anteriormente citados, </a:t>
            </a:r>
          </a:p>
          <a:p>
            <a:r>
              <a:rPr lang="pt-BR" dirty="0" smtClean="0"/>
              <a:t>Um grande trabalho de pesquisa,</a:t>
            </a:r>
          </a:p>
          <a:p>
            <a:r>
              <a:rPr lang="pt-BR" dirty="0" smtClean="0"/>
              <a:t>Levantamento e seleção de  canções – um dos grandes pilares de </a:t>
            </a:r>
            <a:r>
              <a:rPr lang="pt-BR" dirty="0" err="1" smtClean="0"/>
              <a:t>Willems</a:t>
            </a:r>
            <a:r>
              <a:rPr lang="pt-BR" dirty="0" smtClean="0"/>
              <a:t>. </a:t>
            </a:r>
          </a:p>
          <a:p>
            <a:endParaRPr lang="pt-BR" dirty="0"/>
          </a:p>
          <a:p>
            <a:pPr algn="r"/>
            <a:r>
              <a:rPr lang="pt-BR" dirty="0" smtClean="0"/>
              <a:t>“</a:t>
            </a:r>
            <a:r>
              <a:rPr lang="pt-BR" dirty="0" err="1" smtClean="0"/>
              <a:t>Willems</a:t>
            </a:r>
            <a:r>
              <a:rPr lang="pt-BR" dirty="0" smtClean="0"/>
              <a:t> considera a canção o centro do trabalho da educação musical – ela engloba, ao mesmo tempo, o ritmo, a melodia e introduz de modo inconsciente seu conteúdo harmônico.”</a:t>
            </a:r>
          </a:p>
          <a:p>
            <a:pPr marL="0" indent="0" algn="r">
              <a:buNone/>
            </a:pPr>
            <a:r>
              <a:rPr lang="pt-BR" dirty="0" smtClean="0"/>
              <a:t>(CARMEM apud PAZ, 2000:251)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A prática do Método </a:t>
            </a:r>
            <a:r>
              <a:rPr lang="pt-BR" sz="3200" dirty="0" err="1"/>
              <a:t>Willems</a:t>
            </a:r>
            <a:r>
              <a:rPr lang="pt-BR" sz="3200" dirty="0"/>
              <a:t> requer, do ponto de vista </a:t>
            </a:r>
            <a:r>
              <a:rPr lang="pt-BR" sz="3200" dirty="0" smtClean="0"/>
              <a:t>do professor: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318546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99247" y="2060848"/>
            <a:ext cx="7745505" cy="3877815"/>
          </a:xfrm>
        </p:spPr>
        <p:txBody>
          <a:bodyPr/>
          <a:lstStyle/>
          <a:p>
            <a:r>
              <a:rPr lang="pt-BR" dirty="0" smtClean="0"/>
              <a:t>Postura física,</a:t>
            </a:r>
          </a:p>
          <a:p>
            <a:r>
              <a:rPr lang="pt-BR" dirty="0" smtClean="0"/>
              <a:t>Qualidade de acompanhamento,</a:t>
            </a:r>
          </a:p>
          <a:p>
            <a:r>
              <a:rPr lang="pt-BR" dirty="0" smtClean="0"/>
              <a:t>Movimentos corporais e a </a:t>
            </a:r>
          </a:p>
          <a:p>
            <a:r>
              <a:rPr lang="pt-BR" dirty="0" smtClean="0"/>
              <a:t>Qualidade da emissão ligada à afinação.</a:t>
            </a:r>
          </a:p>
          <a:p>
            <a:r>
              <a:rPr lang="pt-BR" dirty="0" smtClean="0"/>
              <a:t>Todo </a:t>
            </a:r>
            <a:r>
              <a:rPr lang="pt-BR" dirty="0" smtClean="0"/>
              <a:t>o trabalho tem como objetivo o trinômio: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Abordagem da canção</a:t>
            </a:r>
            <a:endParaRPr lang="pt-BR" sz="3200" dirty="0"/>
          </a:p>
        </p:txBody>
      </p:sp>
      <p:sp>
        <p:nvSpPr>
          <p:cNvPr id="4" name="Elipse 3"/>
          <p:cNvSpPr/>
          <p:nvPr/>
        </p:nvSpPr>
        <p:spPr>
          <a:xfrm>
            <a:off x="827584" y="5013176"/>
            <a:ext cx="2088232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ESCUTAR</a:t>
            </a:r>
            <a:endParaRPr lang="pt-BR" b="1" dirty="0"/>
          </a:p>
        </p:txBody>
      </p:sp>
      <p:sp>
        <p:nvSpPr>
          <p:cNvPr id="5" name="Elipse 4"/>
          <p:cNvSpPr/>
          <p:nvPr/>
        </p:nvSpPr>
        <p:spPr>
          <a:xfrm>
            <a:off x="3563888" y="5013176"/>
            <a:ext cx="2088232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/>
              <a:t>RECONHECER</a:t>
            </a:r>
            <a:endParaRPr lang="pt-BR" sz="1400" b="1" dirty="0"/>
          </a:p>
        </p:txBody>
      </p:sp>
      <p:sp>
        <p:nvSpPr>
          <p:cNvPr id="6" name="Elipse 5"/>
          <p:cNvSpPr/>
          <p:nvPr/>
        </p:nvSpPr>
        <p:spPr>
          <a:xfrm>
            <a:off x="6156176" y="5013176"/>
            <a:ext cx="2088232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/>
              <a:t>REPRODUZIR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343788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Batimentos livres espontâneos,</a:t>
            </a:r>
          </a:p>
          <a:p>
            <a:r>
              <a:rPr lang="pt-BR" dirty="0" smtClean="0"/>
              <a:t>Batimentos de frases e pequenas canções,</a:t>
            </a:r>
          </a:p>
          <a:p>
            <a:r>
              <a:rPr lang="pt-BR" dirty="0" smtClean="0"/>
              <a:t>Tempo – ritmo – unidade de compasso – divisão do tempo.</a:t>
            </a:r>
          </a:p>
          <a:p>
            <a:r>
              <a:rPr lang="pt-BR" dirty="0" smtClean="0"/>
              <a:t>Subdivisão do tempo – exercícios de alternância das mãos (coordenação e independência motora).</a:t>
            </a:r>
          </a:p>
          <a:p>
            <a:r>
              <a:rPr lang="pt-BR" dirty="0" smtClean="0"/>
              <a:t>Improvisação rítmica,</a:t>
            </a:r>
          </a:p>
          <a:p>
            <a:r>
              <a:rPr lang="pt-BR" dirty="0" smtClean="0"/>
              <a:t>Exercícios de repetição, variação, contraste, pergunta e resposta.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 smtClean="0"/>
              <a:t>Desenvolvimento rítmico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268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Intensidade;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Andamento;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Duração </a:t>
            </a:r>
            <a:r>
              <a:rPr lang="pt-BR" dirty="0" smtClean="0"/>
              <a:t>(</a:t>
            </a:r>
            <a:r>
              <a:rPr lang="pt-BR" dirty="0" smtClean="0"/>
              <a:t>empregando os gráficos de duração mais tarde);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Métrica,</a:t>
            </a:r>
          </a:p>
          <a:p>
            <a:pPr marL="0" indent="0"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Audição rítmica interior.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Exercícios para despertar a consciência rítmica métrica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1690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9247" y="1988840"/>
            <a:ext cx="7745505" cy="482453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Formação em Pedagogia, Licenciatura em Música e Piano na Faculdade Católica de Filosofia, Faculdade de Educação e Escola de Música e Artes Cênicas da UFBA,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Pós-Graduação em Teoria Musical,  Professora Assistente da Escola de Música da UFBA e Professora Titular na disciplina Música na Educação (Faculdade de Educação da Bahia).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Ministra cursos para professores de música sobre o método </a:t>
            </a:r>
            <a:r>
              <a:rPr lang="pt-BR" dirty="0" err="1" smtClean="0"/>
              <a:t>Willems</a:t>
            </a:r>
            <a:r>
              <a:rPr lang="pt-BR" dirty="0" smtClean="0"/>
              <a:t>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Autora de inúmeros livros na área, além de gravações com o Coral Infantil</a:t>
            </a:r>
            <a:r>
              <a:rPr lang="pt-BR" dirty="0"/>
              <a:t>. </a:t>
            </a:r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Formação e Atuação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8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054250"/>
          </a:xfrm>
        </p:spPr>
        <p:txBody>
          <a:bodyPr/>
          <a:lstStyle/>
          <a:p>
            <a:r>
              <a:rPr lang="pt-BR" sz="3200" dirty="0" smtClean="0"/>
              <a:t>Abordagem para o desenvolvimento do ouvido musical (p. 35)</a:t>
            </a:r>
            <a:endParaRPr lang="pt-BR" sz="3200" dirty="0"/>
          </a:p>
        </p:txBody>
      </p:sp>
      <p:sp>
        <p:nvSpPr>
          <p:cNvPr id="4" name="Elipse 3"/>
          <p:cNvSpPr/>
          <p:nvPr/>
        </p:nvSpPr>
        <p:spPr>
          <a:xfrm>
            <a:off x="251520" y="4365104"/>
            <a:ext cx="2448272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Ouvir – escutar sons com material diversificado.</a:t>
            </a:r>
          </a:p>
          <a:p>
            <a:pPr algn="ctr"/>
            <a:endParaRPr lang="pt-BR" b="1" dirty="0"/>
          </a:p>
        </p:txBody>
      </p:sp>
      <p:sp>
        <p:nvSpPr>
          <p:cNvPr id="5" name="Elipse 4"/>
          <p:cNvSpPr/>
          <p:nvPr/>
        </p:nvSpPr>
        <p:spPr>
          <a:xfrm>
            <a:off x="2339752" y="4365104"/>
            <a:ext cx="2448272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Reconhecer, reproduzir sons, intervalos, melodias, acordes.</a:t>
            </a:r>
          </a:p>
        </p:txBody>
      </p:sp>
      <p:sp>
        <p:nvSpPr>
          <p:cNvPr id="7" name="Elipse 6"/>
          <p:cNvSpPr/>
          <p:nvPr/>
        </p:nvSpPr>
        <p:spPr>
          <a:xfrm>
            <a:off x="4427984" y="4365104"/>
            <a:ext cx="2448272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Classificar</a:t>
            </a:r>
            <a:r>
              <a:rPr lang="pt-BR" dirty="0"/>
              <a:t>, emparelhar, ordenar sons</a:t>
            </a:r>
            <a:r>
              <a:rPr lang="pt-BR" dirty="0" smtClean="0"/>
              <a:t>.</a:t>
            </a:r>
          </a:p>
          <a:p>
            <a:pPr algn="ctr"/>
            <a:endParaRPr lang="pt-BR" dirty="0"/>
          </a:p>
        </p:txBody>
      </p:sp>
      <p:sp>
        <p:nvSpPr>
          <p:cNvPr id="8" name="Elipse 7"/>
          <p:cNvSpPr/>
          <p:nvPr/>
        </p:nvSpPr>
        <p:spPr>
          <a:xfrm>
            <a:off x="6444208" y="4365104"/>
            <a:ext cx="2448272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Exercitar o movimento sonoro (</a:t>
            </a:r>
            <a:r>
              <a:rPr lang="pt-BR" sz="1600" dirty="0" smtClean="0"/>
              <a:t>ascendente e descendente, </a:t>
            </a:r>
            <a:r>
              <a:rPr lang="pt-BR" sz="1600" dirty="0"/>
              <a:t>com </a:t>
            </a:r>
            <a:r>
              <a:rPr lang="pt-BR" sz="1600" dirty="0" smtClean="0"/>
              <a:t>variantes</a:t>
            </a:r>
            <a:r>
              <a:rPr lang="pt-BR" sz="1600" dirty="0"/>
              <a:t>).</a:t>
            </a:r>
          </a:p>
        </p:txBody>
      </p:sp>
      <p:sp>
        <p:nvSpPr>
          <p:cNvPr id="9" name="Elipse 8"/>
          <p:cNvSpPr/>
          <p:nvPr/>
        </p:nvSpPr>
        <p:spPr>
          <a:xfrm>
            <a:off x="6444208" y="2276872"/>
            <a:ext cx="2448272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Exercitar a altura do </a:t>
            </a:r>
            <a:r>
              <a:rPr lang="pt-BR" dirty="0" smtClean="0"/>
              <a:t>som.</a:t>
            </a:r>
            <a:endParaRPr lang="pt-BR" dirty="0"/>
          </a:p>
        </p:txBody>
      </p:sp>
      <p:sp>
        <p:nvSpPr>
          <p:cNvPr id="10" name="Elipse 9"/>
          <p:cNvSpPr/>
          <p:nvPr/>
        </p:nvSpPr>
        <p:spPr>
          <a:xfrm>
            <a:off x="4283968" y="2276872"/>
            <a:ext cx="2448272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 canção.</a:t>
            </a:r>
          </a:p>
        </p:txBody>
      </p:sp>
      <p:sp>
        <p:nvSpPr>
          <p:cNvPr id="11" name="Elipse 10"/>
          <p:cNvSpPr/>
          <p:nvPr/>
        </p:nvSpPr>
        <p:spPr>
          <a:xfrm>
            <a:off x="2339752" y="2276872"/>
            <a:ext cx="2448272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Ordenação das notas.</a:t>
            </a:r>
          </a:p>
        </p:txBody>
      </p:sp>
      <p:sp>
        <p:nvSpPr>
          <p:cNvPr id="12" name="Elipse 11"/>
          <p:cNvSpPr/>
          <p:nvPr/>
        </p:nvSpPr>
        <p:spPr>
          <a:xfrm>
            <a:off x="323528" y="2204864"/>
            <a:ext cx="2448272" cy="21602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Improvisação melódica.</a:t>
            </a:r>
          </a:p>
        </p:txBody>
      </p:sp>
    </p:spTree>
    <p:extLst>
      <p:ext uri="{BB962C8B-B14F-4D97-AF65-F5344CB8AC3E}">
        <p14:creationId xmlns:p14="http://schemas.microsoft.com/office/powerpoint/2010/main" val="24959553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dirty="0" smtClean="0"/>
              <a:t>Aborda outros pontos relevantes do método como: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Leitura, escrita absoluta e relativa;</a:t>
            </a:r>
          </a:p>
          <a:p>
            <a:endParaRPr lang="pt-BR" dirty="0" smtClean="0"/>
          </a:p>
          <a:p>
            <a:r>
              <a:rPr lang="pt-BR" dirty="0" smtClean="0"/>
              <a:t>Movimento corporal;</a:t>
            </a:r>
          </a:p>
          <a:p>
            <a:endParaRPr lang="pt-BR" dirty="0" smtClean="0"/>
          </a:p>
          <a:p>
            <a:r>
              <a:rPr lang="pt-BR" dirty="0" smtClean="0"/>
              <a:t>Abordagem da leitura;</a:t>
            </a:r>
          </a:p>
          <a:p>
            <a:endParaRPr lang="pt-BR" dirty="0" smtClean="0"/>
          </a:p>
          <a:p>
            <a:r>
              <a:rPr lang="pt-BR" dirty="0" smtClean="0"/>
              <a:t>Escrita musical, rítmica e melódica e</a:t>
            </a:r>
          </a:p>
          <a:p>
            <a:endParaRPr lang="pt-BR" dirty="0" smtClean="0"/>
          </a:p>
          <a:p>
            <a:r>
              <a:rPr lang="pt-BR" dirty="0" smtClean="0"/>
              <a:t>Associações.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 smtClean="0"/>
              <a:t>Parte I – Livro de Carmem Maria </a:t>
            </a:r>
            <a:r>
              <a:rPr lang="pt-BR" sz="2800" dirty="0" err="1" smtClean="0"/>
              <a:t>Mettig</a:t>
            </a:r>
            <a:r>
              <a:rPr lang="pt-BR" sz="2800" dirty="0" smtClean="0"/>
              <a:t> Rocha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58251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 smtClean="0"/>
              <a:t>Oferece ao professor: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30 planos de aula,</a:t>
            </a:r>
          </a:p>
          <a:p>
            <a:endParaRPr lang="pt-BR" dirty="0" smtClean="0"/>
          </a:p>
          <a:p>
            <a:r>
              <a:rPr lang="pt-BR" dirty="0" smtClean="0"/>
              <a:t>Objetivos,</a:t>
            </a:r>
          </a:p>
          <a:p>
            <a:endParaRPr lang="pt-BR" dirty="0" smtClean="0"/>
          </a:p>
          <a:p>
            <a:r>
              <a:rPr lang="pt-BR" dirty="0" smtClean="0"/>
              <a:t>Conteúdos e </a:t>
            </a:r>
          </a:p>
          <a:p>
            <a:endParaRPr lang="pt-BR" dirty="0" smtClean="0"/>
          </a:p>
          <a:p>
            <a:r>
              <a:rPr lang="pt-BR" dirty="0" smtClean="0"/>
              <a:t>Desenvolvimento das atividades a serem trabalhadas.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Parte </a:t>
            </a:r>
            <a:r>
              <a:rPr lang="pt-BR" sz="2800" dirty="0" smtClean="0"/>
              <a:t>II </a:t>
            </a:r>
            <a:r>
              <a:rPr lang="pt-BR" sz="2800" dirty="0"/>
              <a:t>– Livro de Carmem Maria </a:t>
            </a:r>
            <a:r>
              <a:rPr lang="pt-BR" sz="2800" dirty="0" err="1"/>
              <a:t>Mettig</a:t>
            </a:r>
            <a:r>
              <a:rPr lang="pt-BR" sz="2800" dirty="0"/>
              <a:t> Rocha</a:t>
            </a:r>
          </a:p>
        </p:txBody>
      </p:sp>
    </p:spTree>
    <p:extLst>
      <p:ext uri="{BB962C8B-B14F-4D97-AF65-F5344CB8AC3E}">
        <p14:creationId xmlns:p14="http://schemas.microsoft.com/office/powerpoint/2010/main" val="2128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99247" y="1988840"/>
            <a:ext cx="7745505" cy="468052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Elo de ligação entre o ambiente auditivo da criança e a aula de música.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/>
              <a:t>E</a:t>
            </a:r>
            <a:r>
              <a:rPr lang="pt-BR" dirty="0" smtClean="0"/>
              <a:t>xercícios que envolvem análise auditiva , classificação e ordenação sonora.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Noções de instrumentos de banda rítmica e instrumentos de orquestra,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Gráficos, os mais variados, para treinamento do movimento sonoro, sem utilização da pauta musical, relação dos tempos e acentos rítmicos associados ao acento natural das palavras, sempre envolvendo a emissão e o reconhecimento.</a:t>
            </a:r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04169" y="570156"/>
            <a:ext cx="7756263" cy="1054250"/>
          </a:xfrm>
        </p:spPr>
        <p:txBody>
          <a:bodyPr/>
          <a:lstStyle/>
          <a:p>
            <a:r>
              <a:rPr lang="pt-BR" sz="2800" dirty="0" smtClean="0"/>
              <a:t>“</a:t>
            </a:r>
            <a:r>
              <a:rPr lang="pt-BR" sz="2800" i="1" dirty="0" smtClean="0"/>
              <a:t>Cadernos de Exercícios para classes de Iniciação Musical</a:t>
            </a:r>
            <a:r>
              <a:rPr lang="pt-BR" sz="2800" dirty="0" smtClean="0"/>
              <a:t>” – </a:t>
            </a:r>
            <a:br>
              <a:rPr lang="pt-BR" sz="2800" dirty="0" smtClean="0"/>
            </a:br>
            <a:r>
              <a:rPr lang="pt-BR" sz="2800" dirty="0" smtClean="0"/>
              <a:t>Carmem Maria </a:t>
            </a:r>
            <a:r>
              <a:rPr lang="pt-BR" sz="2800" dirty="0" err="1" smtClean="0"/>
              <a:t>Mettig</a:t>
            </a:r>
            <a:r>
              <a:rPr lang="pt-BR" sz="2800" dirty="0" smtClean="0"/>
              <a:t> Rocha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3063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Trata de um trabalho de  continuidade, que, de início, retoma algumas práticas para, a partir daí, desenvolver novos conceitos, havendo, ainda, uma ênfase maior nos exercícios de criação.</a:t>
            </a:r>
          </a:p>
          <a:p>
            <a:endParaRPr lang="pt-BR" dirty="0"/>
          </a:p>
          <a:p>
            <a:r>
              <a:rPr lang="pt-BR" dirty="0" smtClean="0"/>
              <a:t>Células rítmicas: 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 smtClean="0"/>
              <a:t>“</a:t>
            </a:r>
            <a:r>
              <a:rPr lang="pt-BR" sz="2800" i="1" dirty="0" smtClean="0"/>
              <a:t>Caderno de Exercícios para classes de Teoria Musical</a:t>
            </a:r>
            <a:r>
              <a:rPr lang="pt-BR" sz="2800" dirty="0" smtClean="0"/>
              <a:t>” - </a:t>
            </a:r>
            <a:r>
              <a:rPr lang="pt-BR" sz="2800" dirty="0"/>
              <a:t>Carmem Maria </a:t>
            </a:r>
            <a:r>
              <a:rPr lang="pt-BR" sz="2800" dirty="0" err="1"/>
              <a:t>Mettig</a:t>
            </a:r>
            <a:r>
              <a:rPr lang="pt-BR" sz="2800" dirty="0"/>
              <a:t> Rocha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42" y="5157192"/>
            <a:ext cx="4452714" cy="121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90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Tom e semitom,</a:t>
            </a:r>
          </a:p>
          <a:p>
            <a:r>
              <a:rPr lang="pt-BR" dirty="0" smtClean="0"/>
              <a:t>Formação da escala maior em diferentes alturas,</a:t>
            </a:r>
          </a:p>
          <a:p>
            <a:r>
              <a:rPr lang="pt-BR" dirty="0" smtClean="0"/>
              <a:t>Acidentes,</a:t>
            </a:r>
          </a:p>
          <a:p>
            <a:r>
              <a:rPr lang="pt-BR" dirty="0" smtClean="0"/>
              <a:t>Intervalos,</a:t>
            </a:r>
          </a:p>
          <a:p>
            <a:r>
              <a:rPr lang="pt-BR" dirty="0" smtClean="0"/>
              <a:t>Escalas homônimas, </a:t>
            </a:r>
          </a:p>
          <a:p>
            <a:r>
              <a:rPr lang="pt-BR" dirty="0" smtClean="0"/>
              <a:t>Compassos compostos e</a:t>
            </a:r>
          </a:p>
          <a:p>
            <a:r>
              <a:rPr lang="pt-BR" dirty="0"/>
              <a:t> A</a:t>
            </a:r>
            <a:r>
              <a:rPr lang="pt-BR" dirty="0" smtClean="0"/>
              <a:t>nálise de pequenas melodias.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635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pt-BR" sz="3200" dirty="0" smtClean="0"/>
              <a:t>“O método </a:t>
            </a:r>
            <a:r>
              <a:rPr lang="pt-BR" sz="3200" dirty="0" err="1" smtClean="0"/>
              <a:t>Willems</a:t>
            </a:r>
            <a:r>
              <a:rPr lang="pt-BR" sz="3200" dirty="0" smtClean="0"/>
              <a:t> ainda é bastante difundido e utilizado em diversas escolas de música do Brasil, com resultados bastante satisfatórios.” (PAZ, 2000:254)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424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r>
              <a:rPr lang="pt-BR" dirty="0" smtClean="0"/>
              <a:t>&lt;</a:t>
            </a:r>
            <a:r>
              <a:rPr lang="pt-BR" dirty="0"/>
              <a:t>http://www.musicaiem.com.br/index.asp&gt;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Outros trabalhos da </a:t>
            </a:r>
            <a:r>
              <a:rPr lang="pt-BR" dirty="0" err="1" smtClean="0"/>
              <a:t>Profª</a:t>
            </a:r>
            <a:r>
              <a:rPr lang="pt-BR" dirty="0" smtClean="0"/>
              <a:t> Carmem em...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283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/>
              <a:t>FONTERRADA, Marisa </a:t>
            </a:r>
            <a:r>
              <a:rPr lang="pt-BR" dirty="0" err="1"/>
              <a:t>Trench</a:t>
            </a:r>
            <a:r>
              <a:rPr lang="pt-BR" dirty="0"/>
              <a:t> de Oliveira. </a:t>
            </a:r>
            <a:r>
              <a:rPr lang="pt-BR" i="1" dirty="0"/>
              <a:t>De tramas e fios: </a:t>
            </a:r>
            <a:r>
              <a:rPr lang="pt-BR" dirty="0"/>
              <a:t>um ensaio sobre música e educação. </a:t>
            </a:r>
            <a:r>
              <a:rPr lang="pt-BR" dirty="0" smtClean="0"/>
              <a:t>2. ed. São </a:t>
            </a:r>
            <a:r>
              <a:rPr lang="pt-BR" dirty="0"/>
              <a:t>Paulo: Editora UNESP, </a:t>
            </a:r>
            <a:r>
              <a:rPr lang="pt-BR" dirty="0" smtClean="0"/>
              <a:t>2008.</a:t>
            </a:r>
            <a:endParaRPr lang="pt-BR" dirty="0"/>
          </a:p>
          <a:p>
            <a:endParaRPr lang="pt-BR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PAZ</a:t>
            </a:r>
            <a:r>
              <a:rPr lang="pt-BR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Ermelinda</a:t>
            </a:r>
            <a:r>
              <a:rPr lang="pt-BR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 </a:t>
            </a:r>
            <a:r>
              <a:rPr lang="pt-BR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Pedagogia Musical Brasileira no Século XX, Metodologia e Tendências. </a:t>
            </a:r>
            <a:r>
              <a:rPr lang="pt-BR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pt-BR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pt-BR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revista e aumentada. Brasília: Editora </a:t>
            </a:r>
            <a:r>
              <a:rPr lang="pt-BR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MusiMed</a:t>
            </a:r>
            <a:r>
              <a:rPr lang="pt-BR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2013.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REFERÊNCIAS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324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054250"/>
          </a:xfrm>
        </p:spPr>
        <p:txBody>
          <a:bodyPr/>
          <a:lstStyle/>
          <a:p>
            <a:r>
              <a:rPr lang="pt-BR" sz="3200" dirty="0"/>
              <a:t>Aproximação com as propostas de Edgar </a:t>
            </a:r>
            <a:r>
              <a:rPr lang="pt-BR" sz="3200" dirty="0" err="1"/>
              <a:t>Willems</a:t>
            </a:r>
            <a:endParaRPr lang="pt-BR" sz="3200" dirty="0"/>
          </a:p>
        </p:txBody>
      </p:sp>
      <p:sp>
        <p:nvSpPr>
          <p:cNvPr id="4" name="Pergaminho horizontal 3"/>
          <p:cNvSpPr/>
          <p:nvPr/>
        </p:nvSpPr>
        <p:spPr>
          <a:xfrm>
            <a:off x="395536" y="1124744"/>
            <a:ext cx="4608512" cy="1944216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1963: Conheceu o pedagogo Edgar </a:t>
            </a:r>
            <a:r>
              <a:rPr lang="pt-BR" dirty="0" err="1" smtClean="0"/>
              <a:t>Willems</a:t>
            </a:r>
            <a:r>
              <a:rPr lang="pt-BR" dirty="0" smtClean="0"/>
              <a:t>, quando este, convidado pelos professores </a:t>
            </a:r>
            <a:r>
              <a:rPr lang="pt-BR" dirty="0" err="1" smtClean="0"/>
              <a:t>Koellreutter</a:t>
            </a:r>
            <a:r>
              <a:rPr lang="pt-BR" dirty="0" smtClean="0"/>
              <a:t> e Ernst </a:t>
            </a:r>
            <a:r>
              <a:rPr lang="pt-BR" dirty="0" err="1" smtClean="0"/>
              <a:t>Widmer</a:t>
            </a:r>
            <a:r>
              <a:rPr lang="pt-BR" dirty="0" smtClean="0"/>
              <a:t> foi à Bahia ministrar sobre o próprio método.</a:t>
            </a:r>
          </a:p>
        </p:txBody>
      </p:sp>
      <p:sp>
        <p:nvSpPr>
          <p:cNvPr id="5" name="Pergaminho horizontal 4"/>
          <p:cNvSpPr/>
          <p:nvPr/>
        </p:nvSpPr>
        <p:spPr>
          <a:xfrm>
            <a:off x="1043608" y="2564904"/>
            <a:ext cx="4536504" cy="1944216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600" dirty="0" smtClean="0"/>
          </a:p>
          <a:p>
            <a:r>
              <a:rPr lang="pt-BR" sz="1600" dirty="0" smtClean="0"/>
              <a:t>1971: Tornou a reencontrá-lo num curso de extensão promovido pela Escola de Música da UFBA, quando então, a convite de Edgar </a:t>
            </a:r>
            <a:r>
              <a:rPr lang="pt-BR" sz="1600" dirty="0" err="1" smtClean="0"/>
              <a:t>Willems</a:t>
            </a:r>
            <a:r>
              <a:rPr lang="pt-BR" sz="1600" dirty="0" smtClean="0"/>
              <a:t>, prestou um exame de proficiência  do método. </a:t>
            </a:r>
          </a:p>
          <a:p>
            <a:endParaRPr lang="pt-BR" dirty="0" smtClean="0"/>
          </a:p>
        </p:txBody>
      </p:sp>
      <p:sp>
        <p:nvSpPr>
          <p:cNvPr id="7" name="Pergaminho horizontal 6"/>
          <p:cNvSpPr/>
          <p:nvPr/>
        </p:nvSpPr>
        <p:spPr>
          <a:xfrm>
            <a:off x="1691680" y="3933056"/>
            <a:ext cx="4608512" cy="1944216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Em 1972, </a:t>
            </a:r>
            <a:r>
              <a:rPr lang="pt-BR" dirty="0" err="1" smtClean="0"/>
              <a:t>Willems</a:t>
            </a:r>
            <a:r>
              <a:rPr lang="pt-BR" dirty="0" smtClean="0"/>
              <a:t> retornou à Bahia para mais um curso.</a:t>
            </a:r>
          </a:p>
        </p:txBody>
      </p:sp>
      <p:sp>
        <p:nvSpPr>
          <p:cNvPr id="9" name="Pergaminho horizontal 8"/>
          <p:cNvSpPr/>
          <p:nvPr/>
        </p:nvSpPr>
        <p:spPr>
          <a:xfrm>
            <a:off x="4211960" y="4869160"/>
            <a:ext cx="4608512" cy="1944216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1975:  Seu último encontro com </a:t>
            </a:r>
            <a:r>
              <a:rPr lang="pt-BR" dirty="0" err="1" smtClean="0"/>
              <a:t>Willems</a:t>
            </a:r>
            <a:r>
              <a:rPr lang="pt-BR" dirty="0" smtClean="0"/>
              <a:t>, quando conheceu o estúdio onde ele trabalhava e a sua residência.</a:t>
            </a:r>
          </a:p>
        </p:txBody>
      </p:sp>
    </p:spTree>
    <p:extLst>
      <p:ext uri="{BB962C8B-B14F-4D97-AF65-F5344CB8AC3E}">
        <p14:creationId xmlns:p14="http://schemas.microsoft.com/office/powerpoint/2010/main" val="39442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t-BR" dirty="0" smtClean="0"/>
          </a:p>
          <a:p>
            <a:pPr algn="just"/>
            <a:endParaRPr lang="pt-BR" dirty="0" smtClean="0"/>
          </a:p>
          <a:p>
            <a:pPr algn="just"/>
            <a:endParaRPr lang="pt-BR" dirty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“Divulgar em nosso meio pedagógico, os pontos mais elucidativos do pensamento e Método </a:t>
            </a:r>
            <a:r>
              <a:rPr lang="pt-BR" dirty="0" err="1" smtClean="0"/>
              <a:t>Willems</a:t>
            </a:r>
            <a:r>
              <a:rPr lang="pt-BR" dirty="0" smtClean="0"/>
              <a:t>, tirados diretamente de seus diversos livros, cadernos pedagógicos e, também de suas anotações e gravações das palestras que proferiu quando esteve aqui conosco”(CARMEM apud PAZ, 2000, p. 249).</a:t>
            </a:r>
          </a:p>
          <a:p>
            <a:pPr algn="just"/>
            <a:endParaRPr lang="pt-BR" dirty="0" smtClean="0"/>
          </a:p>
          <a:p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491880" y="934590"/>
            <a:ext cx="5528937" cy="1054250"/>
          </a:xfrm>
        </p:spPr>
        <p:txBody>
          <a:bodyPr/>
          <a:lstStyle/>
          <a:p>
            <a:r>
              <a:rPr lang="pt-BR" sz="2400" i="1" dirty="0" smtClean="0"/>
              <a:t>Educação Musical – Método  </a:t>
            </a:r>
            <a:r>
              <a:rPr lang="pt-BR" sz="2400" i="1" dirty="0" err="1" smtClean="0"/>
              <a:t>Willems</a:t>
            </a:r>
            <a:r>
              <a:rPr lang="pt-BR" sz="2400" i="1" dirty="0"/>
              <a:t/>
            </a:r>
            <a:br>
              <a:rPr lang="pt-BR" sz="2400" i="1" dirty="0"/>
            </a:br>
            <a:r>
              <a:rPr lang="pt-BR" sz="2400" dirty="0" smtClean="0"/>
              <a:t>Carmem </a:t>
            </a:r>
            <a:r>
              <a:rPr lang="pt-BR" sz="2400" dirty="0" err="1" smtClean="0"/>
              <a:t>Mettig</a:t>
            </a:r>
            <a:endParaRPr lang="pt-BR" sz="2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28803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2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Nascido na Bélgica e radicado na suíça, foi aluno de </a:t>
            </a:r>
            <a:r>
              <a:rPr lang="pt-BR" dirty="0" err="1" smtClean="0"/>
              <a:t>Émile</a:t>
            </a:r>
            <a:r>
              <a:rPr lang="pt-BR" dirty="0" smtClean="0"/>
              <a:t>-Jaques </a:t>
            </a:r>
            <a:r>
              <a:rPr lang="pt-BR" dirty="0" err="1" smtClean="0"/>
              <a:t>Dalcroze</a:t>
            </a:r>
            <a:r>
              <a:rPr lang="pt-BR" dirty="0" smtClean="0"/>
              <a:t> e </a:t>
            </a:r>
            <a:r>
              <a:rPr lang="pt-BR" dirty="0" err="1" smtClean="0"/>
              <a:t>Lydia</a:t>
            </a:r>
            <a:r>
              <a:rPr lang="pt-BR" dirty="0" smtClean="0"/>
              <a:t> Malan.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Seu trabalho fundamenta-se em:</a:t>
            </a:r>
          </a:p>
          <a:p>
            <a:pPr marL="457200" indent="-457200" algn="just">
              <a:buAutoNum type="arabicParenR"/>
            </a:pPr>
            <a:r>
              <a:rPr lang="pt-BR" dirty="0" smtClean="0"/>
              <a:t>Operar as bases racionais e</a:t>
            </a:r>
          </a:p>
          <a:p>
            <a:pPr marL="457200" indent="-457200" algn="just">
              <a:buAutoNum type="arabicParenR"/>
            </a:pPr>
            <a:r>
              <a:rPr lang="pt-BR" dirty="0" smtClean="0"/>
              <a:t>Encontrar as relações entre a música e o homem.</a:t>
            </a:r>
          </a:p>
          <a:p>
            <a:pPr marL="457200" indent="-457200" algn="just">
              <a:buAutoNum type="arabicParenR"/>
            </a:pPr>
            <a:endParaRPr lang="pt-BR" dirty="0" smtClean="0"/>
          </a:p>
          <a:p>
            <a:pPr algn="just"/>
            <a:r>
              <a:rPr lang="pt-BR" dirty="0" smtClean="0"/>
              <a:t>Em sua proposta dedica-se a dois aspectos:</a:t>
            </a:r>
          </a:p>
          <a:p>
            <a:pPr marL="457200" indent="-457200" algn="just">
              <a:buAutoNum type="arabicParenR"/>
            </a:pPr>
            <a:r>
              <a:rPr lang="pt-BR" dirty="0" smtClean="0"/>
              <a:t>O teórico;</a:t>
            </a:r>
          </a:p>
          <a:p>
            <a:pPr marL="457200" indent="-457200" algn="just">
              <a:buAutoNum type="arabicParenR"/>
            </a:pPr>
            <a:r>
              <a:rPr lang="pt-BR" dirty="0" smtClean="0"/>
              <a:t>O prático.</a:t>
            </a:r>
          </a:p>
          <a:p>
            <a:pPr marL="0" indent="0" algn="r">
              <a:buNone/>
            </a:pPr>
            <a:r>
              <a:rPr lang="pt-BR" dirty="0" smtClean="0"/>
              <a:t>(FONTERRADA, 2008:137-139)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Edgar </a:t>
            </a:r>
            <a:r>
              <a:rPr lang="pt-BR" dirty="0" err="1" smtClean="0"/>
              <a:t>Willems</a:t>
            </a:r>
            <a:r>
              <a:rPr lang="pt-BR" dirty="0" smtClean="0"/>
              <a:t> </a:t>
            </a:r>
            <a:br>
              <a:rPr lang="pt-BR" dirty="0" smtClean="0"/>
            </a:br>
            <a:r>
              <a:rPr lang="pt-BR" dirty="0" smtClean="0"/>
              <a:t>(1890-1978)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56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Teórico:</a:t>
            </a:r>
          </a:p>
          <a:p>
            <a:pPr marL="0" indent="0">
              <a:buNone/>
            </a:pPr>
            <a:r>
              <a:rPr lang="pt-BR" dirty="0" smtClean="0"/>
              <a:t>- Abrange os elementos fundamentais da audição e da natureza humana;</a:t>
            </a:r>
          </a:p>
          <a:p>
            <a:pPr marL="0" indent="0">
              <a:buNone/>
            </a:pPr>
            <a:r>
              <a:rPr lang="pt-BR" dirty="0" smtClean="0"/>
              <a:t>- A correlação entre som e natureza humana.</a:t>
            </a:r>
          </a:p>
          <a:p>
            <a:pPr>
              <a:buFontTx/>
              <a:buChar char="-"/>
            </a:pPr>
            <a:endParaRPr lang="pt-BR" dirty="0" smtClean="0"/>
          </a:p>
          <a:p>
            <a:r>
              <a:rPr lang="pt-BR" dirty="0" smtClean="0"/>
              <a:t>Prático:</a:t>
            </a:r>
          </a:p>
          <a:p>
            <a:pPr>
              <a:buFontTx/>
              <a:buChar char="-"/>
            </a:pPr>
            <a:r>
              <a:rPr lang="pt-BR" dirty="0" smtClean="0"/>
              <a:t>Organiza o material didático necessário à aplicação de suas ideias à educação musical.</a:t>
            </a:r>
          </a:p>
          <a:p>
            <a:pPr marL="0" indent="0" algn="r">
              <a:buNone/>
            </a:pPr>
            <a:r>
              <a:rPr lang="pt-BR" sz="1800" dirty="0" smtClean="0">
                <a:solidFill>
                  <a:schemeClr val="tx1"/>
                </a:solidFill>
              </a:rPr>
              <a:t>(FONTERRADA, 2008:137-139)</a:t>
            </a:r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Proposta de </a:t>
            </a:r>
            <a:r>
              <a:rPr lang="pt-BR" dirty="0" err="1" smtClean="0"/>
              <a:t>Willems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372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Estuda a audição sob três aspectos:</a:t>
            </a:r>
          </a:p>
          <a:p>
            <a:pPr>
              <a:buFontTx/>
              <a:buChar char="-"/>
            </a:pPr>
            <a:r>
              <a:rPr lang="pt-BR" dirty="0" smtClean="0"/>
              <a:t>Sensorial</a:t>
            </a:r>
          </a:p>
          <a:p>
            <a:pPr>
              <a:buFontTx/>
              <a:buChar char="-"/>
            </a:pPr>
            <a:r>
              <a:rPr lang="pt-BR" dirty="0" smtClean="0"/>
              <a:t>Afetivo </a:t>
            </a:r>
          </a:p>
          <a:p>
            <a:pPr>
              <a:buFontTx/>
              <a:buChar char="-"/>
            </a:pPr>
            <a:r>
              <a:rPr lang="pt-BR" dirty="0" smtClean="0"/>
              <a:t>Mental</a:t>
            </a:r>
          </a:p>
          <a:p>
            <a:pPr>
              <a:buFontTx/>
              <a:buChar char="-"/>
            </a:pPr>
            <a:endParaRPr lang="pt-BR" dirty="0"/>
          </a:p>
          <a:p>
            <a:pPr algn="just">
              <a:buFontTx/>
              <a:buChar char="-"/>
            </a:pPr>
            <a:r>
              <a:rPr lang="pt-BR" dirty="0" smtClean="0"/>
              <a:t>“</a:t>
            </a:r>
            <a:r>
              <a:rPr lang="pt-BR" dirty="0" err="1" smtClean="0"/>
              <a:t>Willems</a:t>
            </a:r>
            <a:r>
              <a:rPr lang="pt-BR" dirty="0" smtClean="0"/>
              <a:t> defende a necessidade de que o preparo auditivo se dê anteriormente ao ensino de um instrumento musical, pois a escuta é a base da musicalidade” </a:t>
            </a:r>
            <a:r>
              <a:rPr lang="pt-BR" sz="1800" dirty="0" smtClean="0"/>
              <a:t>(FONTERRADA, 2008: 138)</a:t>
            </a:r>
            <a:endParaRPr lang="pt-BR" sz="18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Audição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165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99247" y="1988840"/>
            <a:ext cx="7745505" cy="4320479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 smtClean="0"/>
              <a:t>A audição segundo o autor, apresenta aspectos que </a:t>
            </a:r>
            <a:r>
              <a:rPr lang="pt-BR" dirty="0" err="1" smtClean="0"/>
              <a:t>Willems</a:t>
            </a:r>
            <a:r>
              <a:rPr lang="pt-BR" dirty="0" smtClean="0"/>
              <a:t> denomina:</a:t>
            </a:r>
          </a:p>
          <a:p>
            <a:pPr algn="just">
              <a:buFontTx/>
              <a:buChar char="-"/>
            </a:pPr>
            <a:r>
              <a:rPr lang="pt-BR" dirty="0" err="1" smtClean="0"/>
              <a:t>sensorialidade</a:t>
            </a:r>
            <a:r>
              <a:rPr lang="pt-BR" dirty="0" smtClean="0"/>
              <a:t>;</a:t>
            </a:r>
          </a:p>
          <a:p>
            <a:pPr algn="just">
              <a:buFontTx/>
              <a:buChar char="-"/>
            </a:pPr>
            <a:r>
              <a:rPr lang="pt-BR" dirty="0" smtClean="0"/>
              <a:t>sensibilidade afetiva auditiva ou afetividade auditiva e</a:t>
            </a:r>
          </a:p>
          <a:p>
            <a:pPr algn="just">
              <a:buFontTx/>
              <a:buChar char="-"/>
            </a:pPr>
            <a:r>
              <a:rPr lang="pt-BR" dirty="0"/>
              <a:t>i</a:t>
            </a:r>
            <a:r>
              <a:rPr lang="pt-BR" dirty="0" smtClean="0"/>
              <a:t>nteligência auditiva.</a:t>
            </a:r>
          </a:p>
          <a:p>
            <a:pPr algn="just">
              <a:buFontTx/>
              <a:buChar char="-"/>
            </a:pPr>
            <a:endParaRPr lang="pt-BR" dirty="0"/>
          </a:p>
          <a:p>
            <a:pPr algn="just"/>
            <a:r>
              <a:rPr lang="pt-BR" dirty="0" smtClean="0"/>
              <a:t>Em estreita relação com: </a:t>
            </a:r>
          </a:p>
          <a:p>
            <a:pPr lvl="1" algn="just">
              <a:buFontTx/>
              <a:buChar char="-"/>
            </a:pPr>
            <a:r>
              <a:rPr lang="pt-BR" dirty="0" smtClean="0"/>
              <a:t>a capacidade sensório-motora, </a:t>
            </a:r>
          </a:p>
          <a:p>
            <a:pPr lvl="1" algn="just">
              <a:buFontTx/>
              <a:buChar char="-"/>
            </a:pPr>
            <a:r>
              <a:rPr lang="pt-BR" dirty="0" smtClean="0"/>
              <a:t>a sensibilidade afetiva e </a:t>
            </a:r>
          </a:p>
          <a:p>
            <a:pPr lvl="1" algn="just">
              <a:buFontTx/>
              <a:buChar char="-"/>
            </a:pPr>
            <a:r>
              <a:rPr lang="pt-BR" dirty="0" smtClean="0"/>
              <a:t>a inteligência do homem.    </a:t>
            </a:r>
            <a:r>
              <a:rPr lang="pt-BR" sz="1800" dirty="0" smtClean="0"/>
              <a:t>(FONTERRADA, 2008:139)</a:t>
            </a:r>
            <a:endParaRPr lang="pt-BR" sz="18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10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rmen Mettig Roch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124744"/>
            <a:ext cx="7776864" cy="5184576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054250"/>
          </a:xfrm>
        </p:spPr>
        <p:txBody>
          <a:bodyPr/>
          <a:lstStyle/>
          <a:p>
            <a:r>
              <a:rPr lang="pt-BR" sz="3200" dirty="0" smtClean="0"/>
              <a:t>Entrevista com a Profa. Carmem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79603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a Dura">
  <a:themeElements>
    <a:clrScheme name="Capa Dur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pa Dur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a Dur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320</TotalTime>
  <Words>1451</Words>
  <Application>Microsoft Office PowerPoint</Application>
  <PresentationFormat>Apresentação na tela (4:3)</PresentationFormat>
  <Paragraphs>208</Paragraphs>
  <Slides>28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Capa Dura</vt:lpstr>
      <vt:lpstr>Carmem Maria Mettig Rocha  e o método Willems</vt:lpstr>
      <vt:lpstr>Formação e Atuação</vt:lpstr>
      <vt:lpstr>Aproximação com as propostas de Edgar Willems</vt:lpstr>
      <vt:lpstr>Educação Musical – Método  Willems Carmem Mettig</vt:lpstr>
      <vt:lpstr>Edgar Willems  (1890-1978) </vt:lpstr>
      <vt:lpstr>Proposta de Willems</vt:lpstr>
      <vt:lpstr>Audição</vt:lpstr>
      <vt:lpstr>Apresentação do PowerPoint</vt:lpstr>
      <vt:lpstr>Entrevista com a Profa. Carmem</vt:lpstr>
      <vt:lpstr>Profa. Carmem descreve as propostas do pedagogo:</vt:lpstr>
      <vt:lpstr>Em “El valor humano de la Educación Musical”- E. Willems  </vt:lpstr>
      <vt:lpstr>Definição do Método E. Willems segundo a Profa. Carmem</vt:lpstr>
      <vt:lpstr>Livros do pedagogo:</vt:lpstr>
      <vt:lpstr>Acerca dos livros:</vt:lpstr>
      <vt:lpstr>A prática do Método Willems requer, do ponto de vista institucional:</vt:lpstr>
      <vt:lpstr>A prática do Método Willems requer, do ponto de vista do professor:</vt:lpstr>
      <vt:lpstr>Abordagem da canção</vt:lpstr>
      <vt:lpstr>Desenvolvimento rítmico</vt:lpstr>
      <vt:lpstr>Exercícios para despertar a consciência rítmica métrica</vt:lpstr>
      <vt:lpstr>Abordagem para o desenvolvimento do ouvido musical (p. 35)</vt:lpstr>
      <vt:lpstr>Parte I – Livro de Carmem Maria Mettig Rocha</vt:lpstr>
      <vt:lpstr>Parte II – Livro de Carmem Maria Mettig Rocha</vt:lpstr>
      <vt:lpstr>“Cadernos de Exercícios para classes de Iniciação Musical” –  Carmem Maria Mettig Rocha</vt:lpstr>
      <vt:lpstr>“Caderno de Exercícios para classes de Teoria Musical” - Carmem Maria Mettig Rocha</vt:lpstr>
      <vt:lpstr>Apresentação do PowerPoint</vt:lpstr>
      <vt:lpstr>Apresentação do PowerPoint</vt:lpstr>
      <vt:lpstr>Outros trabalhos da Profª Carmem em...</vt:lpstr>
      <vt:lpstr>REFERÊNCIAS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Carmem Maria Mettig Rocha e o método Willems</dc:title>
  <dc:creator>dri</dc:creator>
  <cp:lastModifiedBy>dri</cp:lastModifiedBy>
  <cp:revision>59</cp:revision>
  <dcterms:created xsi:type="dcterms:W3CDTF">2014-05-21T11:19:35Z</dcterms:created>
  <dcterms:modified xsi:type="dcterms:W3CDTF">2016-04-28T17:54:36Z</dcterms:modified>
</cp:coreProperties>
</file>