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1" r:id="rId2"/>
    <p:sldId id="256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62240"/>
    <a:srgbClr val="FFB027"/>
    <a:srgbClr val="9A1A30"/>
    <a:srgbClr val="50A7FA"/>
    <a:srgbClr val="FA2F4C"/>
    <a:srgbClr val="EF32FA"/>
    <a:srgbClr val="FFDA68"/>
    <a:srgbClr val="244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760" y="-8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CA802-BDBB-8A49-BF3E-CC3CE8A23EF9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BA29B-96BA-DD48-80F1-F66AF5AC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09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7FDCA-3F7F-2745-9AB1-F4E8740808E1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FC66-4470-0B4F-9312-A0F3AFBA4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1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1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8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4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4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BFBC-F9AF-7845-AE04-27569838C22C}" type="datetimeFigureOut">
              <a:rPr lang="en-US" smtClean="0"/>
              <a:t>22/09/20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7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1069"/>
          </a:xfrm>
          <a:solidFill>
            <a:srgbClr val="9A1A3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PT" sz="4000" dirty="0" smtClean="0"/>
              <a:t>Capítulo 6 </a:t>
            </a:r>
            <a:r>
              <a:rPr lang="mr-IN" sz="4000" dirty="0" smtClean="0"/>
              <a:t>–</a:t>
            </a:r>
            <a:r>
              <a:rPr lang="pt-PT" sz="4000" dirty="0" smtClean="0"/>
              <a:t> Como decidir sobre as mudanças comportamentais desejadas</a:t>
            </a:r>
            <a:endParaRPr lang="pt-PT" sz="40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58767" y="1388962"/>
            <a:ext cx="8985233" cy="546903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rgbClr val="FFFFFF"/>
                </a:solidFill>
              </a:rPr>
              <a:t>Questão da pobreza </a:t>
            </a:r>
            <a:r>
              <a:rPr lang="mr-IN" sz="3600" dirty="0" smtClean="0">
                <a:solidFill>
                  <a:srgbClr val="FFFFFF"/>
                </a:solidFill>
              </a:rPr>
              <a:t>–</a:t>
            </a:r>
            <a:r>
              <a:rPr lang="pt-BR" sz="3600" dirty="0" smtClean="0">
                <a:solidFill>
                  <a:srgbClr val="FFFFFF"/>
                </a:solidFill>
              </a:rPr>
              <a:t> Planejamento familiar</a:t>
            </a:r>
          </a:p>
          <a:p>
            <a:pPr algn="ctr"/>
            <a:r>
              <a:rPr lang="pt-BR" sz="3600" dirty="0" smtClean="0">
                <a:solidFill>
                  <a:srgbClr val="FFFFFF"/>
                </a:solidFill>
              </a:rPr>
              <a:t>Caso Paquistão e Romênia</a:t>
            </a:r>
          </a:p>
          <a:p>
            <a:pPr algn="ctr"/>
            <a:r>
              <a:rPr lang="pt-BR" sz="3600" dirty="0" smtClean="0">
                <a:solidFill>
                  <a:srgbClr val="FFFFFF"/>
                </a:solidFill>
              </a:rPr>
              <a:t>Caso Paquistão </a:t>
            </a:r>
            <a:r>
              <a:rPr lang="mr-IN" sz="3600" dirty="0" smtClean="0">
                <a:solidFill>
                  <a:srgbClr val="FFFFFF"/>
                </a:solidFill>
              </a:rPr>
              <a:t>–</a:t>
            </a:r>
            <a:r>
              <a:rPr lang="pt-BR" sz="3600" dirty="0" smtClean="0">
                <a:solidFill>
                  <a:srgbClr val="FFFFFF"/>
                </a:solidFill>
              </a:rPr>
              <a:t> família usar planejamento familiar</a:t>
            </a:r>
          </a:p>
          <a:p>
            <a:pPr algn="ctr"/>
            <a:r>
              <a:rPr lang="pt-BR" sz="3600" dirty="0" smtClean="0">
                <a:solidFill>
                  <a:srgbClr val="FFFFFF"/>
                </a:solidFill>
              </a:rPr>
              <a:t>200 milhões de mulheres no mundo desejam usar métodos de planejamento familiar seguros e eficientes, mas não têm acesso a informações e serviços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1631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Comportamento a abandonar</a:t>
            </a:r>
          </a:p>
          <a:p>
            <a:pPr algn="ctr"/>
            <a:r>
              <a:rPr lang="pt-BR" sz="4000" dirty="0" smtClean="0"/>
              <a:t>Os de permanência da pobreza</a:t>
            </a:r>
          </a:p>
          <a:p>
            <a:pPr algn="ctr"/>
            <a:r>
              <a:rPr lang="pt-BR" sz="4000" dirty="0" err="1" smtClean="0"/>
              <a:t>Ex</a:t>
            </a:r>
            <a:r>
              <a:rPr lang="pt-BR" sz="4000" dirty="0" smtClean="0"/>
              <a:t> Violência doméstica, uso de álcool</a:t>
            </a:r>
          </a:p>
          <a:p>
            <a:pPr algn="ctr"/>
            <a:r>
              <a:rPr lang="pt-BR" sz="4000" dirty="0" smtClean="0"/>
              <a:t>E outras drogas, mau uso de crédito, gravidez indesejada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80913249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Os que você quer que o público adote</a:t>
            </a:r>
          </a:p>
          <a:p>
            <a:pPr algn="ctr"/>
            <a:r>
              <a:rPr lang="pt-BR" sz="4000" dirty="0" smtClean="0"/>
              <a:t>Os de saída da pobreza</a:t>
            </a:r>
          </a:p>
          <a:p>
            <a:pPr algn="ctr"/>
            <a:r>
              <a:rPr lang="pt-BR" sz="4000" dirty="0" smtClean="0"/>
              <a:t>Uso de novos fertilizantes</a:t>
            </a:r>
          </a:p>
          <a:p>
            <a:pPr algn="ctr"/>
            <a:r>
              <a:rPr lang="pt-BR" sz="4000" dirty="0" smtClean="0"/>
              <a:t>Candidatar</a:t>
            </a:r>
            <a:r>
              <a:rPr lang="pt-BR" sz="4000" dirty="0" smtClean="0"/>
              <a:t>-se a empregos do governo</a:t>
            </a:r>
          </a:p>
          <a:p>
            <a:pPr algn="ctr"/>
            <a:r>
              <a:rPr lang="pt-BR" sz="4000" dirty="0" smtClean="0"/>
              <a:t>Frequentar aulas de inglês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80913249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Tomar medicação</a:t>
            </a:r>
          </a:p>
          <a:p>
            <a:pPr algn="ctr"/>
            <a:r>
              <a:rPr lang="pt-BR" sz="4000" dirty="0" smtClean="0"/>
              <a:t>Concluírem os estudos</a:t>
            </a:r>
          </a:p>
          <a:p>
            <a:pPr algn="ctr"/>
            <a:r>
              <a:rPr lang="pt-BR" sz="4000" dirty="0" smtClean="0"/>
              <a:t>Fazer exames de HIV a cada 3 meses</a:t>
            </a:r>
          </a:p>
          <a:p>
            <a:pPr algn="ctr"/>
            <a:r>
              <a:rPr lang="pt-BR" sz="4000" dirty="0" smtClean="0"/>
              <a:t>Aumentar atividade física</a:t>
            </a:r>
          </a:p>
          <a:p>
            <a:pPr algn="ctr"/>
            <a:r>
              <a:rPr lang="pt-BR" sz="4000" dirty="0" smtClean="0"/>
              <a:t>Diminuir consumo de alimentos calóricos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315825497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Chance do público alvo de realizar o comportamento</a:t>
            </a:r>
          </a:p>
          <a:p>
            <a:pPr algn="ctr"/>
            <a:r>
              <a:rPr lang="pt-BR" sz="4000" dirty="0" smtClean="0"/>
              <a:t>Modelo de estágio de mudança ou </a:t>
            </a:r>
            <a:r>
              <a:rPr lang="pt-BR" sz="4000" dirty="0" err="1" smtClean="0"/>
              <a:t>transteórico</a:t>
            </a:r>
            <a:endParaRPr lang="pt-BR" sz="4000" dirty="0" smtClean="0"/>
          </a:p>
          <a:p>
            <a:pPr algn="ctr"/>
            <a:r>
              <a:rPr lang="pt-BR" sz="4000" dirty="0" err="1" smtClean="0"/>
              <a:t>Pré</a:t>
            </a:r>
            <a:r>
              <a:rPr lang="pt-BR" sz="4000" dirty="0" smtClean="0"/>
              <a:t>-contemplação  - não quer mudar</a:t>
            </a:r>
          </a:p>
          <a:p>
            <a:pPr algn="ctr"/>
            <a:r>
              <a:rPr lang="pt-BR" sz="4000" dirty="0" smtClean="0"/>
              <a:t>Contemplação- estão pensando em mudar mas há dúvidas</a:t>
            </a:r>
          </a:p>
        </p:txBody>
      </p:sp>
    </p:spTree>
    <p:extLst>
      <p:ext uri="{BB962C8B-B14F-4D97-AF65-F5344CB8AC3E}">
        <p14:creationId xmlns:p14="http://schemas.microsoft.com/office/powerpoint/2010/main" val="2315825497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Preparação/ Em ação </a:t>
            </a:r>
            <a:r>
              <a:rPr lang="mr-IN" sz="4000" dirty="0" smtClean="0"/>
              <a:t>–</a:t>
            </a:r>
            <a:r>
              <a:rPr lang="pt-BR" sz="4000" dirty="0" smtClean="0"/>
              <a:t> percebem que têm um problema ou </a:t>
            </a:r>
            <a:r>
              <a:rPr lang="pt-BR" sz="4000" dirty="0" err="1" smtClean="0"/>
              <a:t>vêem</a:t>
            </a:r>
            <a:r>
              <a:rPr lang="pt-BR" sz="4000" dirty="0" smtClean="0"/>
              <a:t> benefício em mudar, planejando mudar</a:t>
            </a:r>
          </a:p>
          <a:p>
            <a:pPr algn="ctr"/>
            <a:r>
              <a:rPr lang="pt-BR" sz="4000" dirty="0" smtClean="0"/>
              <a:t>Manutenção </a:t>
            </a:r>
            <a:r>
              <a:rPr lang="mr-IN" sz="4000" dirty="0" smtClean="0"/>
              <a:t>–</a:t>
            </a:r>
            <a:r>
              <a:rPr lang="pt-BR" sz="4000" dirty="0" smtClean="0"/>
              <a:t> estágio em que as pessoas apresentam comportamento desejado no nível desejado</a:t>
            </a:r>
          </a:p>
        </p:txBody>
      </p:sp>
    </p:spTree>
    <p:extLst>
      <p:ext uri="{BB962C8B-B14F-4D97-AF65-F5344CB8AC3E}">
        <p14:creationId xmlns:p14="http://schemas.microsoft.com/office/powerpoint/2010/main" val="289206799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69365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u="sng" dirty="0" smtClean="0"/>
              <a:t>Teoria do Comportamento planejado e ação racional</a:t>
            </a:r>
          </a:p>
          <a:p>
            <a:pPr algn="ctr"/>
            <a:r>
              <a:rPr lang="pt-BR" sz="4000" dirty="0" smtClean="0"/>
              <a:t>Intenção de realizar o comportamento</a:t>
            </a:r>
          </a:p>
          <a:p>
            <a:pPr algn="ctr"/>
            <a:r>
              <a:rPr lang="pt-BR" sz="4000" dirty="0" smtClean="0"/>
              <a:t>Atitude, Normas </a:t>
            </a:r>
            <a:r>
              <a:rPr lang="pt-BR" sz="4000" dirty="0" smtClean="0"/>
              <a:t>subjetivas</a:t>
            </a:r>
          </a:p>
          <a:p>
            <a:pPr algn="ctr"/>
            <a:r>
              <a:rPr lang="pt-BR" sz="4000" dirty="0" smtClean="0"/>
              <a:t>Controle comportamental percebido</a:t>
            </a:r>
          </a:p>
          <a:p>
            <a:pPr algn="ctr"/>
            <a:r>
              <a:rPr lang="pt-BR" sz="4000" dirty="0" smtClean="0"/>
              <a:t>Refere-se </a:t>
            </a:r>
            <a:r>
              <a:rPr lang="pt-BR" sz="4000" dirty="0" smtClean="0"/>
              <a:t>à f</a:t>
            </a:r>
            <a:r>
              <a:rPr lang="pt-BR" sz="4000" dirty="0" smtClean="0"/>
              <a:t>acilidade </a:t>
            </a:r>
            <a:r>
              <a:rPr lang="pt-BR" sz="4000" dirty="0" smtClean="0"/>
              <a:t>percebida para adotar o comportamento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89206799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Teoria das normas sociais</a:t>
            </a:r>
          </a:p>
          <a:p>
            <a:pPr algn="ctr"/>
            <a:r>
              <a:rPr lang="pt-BR" sz="4000" dirty="0" smtClean="0"/>
              <a:t>Crenças incorretas sobre como outros membros dos grupos sociais pensam e agem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89206799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Modelo de difusão de inovação</a:t>
            </a:r>
          </a:p>
          <a:p>
            <a:pPr algn="ctr"/>
            <a:r>
              <a:rPr lang="pt-BR" sz="4000" dirty="0" smtClean="0"/>
              <a:t>Inovadores</a:t>
            </a:r>
          </a:p>
          <a:p>
            <a:pPr algn="ctr"/>
            <a:r>
              <a:rPr lang="pt-BR" sz="4000" dirty="0" smtClean="0"/>
              <a:t>Adotantes iniciais</a:t>
            </a:r>
          </a:p>
          <a:p>
            <a:pPr algn="ctr"/>
            <a:r>
              <a:rPr lang="pt-BR" sz="4000" dirty="0" smtClean="0"/>
              <a:t>Maioria inicial</a:t>
            </a:r>
          </a:p>
          <a:p>
            <a:pPr algn="ctr"/>
            <a:r>
              <a:rPr lang="pt-BR" sz="4000" dirty="0" smtClean="0"/>
              <a:t>Maioria tardia</a:t>
            </a:r>
          </a:p>
          <a:p>
            <a:pPr algn="ctr"/>
            <a:r>
              <a:rPr lang="pt-BR" sz="4000" dirty="0"/>
              <a:t>R</a:t>
            </a:r>
            <a:r>
              <a:rPr lang="pt-BR" sz="4000" smtClean="0"/>
              <a:t>etardatários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22843924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u="sng" dirty="0" smtClean="0"/>
              <a:t>Chances que o público alvo tem de adotar o comportamento</a:t>
            </a:r>
          </a:p>
          <a:p>
            <a:pPr algn="ctr"/>
            <a:r>
              <a:rPr lang="pt-BR" sz="4000" dirty="0" smtClean="0"/>
              <a:t>Público alvo tem uma forte intenção positiva de fazer o comportamento</a:t>
            </a:r>
          </a:p>
          <a:p>
            <a:pPr algn="ctr"/>
            <a:r>
              <a:rPr lang="pt-BR" sz="4000" dirty="0" smtClean="0"/>
              <a:t>Existem poucas restrições ambientais que impossibilitem o comportamento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22843924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Tx/>
              <a:buChar char="•"/>
            </a:pPr>
            <a:r>
              <a:rPr lang="pt-BR" sz="4000" dirty="0" smtClean="0"/>
              <a:t>Público alvo tem habilidades necessárias para realizar o comportamento (negociar com o marido para tomar anticoncepcionais)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O público alvo acredita que existem vantagens de apresentar o comportamento e superam as desvantagens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22843924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Fornecer esse serviço de planejamento familiar é uma importante forma de combate à pobreza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5574555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Tx/>
              <a:buChar char="•"/>
            </a:pPr>
            <a:r>
              <a:rPr lang="pt-BR" sz="4000" dirty="0" smtClean="0"/>
              <a:t>Público alvo acredita que existe mais pressão social para manifestar o comportamento do que para não fazê-lo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A reação emocional do público alvo diante do comportamento é mais positiva do que negativa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906275120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A pessoa percebe que ela tem a capacidade de apresentar o comportamento em diversas circunstâncias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906275120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u="sng" dirty="0" smtClean="0"/>
              <a:t>Modelo para escolher público alvo</a:t>
            </a:r>
          </a:p>
          <a:p>
            <a:pPr algn="ctr"/>
            <a:r>
              <a:rPr lang="pt-BR" sz="4000" u="sng" dirty="0" smtClean="0"/>
              <a:t>Impacto</a:t>
            </a:r>
            <a:r>
              <a:rPr lang="pt-BR" sz="4000" dirty="0" smtClean="0"/>
              <a:t> </a:t>
            </a:r>
            <a:r>
              <a:rPr lang="mr-IN" sz="4000" dirty="0" smtClean="0"/>
              <a:t>–</a:t>
            </a:r>
            <a:r>
              <a:rPr lang="pt-BR" sz="4000" dirty="0" smtClean="0"/>
              <a:t> qual impacto potencial do comportamento sobre a questão da redução da pobreza</a:t>
            </a:r>
          </a:p>
          <a:p>
            <a:pPr algn="ctr"/>
            <a:r>
              <a:rPr lang="pt-BR" sz="4000" u="sng" dirty="0" smtClean="0"/>
              <a:t>Demanda</a:t>
            </a:r>
            <a:r>
              <a:rPr lang="pt-BR" sz="4000" dirty="0" smtClean="0"/>
              <a:t> </a:t>
            </a:r>
            <a:r>
              <a:rPr lang="mr-IN" sz="4000" dirty="0" smtClean="0"/>
              <a:t>–</a:t>
            </a:r>
            <a:r>
              <a:rPr lang="pt-BR" sz="4000" dirty="0" smtClean="0"/>
              <a:t> o quanto o público alvo está pronto e disposto a manifestar esse comportamento?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906275120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/>
              <a:t>Existem barreiras internas ou externas, percebidas ou reais?</a:t>
            </a:r>
          </a:p>
          <a:p>
            <a:pPr algn="ctr"/>
            <a:r>
              <a:rPr lang="pt-BR" sz="3600" u="sng" dirty="0" smtClean="0"/>
              <a:t>Suprimento</a:t>
            </a:r>
            <a:r>
              <a:rPr lang="pt-BR" sz="3600" dirty="0" smtClean="0"/>
              <a:t> </a:t>
            </a:r>
            <a:r>
              <a:rPr lang="mr-IN" sz="3600" dirty="0" smtClean="0"/>
              <a:t>–</a:t>
            </a:r>
            <a:r>
              <a:rPr lang="pt-BR" sz="3600" dirty="0" smtClean="0"/>
              <a:t> existem outros programas já trabalhando para influenciar o público alvo?</a:t>
            </a:r>
          </a:p>
          <a:p>
            <a:pPr algn="ctr"/>
            <a:r>
              <a:rPr lang="pt-BR" sz="3600" u="sng" dirty="0" smtClean="0"/>
              <a:t>Apoio </a:t>
            </a:r>
            <a:r>
              <a:rPr lang="mr-IN" sz="3600" dirty="0" smtClean="0"/>
              <a:t>–</a:t>
            </a:r>
            <a:r>
              <a:rPr lang="pt-BR" sz="3600" dirty="0" smtClean="0"/>
              <a:t> que nível de apoio existe para esse comportamento?</a:t>
            </a:r>
          </a:p>
          <a:p>
            <a:pPr algn="ctr"/>
            <a:r>
              <a:rPr lang="pt-BR" sz="3600" u="sng" dirty="0" smtClean="0"/>
              <a:t>Características organizacionais </a:t>
            </a:r>
            <a:r>
              <a:rPr lang="mr-IN" sz="3600" dirty="0" smtClean="0"/>
              <a:t>–</a:t>
            </a:r>
            <a:r>
              <a:rPr lang="pt-BR" sz="3600" dirty="0" smtClean="0"/>
              <a:t> a organização tem conhecimento e recurso para influenciar o comportamento?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906275120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População </a:t>
            </a:r>
            <a:r>
              <a:rPr lang="mr-IN" sz="4000" dirty="0" smtClean="0"/>
              <a:t>–</a:t>
            </a:r>
            <a:r>
              <a:rPr lang="pt-BR" sz="4000" dirty="0" smtClean="0"/>
              <a:t> 6,6 bilhões </a:t>
            </a:r>
            <a:r>
              <a:rPr lang="mr-IN" sz="4000" dirty="0" smtClean="0"/>
              <a:t>–</a:t>
            </a:r>
            <a:r>
              <a:rPr lang="pt-BR" sz="4000" dirty="0" smtClean="0"/>
              <a:t> 9 bilhões 2050</a:t>
            </a:r>
          </a:p>
          <a:p>
            <a:pPr algn="ctr"/>
            <a:r>
              <a:rPr lang="pt-BR" sz="4000" dirty="0" smtClean="0"/>
              <a:t>Países menos desenvolvidos </a:t>
            </a:r>
            <a:r>
              <a:rPr lang="mr-IN" sz="4000" dirty="0" smtClean="0"/>
              <a:t>–</a:t>
            </a:r>
            <a:r>
              <a:rPr lang="pt-BR" sz="4000" dirty="0" smtClean="0"/>
              <a:t> pop 7,8 em 2050  aumento de 47%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94968946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Rede Green Star</a:t>
            </a:r>
          </a:p>
          <a:p>
            <a:pPr algn="ctr"/>
            <a:r>
              <a:rPr lang="pt-BR" sz="4000" dirty="0" smtClean="0"/>
              <a:t>Paquistão</a:t>
            </a:r>
          </a:p>
          <a:p>
            <a:pPr algn="ctr"/>
            <a:r>
              <a:rPr lang="pt-BR" sz="4000" dirty="0" smtClean="0"/>
              <a:t>As escolhas de anticoncepcionais e o acesso a informação e serviço eram limitados. 76% das mulheres eram analfabetas ; menos de 17% dos casais usavam métodos modernos 1990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94968946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Tx/>
              <a:buChar char="•"/>
            </a:pPr>
            <a:r>
              <a:rPr lang="pt-BR" sz="3600" dirty="0" smtClean="0"/>
              <a:t>Programa de </a:t>
            </a:r>
            <a:r>
              <a:rPr lang="pt-BR" sz="3600" dirty="0" err="1" smtClean="0"/>
              <a:t>mkt</a:t>
            </a:r>
            <a:r>
              <a:rPr lang="pt-BR" sz="3600" dirty="0" smtClean="0"/>
              <a:t> da social </a:t>
            </a:r>
            <a:r>
              <a:rPr lang="pt-BR" sz="3600" dirty="0" err="1" smtClean="0"/>
              <a:t>green</a:t>
            </a:r>
            <a:r>
              <a:rPr lang="pt-BR" sz="3600" dirty="0" smtClean="0"/>
              <a:t> star </a:t>
            </a:r>
            <a:r>
              <a:rPr lang="pt-BR" sz="3600" dirty="0" err="1" smtClean="0"/>
              <a:t>incluia</a:t>
            </a:r>
            <a:r>
              <a:rPr lang="pt-BR" sz="3600" dirty="0" smtClean="0"/>
              <a:t>:</a:t>
            </a:r>
          </a:p>
          <a:p>
            <a:pPr marL="571500" indent="-571500" algn="ctr">
              <a:buFontTx/>
              <a:buChar char="•"/>
            </a:pPr>
            <a:r>
              <a:rPr lang="pt-BR" sz="3600" dirty="0" smtClean="0"/>
              <a:t>Treinamento médico </a:t>
            </a:r>
            <a:r>
              <a:rPr lang="mr-IN" sz="3600" dirty="0" smtClean="0"/>
              <a:t>–</a:t>
            </a:r>
            <a:r>
              <a:rPr lang="pt-BR" sz="3600" dirty="0" smtClean="0"/>
              <a:t> métodos anticoncepcionais</a:t>
            </a:r>
          </a:p>
          <a:p>
            <a:pPr marL="571500" indent="-571500" algn="ctr">
              <a:buFontTx/>
              <a:buChar char="•"/>
            </a:pPr>
            <a:r>
              <a:rPr lang="pt-BR" sz="3600" dirty="0" smtClean="0"/>
              <a:t>Farmacêuticos</a:t>
            </a:r>
          </a:p>
          <a:p>
            <a:pPr marL="571500" indent="-571500" algn="ctr">
              <a:buFontTx/>
              <a:buChar char="•"/>
            </a:pPr>
            <a:r>
              <a:rPr lang="pt-BR" sz="3600" dirty="0" smtClean="0"/>
              <a:t>Suprimentos</a:t>
            </a:r>
          </a:p>
          <a:p>
            <a:pPr marL="571500" indent="-571500" algn="ctr">
              <a:buFontTx/>
              <a:buChar char="•"/>
            </a:pPr>
            <a:r>
              <a:rPr lang="pt-BR" sz="3600" dirty="0" smtClean="0"/>
              <a:t>Educação pública</a:t>
            </a:r>
          </a:p>
          <a:p>
            <a:pPr marL="571500" indent="-571500" algn="ctr">
              <a:buFontTx/>
              <a:buChar char="•"/>
            </a:pPr>
            <a:r>
              <a:rPr lang="pt-BR" sz="3600" dirty="0" smtClean="0"/>
              <a:t>Suporte técnico</a:t>
            </a:r>
          </a:p>
          <a:p>
            <a:pPr marL="571500" indent="-571500" algn="ctr">
              <a:buFontTx/>
              <a:buChar char="•"/>
            </a:pPr>
            <a:r>
              <a:rPr lang="pt-BR" sz="3600" dirty="0" smtClean="0"/>
              <a:t>Controle de qualidade dos serviços</a:t>
            </a:r>
          </a:p>
          <a:p>
            <a:pPr marL="571500" indent="-571500" algn="ctr">
              <a:buFontTx/>
              <a:buChar char="•"/>
            </a:pPr>
            <a:r>
              <a:rPr lang="pt-BR" sz="3600" dirty="0" smtClean="0"/>
              <a:t>Avaliação do programa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94968946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Romênia</a:t>
            </a:r>
          </a:p>
          <a:p>
            <a:pPr algn="ctr"/>
            <a:r>
              <a:rPr lang="pt-BR" sz="4000" dirty="0" smtClean="0"/>
              <a:t>Programa </a:t>
            </a:r>
            <a:r>
              <a:rPr lang="mr-IN" sz="4000" dirty="0" smtClean="0"/>
              <a:t>–</a:t>
            </a:r>
            <a:r>
              <a:rPr lang="pt-BR" sz="4000" dirty="0" smtClean="0"/>
              <a:t> planejamento familiar voluntário e saúde reprodutiva</a:t>
            </a:r>
          </a:p>
          <a:p>
            <a:pPr algn="ctr"/>
            <a:r>
              <a:rPr lang="pt-BR" sz="4000" dirty="0" smtClean="0"/>
              <a:t>Público alvo- operárias</a:t>
            </a:r>
          </a:p>
          <a:p>
            <a:pPr algn="ctr"/>
            <a:r>
              <a:rPr lang="pt-BR" sz="4000" dirty="0" smtClean="0"/>
              <a:t>Barreiras - Aceitação e uso de anticoncepcionais</a:t>
            </a:r>
          </a:p>
          <a:p>
            <a:pPr algn="ctr"/>
            <a:r>
              <a:rPr lang="pt-BR" sz="4000" dirty="0" smtClean="0"/>
              <a:t>Informação incorreta </a:t>
            </a:r>
            <a:r>
              <a:rPr lang="mr-IN" sz="4000" dirty="0" smtClean="0"/>
              <a:t>–</a:t>
            </a:r>
            <a:r>
              <a:rPr lang="pt-BR" sz="4000" dirty="0" smtClean="0"/>
              <a:t> pílula dá pelos no rosto</a:t>
            </a:r>
          </a:p>
        </p:txBody>
      </p:sp>
    </p:spTree>
    <p:extLst>
      <p:ext uri="{BB962C8B-B14F-4D97-AF65-F5344CB8AC3E}">
        <p14:creationId xmlns:p14="http://schemas.microsoft.com/office/powerpoint/2010/main" val="194968946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211681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Facilitadores </a:t>
            </a:r>
            <a:r>
              <a:rPr lang="mr-IN" sz="4000" dirty="0" smtClean="0"/>
              <a:t>–</a:t>
            </a:r>
            <a:r>
              <a:rPr lang="pt-BR" sz="4000" dirty="0" smtClean="0"/>
              <a:t> workshop no local de trabalho</a:t>
            </a:r>
          </a:p>
          <a:p>
            <a:pPr algn="ctr"/>
            <a:r>
              <a:rPr lang="pt-BR" sz="4000" dirty="0" smtClean="0"/>
              <a:t>17 mulheres em cada</a:t>
            </a:r>
          </a:p>
          <a:p>
            <a:pPr algn="ctr"/>
            <a:r>
              <a:rPr lang="pt-BR" sz="4000" dirty="0" smtClean="0"/>
              <a:t>180 mil mulheres em 80 fábricas</a:t>
            </a:r>
          </a:p>
          <a:p>
            <a:pPr algn="ctr"/>
            <a:r>
              <a:rPr lang="pt-BR" sz="4000" dirty="0" smtClean="0"/>
              <a:t>Pesquisa para verificar a eficiência do programa</a:t>
            </a:r>
          </a:p>
        </p:txBody>
      </p:sp>
    </p:spTree>
    <p:extLst>
      <p:ext uri="{BB962C8B-B14F-4D97-AF65-F5344CB8AC3E}">
        <p14:creationId xmlns:p14="http://schemas.microsoft.com/office/powerpoint/2010/main" val="68136428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/>
              <a:t>Quais são os comportamentos desejados</a:t>
            </a:r>
            <a:r>
              <a:rPr lang="pt-BR" sz="4000" dirty="0" smtClean="0"/>
              <a:t>?</a:t>
            </a:r>
          </a:p>
          <a:p>
            <a:pPr algn="ctr"/>
            <a:r>
              <a:rPr lang="pt-BR" sz="4000" dirty="0" smtClean="0"/>
              <a:t>Aqueles que se quer convencer o público alvo a aceitar, sujeitar, modificar, ou abandonar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68136428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Comportamento</a:t>
            </a:r>
          </a:p>
          <a:p>
            <a:pPr algn="ctr"/>
            <a:r>
              <a:rPr lang="pt-BR" sz="4000" dirty="0" smtClean="0"/>
              <a:t>Singular</a:t>
            </a:r>
          </a:p>
          <a:p>
            <a:pPr algn="ctr"/>
            <a:r>
              <a:rPr lang="pt-BR" sz="4000" dirty="0" smtClean="0"/>
              <a:t>Específico</a:t>
            </a:r>
          </a:p>
          <a:p>
            <a:pPr algn="ctr"/>
            <a:r>
              <a:rPr lang="pt-BR" sz="4000" dirty="0" smtClean="0"/>
              <a:t>Mensurável</a:t>
            </a:r>
          </a:p>
          <a:p>
            <a:pPr algn="ctr"/>
            <a:r>
              <a:rPr lang="pt-BR" sz="4000" dirty="0" smtClean="0"/>
              <a:t>Ver </a:t>
            </a:r>
            <a:r>
              <a:rPr lang="pt-BR" sz="4000" dirty="0" err="1" smtClean="0"/>
              <a:t>ex</a:t>
            </a:r>
            <a:r>
              <a:rPr lang="pt-BR" sz="4000" dirty="0" smtClean="0"/>
              <a:t> </a:t>
            </a:r>
            <a:r>
              <a:rPr lang="pt-BR" sz="4000" dirty="0" err="1" smtClean="0"/>
              <a:t>pag</a:t>
            </a:r>
            <a:r>
              <a:rPr lang="pt-BR" sz="4000" dirty="0" smtClean="0"/>
              <a:t> 147, 148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80913249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622</Words>
  <Application>Microsoft Macintosh PowerPoint</Application>
  <PresentationFormat>On-screen Show (4:3)</PresentationFormat>
  <Paragraphs>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Capítulo 6 – Como decidir sobre as mudanças comportamentais desejadas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Social</dc:title>
  <dc:creator>Claudia Acevedo</dc:creator>
  <cp:lastModifiedBy>Claudia  Acevedo</cp:lastModifiedBy>
  <cp:revision>105</cp:revision>
  <cp:lastPrinted>2015-10-01T18:27:20Z</cp:lastPrinted>
  <dcterms:created xsi:type="dcterms:W3CDTF">2015-09-08T00:19:29Z</dcterms:created>
  <dcterms:modified xsi:type="dcterms:W3CDTF">2020-09-22T18:29:55Z</dcterms:modified>
</cp:coreProperties>
</file>