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6" r:id="rId2"/>
    <p:sldId id="329" r:id="rId3"/>
    <p:sldId id="330" r:id="rId4"/>
    <p:sldId id="331" r:id="rId5"/>
    <p:sldId id="332" r:id="rId6"/>
    <p:sldId id="333" r:id="rId7"/>
    <p:sldId id="365" r:id="rId8"/>
    <p:sldId id="366" r:id="rId9"/>
    <p:sldId id="367" r:id="rId10"/>
    <p:sldId id="368" r:id="rId11"/>
    <p:sldId id="369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70" r:id="rId44"/>
    <p:sldId id="372" r:id="rId45"/>
    <p:sldId id="391" r:id="rId46"/>
    <p:sldId id="392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386" r:id="rId58"/>
    <p:sldId id="393" r:id="rId59"/>
    <p:sldId id="394" r:id="rId60"/>
    <p:sldId id="395" r:id="rId61"/>
    <p:sldId id="396" r:id="rId62"/>
    <p:sldId id="397" r:id="rId63"/>
    <p:sldId id="398" r:id="rId64"/>
    <p:sldId id="399" r:id="rId65"/>
    <p:sldId id="388" r:id="rId66"/>
    <p:sldId id="390" r:id="rId67"/>
    <p:sldId id="328" r:id="rId68"/>
    <p:sldId id="257" r:id="rId69"/>
    <p:sldId id="258" r:id="rId70"/>
    <p:sldId id="259" r:id="rId71"/>
    <p:sldId id="260" r:id="rId72"/>
    <p:sldId id="261" r:id="rId73"/>
    <p:sldId id="262" r:id="rId74"/>
    <p:sldId id="263" r:id="rId75"/>
    <p:sldId id="264" r:id="rId76"/>
    <p:sldId id="265" r:id="rId77"/>
    <p:sldId id="266" r:id="rId78"/>
    <p:sldId id="267" r:id="rId79"/>
    <p:sldId id="268" r:id="rId80"/>
    <p:sldId id="269" r:id="rId81"/>
    <p:sldId id="270" r:id="rId82"/>
    <p:sldId id="401" r:id="rId83"/>
    <p:sldId id="271" r:id="rId84"/>
    <p:sldId id="272" r:id="rId85"/>
    <p:sldId id="273" r:id="rId86"/>
    <p:sldId id="274" r:id="rId87"/>
    <p:sldId id="275" r:id="rId88"/>
    <p:sldId id="276" r:id="rId89"/>
    <p:sldId id="277" r:id="rId90"/>
    <p:sldId id="278" r:id="rId91"/>
    <p:sldId id="279" r:id="rId92"/>
    <p:sldId id="280" r:id="rId93"/>
    <p:sldId id="447" r:id="rId94"/>
    <p:sldId id="448" r:id="rId95"/>
    <p:sldId id="449" r:id="rId96"/>
    <p:sldId id="450" r:id="rId97"/>
    <p:sldId id="454" r:id="rId98"/>
    <p:sldId id="452" r:id="rId99"/>
    <p:sldId id="453" r:id="rId100"/>
    <p:sldId id="455" r:id="rId101"/>
    <p:sldId id="456" r:id="rId102"/>
    <p:sldId id="457" r:id="rId10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97F56-5407-4388-87F2-95EE6697861E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FC898-FA0B-4510-99E7-D939E7AE07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29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838107-FB5E-48B7-9247-C93DF2C52AE6}" type="slidenum">
              <a:rPr lang="pt-PT" altLang="en-US" sz="1200" smtClean="0"/>
              <a:pPr/>
              <a:t>13</a:t>
            </a:fld>
            <a:endParaRPr lang="pt-PT" altLang="en-US" sz="12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 altLang="en-US" smtClean="0"/>
          </a:p>
        </p:txBody>
      </p:sp>
    </p:spTree>
    <p:extLst>
      <p:ext uri="{BB962C8B-B14F-4D97-AF65-F5344CB8AC3E}">
        <p14:creationId xmlns:p14="http://schemas.microsoft.com/office/powerpoint/2010/main" val="601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6514C3-83DA-4000-870C-0CB9A0CE5D47}" type="slidenum">
              <a:rPr lang="pt-PT" altLang="en-US" sz="1200" smtClean="0"/>
              <a:pPr/>
              <a:t>24</a:t>
            </a:fld>
            <a:endParaRPr lang="pt-PT" altLang="en-US" sz="12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 altLang="en-US" smtClean="0"/>
          </a:p>
        </p:txBody>
      </p:sp>
    </p:spTree>
    <p:extLst>
      <p:ext uri="{BB962C8B-B14F-4D97-AF65-F5344CB8AC3E}">
        <p14:creationId xmlns:p14="http://schemas.microsoft.com/office/powerpoint/2010/main" val="239858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B036643-267A-451E-926D-9E33241E9502}" type="slidenum">
              <a:rPr lang="pt-PT" altLang="en-US" sz="1200" smtClean="0"/>
              <a:pPr/>
              <a:t>27</a:t>
            </a:fld>
            <a:endParaRPr lang="pt-PT" altLang="en-US" sz="120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 altLang="en-US" smtClean="0"/>
          </a:p>
        </p:txBody>
      </p:sp>
    </p:spTree>
    <p:extLst>
      <p:ext uri="{BB962C8B-B14F-4D97-AF65-F5344CB8AC3E}">
        <p14:creationId xmlns:p14="http://schemas.microsoft.com/office/powerpoint/2010/main" val="2532833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18BB1-12BA-40FC-A3DB-829960ABF09E}" type="slidenum">
              <a:rPr lang="pt-BR" altLang="en-US" smtClean="0"/>
              <a:pPr>
                <a:defRPr/>
              </a:pPr>
              <a:t>59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2550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21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491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62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5FD73-CE0F-49D4-B3FB-C1FD922AE00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92322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1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80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88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94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73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47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88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79E3-E28E-4DB4-8419-746114832BCD}" type="datetimeFigureOut">
              <a:rPr lang="pt-BR" smtClean="0"/>
              <a:t>13/08/2019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AE147-EABE-42C1-AB38-6FFF80F89E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29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pt.wikipedia.org/wiki/Imagem:Comprimento-de-onda.png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75127"/>
          </a:xfr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pt-BR" dirty="0" smtClean="0">
                <a:latin typeface="+mn-lt"/>
              </a:rPr>
              <a:t>AMBIÊNCIA</a:t>
            </a:r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917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209800" y="609600"/>
            <a:ext cx="7772400" cy="8751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chemeClr val="tx2"/>
                </a:solidFill>
              </a:rPr>
              <a:t>ESTUFAS CLIMATIZADAS</a:t>
            </a:r>
            <a:endParaRPr lang="pt-PT" altLang="en-US" sz="2400" b="1" dirty="0">
              <a:solidFill>
                <a:schemeClr val="tx2"/>
              </a:solidFill>
            </a:endParaRPr>
          </a:p>
        </p:txBody>
      </p:sp>
      <p:sp>
        <p:nvSpPr>
          <p:cNvPr id="55299" name="AutoShape 3"/>
          <p:cNvSpPr>
            <a:spLocks noChangeArrowheads="1"/>
          </p:cNvSpPr>
          <p:nvPr/>
        </p:nvSpPr>
        <p:spPr bwMode="auto">
          <a:xfrm rot="-5400000">
            <a:off x="4648200" y="2209800"/>
            <a:ext cx="2514600" cy="3276600"/>
          </a:xfrm>
          <a:prstGeom prst="flowChartDelay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886200" y="2133600"/>
            <a:ext cx="4038600" cy="33528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133600" y="3810000"/>
            <a:ext cx="1600200" cy="3693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1800"/>
              <a:t>Sensores</a:t>
            </a:r>
            <a:endParaRPr lang="pt-PT" altLang="en-US" sz="1800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8077200" y="3810000"/>
            <a:ext cx="1981200" cy="3693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1800"/>
              <a:t>Atuadores</a:t>
            </a:r>
            <a:endParaRPr lang="pt-PT" altLang="en-US" sz="1800"/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 flipH="1">
            <a:off x="38100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 flipH="1">
            <a:off x="76200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4419600" y="5867400"/>
            <a:ext cx="2667000" cy="3693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1800"/>
              <a:t>Controlador</a:t>
            </a:r>
            <a:endParaRPr lang="pt-PT" altLang="en-US" sz="1800"/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2590800" y="41910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9067800" y="41910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>
            <a:off x="2590800" y="6019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H="1">
            <a:off x="7086600" y="60198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2743200" y="57150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800"/>
              <a:t>Entrada</a:t>
            </a:r>
            <a:endParaRPr lang="pt-PT" altLang="en-US" sz="1800"/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7391400" y="57150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800"/>
              <a:t>Saída</a:t>
            </a:r>
            <a:endParaRPr lang="pt-PT" altLang="en-US" sz="1800"/>
          </a:p>
        </p:txBody>
      </p:sp>
      <p:pic>
        <p:nvPicPr>
          <p:cNvPr id="55312" name="Picture 16" descr="NA01441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495801"/>
            <a:ext cx="4429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17" descr="NA01441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495801"/>
            <a:ext cx="4429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18" descr="NA01441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4495801"/>
            <a:ext cx="4429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Picture 19" descr="NA01441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4495801"/>
            <a:ext cx="4429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6" name="Text Box 20"/>
          <p:cNvSpPr txBox="1">
            <a:spLocks noChangeArrowheads="1"/>
          </p:cNvSpPr>
          <p:nvPr/>
        </p:nvSpPr>
        <p:spPr bwMode="auto">
          <a:xfrm>
            <a:off x="4953000" y="32004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800"/>
              <a:t>Casa de vegetação</a:t>
            </a:r>
            <a:endParaRPr lang="pt-PT" altLang="en-US" sz="1800"/>
          </a:p>
        </p:txBody>
      </p:sp>
    </p:spTree>
    <p:extLst>
      <p:ext uri="{BB962C8B-B14F-4D97-AF65-F5344CB8AC3E}">
        <p14:creationId xmlns:p14="http://schemas.microsoft.com/office/powerpoint/2010/main" val="401325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00FFFF"/>
          </a:solidFill>
        </p:spPr>
        <p:txBody>
          <a:bodyPr/>
          <a:lstStyle/>
          <a:p>
            <a:pPr algn="ctr" eaLnBrk="1" hangingPunct="1"/>
            <a:r>
              <a:rPr lang="pt-BR" altLang="en-US" sz="4000"/>
              <a:t>Ventilação natural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Ocorre por diferença de pressão pelo vento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Ocorre por diferença de temperatura entre o ambiente interno e externo</a:t>
            </a:r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</p:spTree>
    <p:extLst>
      <p:ext uri="{BB962C8B-B14F-4D97-AF65-F5344CB8AC3E}">
        <p14:creationId xmlns:p14="http://schemas.microsoft.com/office/powerpoint/2010/main" val="27847278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99CC00"/>
          </a:solidFill>
        </p:spPr>
        <p:txBody>
          <a:bodyPr/>
          <a:lstStyle/>
          <a:p>
            <a:pPr algn="ctr" eaLnBrk="1" hangingPunct="1"/>
            <a:r>
              <a:rPr lang="pt-BR" altLang="en-US" sz="3600"/>
              <a:t>Índice de ventilação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IV = Superfície das aberturas/superfície coberta de solo (m</a:t>
            </a:r>
            <a:r>
              <a:rPr lang="pt-BR" altLang="en-US" baseline="30000" smtClean="0"/>
              <a:t>2</a:t>
            </a:r>
            <a:r>
              <a:rPr lang="pt-BR" altLang="en-US" smtClean="0"/>
              <a:t>) x 100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IV entre 15 e 30%</a:t>
            </a:r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</p:spTree>
    <p:extLst>
      <p:ext uri="{BB962C8B-B14F-4D97-AF65-F5344CB8AC3E}">
        <p14:creationId xmlns:p14="http://schemas.microsoft.com/office/powerpoint/2010/main" val="16258585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  <a:solidFill>
            <a:srgbClr val="99CC00"/>
          </a:solidFill>
        </p:spPr>
        <p:txBody>
          <a:bodyPr/>
          <a:lstStyle/>
          <a:p>
            <a:pPr algn="ctr" eaLnBrk="1" hangingPunct="1"/>
            <a:r>
              <a:rPr lang="pt-BR" altLang="en-US" sz="3600"/>
              <a:t>Por diferença de temperatura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altLang="en-US" smtClean="0"/>
              <a:t>Depende:</a:t>
            </a:r>
          </a:p>
          <a:p>
            <a:pPr eaLnBrk="1" hangingPunct="1"/>
            <a:r>
              <a:rPr lang="pt-BR" altLang="en-US" smtClean="0"/>
              <a:t>Depende da diferença de temperatura entre o ambiente interno e externo</a:t>
            </a:r>
          </a:p>
          <a:p>
            <a:pPr eaLnBrk="1" hangingPunct="1"/>
            <a:endParaRPr lang="pt-BR" altLang="en-US" smtClean="0"/>
          </a:p>
          <a:p>
            <a:pPr eaLnBrk="1" hangingPunct="1"/>
            <a:r>
              <a:rPr lang="pt-BR" altLang="en-US" smtClean="0"/>
              <a:t>Diferença de altura entre as aberturas de entrada e saída</a:t>
            </a:r>
          </a:p>
        </p:txBody>
      </p:sp>
    </p:spTree>
    <p:extLst>
      <p:ext uri="{BB962C8B-B14F-4D97-AF65-F5344CB8AC3E}">
        <p14:creationId xmlns:p14="http://schemas.microsoft.com/office/powerpoint/2010/main" val="92333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362200" y="228600"/>
            <a:ext cx="7772400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chemeClr val="tx2"/>
                </a:solidFill>
              </a:rPr>
              <a:t/>
            </a:r>
            <a:br>
              <a:rPr lang="pt-BR" altLang="en-US" sz="2400" b="1" dirty="0">
                <a:solidFill>
                  <a:schemeClr val="tx2"/>
                </a:solidFill>
              </a:rPr>
            </a:br>
            <a:r>
              <a:rPr lang="pt-BR" altLang="en-US" sz="2400" b="1" dirty="0">
                <a:solidFill>
                  <a:schemeClr val="tx2"/>
                </a:solidFill>
              </a:rPr>
              <a:t/>
            </a:r>
            <a:br>
              <a:rPr lang="pt-BR" altLang="en-US" sz="2400" b="1" dirty="0">
                <a:solidFill>
                  <a:schemeClr val="tx2"/>
                </a:solidFill>
              </a:rPr>
            </a:br>
            <a:r>
              <a:rPr lang="pt-BR" altLang="en-US" sz="2400" b="1" dirty="0">
                <a:solidFill>
                  <a:schemeClr val="tx2"/>
                </a:solidFill>
              </a:rPr>
              <a:t>ESTUFAS CLIMATIZADAS</a:t>
            </a:r>
            <a:r>
              <a:rPr lang="pt-BR" altLang="en-US" sz="2400" dirty="0">
                <a:solidFill>
                  <a:schemeClr val="tx2"/>
                </a:solidFill>
              </a:rPr>
              <a:t/>
            </a:r>
            <a:br>
              <a:rPr lang="pt-BR" altLang="en-US" sz="2400" dirty="0">
                <a:solidFill>
                  <a:schemeClr val="tx2"/>
                </a:solidFill>
              </a:rPr>
            </a:br>
            <a:r>
              <a:rPr lang="pt-BR" altLang="en-US" sz="2400" dirty="0">
                <a:solidFill>
                  <a:schemeClr val="tx2"/>
                </a:solidFill>
              </a:rPr>
              <a:t/>
            </a:r>
            <a:br>
              <a:rPr lang="pt-BR" altLang="en-US" sz="2400" dirty="0">
                <a:solidFill>
                  <a:schemeClr val="tx2"/>
                </a:solidFill>
              </a:rPr>
            </a:br>
            <a:endParaRPr lang="pt-BR" altLang="en-US" sz="2400" dirty="0">
              <a:solidFill>
                <a:schemeClr val="tx2"/>
              </a:solidFill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971800" y="980728"/>
            <a:ext cx="6400800" cy="549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en-US" sz="1800" b="1" dirty="0"/>
              <a:t>CONTROLE DA TEMPERATURA E DA UMIDADE RELATIVA DO AR</a:t>
            </a:r>
          </a:p>
          <a:p>
            <a:endParaRPr lang="pt-BR" altLang="en-US" sz="1800" b="1" dirty="0"/>
          </a:p>
          <a:p>
            <a:r>
              <a:rPr lang="pt-BR" altLang="en-US" sz="1800" dirty="0"/>
              <a:t>Sistema </a:t>
            </a:r>
            <a:r>
              <a:rPr lang="pt-BR" altLang="en-US" sz="1800" dirty="0" err="1"/>
              <a:t>pad-fan</a:t>
            </a:r>
            <a:r>
              <a:rPr lang="pt-BR" altLang="en-US" sz="1800" dirty="0" smtClean="0"/>
              <a:t>: usado </a:t>
            </a:r>
            <a:r>
              <a:rPr lang="pt-BR" altLang="en-US" sz="1800" dirty="0"/>
              <a:t>para resfriar e umedecer o ar</a:t>
            </a:r>
            <a:r>
              <a:rPr lang="pt-BR" altLang="en-US" sz="1800" dirty="0" smtClean="0"/>
              <a:t>.</a:t>
            </a:r>
            <a:endParaRPr lang="pt-BR" altLang="en-US" sz="1800" dirty="0"/>
          </a:p>
          <a:p>
            <a:endParaRPr lang="pt-BR" altLang="en-US" sz="1800" dirty="0"/>
          </a:p>
          <a:p>
            <a:r>
              <a:rPr lang="pt-BR" altLang="en-US" sz="1800" b="1" dirty="0"/>
              <a:t>CIRCULAÇÃO DE AR E VENTILAÇÃO</a:t>
            </a:r>
            <a:br>
              <a:rPr lang="pt-BR" altLang="en-US" sz="1800" b="1" dirty="0"/>
            </a:br>
            <a:r>
              <a:rPr lang="pt-BR" altLang="en-US" sz="1800" dirty="0"/>
              <a:t/>
            </a:r>
            <a:br>
              <a:rPr lang="pt-BR" altLang="en-US" sz="1800" dirty="0"/>
            </a:br>
            <a:r>
              <a:rPr lang="pt-BR" altLang="en-US" sz="1800" dirty="0"/>
              <a:t>- Ventiladores</a:t>
            </a:r>
            <a:br>
              <a:rPr lang="pt-BR" altLang="en-US" sz="1800" dirty="0"/>
            </a:br>
            <a:r>
              <a:rPr lang="pt-BR" altLang="en-US" sz="1800" dirty="0"/>
              <a:t>- Exaustores</a:t>
            </a:r>
            <a:br>
              <a:rPr lang="pt-BR" altLang="en-US" sz="1800" dirty="0"/>
            </a:br>
            <a:r>
              <a:rPr lang="pt-BR" altLang="en-US" sz="1800" dirty="0"/>
              <a:t>- Sistema </a:t>
            </a:r>
            <a:r>
              <a:rPr lang="pt-BR" altLang="en-US" sz="1800" dirty="0" err="1"/>
              <a:t>fan-jet</a:t>
            </a:r>
            <a:r>
              <a:rPr lang="pt-BR" altLang="en-US" sz="1800" dirty="0"/>
              <a:t>: </a:t>
            </a:r>
            <a:r>
              <a:rPr lang="pt-BR" altLang="en-US" sz="1800" dirty="0" smtClean="0"/>
              <a:t>tubos </a:t>
            </a:r>
            <a:r>
              <a:rPr lang="pt-BR" altLang="en-US" sz="1800" dirty="0"/>
              <a:t>plásticos perfurados em toda a sua extensão, localizados na casa-de-vegetação acima da parte aérea das plantas.</a:t>
            </a:r>
            <a:br>
              <a:rPr lang="pt-BR" altLang="en-US" sz="1800" dirty="0"/>
            </a:br>
            <a:endParaRPr lang="pt-BR" altLang="en-US" sz="1800" dirty="0"/>
          </a:p>
          <a:p>
            <a:r>
              <a:rPr lang="pt-BR" altLang="en-US" sz="1800" dirty="0"/>
              <a:t> </a:t>
            </a:r>
            <a:r>
              <a:rPr lang="pt-BR" altLang="en-US" sz="1800" b="1" dirty="0"/>
              <a:t>CONTROLE DA RADIAÇÃO LUMINOSA</a:t>
            </a:r>
          </a:p>
          <a:p>
            <a:endParaRPr lang="pt-BR" altLang="en-US" sz="1800" b="1" dirty="0"/>
          </a:p>
          <a:p>
            <a:pPr>
              <a:buFontTx/>
              <a:buChar char="-"/>
            </a:pPr>
            <a:r>
              <a:rPr lang="pt-BR" altLang="en-US" sz="1800" dirty="0"/>
              <a:t>Malhas de sombreamento</a:t>
            </a:r>
          </a:p>
          <a:p>
            <a:pPr>
              <a:buFontTx/>
              <a:buNone/>
            </a:pPr>
            <a:r>
              <a:rPr lang="pt-BR" altLang="en-US" sz="1800" dirty="0"/>
              <a:t>- Iluminação artificial</a:t>
            </a:r>
          </a:p>
        </p:txBody>
      </p:sp>
    </p:spTree>
    <p:extLst>
      <p:ext uri="{BB962C8B-B14F-4D97-AF65-F5344CB8AC3E}">
        <p14:creationId xmlns:p14="http://schemas.microsoft.com/office/powerpoint/2010/main" val="23564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30"/>
          </a:xfr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Estruturas que compõem as estufas agrícolas</a:t>
            </a:r>
            <a:endParaRPr lang="pt-BR" sz="4000" b="1" dirty="0">
              <a:latin typeface="+mn-lt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2244" y="1117133"/>
            <a:ext cx="9070596" cy="529205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BR" altLang="en-US" b="1" dirty="0" smtClean="0">
                <a:solidFill>
                  <a:schemeClr val="tx1"/>
                </a:solidFill>
              </a:rPr>
              <a:t>Pé-direito:</a:t>
            </a:r>
            <a:r>
              <a:rPr lang="pt-BR" altLang="en-US" dirty="0" smtClean="0">
                <a:solidFill>
                  <a:schemeClr val="tx1"/>
                </a:solidFill>
              </a:rPr>
              <a:t> altura definida entre a superfície do solo e o início da cobertura do solo.</a:t>
            </a:r>
          </a:p>
          <a:p>
            <a:pPr>
              <a:lnSpc>
                <a:spcPct val="90000"/>
              </a:lnSpc>
            </a:pPr>
            <a:endParaRPr lang="pt-BR" altLang="en-US" b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pt-BR" altLang="en-US" b="1" dirty="0" smtClean="0">
                <a:solidFill>
                  <a:schemeClr val="tx1"/>
                </a:solidFill>
              </a:rPr>
              <a:t>Telhado: </a:t>
            </a:r>
            <a:r>
              <a:rPr lang="pt-BR" altLang="en-US" dirty="0" smtClean="0">
                <a:solidFill>
                  <a:schemeClr val="tx1"/>
                </a:solidFill>
              </a:rPr>
              <a:t>modelo em função, principalmente, das condições climáticas da região.</a:t>
            </a:r>
            <a:br>
              <a:rPr lang="pt-BR" altLang="en-US" dirty="0" smtClean="0">
                <a:solidFill>
                  <a:schemeClr val="tx1"/>
                </a:solidFill>
              </a:rPr>
            </a:br>
            <a:endParaRPr lang="pt-BR" altLang="en-US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pt-BR" altLang="en-US" b="1" dirty="0" smtClean="0">
                <a:solidFill>
                  <a:schemeClr val="tx1"/>
                </a:solidFill>
              </a:rPr>
              <a:t>Janelas:</a:t>
            </a:r>
            <a:r>
              <a:rPr lang="pt-BR" altLang="en-US" dirty="0" smtClean="0">
                <a:solidFill>
                  <a:schemeClr val="tx1"/>
                </a:solidFill>
              </a:rPr>
              <a:t> laterais, frontais e no teto. </a:t>
            </a:r>
          </a:p>
          <a:p>
            <a:pPr>
              <a:lnSpc>
                <a:spcPct val="90000"/>
              </a:lnSpc>
            </a:pPr>
            <a:endParaRPr lang="pt-BR" altLang="en-US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pt-BR" altLang="en-US" b="1" dirty="0" smtClean="0">
                <a:solidFill>
                  <a:schemeClr val="tx1"/>
                </a:solidFill>
              </a:rPr>
              <a:t>Portas:</a:t>
            </a:r>
            <a:r>
              <a:rPr lang="pt-BR" altLang="en-US" dirty="0" smtClean="0">
                <a:solidFill>
                  <a:schemeClr val="tx1"/>
                </a:solidFill>
              </a:rPr>
              <a:t> dimensionadas em função das máquinas e equipamentos que serão usados no interior da estufa.</a:t>
            </a:r>
            <a:br>
              <a:rPr lang="pt-BR" altLang="en-US" dirty="0" smtClean="0">
                <a:solidFill>
                  <a:schemeClr val="tx1"/>
                </a:solidFill>
              </a:rPr>
            </a:br>
            <a:endParaRPr lang="pt-BR" altLang="en-US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pt-BR" altLang="en-US" b="1" dirty="0" smtClean="0">
                <a:solidFill>
                  <a:schemeClr val="tx1"/>
                </a:solidFill>
              </a:rPr>
              <a:t>Antecâmara:</a:t>
            </a:r>
            <a:r>
              <a:rPr lang="pt-BR" altLang="en-US" dirty="0" smtClean="0">
                <a:solidFill>
                  <a:schemeClr val="tx1"/>
                </a:solidFill>
              </a:rPr>
              <a:t> Proteção contra a entrada de insetos e patógenos, além da colocação do painel de controle.</a:t>
            </a:r>
          </a:p>
        </p:txBody>
      </p:sp>
    </p:spTree>
    <p:extLst>
      <p:ext uri="{BB962C8B-B14F-4D97-AF65-F5344CB8AC3E}">
        <p14:creationId xmlns:p14="http://schemas.microsoft.com/office/powerpoint/2010/main" val="2593296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8723" y="0"/>
            <a:ext cx="12192000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 dirty="0"/>
              <a:t>Dimensões</a:t>
            </a:r>
            <a:endParaRPr lang="pt-PT" altLang="en-US" sz="2400" b="1" dirty="0"/>
          </a:p>
        </p:txBody>
      </p:sp>
      <p:grpSp>
        <p:nvGrpSpPr>
          <p:cNvPr id="9219" name="Grupo 1"/>
          <p:cNvGrpSpPr>
            <a:grpSpLocks/>
          </p:cNvGrpSpPr>
          <p:nvPr/>
        </p:nvGrpSpPr>
        <p:grpSpPr bwMode="auto">
          <a:xfrm>
            <a:off x="3575050" y="1412876"/>
            <a:ext cx="4681538" cy="3960813"/>
            <a:chOff x="1524000" y="3962400"/>
            <a:chExt cx="2362200" cy="1981200"/>
          </a:xfrm>
        </p:grpSpPr>
        <p:sp>
          <p:nvSpPr>
            <p:cNvPr id="9233" name="AutoShape 5"/>
            <p:cNvSpPr>
              <a:spLocks noChangeArrowheads="1"/>
            </p:cNvSpPr>
            <p:nvPr/>
          </p:nvSpPr>
          <p:spPr bwMode="auto">
            <a:xfrm>
              <a:off x="1524000" y="3962400"/>
              <a:ext cx="2362200" cy="9144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234" name="Line 6"/>
            <p:cNvSpPr>
              <a:spLocks noChangeShapeType="1"/>
            </p:cNvSpPr>
            <p:nvPr/>
          </p:nvSpPr>
          <p:spPr bwMode="auto">
            <a:xfrm>
              <a:off x="1524000" y="48768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7"/>
            <p:cNvSpPr>
              <a:spLocks noChangeShapeType="1"/>
            </p:cNvSpPr>
            <p:nvPr/>
          </p:nvSpPr>
          <p:spPr bwMode="auto">
            <a:xfrm>
              <a:off x="3886200" y="48768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8"/>
            <p:cNvSpPr>
              <a:spLocks noChangeShapeType="1"/>
            </p:cNvSpPr>
            <p:nvPr/>
          </p:nvSpPr>
          <p:spPr bwMode="auto">
            <a:xfrm>
              <a:off x="1524000" y="5943600"/>
              <a:ext cx="2362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9220" name="Conector de seta reta 4"/>
          <p:cNvCxnSpPr>
            <a:cxnSpLocks noChangeShapeType="1"/>
          </p:cNvCxnSpPr>
          <p:nvPr/>
        </p:nvCxnSpPr>
        <p:spPr bwMode="auto">
          <a:xfrm>
            <a:off x="9017000" y="3314701"/>
            <a:ext cx="0" cy="2132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1" name="CaixaDeTexto 5"/>
          <p:cNvSpPr txBox="1">
            <a:spLocks noChangeArrowheads="1"/>
          </p:cNvSpPr>
          <p:nvPr/>
        </p:nvSpPr>
        <p:spPr bwMode="auto">
          <a:xfrm>
            <a:off x="9032876" y="3983039"/>
            <a:ext cx="1311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Pé-direito</a:t>
            </a:r>
          </a:p>
        </p:txBody>
      </p:sp>
      <p:cxnSp>
        <p:nvCxnSpPr>
          <p:cNvPr id="9222" name="Conector de seta reta 7"/>
          <p:cNvCxnSpPr>
            <a:cxnSpLocks noChangeShapeType="1"/>
          </p:cNvCxnSpPr>
          <p:nvPr/>
        </p:nvCxnSpPr>
        <p:spPr bwMode="auto">
          <a:xfrm>
            <a:off x="3000375" y="1492251"/>
            <a:ext cx="0" cy="3954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3" name="CaixaDeTexto 8"/>
          <p:cNvSpPr txBox="1">
            <a:spLocks noChangeArrowheads="1"/>
          </p:cNvSpPr>
          <p:nvPr/>
        </p:nvSpPr>
        <p:spPr bwMode="auto">
          <a:xfrm>
            <a:off x="1531939" y="4094163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Altura total </a:t>
            </a:r>
          </a:p>
        </p:txBody>
      </p:sp>
      <p:cxnSp>
        <p:nvCxnSpPr>
          <p:cNvPr id="9224" name="Conector de seta reta 12"/>
          <p:cNvCxnSpPr>
            <a:cxnSpLocks noChangeShapeType="1"/>
          </p:cNvCxnSpPr>
          <p:nvPr/>
        </p:nvCxnSpPr>
        <p:spPr bwMode="auto">
          <a:xfrm>
            <a:off x="3575050" y="5876925"/>
            <a:ext cx="468153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5" name="CaixaDeTexto 13"/>
          <p:cNvSpPr txBox="1">
            <a:spLocks noChangeArrowheads="1"/>
          </p:cNvSpPr>
          <p:nvPr/>
        </p:nvSpPr>
        <p:spPr bwMode="auto">
          <a:xfrm>
            <a:off x="4797425" y="6092825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Largura</a:t>
            </a:r>
          </a:p>
        </p:txBody>
      </p:sp>
      <p:pic>
        <p:nvPicPr>
          <p:cNvPr id="922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3832226"/>
            <a:ext cx="70961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7" name="Conector reto 17"/>
          <p:cNvCxnSpPr>
            <a:cxnSpLocks noChangeShapeType="1"/>
          </p:cNvCxnSpPr>
          <p:nvPr/>
        </p:nvCxnSpPr>
        <p:spPr bwMode="auto">
          <a:xfrm>
            <a:off x="1847850" y="5367338"/>
            <a:ext cx="84963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28" name="Imagem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32226"/>
            <a:ext cx="70961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Imagem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6" y="3832226"/>
            <a:ext cx="70961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3868739"/>
            <a:ext cx="70961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3762375"/>
            <a:ext cx="70961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Imagem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6" y="3814764"/>
            <a:ext cx="70961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790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064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en-US" altLang="en-US" sz="4000" dirty="0" err="1">
                <a:latin typeface="+mn-lt"/>
              </a:rPr>
              <a:t>Altura</a:t>
            </a:r>
            <a:r>
              <a:rPr lang="en-US" altLang="en-US" sz="4000" dirty="0">
                <a:latin typeface="+mn-lt"/>
              </a:rPr>
              <a:t> da </a:t>
            </a:r>
            <a:r>
              <a:rPr lang="en-US" altLang="en-US" sz="4000" dirty="0" err="1">
                <a:latin typeface="+mn-lt"/>
              </a:rPr>
              <a:t>estufa</a:t>
            </a:r>
            <a:endParaRPr lang="en-US" altLang="en-US" sz="4000" dirty="0">
              <a:latin typeface="+mn-lt"/>
            </a:endParaRPr>
          </a:p>
        </p:txBody>
      </p:sp>
      <p:sp>
        <p:nvSpPr>
          <p:cNvPr id="11267" name="Subtítulo 2"/>
          <p:cNvSpPr>
            <a:spLocks noGrp="1"/>
          </p:cNvSpPr>
          <p:nvPr>
            <p:ph type="subTitle" idx="1"/>
          </p:nvPr>
        </p:nvSpPr>
        <p:spPr>
          <a:xfrm>
            <a:off x="1205496" y="1534647"/>
            <a:ext cx="6858000" cy="1655762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•"/>
            </a:pPr>
            <a:r>
              <a:rPr lang="en-US" altLang="en-US" sz="2800" dirty="0" err="1" smtClean="0"/>
              <a:t>Condições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climáticas</a:t>
            </a:r>
            <a:endParaRPr lang="en-US" altLang="en-US" sz="2800" dirty="0" smtClean="0"/>
          </a:p>
          <a:p>
            <a:pPr marL="342900" indent="-342900" algn="just">
              <a:buFontTx/>
              <a:buChar char="•"/>
            </a:pPr>
            <a:r>
              <a:rPr lang="en-US" altLang="en-US" sz="2800" dirty="0" err="1" smtClean="0"/>
              <a:t>Tipo</a:t>
            </a:r>
            <a:r>
              <a:rPr lang="en-US" altLang="en-US" sz="2800" dirty="0" smtClean="0"/>
              <a:t> de </a:t>
            </a:r>
            <a:r>
              <a:rPr lang="en-US" altLang="en-US" sz="2800" dirty="0" err="1" smtClean="0"/>
              <a:t>espécie</a:t>
            </a:r>
            <a:r>
              <a:rPr lang="en-US" altLang="en-US" sz="2800" dirty="0" smtClean="0"/>
              <a:t> a </a:t>
            </a:r>
            <a:r>
              <a:rPr lang="en-US" altLang="en-US" sz="2800" dirty="0" err="1" smtClean="0"/>
              <a:t>ser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cultivada</a:t>
            </a:r>
            <a:endParaRPr lang="en-US" altLang="en-US" sz="2800" dirty="0" smtClean="0"/>
          </a:p>
          <a:p>
            <a:pPr marL="342900" indent="-342900" algn="just">
              <a:buFontTx/>
              <a:buChar char="•"/>
            </a:pPr>
            <a:r>
              <a:rPr lang="en-US" altLang="en-US" sz="2800" dirty="0" err="1" smtClean="0"/>
              <a:t>Nível</a:t>
            </a:r>
            <a:r>
              <a:rPr lang="en-US" altLang="en-US" sz="2800" dirty="0" smtClean="0"/>
              <a:t> de </a:t>
            </a:r>
            <a:r>
              <a:rPr lang="en-US" altLang="en-US" sz="2800" dirty="0" err="1" smtClean="0"/>
              <a:t>controle</a:t>
            </a:r>
            <a:r>
              <a:rPr lang="en-US" altLang="en-US" sz="2800" dirty="0" smtClean="0"/>
              <a:t> dos </a:t>
            </a:r>
            <a:r>
              <a:rPr lang="en-US" altLang="en-US" sz="2800" dirty="0" err="1" smtClean="0"/>
              <a:t>fatores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ambientais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14301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8876"/>
            <a:ext cx="12192000" cy="80168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dirty="0" smtClean="0">
                <a:latin typeface="+mn-lt"/>
              </a:rPr>
              <a:t>Trocas de calor na estufa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just"/>
            <a:r>
              <a:rPr lang="pt-BR" altLang="en-US" sz="2400" b="1"/>
              <a:t>Condução: </a:t>
            </a:r>
            <a:r>
              <a:rPr lang="pt-BR" altLang="en-US" sz="2400"/>
              <a:t>transferência de energia sem a transferência de massa</a:t>
            </a:r>
          </a:p>
          <a:p>
            <a:pPr algn="just"/>
            <a:endParaRPr lang="pt-BR" altLang="en-US" sz="2400"/>
          </a:p>
          <a:p>
            <a:pPr algn="just"/>
            <a:r>
              <a:rPr lang="pt-BR" altLang="en-US" sz="2400" b="1"/>
              <a:t>Convecção: </a:t>
            </a:r>
            <a:r>
              <a:rPr lang="pt-BR" altLang="en-US" sz="2400"/>
              <a:t>transferência de massa por diferença de densidade e ação da gravidade (evaporação, condensação, transpiração)</a:t>
            </a:r>
          </a:p>
          <a:p>
            <a:pPr algn="just"/>
            <a:endParaRPr lang="pt-BR" altLang="en-US" sz="2400"/>
          </a:p>
          <a:p>
            <a:pPr algn="just"/>
            <a:r>
              <a:rPr lang="pt-BR" altLang="en-US" sz="2400" b="1"/>
              <a:t>Radiação: </a:t>
            </a:r>
            <a:r>
              <a:rPr lang="pt-BR" altLang="en-US" sz="2400"/>
              <a:t>transferência de calor por propagação da radiação</a:t>
            </a:r>
          </a:p>
          <a:p>
            <a:pPr lvl="1" algn="ctr"/>
            <a:endParaRPr lang="pt-BR" altLang="en-US" b="1"/>
          </a:p>
        </p:txBody>
      </p:sp>
    </p:spTree>
    <p:extLst>
      <p:ext uri="{BB962C8B-B14F-4D97-AF65-F5344CB8AC3E}">
        <p14:creationId xmlns:p14="http://schemas.microsoft.com/office/powerpoint/2010/main" val="2048341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ctrTitle"/>
          </p:nvPr>
        </p:nvSpPr>
        <p:spPr>
          <a:xfrm>
            <a:off x="0" y="188913"/>
            <a:ext cx="12192000" cy="57626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en-US" altLang="en-US" sz="3600">
                <a:latin typeface="+mn-lt"/>
              </a:rPr>
              <a:t>Perda de calor por condução</a:t>
            </a:r>
          </a:p>
        </p:txBody>
      </p:sp>
      <p:pic>
        <p:nvPicPr>
          <p:cNvPr id="1331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14" y="2734753"/>
            <a:ext cx="4570412" cy="343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27" y="2734753"/>
            <a:ext cx="4579938" cy="343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55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9287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altLang="en-US" smtClean="0">
                <a:latin typeface="+mn-lt"/>
              </a:rPr>
              <a:t>Convecção</a:t>
            </a:r>
          </a:p>
        </p:txBody>
      </p:sp>
      <p:grpSp>
        <p:nvGrpSpPr>
          <p:cNvPr id="14339" name="Grupo 4"/>
          <p:cNvGrpSpPr>
            <a:grpSpLocks/>
          </p:cNvGrpSpPr>
          <p:nvPr/>
        </p:nvGrpSpPr>
        <p:grpSpPr bwMode="auto">
          <a:xfrm>
            <a:off x="1919289" y="3789364"/>
            <a:ext cx="2663825" cy="2663825"/>
            <a:chOff x="1524000" y="3962400"/>
            <a:chExt cx="2362200" cy="1981200"/>
          </a:xfrm>
        </p:grpSpPr>
        <p:sp>
          <p:nvSpPr>
            <p:cNvPr id="14354" name="AutoShape 5"/>
            <p:cNvSpPr>
              <a:spLocks noChangeArrowheads="1"/>
            </p:cNvSpPr>
            <p:nvPr/>
          </p:nvSpPr>
          <p:spPr bwMode="auto">
            <a:xfrm>
              <a:off x="1524000" y="3962400"/>
              <a:ext cx="2362200" cy="9144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355" name="Line 6"/>
            <p:cNvSpPr>
              <a:spLocks noChangeShapeType="1"/>
            </p:cNvSpPr>
            <p:nvPr/>
          </p:nvSpPr>
          <p:spPr bwMode="auto">
            <a:xfrm>
              <a:off x="1524000" y="48768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Line 7"/>
            <p:cNvSpPr>
              <a:spLocks noChangeShapeType="1"/>
            </p:cNvSpPr>
            <p:nvPr/>
          </p:nvSpPr>
          <p:spPr bwMode="auto">
            <a:xfrm>
              <a:off x="3886200" y="48768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8"/>
            <p:cNvSpPr>
              <a:spLocks noChangeShapeType="1"/>
            </p:cNvSpPr>
            <p:nvPr/>
          </p:nvSpPr>
          <p:spPr bwMode="auto">
            <a:xfrm>
              <a:off x="1524000" y="5943600"/>
              <a:ext cx="2362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0" name="Retângulo 9"/>
          <p:cNvSpPr>
            <a:spLocks noChangeArrowheads="1"/>
          </p:cNvSpPr>
          <p:nvPr/>
        </p:nvSpPr>
        <p:spPr bwMode="auto">
          <a:xfrm>
            <a:off x="6456363" y="3357564"/>
            <a:ext cx="2735262" cy="30956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41" name="Triângulo isósceles 10"/>
          <p:cNvSpPr>
            <a:spLocks noChangeArrowheads="1"/>
          </p:cNvSpPr>
          <p:nvPr/>
        </p:nvSpPr>
        <p:spPr bwMode="auto">
          <a:xfrm>
            <a:off x="6456363" y="1925638"/>
            <a:ext cx="2735262" cy="1439862"/>
          </a:xfrm>
          <a:prstGeom prst="triangle">
            <a:avLst>
              <a:gd name="adj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4342" name="Conector reto 12"/>
          <p:cNvCxnSpPr>
            <a:cxnSpLocks noChangeShapeType="1"/>
          </p:cNvCxnSpPr>
          <p:nvPr/>
        </p:nvCxnSpPr>
        <p:spPr bwMode="auto">
          <a:xfrm>
            <a:off x="1631951" y="6453188"/>
            <a:ext cx="9058275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43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9288" y="5553076"/>
            <a:ext cx="4048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4450" y="5559426"/>
            <a:ext cx="406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Image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3888" y="5548313"/>
            <a:ext cx="4048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6013" y="5548313"/>
            <a:ext cx="4048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2425" y="5548313"/>
            <a:ext cx="4064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1774825" y="1130301"/>
            <a:ext cx="849788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/>
              <a:t>Movimento do fluido por gradiente de densidade (causado por ΔT, p.ex.) →força </a:t>
            </a:r>
            <a:r>
              <a:rPr lang="en-US" sz="2000" dirty="0"/>
              <a:t>de </a:t>
            </a:r>
            <a:r>
              <a:rPr lang="en-US" sz="2000" dirty="0" err="1"/>
              <a:t>empuxo</a:t>
            </a:r>
            <a:endParaRPr lang="en-US" sz="2000" dirty="0"/>
          </a:p>
        </p:txBody>
      </p:sp>
      <p:pic>
        <p:nvPicPr>
          <p:cNvPr id="14349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5326" y="5559426"/>
            <a:ext cx="4048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Imagem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7950" y="5545138"/>
            <a:ext cx="4064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Imagem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1" y="5545138"/>
            <a:ext cx="4048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6101" y="5537201"/>
            <a:ext cx="4048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Imagem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6813" y="5519738"/>
            <a:ext cx="4048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878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268413"/>
            <a:ext cx="5546725" cy="458946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891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5175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b="1" dirty="0" smtClean="0"/>
              <a:t>Perda de energia pela planta</a:t>
            </a:r>
          </a:p>
        </p:txBody>
      </p:sp>
      <p:pic>
        <p:nvPicPr>
          <p:cNvPr id="16387" name="Picture 5" descr="MCj0437619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429000"/>
            <a:ext cx="17843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424113" y="5300663"/>
            <a:ext cx="27368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/>
              <a:t>Perda de calor por condução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4899026" y="1806576"/>
            <a:ext cx="4149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/>
              <a:t>Perda de calor por  radiação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7248525" y="5300663"/>
            <a:ext cx="27368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/>
              <a:t>Perda de calor por transpiração e evaporação</a:t>
            </a:r>
          </a:p>
        </p:txBody>
      </p:sp>
      <p:sp>
        <p:nvSpPr>
          <p:cNvPr id="16391" name="AutoShape 9"/>
          <p:cNvSpPr>
            <a:spLocks noChangeArrowheads="1"/>
          </p:cNvSpPr>
          <p:nvPr/>
        </p:nvSpPr>
        <p:spPr bwMode="auto">
          <a:xfrm>
            <a:off x="5232401" y="5157789"/>
            <a:ext cx="504825" cy="719137"/>
          </a:xfrm>
          <a:prstGeom prst="curvedLeftArrow">
            <a:avLst>
              <a:gd name="adj1" fmla="val 28491"/>
              <a:gd name="adj2" fmla="val 5698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92" name="AutoShape 10"/>
          <p:cNvSpPr>
            <a:spLocks noChangeArrowheads="1"/>
          </p:cNvSpPr>
          <p:nvPr/>
        </p:nvSpPr>
        <p:spPr bwMode="auto">
          <a:xfrm>
            <a:off x="7319964" y="3860801"/>
            <a:ext cx="865187" cy="1008063"/>
          </a:xfrm>
          <a:prstGeom prst="curvedDownArrow">
            <a:avLst>
              <a:gd name="adj1" fmla="val 20000"/>
              <a:gd name="adj2" fmla="val 40000"/>
              <a:gd name="adj3" fmla="val 38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93" name="AutoShape 11"/>
          <p:cNvSpPr>
            <a:spLocks noChangeArrowheads="1"/>
          </p:cNvSpPr>
          <p:nvPr/>
        </p:nvSpPr>
        <p:spPr bwMode="auto">
          <a:xfrm>
            <a:off x="6383339" y="2420938"/>
            <a:ext cx="865187" cy="1008062"/>
          </a:xfrm>
          <a:prstGeom prst="curvedUpArrow">
            <a:avLst>
              <a:gd name="adj1" fmla="val 20000"/>
              <a:gd name="adj2" fmla="val 40000"/>
              <a:gd name="adj3" fmla="val 38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257063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1999" cy="94971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 smtClean="0">
                <a:solidFill>
                  <a:srgbClr val="FFFF00"/>
                </a:solidFill>
              </a:rPr>
              <a:t>Classificação dos ambientes protegidos</a:t>
            </a:r>
            <a:endParaRPr lang="en-US" b="1" dirty="0" smtClean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64" y="2237767"/>
            <a:ext cx="4408036" cy="44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growth chamb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54" y="1912691"/>
            <a:ext cx="43624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87775" y="1037834"/>
            <a:ext cx="641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Câmaras de crescimento – </a:t>
            </a:r>
            <a:r>
              <a:rPr lang="pt-BR" sz="2400" dirty="0" err="1" smtClean="0"/>
              <a:t>growth</a:t>
            </a:r>
            <a:r>
              <a:rPr lang="pt-BR" sz="2400" dirty="0" smtClean="0"/>
              <a:t> </a:t>
            </a:r>
            <a:r>
              <a:rPr lang="pt-BR" sz="2400" dirty="0" err="1" smtClean="0"/>
              <a:t>chambers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35702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58813"/>
          </a:xfr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>
                <a:latin typeface="+mn-lt"/>
              </a:rPr>
              <a:t>Telhado</a:t>
            </a:r>
          </a:p>
        </p:txBody>
      </p:sp>
    </p:spTree>
    <p:extLst>
      <p:ext uri="{BB962C8B-B14F-4D97-AF65-F5344CB8AC3E}">
        <p14:creationId xmlns:p14="http://schemas.microsoft.com/office/powerpoint/2010/main" val="696161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587375"/>
          </a:xfrm>
          <a:solidFill>
            <a:schemeClr val="accent6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b="1" dirty="0"/>
              <a:t>Tipo capela</a:t>
            </a:r>
          </a:p>
        </p:txBody>
      </p:sp>
      <p:pic>
        <p:nvPicPr>
          <p:cNvPr id="18435" name="Picture 5" descr="DSC04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55" y="1517272"/>
            <a:ext cx="6718300" cy="50387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53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587375"/>
          </a:xfr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pt-BR" altLang="en-US" sz="4000">
                <a:latin typeface="+mn-lt"/>
              </a:rPr>
              <a:t>Tipo arco</a:t>
            </a:r>
          </a:p>
        </p:txBody>
      </p:sp>
      <p:pic>
        <p:nvPicPr>
          <p:cNvPr id="19459" name="Picture 5" descr="Minhas fotos 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09" y="1780550"/>
            <a:ext cx="6480175" cy="48593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509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5184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altLang="en-US" dirty="0" err="1" smtClean="0">
                <a:latin typeface="+mn-lt"/>
              </a:rPr>
              <a:t>Estufa</a:t>
            </a:r>
            <a:r>
              <a:rPr lang="en-US" altLang="en-US" dirty="0" smtClean="0">
                <a:latin typeface="+mn-lt"/>
              </a:rPr>
              <a:t> dente de </a:t>
            </a:r>
            <a:r>
              <a:rPr lang="en-US" altLang="en-US" dirty="0" err="1" smtClean="0">
                <a:latin typeface="+mn-lt"/>
              </a:rPr>
              <a:t>serra</a:t>
            </a:r>
            <a:endParaRPr lang="en-US" altLang="en-US" dirty="0" smtClean="0">
              <a:latin typeface="+mn-lt"/>
            </a:endParaRPr>
          </a:p>
        </p:txBody>
      </p:sp>
      <p:pic>
        <p:nvPicPr>
          <p:cNvPr id="2048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636912"/>
            <a:ext cx="5184576" cy="25923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463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53340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2400" b="1"/>
              <a:t>Princípios do efeito estufa e da ventilação natural</a:t>
            </a:r>
            <a:endParaRPr lang="pt-BR" altLang="en-US" b="1" smtClean="0"/>
          </a:p>
        </p:txBody>
      </p:sp>
      <p:sp>
        <p:nvSpPr>
          <p:cNvPr id="22531" name="AutoShape 5"/>
          <p:cNvSpPr>
            <a:spLocks noChangeArrowheads="1"/>
          </p:cNvSpPr>
          <p:nvPr/>
        </p:nvSpPr>
        <p:spPr bwMode="auto">
          <a:xfrm>
            <a:off x="5562600" y="1524000"/>
            <a:ext cx="838200" cy="6858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22532" name="Group 58"/>
          <p:cNvGrpSpPr>
            <a:grpSpLocks/>
          </p:cNvGrpSpPr>
          <p:nvPr/>
        </p:nvGrpSpPr>
        <p:grpSpPr bwMode="auto">
          <a:xfrm>
            <a:off x="2895600" y="3581400"/>
            <a:ext cx="1524000" cy="838200"/>
            <a:chOff x="864" y="2256"/>
            <a:chExt cx="960" cy="528"/>
          </a:xfrm>
        </p:grpSpPr>
        <p:sp>
          <p:nvSpPr>
            <p:cNvPr id="22568" name="Line 45"/>
            <p:cNvSpPr>
              <a:spLocks noChangeShapeType="1"/>
            </p:cNvSpPr>
            <p:nvPr/>
          </p:nvSpPr>
          <p:spPr bwMode="auto">
            <a:xfrm>
              <a:off x="864" y="225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9" name="Line 46"/>
            <p:cNvSpPr>
              <a:spLocks noChangeShapeType="1"/>
            </p:cNvSpPr>
            <p:nvPr/>
          </p:nvSpPr>
          <p:spPr bwMode="auto">
            <a:xfrm>
              <a:off x="1824" y="225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3" name="Line 48"/>
          <p:cNvSpPr>
            <a:spLocks noChangeShapeType="1"/>
          </p:cNvSpPr>
          <p:nvPr/>
        </p:nvSpPr>
        <p:spPr bwMode="auto">
          <a:xfrm>
            <a:off x="2895600" y="44196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534" name="AutoShape 52"/>
          <p:cNvCxnSpPr>
            <a:cxnSpLocks noChangeShapeType="1"/>
            <a:stCxn id="22568" idx="0"/>
            <a:endCxn id="22569" idx="0"/>
          </p:cNvCxnSpPr>
          <p:nvPr/>
        </p:nvCxnSpPr>
        <p:spPr bwMode="auto">
          <a:xfrm rot="5400000" flipV="1">
            <a:off x="3656806" y="2801144"/>
            <a:ext cx="1588" cy="1524000"/>
          </a:xfrm>
          <a:prstGeom prst="curvedConnector3">
            <a:avLst>
              <a:gd name="adj1" fmla="val -23300005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5" name="AutoShape 59"/>
          <p:cNvCxnSpPr>
            <a:cxnSpLocks noChangeShapeType="1"/>
          </p:cNvCxnSpPr>
          <p:nvPr/>
        </p:nvCxnSpPr>
        <p:spPr bwMode="auto">
          <a:xfrm rot="5400000" flipV="1">
            <a:off x="8457406" y="2820194"/>
            <a:ext cx="1588" cy="1524000"/>
          </a:xfrm>
          <a:prstGeom prst="curvedConnector3">
            <a:avLst>
              <a:gd name="adj1" fmla="val -26900005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2536" name="Group 60"/>
          <p:cNvGrpSpPr>
            <a:grpSpLocks/>
          </p:cNvGrpSpPr>
          <p:nvPr/>
        </p:nvGrpSpPr>
        <p:grpSpPr bwMode="auto">
          <a:xfrm>
            <a:off x="7696200" y="3505200"/>
            <a:ext cx="1524000" cy="838200"/>
            <a:chOff x="864" y="2256"/>
            <a:chExt cx="960" cy="528"/>
          </a:xfrm>
        </p:grpSpPr>
        <p:sp>
          <p:nvSpPr>
            <p:cNvPr id="22566" name="Line 61"/>
            <p:cNvSpPr>
              <a:spLocks noChangeShapeType="1"/>
            </p:cNvSpPr>
            <p:nvPr/>
          </p:nvSpPr>
          <p:spPr bwMode="auto">
            <a:xfrm>
              <a:off x="864" y="225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Line 62"/>
            <p:cNvSpPr>
              <a:spLocks noChangeShapeType="1"/>
            </p:cNvSpPr>
            <p:nvPr/>
          </p:nvSpPr>
          <p:spPr bwMode="auto">
            <a:xfrm>
              <a:off x="1824" y="225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7" name="Line 63"/>
          <p:cNvSpPr>
            <a:spLocks noChangeShapeType="1"/>
          </p:cNvSpPr>
          <p:nvPr/>
        </p:nvSpPr>
        <p:spPr bwMode="auto">
          <a:xfrm>
            <a:off x="7696200" y="43434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71"/>
          <p:cNvSpPr>
            <a:spLocks noChangeShapeType="1"/>
          </p:cNvSpPr>
          <p:nvPr/>
        </p:nvSpPr>
        <p:spPr bwMode="auto">
          <a:xfrm flipH="1" flipV="1">
            <a:off x="3505200" y="3200400"/>
            <a:ext cx="228600" cy="12192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72"/>
          <p:cNvSpPr>
            <a:spLocks noChangeShapeType="1"/>
          </p:cNvSpPr>
          <p:nvPr/>
        </p:nvSpPr>
        <p:spPr bwMode="auto">
          <a:xfrm flipH="1">
            <a:off x="3124200" y="3200400"/>
            <a:ext cx="381000" cy="12192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40" name="Group 109"/>
          <p:cNvGrpSpPr>
            <a:grpSpLocks/>
          </p:cNvGrpSpPr>
          <p:nvPr/>
        </p:nvGrpSpPr>
        <p:grpSpPr bwMode="auto">
          <a:xfrm>
            <a:off x="3733800" y="2133600"/>
            <a:ext cx="4572000" cy="2286000"/>
            <a:chOff x="1392" y="1344"/>
            <a:chExt cx="2880" cy="1440"/>
          </a:xfrm>
        </p:grpSpPr>
        <p:sp>
          <p:nvSpPr>
            <p:cNvPr id="22564" name="Line 69"/>
            <p:cNvSpPr>
              <a:spLocks noChangeShapeType="1"/>
            </p:cNvSpPr>
            <p:nvPr/>
          </p:nvSpPr>
          <p:spPr bwMode="auto">
            <a:xfrm flipH="1">
              <a:off x="1392" y="1344"/>
              <a:ext cx="1200" cy="14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Line 74"/>
            <p:cNvSpPr>
              <a:spLocks noChangeShapeType="1"/>
            </p:cNvSpPr>
            <p:nvPr/>
          </p:nvSpPr>
          <p:spPr bwMode="auto">
            <a:xfrm>
              <a:off x="3024" y="1344"/>
              <a:ext cx="1248" cy="13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41" name="Line 75"/>
          <p:cNvSpPr>
            <a:spLocks noChangeShapeType="1"/>
          </p:cNvSpPr>
          <p:nvPr/>
        </p:nvSpPr>
        <p:spPr bwMode="auto">
          <a:xfrm flipV="1">
            <a:off x="8305800" y="3124200"/>
            <a:ext cx="228600" cy="12192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Line 76"/>
          <p:cNvSpPr>
            <a:spLocks noChangeShapeType="1"/>
          </p:cNvSpPr>
          <p:nvPr/>
        </p:nvSpPr>
        <p:spPr bwMode="auto">
          <a:xfrm>
            <a:off x="8534400" y="3200400"/>
            <a:ext cx="457200" cy="11430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543" name="AutoShape 77"/>
          <p:cNvCxnSpPr>
            <a:cxnSpLocks noChangeShapeType="1"/>
          </p:cNvCxnSpPr>
          <p:nvPr/>
        </p:nvCxnSpPr>
        <p:spPr bwMode="auto">
          <a:xfrm rot="5400000" flipV="1">
            <a:off x="3656806" y="4877594"/>
            <a:ext cx="1588" cy="1524000"/>
          </a:xfrm>
          <a:prstGeom prst="curvedConnector3">
            <a:avLst>
              <a:gd name="adj1" fmla="val -26900005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2544" name="Group 78"/>
          <p:cNvGrpSpPr>
            <a:grpSpLocks/>
          </p:cNvGrpSpPr>
          <p:nvPr/>
        </p:nvGrpSpPr>
        <p:grpSpPr bwMode="auto">
          <a:xfrm>
            <a:off x="2895600" y="5638800"/>
            <a:ext cx="1524000" cy="838200"/>
            <a:chOff x="864" y="2256"/>
            <a:chExt cx="960" cy="528"/>
          </a:xfrm>
        </p:grpSpPr>
        <p:sp>
          <p:nvSpPr>
            <p:cNvPr id="22562" name="Line 79"/>
            <p:cNvSpPr>
              <a:spLocks noChangeShapeType="1"/>
            </p:cNvSpPr>
            <p:nvPr/>
          </p:nvSpPr>
          <p:spPr bwMode="auto">
            <a:xfrm>
              <a:off x="864" y="225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Line 80"/>
            <p:cNvSpPr>
              <a:spLocks noChangeShapeType="1"/>
            </p:cNvSpPr>
            <p:nvPr/>
          </p:nvSpPr>
          <p:spPr bwMode="auto">
            <a:xfrm>
              <a:off x="1824" y="225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45" name="Line 81"/>
          <p:cNvSpPr>
            <a:spLocks noChangeShapeType="1"/>
          </p:cNvSpPr>
          <p:nvPr/>
        </p:nvSpPr>
        <p:spPr bwMode="auto">
          <a:xfrm>
            <a:off x="2895600" y="64770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AutoShape 84"/>
          <p:cNvSpPr>
            <a:spLocks noChangeArrowheads="1"/>
          </p:cNvSpPr>
          <p:nvPr/>
        </p:nvSpPr>
        <p:spPr bwMode="auto">
          <a:xfrm rot="973384">
            <a:off x="3048000" y="5334000"/>
            <a:ext cx="1219200" cy="685800"/>
          </a:xfrm>
          <a:prstGeom prst="irregularSeal2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47" name="Text Box 85"/>
          <p:cNvSpPr txBox="1">
            <a:spLocks noChangeArrowheads="1"/>
          </p:cNvSpPr>
          <p:nvPr/>
        </p:nvSpPr>
        <p:spPr bwMode="auto">
          <a:xfrm>
            <a:off x="3200400" y="5562600"/>
            <a:ext cx="890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400"/>
              <a:t>Ar quente</a:t>
            </a:r>
          </a:p>
        </p:txBody>
      </p:sp>
      <p:grpSp>
        <p:nvGrpSpPr>
          <p:cNvPr id="22548" name="Group 87"/>
          <p:cNvGrpSpPr>
            <a:grpSpLocks/>
          </p:cNvGrpSpPr>
          <p:nvPr/>
        </p:nvGrpSpPr>
        <p:grpSpPr bwMode="auto">
          <a:xfrm>
            <a:off x="7696200" y="5638800"/>
            <a:ext cx="1524000" cy="838200"/>
            <a:chOff x="864" y="2256"/>
            <a:chExt cx="960" cy="528"/>
          </a:xfrm>
        </p:grpSpPr>
        <p:sp>
          <p:nvSpPr>
            <p:cNvPr id="22560" name="Line 88"/>
            <p:cNvSpPr>
              <a:spLocks noChangeShapeType="1"/>
            </p:cNvSpPr>
            <p:nvPr/>
          </p:nvSpPr>
          <p:spPr bwMode="auto">
            <a:xfrm>
              <a:off x="864" y="225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Line 89"/>
            <p:cNvSpPr>
              <a:spLocks noChangeShapeType="1"/>
            </p:cNvSpPr>
            <p:nvPr/>
          </p:nvSpPr>
          <p:spPr bwMode="auto">
            <a:xfrm>
              <a:off x="1824" y="225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49" name="Line 90"/>
          <p:cNvSpPr>
            <a:spLocks noChangeShapeType="1"/>
          </p:cNvSpPr>
          <p:nvPr/>
        </p:nvSpPr>
        <p:spPr bwMode="auto">
          <a:xfrm>
            <a:off x="7696200" y="64770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550" name="AutoShape 96"/>
          <p:cNvCxnSpPr>
            <a:cxnSpLocks noChangeShapeType="1"/>
          </p:cNvCxnSpPr>
          <p:nvPr/>
        </p:nvCxnSpPr>
        <p:spPr bwMode="auto">
          <a:xfrm rot="-5400000">
            <a:off x="7810500" y="5067300"/>
            <a:ext cx="457200" cy="685800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51" name="AutoShape 97"/>
          <p:cNvCxnSpPr>
            <a:cxnSpLocks noChangeShapeType="1"/>
          </p:cNvCxnSpPr>
          <p:nvPr/>
        </p:nvCxnSpPr>
        <p:spPr bwMode="auto">
          <a:xfrm rot="5400000" flipH="1">
            <a:off x="8686800" y="5105400"/>
            <a:ext cx="457200" cy="609600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52" name="Line 103"/>
          <p:cNvSpPr>
            <a:spLocks noChangeShapeType="1"/>
          </p:cNvSpPr>
          <p:nvPr/>
        </p:nvSpPr>
        <p:spPr bwMode="auto">
          <a:xfrm flipV="1">
            <a:off x="8534400" y="5257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Line 104"/>
          <p:cNvSpPr>
            <a:spLocks noChangeShapeType="1"/>
          </p:cNvSpPr>
          <p:nvPr/>
        </p:nvSpPr>
        <p:spPr bwMode="auto">
          <a:xfrm flipV="1">
            <a:off x="8153400" y="5334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Line 105"/>
          <p:cNvSpPr>
            <a:spLocks noChangeShapeType="1"/>
          </p:cNvSpPr>
          <p:nvPr/>
        </p:nvSpPr>
        <p:spPr bwMode="auto">
          <a:xfrm flipH="1" flipV="1">
            <a:off x="8686800" y="5334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AutoShape 106"/>
          <p:cNvSpPr>
            <a:spLocks noChangeArrowheads="1"/>
          </p:cNvSpPr>
          <p:nvPr/>
        </p:nvSpPr>
        <p:spPr bwMode="auto">
          <a:xfrm>
            <a:off x="5715000" y="4191000"/>
            <a:ext cx="838200" cy="6858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56" name="Line 107"/>
          <p:cNvSpPr>
            <a:spLocks noChangeShapeType="1"/>
          </p:cNvSpPr>
          <p:nvPr/>
        </p:nvSpPr>
        <p:spPr bwMode="auto">
          <a:xfrm flipH="1">
            <a:off x="4495800" y="4724400"/>
            <a:ext cx="1143000" cy="7620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7" name="Line 108"/>
          <p:cNvSpPr>
            <a:spLocks noChangeShapeType="1"/>
          </p:cNvSpPr>
          <p:nvPr/>
        </p:nvSpPr>
        <p:spPr bwMode="auto">
          <a:xfrm>
            <a:off x="6553200" y="4724400"/>
            <a:ext cx="1066800" cy="7620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Line 110"/>
          <p:cNvSpPr>
            <a:spLocks noChangeShapeType="1"/>
          </p:cNvSpPr>
          <p:nvPr/>
        </p:nvSpPr>
        <p:spPr bwMode="auto">
          <a:xfrm flipH="1" flipV="1">
            <a:off x="8153400" y="5029200"/>
            <a:ext cx="228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Line 111"/>
          <p:cNvSpPr>
            <a:spLocks noChangeShapeType="1"/>
          </p:cNvSpPr>
          <p:nvPr/>
        </p:nvSpPr>
        <p:spPr bwMode="auto">
          <a:xfrm flipV="1">
            <a:off x="8610600" y="5029200"/>
            <a:ext cx="228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33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7998"/>
          </a:xfr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altLang="en-US" dirty="0" err="1" smtClean="0">
                <a:latin typeface="+mn-lt"/>
              </a:rPr>
              <a:t>Tipo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 err="1" smtClean="0">
                <a:latin typeface="+mn-lt"/>
              </a:rPr>
              <a:t>londrina</a:t>
            </a:r>
            <a:endParaRPr lang="en-US" altLang="en-US" dirty="0" smtClean="0">
              <a:latin typeface="+mn-lt"/>
            </a:endParaRPr>
          </a:p>
        </p:txBody>
      </p:sp>
      <p:pic>
        <p:nvPicPr>
          <p:cNvPr id="24579" name="Picture 5" descr="DSC003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584384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83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611"/>
          </a:xfr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altLang="en-US" dirty="0" smtClean="0">
                <a:latin typeface="+mn-lt"/>
              </a:rPr>
              <a:t>Macro </a:t>
            </a:r>
            <a:r>
              <a:rPr lang="en-US" altLang="en-US" dirty="0" err="1" smtClean="0">
                <a:latin typeface="+mn-lt"/>
              </a:rPr>
              <a:t>túnel</a:t>
            </a:r>
            <a:endParaRPr lang="en-US" altLang="en-US" dirty="0" smtClean="0">
              <a:latin typeface="+mn-lt"/>
            </a:endParaRPr>
          </a:p>
        </p:txBody>
      </p:sp>
      <p:pic>
        <p:nvPicPr>
          <p:cNvPr id="2560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69" y="2420938"/>
            <a:ext cx="5219700" cy="263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20938"/>
            <a:ext cx="4118420" cy="12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955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0" y="-5327"/>
            <a:ext cx="12192000" cy="7437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 dirty="0"/>
              <a:t>Túneis</a:t>
            </a:r>
          </a:p>
        </p:txBody>
      </p:sp>
      <p:grpSp>
        <p:nvGrpSpPr>
          <p:cNvPr id="26627" name="Group 6"/>
          <p:cNvGrpSpPr>
            <a:grpSpLocks/>
          </p:cNvGrpSpPr>
          <p:nvPr/>
        </p:nvGrpSpPr>
        <p:grpSpPr bwMode="auto">
          <a:xfrm>
            <a:off x="2438400" y="5257800"/>
            <a:ext cx="2057400" cy="1143000"/>
            <a:chOff x="576" y="3312"/>
            <a:chExt cx="1296" cy="720"/>
          </a:xfrm>
        </p:grpSpPr>
        <p:sp>
          <p:nvSpPr>
            <p:cNvPr id="26650" name="Arc 7"/>
            <p:cNvSpPr>
              <a:spLocks/>
            </p:cNvSpPr>
            <p:nvPr/>
          </p:nvSpPr>
          <p:spPr bwMode="auto">
            <a:xfrm rot="446936" flipH="1">
              <a:off x="576" y="3312"/>
              <a:ext cx="576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1" name="Arc 8"/>
            <p:cNvSpPr>
              <a:spLocks/>
            </p:cNvSpPr>
            <p:nvPr/>
          </p:nvSpPr>
          <p:spPr bwMode="auto">
            <a:xfrm rot="5590790" flipH="1">
              <a:off x="1224" y="3288"/>
              <a:ext cx="576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8" name="Line 9"/>
          <p:cNvSpPr>
            <a:spLocks noChangeShapeType="1"/>
          </p:cNvSpPr>
          <p:nvPr/>
        </p:nvSpPr>
        <p:spPr bwMode="auto">
          <a:xfrm flipV="1">
            <a:off x="3352800" y="4191000"/>
            <a:ext cx="3200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Line 10"/>
          <p:cNvSpPr>
            <a:spLocks noChangeShapeType="1"/>
          </p:cNvSpPr>
          <p:nvPr/>
        </p:nvSpPr>
        <p:spPr bwMode="auto">
          <a:xfrm flipV="1">
            <a:off x="2971800" y="4267200"/>
            <a:ext cx="3200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Arc 11"/>
          <p:cNvSpPr>
            <a:spLocks/>
          </p:cNvSpPr>
          <p:nvPr/>
        </p:nvSpPr>
        <p:spPr bwMode="auto">
          <a:xfrm rot="5590790" flipH="1">
            <a:off x="5905500" y="4305300"/>
            <a:ext cx="914400" cy="11430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Arc 12"/>
          <p:cNvSpPr>
            <a:spLocks/>
          </p:cNvSpPr>
          <p:nvPr/>
        </p:nvSpPr>
        <p:spPr bwMode="auto">
          <a:xfrm rot="5590790" flipH="1">
            <a:off x="4610100" y="4762500"/>
            <a:ext cx="914400" cy="11430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Rectangle 14"/>
          <p:cNvSpPr>
            <a:spLocks noChangeArrowheads="1"/>
          </p:cNvSpPr>
          <p:nvPr/>
        </p:nvSpPr>
        <p:spPr bwMode="auto">
          <a:xfrm>
            <a:off x="4419600" y="62484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2286000" y="63246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4" name="Line 16"/>
          <p:cNvSpPr>
            <a:spLocks noChangeShapeType="1"/>
          </p:cNvSpPr>
          <p:nvPr/>
        </p:nvSpPr>
        <p:spPr bwMode="auto">
          <a:xfrm>
            <a:off x="2590800" y="58674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Line 17"/>
          <p:cNvSpPr>
            <a:spLocks noChangeShapeType="1"/>
          </p:cNvSpPr>
          <p:nvPr/>
        </p:nvSpPr>
        <p:spPr bwMode="auto">
          <a:xfrm>
            <a:off x="3505200" y="5334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Rectangle 18"/>
          <p:cNvSpPr>
            <a:spLocks noChangeArrowheads="1"/>
          </p:cNvSpPr>
          <p:nvPr/>
        </p:nvSpPr>
        <p:spPr bwMode="auto">
          <a:xfrm>
            <a:off x="3429000" y="5867400"/>
            <a:ext cx="152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7" name="Text Box 19"/>
          <p:cNvSpPr txBox="1">
            <a:spLocks noChangeArrowheads="1"/>
          </p:cNvSpPr>
          <p:nvPr/>
        </p:nvSpPr>
        <p:spPr bwMode="auto">
          <a:xfrm>
            <a:off x="5181600" y="3429000"/>
            <a:ext cx="2438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600"/>
              <a:t>Viga de cumeada</a:t>
            </a:r>
          </a:p>
        </p:txBody>
      </p:sp>
      <p:sp>
        <p:nvSpPr>
          <p:cNvPr id="26638" name="Line 22"/>
          <p:cNvSpPr>
            <a:spLocks noChangeShapeType="1"/>
          </p:cNvSpPr>
          <p:nvPr/>
        </p:nvSpPr>
        <p:spPr bwMode="auto">
          <a:xfrm>
            <a:off x="2362200" y="5105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1752600" y="480060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600"/>
              <a:t>arco</a:t>
            </a:r>
          </a:p>
        </p:txBody>
      </p:sp>
      <p:sp>
        <p:nvSpPr>
          <p:cNvPr id="26640" name="Line 24"/>
          <p:cNvSpPr>
            <a:spLocks noChangeShapeType="1"/>
          </p:cNvSpPr>
          <p:nvPr/>
        </p:nvSpPr>
        <p:spPr bwMode="auto">
          <a:xfrm>
            <a:off x="5181600" y="3810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Line 25"/>
          <p:cNvSpPr>
            <a:spLocks noChangeShapeType="1"/>
          </p:cNvSpPr>
          <p:nvPr/>
        </p:nvSpPr>
        <p:spPr bwMode="auto">
          <a:xfrm>
            <a:off x="2743200" y="48768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2438400" y="42672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600"/>
              <a:t>flecha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048000" y="61722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600"/>
              <a:t>tensor</a:t>
            </a:r>
          </a:p>
        </p:txBody>
      </p:sp>
      <p:sp>
        <p:nvSpPr>
          <p:cNvPr id="26644" name="Line 28"/>
          <p:cNvSpPr>
            <a:spLocks noChangeShapeType="1"/>
          </p:cNvSpPr>
          <p:nvPr/>
        </p:nvSpPr>
        <p:spPr bwMode="auto">
          <a:xfrm flipV="1">
            <a:off x="3505200" y="6019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Line 30"/>
          <p:cNvSpPr>
            <a:spLocks noChangeShapeType="1"/>
          </p:cNvSpPr>
          <p:nvPr/>
        </p:nvSpPr>
        <p:spPr bwMode="auto">
          <a:xfrm flipH="1">
            <a:off x="4495800" y="4876800"/>
            <a:ext cx="152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Text Box 31"/>
          <p:cNvSpPr txBox="1">
            <a:spLocks noChangeArrowheads="1"/>
          </p:cNvSpPr>
          <p:nvPr/>
        </p:nvSpPr>
        <p:spPr bwMode="auto">
          <a:xfrm>
            <a:off x="5943600" y="6042025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600"/>
              <a:t>Contraventamento</a:t>
            </a:r>
          </a:p>
        </p:txBody>
      </p:sp>
      <p:sp>
        <p:nvSpPr>
          <p:cNvPr id="26647" name="Line 32"/>
          <p:cNvSpPr>
            <a:spLocks noChangeShapeType="1"/>
          </p:cNvSpPr>
          <p:nvPr/>
        </p:nvSpPr>
        <p:spPr bwMode="auto">
          <a:xfrm flipH="1" flipV="1">
            <a:off x="4564063" y="5692776"/>
            <a:ext cx="1263650" cy="461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4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1043572"/>
            <a:ext cx="3709987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49" name="Conector reto 4"/>
          <p:cNvCxnSpPr>
            <a:cxnSpLocks noChangeShapeType="1"/>
            <a:stCxn id="26632" idx="0"/>
          </p:cNvCxnSpPr>
          <p:nvPr/>
        </p:nvCxnSpPr>
        <p:spPr bwMode="auto">
          <a:xfrm flipV="1">
            <a:off x="4495800" y="5137150"/>
            <a:ext cx="2895600" cy="11112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09978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1752601" y="1752601"/>
            <a:ext cx="210502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b="1"/>
              <a:t>Materiais: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/>
              <a:t>Arcos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/>
              <a:t>Plásticos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/>
              <a:t>Cintas plásticas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2400"/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0" y="0"/>
            <a:ext cx="12192000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b="1"/>
              <a:t>Microtúnel</a:t>
            </a:r>
            <a:endParaRPr lang="pt-PT" altLang="en-US" b="1"/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4130676"/>
            <a:ext cx="3635375" cy="272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052513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5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58813"/>
          </a:xfr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>
                <a:latin typeface="+mn-lt"/>
              </a:rPr>
              <a:t>Janelas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Permite o controle parcial da temperatura e umidade relativa do ar</a:t>
            </a:r>
          </a:p>
        </p:txBody>
      </p:sp>
    </p:spTree>
    <p:extLst>
      <p:ext uri="{BB962C8B-B14F-4D97-AF65-F5344CB8AC3E}">
        <p14:creationId xmlns:p14="http://schemas.microsoft.com/office/powerpoint/2010/main" val="413568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1999" cy="94971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FFFF00"/>
                </a:solidFill>
              </a:rPr>
              <a:t>Casas de vegetação</a:t>
            </a:r>
            <a:endParaRPr lang="en-US" b="1" dirty="0" smtClean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2" y="1546663"/>
            <a:ext cx="59515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677638" y="1546663"/>
            <a:ext cx="5176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Ambientes controlados, totalmente fechados, com dispositivos </a:t>
            </a:r>
            <a:r>
              <a:rPr lang="pt-BR" sz="2400" dirty="0" err="1" smtClean="0"/>
              <a:t>termo-mecânicos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48748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12192000" cy="777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4400" dirty="0"/>
              <a:t>Janelas </a:t>
            </a:r>
            <a:r>
              <a:rPr lang="pt-BR" altLang="en-US" sz="4400" dirty="0" smtClean="0"/>
              <a:t>zenitais</a:t>
            </a:r>
            <a:endParaRPr lang="pt-BR" altLang="en-US" sz="4400" dirty="0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992313" y="1341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/>
          </a:p>
        </p:txBody>
      </p:sp>
      <p:pic>
        <p:nvPicPr>
          <p:cNvPr id="30724" name="Picture 4" descr="a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2" y="1430934"/>
            <a:ext cx="4333912" cy="325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58" y="1430934"/>
            <a:ext cx="4333680" cy="32502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85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 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742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58813"/>
          </a:xfrm>
          <a:solidFill>
            <a:schemeClr val="accent6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dirty="0" err="1">
                <a:latin typeface="+mn-lt"/>
              </a:rPr>
              <a:t>Lanternin</a:t>
            </a:r>
            <a:endParaRPr lang="pt-BR" altLang="en-US" sz="3200" dirty="0">
              <a:latin typeface="+mn-lt"/>
            </a:endParaRPr>
          </a:p>
        </p:txBody>
      </p:sp>
      <p:pic>
        <p:nvPicPr>
          <p:cNvPr id="32771" name="Picture 5" descr="DSC023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73" y="1424993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196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002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7620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139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00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253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023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694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SC023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025526"/>
            <a:ext cx="7775575" cy="583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8213" y="260351"/>
            <a:ext cx="7772400" cy="620713"/>
          </a:xfr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altLang="en-US" sz="4000"/>
              <a:t>Janela frontal</a:t>
            </a:r>
          </a:p>
        </p:txBody>
      </p:sp>
    </p:spTree>
    <p:extLst>
      <p:ext uri="{BB962C8B-B14F-4D97-AF65-F5344CB8AC3E}">
        <p14:creationId xmlns:p14="http://schemas.microsoft.com/office/powerpoint/2010/main" val="2385031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-67112" y="0"/>
            <a:ext cx="12192000" cy="587375"/>
          </a:xfrm>
          <a:solidFill>
            <a:schemeClr val="accent6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altLang="en-US" sz="4000">
                <a:latin typeface="+mn-lt"/>
              </a:rPr>
              <a:t>Janela lateral</a:t>
            </a:r>
          </a:p>
        </p:txBody>
      </p:sp>
      <p:pic>
        <p:nvPicPr>
          <p:cNvPr id="37891" name="Picture 5" descr="DSC003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221" y="1273992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415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Estufa-ar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68" y="1285278"/>
            <a:ext cx="6985000" cy="523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587375"/>
          </a:xfrm>
          <a:solidFill>
            <a:schemeClr val="accent6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altLang="en-US" sz="4000" b="1"/>
              <a:t>Anti-Câmara</a:t>
            </a:r>
          </a:p>
        </p:txBody>
      </p:sp>
    </p:spTree>
    <p:extLst>
      <p:ext uri="{BB962C8B-B14F-4D97-AF65-F5344CB8AC3E}">
        <p14:creationId xmlns:p14="http://schemas.microsoft.com/office/powerpoint/2010/main" val="1164004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3116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dirty="0" smtClean="0">
                <a:latin typeface="+mn-lt"/>
              </a:rPr>
              <a:t>Viveiro </a:t>
            </a:r>
            <a:r>
              <a:rPr lang="pt-BR" altLang="en-US" dirty="0" err="1" smtClean="0">
                <a:latin typeface="+mn-lt"/>
              </a:rPr>
              <a:t>aluminizado</a:t>
            </a:r>
            <a:endParaRPr lang="pt-BR" altLang="en-US" dirty="0" smtClean="0">
              <a:latin typeface="+mn-lt"/>
            </a:endParaRPr>
          </a:p>
        </p:txBody>
      </p:sp>
      <p:pic>
        <p:nvPicPr>
          <p:cNvPr id="39940" name="Picture 5" descr="000_02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844676"/>
            <a:ext cx="7848600" cy="431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1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1999" cy="94971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FFFF00"/>
                </a:solidFill>
              </a:rPr>
              <a:t>Estufas agrícolas</a:t>
            </a:r>
            <a:endParaRPr lang="en-US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677638" y="1546663"/>
            <a:ext cx="5176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Controle parcial dos parâmetros climáticos</a:t>
            </a:r>
            <a:endParaRPr lang="pt-BR" sz="2400" dirty="0"/>
          </a:p>
        </p:txBody>
      </p:sp>
      <p:pic>
        <p:nvPicPr>
          <p:cNvPr id="8" name="Imagem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r="-1" b="2922"/>
          <a:stretch/>
        </p:blipFill>
        <p:spPr bwMode="auto">
          <a:xfrm>
            <a:off x="242037" y="1546663"/>
            <a:ext cx="6301376" cy="4804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0548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12192000" cy="73116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dirty="0" smtClean="0">
                <a:latin typeface="+mn-lt"/>
              </a:rPr>
              <a:t>Viveiro teto retrátil</a:t>
            </a:r>
          </a:p>
        </p:txBody>
      </p:sp>
      <p:pic>
        <p:nvPicPr>
          <p:cNvPr id="40964" name="Picture 5" descr="foto_vivretrat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989139"/>
            <a:ext cx="7775575" cy="457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55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490538"/>
          </a:xfrm>
        </p:spPr>
        <p:txBody>
          <a:bodyPr>
            <a:normAutofit fontScale="90000"/>
          </a:bodyPr>
          <a:lstStyle/>
          <a:p>
            <a:r>
              <a:rPr lang="pt-BR" altLang="en-US" sz="3200"/>
              <a:t>Refrigeração com evaporação da água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3648076" y="1989138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575051" y="3213100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6959600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6888163" y="29972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816725" y="2205038"/>
            <a:ext cx="21590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1992" name="Picture 8" descr="MCHH01689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349500"/>
            <a:ext cx="4508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2208214" y="2492375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H="1">
            <a:off x="2208214" y="2781300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H="1">
            <a:off x="2208214" y="2636838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3648075" y="24209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3648075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3071814" y="2205038"/>
            <a:ext cx="719137" cy="215900"/>
            <a:chOff x="1429" y="3294"/>
            <a:chExt cx="453" cy="136"/>
          </a:xfrm>
        </p:grpSpPr>
        <p:sp>
          <p:nvSpPr>
            <p:cNvPr id="42022" name="Line 15"/>
            <p:cNvSpPr>
              <a:spLocks noChangeShapeType="1"/>
            </p:cNvSpPr>
            <p:nvPr/>
          </p:nvSpPr>
          <p:spPr bwMode="auto">
            <a:xfrm flipV="1">
              <a:off x="1882" y="329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3" name="Line 16"/>
            <p:cNvSpPr>
              <a:spLocks noChangeShapeType="1"/>
            </p:cNvSpPr>
            <p:nvPr/>
          </p:nvSpPr>
          <p:spPr bwMode="auto">
            <a:xfrm flipH="1">
              <a:off x="1655" y="3294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4" name="Line 17"/>
            <p:cNvSpPr>
              <a:spLocks noChangeShapeType="1"/>
            </p:cNvSpPr>
            <p:nvPr/>
          </p:nvSpPr>
          <p:spPr bwMode="auto">
            <a:xfrm>
              <a:off x="1655" y="329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5" name="Line 18"/>
            <p:cNvSpPr>
              <a:spLocks noChangeShapeType="1"/>
            </p:cNvSpPr>
            <p:nvPr/>
          </p:nvSpPr>
          <p:spPr bwMode="auto">
            <a:xfrm flipH="1">
              <a:off x="1429" y="3430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9" name="Group 19"/>
          <p:cNvGrpSpPr>
            <a:grpSpLocks/>
          </p:cNvGrpSpPr>
          <p:nvPr/>
        </p:nvGrpSpPr>
        <p:grpSpPr bwMode="auto">
          <a:xfrm>
            <a:off x="3071814" y="2852738"/>
            <a:ext cx="719137" cy="215900"/>
            <a:chOff x="1066" y="2523"/>
            <a:chExt cx="453" cy="136"/>
          </a:xfrm>
        </p:grpSpPr>
        <p:sp>
          <p:nvSpPr>
            <p:cNvPr id="42018" name="Line 20"/>
            <p:cNvSpPr>
              <a:spLocks noChangeShapeType="1"/>
            </p:cNvSpPr>
            <p:nvPr/>
          </p:nvSpPr>
          <p:spPr bwMode="auto">
            <a:xfrm rot="10800000" flipV="1">
              <a:off x="1292" y="252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9" name="Line 21"/>
            <p:cNvSpPr>
              <a:spLocks noChangeShapeType="1"/>
            </p:cNvSpPr>
            <p:nvPr/>
          </p:nvSpPr>
          <p:spPr bwMode="auto">
            <a:xfrm rot="10800000" flipH="1">
              <a:off x="1291" y="265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Line 22"/>
            <p:cNvSpPr>
              <a:spLocks noChangeShapeType="1"/>
            </p:cNvSpPr>
            <p:nvPr/>
          </p:nvSpPr>
          <p:spPr bwMode="auto">
            <a:xfrm rot="10800000">
              <a:off x="1519" y="252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Line 23"/>
            <p:cNvSpPr>
              <a:spLocks noChangeShapeType="1"/>
            </p:cNvSpPr>
            <p:nvPr/>
          </p:nvSpPr>
          <p:spPr bwMode="auto">
            <a:xfrm rot="10800000" flipH="1"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0" name="Line 24"/>
          <p:cNvSpPr>
            <a:spLocks noChangeShapeType="1"/>
          </p:cNvSpPr>
          <p:nvPr/>
        </p:nvSpPr>
        <p:spPr bwMode="auto">
          <a:xfrm flipV="1">
            <a:off x="3575050" y="30686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25"/>
          <p:cNvSpPr>
            <a:spLocks noChangeShapeType="1"/>
          </p:cNvSpPr>
          <p:nvPr/>
        </p:nvSpPr>
        <p:spPr bwMode="auto">
          <a:xfrm flipH="1">
            <a:off x="5519738" y="2492375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26"/>
          <p:cNvSpPr>
            <a:spLocks noChangeShapeType="1"/>
          </p:cNvSpPr>
          <p:nvPr/>
        </p:nvSpPr>
        <p:spPr bwMode="auto">
          <a:xfrm flipH="1">
            <a:off x="5591176" y="2781300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27"/>
          <p:cNvSpPr>
            <a:spLocks noChangeShapeType="1"/>
          </p:cNvSpPr>
          <p:nvPr/>
        </p:nvSpPr>
        <p:spPr bwMode="auto">
          <a:xfrm flipH="1" flipV="1">
            <a:off x="7175501" y="2708276"/>
            <a:ext cx="5762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Text Box 28"/>
          <p:cNvSpPr txBox="1">
            <a:spLocks noChangeArrowheads="1"/>
          </p:cNvSpPr>
          <p:nvPr/>
        </p:nvSpPr>
        <p:spPr bwMode="auto">
          <a:xfrm>
            <a:off x="7967664" y="2781300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Painel poroso</a:t>
            </a:r>
          </a:p>
        </p:txBody>
      </p:sp>
      <p:grpSp>
        <p:nvGrpSpPr>
          <p:cNvPr id="42005" name="Group 29"/>
          <p:cNvGrpSpPr>
            <a:grpSpLocks/>
          </p:cNvGrpSpPr>
          <p:nvPr/>
        </p:nvGrpSpPr>
        <p:grpSpPr bwMode="auto">
          <a:xfrm>
            <a:off x="6816725" y="2060575"/>
            <a:ext cx="215900" cy="287338"/>
            <a:chOff x="2971" y="2478"/>
            <a:chExt cx="136" cy="181"/>
          </a:xfrm>
        </p:grpSpPr>
        <p:sp>
          <p:nvSpPr>
            <p:cNvPr id="42013" name="AutoShape 30"/>
            <p:cNvSpPr>
              <a:spLocks noChangeArrowheads="1"/>
            </p:cNvSpPr>
            <p:nvPr/>
          </p:nvSpPr>
          <p:spPr bwMode="auto">
            <a:xfrm>
              <a:off x="2971" y="2478"/>
              <a:ext cx="136" cy="136"/>
            </a:xfrm>
            <a:prstGeom prst="irregularSeal2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4" name="Line 31"/>
            <p:cNvSpPr>
              <a:spLocks noChangeShapeType="1"/>
            </p:cNvSpPr>
            <p:nvPr/>
          </p:nvSpPr>
          <p:spPr bwMode="auto">
            <a:xfrm>
              <a:off x="3061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Line 32"/>
            <p:cNvSpPr>
              <a:spLocks noChangeShapeType="1"/>
            </p:cNvSpPr>
            <p:nvPr/>
          </p:nvSpPr>
          <p:spPr bwMode="auto">
            <a:xfrm>
              <a:off x="2971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Line 33"/>
            <p:cNvSpPr>
              <a:spLocks noChangeShapeType="1"/>
            </p:cNvSpPr>
            <p:nvPr/>
          </p:nvSpPr>
          <p:spPr bwMode="auto">
            <a:xfrm>
              <a:off x="3016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7" name="Line 34"/>
            <p:cNvSpPr>
              <a:spLocks noChangeShapeType="1"/>
            </p:cNvSpPr>
            <p:nvPr/>
          </p:nvSpPr>
          <p:spPr bwMode="auto">
            <a:xfrm>
              <a:off x="3107" y="2568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6" name="Line 35"/>
          <p:cNvSpPr>
            <a:spLocks noChangeShapeType="1"/>
          </p:cNvSpPr>
          <p:nvPr/>
        </p:nvSpPr>
        <p:spPr bwMode="auto">
          <a:xfrm flipH="1">
            <a:off x="7032626" y="1628776"/>
            <a:ext cx="12239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Text Box 36"/>
          <p:cNvSpPr txBox="1">
            <a:spLocks noChangeArrowheads="1"/>
          </p:cNvSpPr>
          <p:nvPr/>
        </p:nvSpPr>
        <p:spPr bwMode="auto">
          <a:xfrm>
            <a:off x="8256589" y="1412876"/>
            <a:ext cx="1798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aspersor</a:t>
            </a:r>
          </a:p>
        </p:txBody>
      </p:sp>
      <p:sp>
        <p:nvSpPr>
          <p:cNvPr id="42008" name="Line 37"/>
          <p:cNvSpPr>
            <a:spLocks noChangeShapeType="1"/>
          </p:cNvSpPr>
          <p:nvPr/>
        </p:nvSpPr>
        <p:spPr bwMode="auto">
          <a:xfrm>
            <a:off x="2208213" y="1557339"/>
            <a:ext cx="1008062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Text Box 38"/>
          <p:cNvSpPr txBox="1">
            <a:spLocks noChangeArrowheads="1"/>
          </p:cNvSpPr>
          <p:nvPr/>
        </p:nvSpPr>
        <p:spPr bwMode="auto">
          <a:xfrm>
            <a:off x="2279651" y="1268413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exaustor</a:t>
            </a:r>
          </a:p>
        </p:txBody>
      </p:sp>
      <p:pic>
        <p:nvPicPr>
          <p:cNvPr id="42010" name="Picture 39" descr="fotoResfr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573463"/>
            <a:ext cx="40322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40" descr="DSC023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860800"/>
            <a:ext cx="359886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2" name="Text Box 41"/>
          <p:cNvSpPr txBox="1">
            <a:spLocks noChangeArrowheads="1"/>
          </p:cNvSpPr>
          <p:nvPr/>
        </p:nvSpPr>
        <p:spPr bwMode="auto">
          <a:xfrm>
            <a:off x="3863975" y="1196976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latin typeface="Arial" panose="020B0604020202020204" pitchFamily="34" charset="0"/>
              </a:rPr>
              <a:t>Sistema Pad and Fan</a:t>
            </a:r>
          </a:p>
        </p:txBody>
      </p:sp>
    </p:spTree>
    <p:extLst>
      <p:ext uri="{BB962C8B-B14F-4D97-AF65-F5344CB8AC3E}">
        <p14:creationId xmlns:p14="http://schemas.microsoft.com/office/powerpoint/2010/main" val="4115219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65176"/>
            <a:ext cx="9001125" cy="53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424113" y="765175"/>
            <a:ext cx="12954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0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7389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mtClean="0">
                <a:solidFill>
                  <a:schemeClr val="tx1"/>
                </a:solidFill>
              </a:rPr>
              <a:t>COBERTURA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pt-BR" altLang="en-US" b="1" dirty="0"/>
              <a:t>Materiais flexíveis</a:t>
            </a:r>
          </a:p>
          <a:p>
            <a:pPr>
              <a:defRPr/>
            </a:pPr>
            <a:endParaRPr lang="pt-BR" altLang="en-US" b="1" dirty="0"/>
          </a:p>
          <a:p>
            <a:pPr>
              <a:defRPr/>
            </a:pPr>
            <a:r>
              <a:rPr lang="pt-BR" altLang="en-US" dirty="0"/>
              <a:t>Polietileno de baixa densidade (PEBD</a:t>
            </a:r>
            <a:r>
              <a:rPr lang="pt-BR" altLang="en-US" dirty="0" smtClean="0"/>
              <a:t>)</a:t>
            </a:r>
          </a:p>
          <a:p>
            <a:pPr>
              <a:defRPr/>
            </a:pPr>
            <a:endParaRPr lang="pt-BR" altLang="en-US" dirty="0"/>
          </a:p>
          <a:p>
            <a:pPr marL="0" indent="0">
              <a:buNone/>
              <a:defRPr/>
            </a:pPr>
            <a:r>
              <a:rPr lang="pt-BR" altLang="en-US" b="1" dirty="0" smtClean="0"/>
              <a:t>Materiais rígidos</a:t>
            </a:r>
          </a:p>
          <a:p>
            <a:pPr>
              <a:defRPr/>
            </a:pPr>
            <a:endParaRPr lang="pt-BR" altLang="en-US" dirty="0" smtClean="0"/>
          </a:p>
          <a:p>
            <a:pPr>
              <a:defRPr/>
            </a:pPr>
            <a:r>
              <a:rPr lang="pt-BR" altLang="en-US" dirty="0" smtClean="0"/>
              <a:t>Policarbonato</a:t>
            </a:r>
          </a:p>
          <a:p>
            <a:pPr>
              <a:defRPr/>
            </a:pPr>
            <a:r>
              <a:rPr lang="pt-BR" altLang="en-US" dirty="0" smtClean="0"/>
              <a:t>Vidro</a:t>
            </a:r>
            <a:endParaRPr lang="pt-BR" altLang="en-US" dirty="0"/>
          </a:p>
          <a:p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1134363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5126"/>
            <a:ext cx="12192000" cy="641554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altLang="en-US" smtClean="0"/>
              <a:t>PEBD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Alta resistência ao impacto</a:t>
            </a:r>
          </a:p>
          <a:p>
            <a:r>
              <a:rPr lang="pt-BR" altLang="en-US" smtClean="0"/>
              <a:t>Flexibilidade</a:t>
            </a:r>
          </a:p>
          <a:p>
            <a:r>
              <a:rPr lang="pt-BR" altLang="en-US" smtClean="0"/>
              <a:t>Estabilidade e tenacidade</a:t>
            </a:r>
          </a:p>
          <a:p>
            <a:r>
              <a:rPr lang="pt-BR" altLang="en-US" smtClean="0"/>
              <a:t>D = 0,912-0,925 g cm</a:t>
            </a:r>
            <a:r>
              <a:rPr lang="pt-BR" altLang="en-US" baseline="30000" smtClean="0"/>
              <a:t>-3</a:t>
            </a:r>
          </a:p>
          <a:p>
            <a:r>
              <a:rPr lang="pt-BR" altLang="en-US" smtClean="0"/>
              <a:t>Hidrofóbico</a:t>
            </a:r>
          </a:p>
        </p:txBody>
      </p:sp>
    </p:spTree>
    <p:extLst>
      <p:ext uri="{BB962C8B-B14F-4D97-AF65-F5344CB8AC3E}">
        <p14:creationId xmlns:p14="http://schemas.microsoft.com/office/powerpoint/2010/main" val="2526434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3833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 smtClean="0"/>
              <a:t>Plástico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86" y="1291904"/>
            <a:ext cx="6973824" cy="511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972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33413"/>
          </a:xfrm>
          <a:solidFill>
            <a:schemeClr val="accent6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b="1" dirty="0" smtClean="0">
                <a:latin typeface="+mn-lt"/>
              </a:rPr>
              <a:t>Vidro</a:t>
            </a:r>
            <a:endParaRPr lang="pt-BR" altLang="en-US" sz="3200" b="1" dirty="0">
              <a:latin typeface="+mn-lt"/>
            </a:endParaRPr>
          </a:p>
        </p:txBody>
      </p:sp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158" y="1191237"/>
            <a:ext cx="6908587" cy="459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908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/>
          <p:cNvSpPr>
            <a:spLocks noGrp="1"/>
          </p:cNvSpPr>
          <p:nvPr>
            <p:ph type="title"/>
          </p:nvPr>
        </p:nvSpPr>
        <p:spPr>
          <a:xfrm>
            <a:off x="2279650" y="260350"/>
            <a:ext cx="7772400" cy="72037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altLang="en-US" b="1" dirty="0" err="1" smtClean="0">
                <a:latin typeface="+mn-lt"/>
              </a:rPr>
              <a:t>Policarbonato</a:t>
            </a:r>
            <a:endParaRPr lang="en-US" altLang="en-US" b="1" dirty="0" smtClean="0">
              <a:latin typeface="+mn-lt"/>
            </a:endParaRPr>
          </a:p>
        </p:txBody>
      </p:sp>
      <p:pic>
        <p:nvPicPr>
          <p:cNvPr id="66564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99" y="1479550"/>
            <a:ext cx="5951538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383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333376"/>
            <a:ext cx="7772400" cy="549275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altLang="en-US" sz="4000" b="1" dirty="0" smtClean="0"/>
              <a:t>ADITIVOS em PEBD</a:t>
            </a:r>
            <a:endParaRPr lang="pt-BR" altLang="en-US" sz="4000" b="1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1268413"/>
            <a:ext cx="7772400" cy="4114800"/>
          </a:xfrm>
        </p:spPr>
        <p:txBody>
          <a:bodyPr/>
          <a:lstStyle/>
          <a:p>
            <a:r>
              <a:rPr lang="pt-BR" altLang="en-US" b="1" smtClean="0"/>
              <a:t>Foto-estabilizadores</a:t>
            </a:r>
          </a:p>
        </p:txBody>
      </p:sp>
      <p:pic>
        <p:nvPicPr>
          <p:cNvPr id="686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1772817"/>
            <a:ext cx="6696075" cy="475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372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3116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b="1"/>
              <a:t>Aditivos antiácidos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Melhoram a resistência dos filmes ao ataque dos produtos ácidos</a:t>
            </a:r>
          </a:p>
        </p:txBody>
      </p:sp>
    </p:spTree>
    <p:extLst>
      <p:ext uri="{BB962C8B-B14F-4D97-AF65-F5344CB8AC3E}">
        <p14:creationId xmlns:p14="http://schemas.microsoft.com/office/powerpoint/2010/main" val="1731878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1999" cy="94971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FFFF00"/>
                </a:solidFill>
              </a:rPr>
              <a:t>Túneis</a:t>
            </a:r>
            <a:endParaRPr lang="en-US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677638" y="1546663"/>
            <a:ext cx="5176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Controle parcial dos parâmetros climáticos</a:t>
            </a:r>
            <a:endParaRPr lang="pt-BR" sz="2400" dirty="0"/>
          </a:p>
        </p:txBody>
      </p:sp>
      <p:pic>
        <p:nvPicPr>
          <p:cNvPr id="6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8" y="1263258"/>
            <a:ext cx="6167812" cy="311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15" y="3761605"/>
            <a:ext cx="3709987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997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b="1" dirty="0"/>
              <a:t>Aditivos bloqueadores da radiação </a:t>
            </a:r>
            <a:r>
              <a:rPr lang="pt-BR" altLang="en-US" sz="4000" b="1" dirty="0" err="1"/>
              <a:t>infra-vermelha</a:t>
            </a:r>
            <a:endParaRPr lang="pt-BR" altLang="en-US" sz="4000" b="1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Aquecimento interno</a:t>
            </a:r>
          </a:p>
        </p:txBody>
      </p:sp>
    </p:spTree>
    <p:extLst>
      <p:ext uri="{BB962C8B-B14F-4D97-AF65-F5344CB8AC3E}">
        <p14:creationId xmlns:p14="http://schemas.microsoft.com/office/powerpoint/2010/main" val="2297940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010669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b="1" dirty="0" err="1" smtClean="0"/>
              <a:t>Antiestáticos</a:t>
            </a:r>
            <a:endParaRPr lang="pt-BR" altLang="en-US" b="1" dirty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Para regiões com acúmulo de poeira</a:t>
            </a:r>
          </a:p>
        </p:txBody>
      </p:sp>
    </p:spTree>
    <p:extLst>
      <p:ext uri="{BB962C8B-B14F-4D97-AF65-F5344CB8AC3E}">
        <p14:creationId xmlns:p14="http://schemas.microsoft.com/office/powerpoint/2010/main" val="15240940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9389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b="1" dirty="0"/>
              <a:t>Aditivos </a:t>
            </a:r>
            <a:r>
              <a:rPr lang="pt-BR" altLang="en-US" sz="4000" b="1" dirty="0" err="1"/>
              <a:t>anti-pragas</a:t>
            </a:r>
            <a:endParaRPr lang="pt-BR" altLang="en-US" sz="4000" b="1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Bloqueio da transmissão da radiação UV no interior da estufa.</a:t>
            </a:r>
          </a:p>
        </p:txBody>
      </p:sp>
    </p:spTree>
    <p:extLst>
      <p:ext uri="{BB962C8B-B14F-4D97-AF65-F5344CB8AC3E}">
        <p14:creationId xmlns:p14="http://schemas.microsoft.com/office/powerpoint/2010/main" val="2344236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404815"/>
            <a:ext cx="12256316" cy="107164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r>
              <a:rPr lang="pt-BR" altLang="en-US" sz="4000" b="1" dirty="0"/>
              <a:t>Aditivos que promovem a difusão da luz</a:t>
            </a:r>
          </a:p>
        </p:txBody>
      </p:sp>
      <p:sp>
        <p:nvSpPr>
          <p:cNvPr id="7373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95550" y="2565400"/>
            <a:ext cx="6400800" cy="1752600"/>
          </a:xfrm>
        </p:spPr>
        <p:txBody>
          <a:bodyPr/>
          <a:lstStyle/>
          <a:p>
            <a:r>
              <a:rPr lang="pt-BR" altLang="en-US" sz="3200"/>
              <a:t>Partículas que provocam o desvio da luz em todas as direções</a:t>
            </a:r>
          </a:p>
        </p:txBody>
      </p:sp>
    </p:spTree>
    <p:extLst>
      <p:ext uri="{BB962C8B-B14F-4D97-AF65-F5344CB8AC3E}">
        <p14:creationId xmlns:p14="http://schemas.microsoft.com/office/powerpoint/2010/main" val="3483521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9"/>
            <a:ext cx="12192000" cy="910927"/>
          </a:xfr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600" b="1" dirty="0"/>
              <a:t>Filmes difusores</a:t>
            </a:r>
          </a:p>
        </p:txBody>
      </p:sp>
      <p:graphicFrame>
        <p:nvGraphicFramePr>
          <p:cNvPr id="74755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202287780"/>
              </p:ext>
            </p:extLst>
          </p:nvPr>
        </p:nvGraphicFramePr>
        <p:xfrm>
          <a:off x="2948921" y="1968763"/>
          <a:ext cx="8229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Gráfico" r:id="rId3" imgW="10287000" imgH="5655729" progId="MSGraph.Chart.8">
                  <p:embed followColorScheme="full"/>
                </p:oleObj>
              </mc:Choice>
              <mc:Fallback>
                <p:oleObj name="Gráfico" r:id="rId3" imgW="10287000" imgH="56557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8921" y="1968763"/>
                        <a:ext cx="8229600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26357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12192000" cy="850900"/>
          </a:xfr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600" b="1"/>
              <a:t>Filmes anti-térmicos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dirty="0" smtClean="0"/>
              <a:t>Reflexão da radiação solar não luminosa: radiação infravermelha.</a:t>
            </a:r>
          </a:p>
          <a:p>
            <a:pPr marL="0" indent="0">
              <a:buNone/>
            </a:pPr>
            <a:endParaRPr lang="pt-BR" altLang="en-US" dirty="0" smtClean="0"/>
          </a:p>
          <a:p>
            <a:r>
              <a:rPr lang="pt-BR" altLang="en-US" dirty="0" smtClean="0"/>
              <a:t>Redução da temperatura; custo mais elevado. </a:t>
            </a:r>
          </a:p>
        </p:txBody>
      </p:sp>
    </p:spTree>
    <p:extLst>
      <p:ext uri="{BB962C8B-B14F-4D97-AF65-F5344CB8AC3E}">
        <p14:creationId xmlns:p14="http://schemas.microsoft.com/office/powerpoint/2010/main" val="2101585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50640"/>
          </a:xfr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b="1"/>
              <a:t>Filme térmico</a:t>
            </a:r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063750" y="2333626"/>
          <a:ext cx="8229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Gráfico" r:id="rId3" imgW="10287000" imgH="5655729" progId="MSGraph.Chart.8">
                  <p:embed followColorScheme="full"/>
                </p:oleObj>
              </mc:Choice>
              <mc:Fallback>
                <p:oleObj name="Gráfico" r:id="rId3" imgW="10287000" imgH="56557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333626"/>
                        <a:ext cx="8229600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351584" y="1340768"/>
            <a:ext cx="8229600" cy="4525962"/>
          </a:xfrm>
        </p:spPr>
        <p:txBody>
          <a:bodyPr/>
          <a:lstStyle/>
          <a:p>
            <a:r>
              <a:rPr lang="pt-BR" altLang="en-US" sz="2400" dirty="0"/>
              <a:t>Reduz a </a:t>
            </a:r>
            <a:r>
              <a:rPr lang="pt-BR" altLang="en-US" sz="2400" dirty="0" err="1"/>
              <a:t>transmissividade</a:t>
            </a:r>
            <a:r>
              <a:rPr lang="pt-BR" altLang="en-US" sz="2400" dirty="0"/>
              <a:t> da radiação infravermelha (&lt; 25%) emitida pela superfície do solo e plantas.</a:t>
            </a:r>
          </a:p>
        </p:txBody>
      </p:sp>
    </p:spTree>
    <p:extLst>
      <p:ext uri="{BB962C8B-B14F-4D97-AF65-F5344CB8AC3E}">
        <p14:creationId xmlns:p14="http://schemas.microsoft.com/office/powerpoint/2010/main" val="30412841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1"/>
            <a:ext cx="12192000" cy="838473"/>
          </a:xfrm>
          <a:solidFill>
            <a:schemeClr val="accent6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b="1"/>
              <a:t>Filmes anti-insetos</a:t>
            </a:r>
          </a:p>
        </p:txBody>
      </p:sp>
      <p:graphicFrame>
        <p:nvGraphicFramePr>
          <p:cNvPr id="77827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817227353"/>
              </p:ext>
            </p:extLst>
          </p:nvPr>
        </p:nvGraphicFramePr>
        <p:xfrm>
          <a:off x="2118410" y="2333625"/>
          <a:ext cx="8229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Gráfico" r:id="rId3" imgW="10287000" imgH="5655729" progId="MSGraph.Chart.8">
                  <p:embed followColorScheme="full"/>
                </p:oleObj>
              </mc:Choice>
              <mc:Fallback>
                <p:oleObj name="Gráfico" r:id="rId3" imgW="10287000" imgH="56557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410" y="2333625"/>
                        <a:ext cx="8229600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1268761"/>
            <a:ext cx="8229600" cy="4525963"/>
          </a:xfrm>
        </p:spPr>
        <p:txBody>
          <a:bodyPr/>
          <a:lstStyle/>
          <a:p>
            <a:r>
              <a:rPr lang="pt-BR" altLang="en-US" sz="2400" dirty="0"/>
              <a:t>Bloqueiam parte da radiação UV.</a:t>
            </a:r>
          </a:p>
          <a:p>
            <a:pPr>
              <a:buFontTx/>
              <a:buNone/>
            </a:pPr>
            <a:r>
              <a:rPr lang="pt-BR" altLang="en-US" sz="2400" dirty="0"/>
              <a:t>UV – 340 </a:t>
            </a:r>
            <a:r>
              <a:rPr lang="pt-BR" altLang="en-US" sz="2400" dirty="0" err="1"/>
              <a:t>nm</a:t>
            </a:r>
            <a:r>
              <a:rPr lang="pt-BR" altLang="en-US" sz="2400" dirty="0"/>
              <a:t> – reduz a incidência de </a:t>
            </a:r>
            <a:r>
              <a:rPr lang="pt-BR" altLang="en-US" sz="2400" dirty="0" err="1"/>
              <a:t>Botrytis</a:t>
            </a:r>
            <a:r>
              <a:rPr lang="pt-BR" altLang="en-US" sz="2400" dirty="0"/>
              <a:t> em gérbera.</a:t>
            </a:r>
          </a:p>
        </p:txBody>
      </p:sp>
    </p:spTree>
    <p:extLst>
      <p:ext uri="{BB962C8B-B14F-4D97-AF65-F5344CB8AC3E}">
        <p14:creationId xmlns:p14="http://schemas.microsoft.com/office/powerpoint/2010/main" val="23549485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inhas fotos 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72" y="1052514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 dirty="0" smtClean="0">
                <a:latin typeface="Arial" panose="020B0604020202020204" pitchFamily="34" charset="0"/>
              </a:rPr>
              <a:t>Malhas </a:t>
            </a:r>
            <a:r>
              <a:rPr lang="pt-BR" altLang="en-US" sz="2400" b="1" dirty="0" err="1" smtClean="0">
                <a:latin typeface="Arial" panose="020B0604020202020204" pitchFamily="34" charset="0"/>
              </a:rPr>
              <a:t>termorefletoras</a:t>
            </a:r>
            <a:endParaRPr lang="pt-BR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5303839" y="836614"/>
            <a:ext cx="1368425" cy="2016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897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570963" y="5139757"/>
            <a:ext cx="9038608" cy="1506631"/>
            <a:chOff x="1570963" y="5139757"/>
            <a:chExt cx="9038608" cy="150663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963" y="5160357"/>
              <a:ext cx="142875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832" y="5151543"/>
              <a:ext cx="142875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155208"/>
              <a:ext cx="142875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6" y="5151543"/>
              <a:ext cx="142875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0821" y="5160357"/>
              <a:ext cx="142875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1885136" y="6232684"/>
              <a:ext cx="898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30%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480836" y="6232684"/>
              <a:ext cx="886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40%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006170" y="6235454"/>
              <a:ext cx="945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50%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456040" y="6235454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60%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8104157" y="6235454"/>
              <a:ext cx="8001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70%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9561428" y="6277056"/>
              <a:ext cx="855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80%</a:t>
              </a:r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498" y="5139757"/>
              <a:ext cx="142875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0" y="260648"/>
            <a:ext cx="12192000" cy="79208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TELA TERMO-REFLETORA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10" y="1193164"/>
            <a:ext cx="5074889" cy="3806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591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1999" cy="94971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FFFF00"/>
                </a:solidFill>
              </a:rPr>
              <a:t>Viveiros</a:t>
            </a:r>
            <a:endParaRPr lang="en-US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677638" y="1546663"/>
            <a:ext cx="5176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Controle parcial dos parâmetros climáticos</a:t>
            </a:r>
            <a:endParaRPr lang="pt-BR" sz="2400" dirty="0"/>
          </a:p>
        </p:txBody>
      </p:sp>
      <p:pic>
        <p:nvPicPr>
          <p:cNvPr id="8" name="Picture 5" descr="foto_vivretrat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8" y="1293943"/>
            <a:ext cx="5263581" cy="3096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9311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SC023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052514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935414" y="333375"/>
            <a:ext cx="287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Malha externa</a:t>
            </a: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4656139" y="692151"/>
            <a:ext cx="1368425" cy="2016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39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SC00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268413"/>
            <a:ext cx="7197725" cy="53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Line 3"/>
          <p:cNvSpPr>
            <a:spLocks noChangeShapeType="1"/>
          </p:cNvSpPr>
          <p:nvPr/>
        </p:nvSpPr>
        <p:spPr bwMode="auto">
          <a:xfrm flipH="1">
            <a:off x="5303838" y="692150"/>
            <a:ext cx="792162" cy="11509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727576" y="260350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Malha interna</a:t>
            </a:r>
          </a:p>
        </p:txBody>
      </p:sp>
    </p:spTree>
    <p:extLst>
      <p:ext uri="{BB962C8B-B14F-4D97-AF65-F5344CB8AC3E}">
        <p14:creationId xmlns:p14="http://schemas.microsoft.com/office/powerpoint/2010/main" val="20935619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2800" b="1">
                <a:solidFill>
                  <a:schemeClr val="tx2"/>
                </a:solidFill>
              </a:rPr>
              <a:t>Radiação solar global e transmitância das coberturas com malha termo-refletora externa e interna.</a:t>
            </a:r>
          </a:p>
        </p:txBody>
      </p:sp>
      <p:graphicFrame>
        <p:nvGraphicFramePr>
          <p:cNvPr id="107523" name="Group 3"/>
          <p:cNvGraphicFramePr>
            <a:graphicFrameLocks noGrp="1"/>
          </p:cNvGraphicFramePr>
          <p:nvPr/>
        </p:nvGraphicFramePr>
        <p:xfrm>
          <a:off x="1992313" y="2276475"/>
          <a:ext cx="8229600" cy="3484564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113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Ciclo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Qg (MJm</a:t>
                      </a:r>
                      <a:r>
                        <a:rPr kumimoji="0" lang="pt-BR" alt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-2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  <a:r>
                        <a:rPr kumimoji="0" lang="pt-BR" alt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-1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Transmitâncias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Malha externa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Malha interna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Amb. externo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Malha externa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Malha interna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4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76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48165" name="Text Box 37"/>
          <p:cNvSpPr txBox="1">
            <a:spLocks noChangeArrowheads="1"/>
          </p:cNvSpPr>
          <p:nvPr/>
        </p:nvSpPr>
        <p:spPr bwMode="auto">
          <a:xfrm>
            <a:off x="2063751" y="6021388"/>
            <a:ext cx="4608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>
                <a:latin typeface="Arial" panose="020B0604020202020204" pitchFamily="34" charset="0"/>
              </a:rPr>
              <a:t>Pandorfi (2006)</a:t>
            </a:r>
          </a:p>
        </p:txBody>
      </p:sp>
    </p:spTree>
    <p:extLst>
      <p:ext uri="{BB962C8B-B14F-4D97-AF65-F5344CB8AC3E}">
        <p14:creationId xmlns:p14="http://schemas.microsoft.com/office/powerpoint/2010/main" val="19499114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SC023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96975"/>
            <a:ext cx="7197725" cy="53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5232401" y="1196975"/>
            <a:ext cx="1439863" cy="23764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000375" y="549275"/>
            <a:ext cx="5183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Arial" panose="020B0604020202020204" pitchFamily="34" charset="0"/>
              </a:rPr>
              <a:t>Tela de sombreamento - preta</a:t>
            </a:r>
          </a:p>
        </p:txBody>
      </p:sp>
    </p:spTree>
    <p:extLst>
      <p:ext uri="{BB962C8B-B14F-4D97-AF65-F5344CB8AC3E}">
        <p14:creationId xmlns:p14="http://schemas.microsoft.com/office/powerpoint/2010/main" val="5492460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33376"/>
            <a:ext cx="8675688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Line 3"/>
          <p:cNvSpPr>
            <a:spLocks noChangeShapeType="1"/>
          </p:cNvSpPr>
          <p:nvPr/>
        </p:nvSpPr>
        <p:spPr bwMode="auto">
          <a:xfrm>
            <a:off x="4583114" y="620713"/>
            <a:ext cx="649287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719513" y="333376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latin typeface="Arial" panose="020B0604020202020204" pitchFamily="34" charset="0"/>
              </a:rPr>
              <a:t>externo</a:t>
            </a: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6024563" y="1989138"/>
            <a:ext cx="215900" cy="792162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951538" y="1484313"/>
            <a:ext cx="1439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solidFill>
                  <a:srgbClr val="33CC33"/>
                </a:solidFill>
                <a:latin typeface="Arial" panose="020B0604020202020204" pitchFamily="34" charset="0"/>
              </a:rPr>
              <a:t>plástico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V="1">
            <a:off x="5808664" y="3213100"/>
            <a:ext cx="574675" cy="19446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495550" y="4724401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solidFill>
                  <a:srgbClr val="FF3300"/>
                </a:solidFill>
                <a:latin typeface="Arial" panose="020B0604020202020204" pitchFamily="34" charset="0"/>
              </a:rPr>
              <a:t>Plástico + tela termorefletora</a:t>
            </a: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H="1" flipV="1">
            <a:off x="7896226" y="3357563"/>
            <a:ext cx="792163" cy="18716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7464425" y="5373688"/>
            <a:ext cx="2808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Plástico + malha preta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2208214" y="5876925"/>
            <a:ext cx="7991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latin typeface="Arial" panose="020B0604020202020204" pitchFamily="34" charset="0"/>
              </a:rPr>
              <a:t>Variação diária da radiação solar global para um dia de céu limpo em Piracicaba (SP), 2002.</a:t>
            </a:r>
          </a:p>
        </p:txBody>
      </p:sp>
    </p:spTree>
    <p:extLst>
      <p:ext uri="{BB962C8B-B14F-4D97-AF65-F5344CB8AC3E}">
        <p14:creationId xmlns:p14="http://schemas.microsoft.com/office/powerpoint/2010/main" val="1203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8249" y="554255"/>
            <a:ext cx="8229600" cy="3598295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pt-BR" altLang="en-US" sz="3600" dirty="0" err="1" smtClean="0">
                <a:solidFill>
                  <a:srgbClr val="FF0000"/>
                </a:solidFill>
                <a:latin typeface="+mn-lt"/>
              </a:rPr>
              <a:t>Mallas</a:t>
            </a:r>
            <a:r>
              <a:rPr lang="pt-BR" alt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pt-BR" altLang="en-US" sz="3600" dirty="0" err="1" smtClean="0">
                <a:solidFill>
                  <a:schemeClr val="accent5"/>
                </a:solidFill>
                <a:latin typeface="+mn-lt"/>
              </a:rPr>
              <a:t>Fotoseletivas</a:t>
            </a:r>
            <a:r>
              <a:rPr lang="pt-BR" altLang="en-US" sz="3600" dirty="0">
                <a:solidFill>
                  <a:srgbClr val="FF0000"/>
                </a:solidFill>
                <a:latin typeface="+mn-lt"/>
              </a:rPr>
              <a:t/>
            </a:r>
            <a:br>
              <a:rPr lang="pt-BR" altLang="en-US" sz="3600" dirty="0">
                <a:solidFill>
                  <a:srgbClr val="FF0000"/>
                </a:solidFill>
                <a:latin typeface="+mn-lt"/>
              </a:rPr>
            </a:br>
            <a:r>
              <a:rPr lang="pt-BR" altLang="en-US" sz="4000" dirty="0">
                <a:latin typeface="+mn-lt"/>
              </a:rPr>
              <a:t/>
            </a:r>
            <a:br>
              <a:rPr lang="pt-BR" altLang="en-US" sz="4000" dirty="0">
                <a:latin typeface="+mn-lt"/>
              </a:rPr>
            </a:br>
            <a:r>
              <a:rPr lang="pt-BR" altLang="en-US" sz="4000" dirty="0">
                <a:latin typeface="+mn-lt"/>
              </a:rPr>
              <a:t/>
            </a:r>
            <a:br>
              <a:rPr lang="pt-BR" altLang="en-US" sz="4000" dirty="0">
                <a:latin typeface="+mn-lt"/>
              </a:rPr>
            </a:br>
            <a:r>
              <a:rPr lang="pt-BR" altLang="en-US" sz="4000" dirty="0" smtClean="0">
                <a:latin typeface="+mn-lt"/>
              </a:rPr>
              <a:t>- </a:t>
            </a:r>
            <a:r>
              <a:rPr lang="pt-BR" altLang="en-US" sz="3600" dirty="0" smtClean="0">
                <a:latin typeface="+mn-lt"/>
              </a:rPr>
              <a:t>Relação </a:t>
            </a:r>
            <a:r>
              <a:rPr lang="pt-BR" altLang="en-US" sz="3600" dirty="0">
                <a:latin typeface="+mn-lt"/>
              </a:rPr>
              <a:t>R/RF: alteração da morfogênese da planta</a:t>
            </a:r>
            <a:br>
              <a:rPr lang="pt-BR" altLang="en-US" sz="3600" dirty="0">
                <a:latin typeface="+mn-lt"/>
              </a:rPr>
            </a:br>
            <a:r>
              <a:rPr lang="pt-BR" altLang="en-US" sz="3600" dirty="0">
                <a:latin typeface="+mn-lt"/>
              </a:rPr>
              <a:t/>
            </a:r>
            <a:br>
              <a:rPr lang="pt-BR" altLang="en-US" sz="3600" dirty="0">
                <a:latin typeface="+mn-lt"/>
              </a:rPr>
            </a:br>
            <a:r>
              <a:rPr lang="pt-BR" altLang="en-US" sz="3600" dirty="0" smtClean="0">
                <a:latin typeface="+mn-lt"/>
              </a:rPr>
              <a:t>- Proporção </a:t>
            </a:r>
            <a:r>
              <a:rPr lang="pt-BR" altLang="en-US" sz="3600" dirty="0">
                <a:latin typeface="+mn-lt"/>
              </a:rPr>
              <a:t>radiação vermelha/azul</a:t>
            </a:r>
          </a:p>
        </p:txBody>
      </p:sp>
    </p:spTree>
    <p:extLst>
      <p:ext uri="{BB962C8B-B14F-4D97-AF65-F5344CB8AC3E}">
        <p14:creationId xmlns:p14="http://schemas.microsoft.com/office/powerpoint/2010/main" val="16907597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04056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Malhas </a:t>
            </a:r>
            <a:r>
              <a:rPr lang="pt-BR" b="1" dirty="0" err="1" smtClean="0"/>
              <a:t>fotosseletivas</a:t>
            </a:r>
            <a:endParaRPr lang="pt-BR" b="1" dirty="0"/>
          </a:p>
        </p:txBody>
      </p:sp>
      <p:pic>
        <p:nvPicPr>
          <p:cNvPr id="82946" name="Picture 2" descr="cromi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72" y="4152550"/>
            <a:ext cx="2531678" cy="25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72" y="1414349"/>
            <a:ext cx="2549706" cy="25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423731"/>
              </p:ext>
            </p:extLst>
          </p:nvPr>
        </p:nvGraphicFramePr>
        <p:xfrm>
          <a:off x="4871865" y="1414349"/>
          <a:ext cx="5679895" cy="239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5979"/>
                <a:gridCol w="1135979"/>
                <a:gridCol w="1135979"/>
                <a:gridCol w="1135979"/>
                <a:gridCol w="1135979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Tela</a:t>
                      </a:r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Helicônia</a:t>
                      </a:r>
                      <a:r>
                        <a:rPr lang="pt-BR" dirty="0" smtClean="0"/>
                        <a:t> H01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H. </a:t>
                      </a:r>
                      <a:r>
                        <a:rPr lang="pt-BR" dirty="0" err="1" smtClean="0"/>
                        <a:t>ortotricha</a:t>
                      </a:r>
                      <a:endParaRPr lang="pt-BR" dirty="0" smtClean="0"/>
                    </a:p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No brotos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Altura (cm)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No brotos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Altura (cm)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Controle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88 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15,6 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38 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28 c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Azul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94 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19,9 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46 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34,5 a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Vermelho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56 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19,1 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54 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31,6 b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4313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83464"/>
            <a:ext cx="12191999" cy="217627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>
                <a:solidFill>
                  <a:srgbClr val="FFFF00"/>
                </a:solidFill>
              </a:rPr>
              <a:t>Porque controlar o microclima na casa de vegetação?</a:t>
            </a:r>
            <a:endParaRPr lang="en-US" b="1" dirty="0" smtClean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98649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" y="0"/>
            <a:ext cx="12191999" cy="7595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Estufa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agricola</a:t>
            </a:r>
            <a:endParaRPr lang="en-US" b="1" dirty="0" smtClean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890" y="1399032"/>
            <a:ext cx="7906951" cy="530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4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75557" y="415925"/>
            <a:ext cx="9640887" cy="115093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FATORES QUE INTERFEREM NO CRESCIMENTO, PRODUTIVIDADE E QUALIDADE DAS HORTALIÇAS EM AMBIENTE PROTEGIDO</a:t>
            </a:r>
            <a:endParaRPr lang="pt-B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1543" y="1736496"/>
            <a:ext cx="5029200" cy="4844916"/>
          </a:xfr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3200" b="1" dirty="0" smtClean="0">
                <a:solidFill>
                  <a:srgbClr val="C00000"/>
                </a:solidFill>
              </a:rPr>
              <a:t>Fatores ambientais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Radiação solar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Temperatura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Umidade relativa do ar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Movimento do ar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Concentração de CO</a:t>
            </a:r>
            <a:r>
              <a:rPr lang="pt-BR" sz="3200" b="1" baseline="-25000" dirty="0" smtClean="0"/>
              <a:t>2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5812972" y="1736496"/>
            <a:ext cx="6036128" cy="49090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sz="3200" b="1" dirty="0" smtClean="0">
                <a:solidFill>
                  <a:srgbClr val="C00000"/>
                </a:solidFill>
              </a:rPr>
              <a:t>Fatores culturais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Nível de umidade (Irrigação)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Nutrição mineral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outros</a:t>
            </a:r>
            <a:endParaRPr lang="pt-BR" sz="3200" b="1" dirty="0"/>
          </a:p>
          <a:p>
            <a:pPr algn="l">
              <a:lnSpc>
                <a:spcPct val="150000"/>
              </a:lnSpc>
            </a:pPr>
            <a:r>
              <a:rPr lang="pt-BR" sz="3200" b="1" dirty="0">
                <a:solidFill>
                  <a:srgbClr val="C00000"/>
                </a:solidFill>
              </a:rPr>
              <a:t>Fatores </a:t>
            </a:r>
            <a:r>
              <a:rPr lang="pt-BR" sz="3200" b="1" dirty="0" smtClean="0">
                <a:solidFill>
                  <a:srgbClr val="C00000"/>
                </a:solidFill>
              </a:rPr>
              <a:t>genéticos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Espécie / Cultivar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89582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67112" y="0"/>
            <a:ext cx="12192000" cy="659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 dirty="0"/>
              <a:t>Estufas não climatizadas</a:t>
            </a:r>
            <a:endParaRPr lang="pt-PT" altLang="en-US" sz="2400" b="1" dirty="0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86001" y="1447801"/>
            <a:ext cx="7629525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en-US" sz="1800" b="1"/>
              <a:t>CONTROLE DA TEMPERATURA E DA UMIDADE RELATIVA DO AR</a:t>
            </a:r>
          </a:p>
          <a:p>
            <a:endParaRPr lang="pt-BR" altLang="en-US" sz="1800" b="1"/>
          </a:p>
          <a:p>
            <a:pPr>
              <a:buFontTx/>
              <a:buNone/>
            </a:pPr>
            <a:r>
              <a:rPr lang="pt-BR" altLang="en-US" sz="1800" b="1"/>
              <a:t>- </a:t>
            </a:r>
            <a:r>
              <a:rPr lang="pt-BR" altLang="en-US" sz="1800"/>
              <a:t>Janelas laterais, frontais e zenitais</a:t>
            </a:r>
          </a:p>
        </p:txBody>
      </p:sp>
      <p:pic>
        <p:nvPicPr>
          <p:cNvPr id="51204" name="Picture 4" descr="desPoly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2590800"/>
            <a:ext cx="2035175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2133600" y="4800600"/>
            <a:ext cx="60198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en-US" sz="2400"/>
              <a:t> </a:t>
            </a:r>
            <a:r>
              <a:rPr lang="pt-BR" altLang="en-US" sz="1800" b="1"/>
              <a:t>CONTROLE DA LUMINOSIDADE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altLang="en-US" sz="1800"/>
              <a:t> Malhas de sombreamento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altLang="en-US" sz="1800"/>
              <a:t> Malhas reflexivas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1800"/>
              <a:t>- Iluminação artificial</a:t>
            </a:r>
            <a:endParaRPr lang="pt-PT" altLang="en-US" sz="1800"/>
          </a:p>
        </p:txBody>
      </p:sp>
    </p:spTree>
    <p:extLst>
      <p:ext uri="{BB962C8B-B14F-4D97-AF65-F5344CB8AC3E}">
        <p14:creationId xmlns:p14="http://schemas.microsoft.com/office/powerpoint/2010/main" val="271061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079" y="717401"/>
            <a:ext cx="10515600" cy="97196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/>
              <a:t>FATORES AMBIENTAIS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567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86" y="1463839"/>
            <a:ext cx="7176828" cy="537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Line 9"/>
          <p:cNvSpPr>
            <a:spLocks noChangeShapeType="1"/>
          </p:cNvSpPr>
          <p:nvPr/>
        </p:nvSpPr>
        <p:spPr bwMode="auto">
          <a:xfrm flipH="1" flipV="1">
            <a:off x="4831476" y="1877167"/>
            <a:ext cx="608223" cy="4837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>
            <a:off x="5131900" y="2577659"/>
            <a:ext cx="1022721" cy="172798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 rot="20687767">
            <a:off x="3551393" y="1766421"/>
            <a:ext cx="2522538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b="1" dirty="0" smtClean="0"/>
              <a:t>Reflexão</a:t>
            </a:r>
            <a:endParaRPr lang="pt-PT" altLang="en-US" sz="2400" b="1" dirty="0"/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5752487" y="2913894"/>
            <a:ext cx="12991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b="1" dirty="0" smtClean="0"/>
              <a:t>Difusão</a:t>
            </a:r>
            <a:endParaRPr lang="pt-PT" altLang="en-US" sz="2400" b="1" dirty="0"/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5854354" y="4368172"/>
            <a:ext cx="109095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b="1" dirty="0" smtClean="0"/>
              <a:t>Direta</a:t>
            </a:r>
            <a:endParaRPr lang="pt-PT" altLang="en-US" sz="2400" b="1" dirty="0"/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flipV="1">
            <a:off x="6332900" y="1627896"/>
            <a:ext cx="885483" cy="23241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6945310" y="1847656"/>
            <a:ext cx="15100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b="1" dirty="0" smtClean="0"/>
              <a:t>Absorção</a:t>
            </a:r>
            <a:endParaRPr lang="pt-PT" altLang="en-US" sz="2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618417" y="1966032"/>
            <a:ext cx="1226352" cy="733533"/>
            <a:chOff x="3813687" y="2429727"/>
            <a:chExt cx="1226352" cy="733533"/>
          </a:xfrm>
        </p:grpSpPr>
        <p:sp>
          <p:nvSpPr>
            <p:cNvPr id="42" name="Line 12"/>
            <p:cNvSpPr>
              <a:spLocks noChangeShapeType="1"/>
            </p:cNvSpPr>
            <p:nvPr/>
          </p:nvSpPr>
          <p:spPr bwMode="auto">
            <a:xfrm>
              <a:off x="4252639" y="2429727"/>
              <a:ext cx="7874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" name="Line 12"/>
            <p:cNvSpPr>
              <a:spLocks noChangeShapeType="1"/>
            </p:cNvSpPr>
            <p:nvPr/>
          </p:nvSpPr>
          <p:spPr bwMode="auto">
            <a:xfrm flipH="1">
              <a:off x="4214621" y="2453607"/>
              <a:ext cx="7162" cy="7096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4" name="Line 12"/>
            <p:cNvSpPr>
              <a:spLocks noChangeShapeType="1"/>
            </p:cNvSpPr>
            <p:nvPr/>
          </p:nvSpPr>
          <p:spPr bwMode="auto">
            <a:xfrm flipH="1">
              <a:off x="3813687" y="2450647"/>
              <a:ext cx="402192" cy="6358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2"/>
            <p:cNvSpPr>
              <a:spLocks noChangeShapeType="1"/>
            </p:cNvSpPr>
            <p:nvPr/>
          </p:nvSpPr>
          <p:spPr bwMode="auto">
            <a:xfrm>
              <a:off x="4235287" y="2431488"/>
              <a:ext cx="369615" cy="72463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" y="0"/>
            <a:ext cx="12191999" cy="7595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Luz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2435" y="1064052"/>
            <a:ext cx="2935224" cy="2593776"/>
            <a:chOff x="1188720" y="2499432"/>
            <a:chExt cx="2935224" cy="2593776"/>
          </a:xfrm>
        </p:grpSpPr>
        <p:sp>
          <p:nvSpPr>
            <p:cNvPr id="6" name="Explosion 1 5"/>
            <p:cNvSpPr/>
            <p:nvPr/>
          </p:nvSpPr>
          <p:spPr>
            <a:xfrm>
              <a:off x="1188720" y="2499432"/>
              <a:ext cx="2935224" cy="2593776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98438" y="3342747"/>
              <a:ext cx="18196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Reducao</a:t>
              </a:r>
              <a:r>
                <a:rPr lang="en-US" sz="2800" dirty="0" smtClean="0"/>
                <a:t> de 5-50%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8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1919288" y="2492375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pt-BR" altLang="en-US" sz="2800"/>
              <a:t>Irradiância solar ou densidade de fluxo radiotativo: quantidade de radiação solar recebida por uma superfície de área na unidade de tempo: J m</a:t>
            </a:r>
            <a:r>
              <a:rPr lang="pt-BR" altLang="en-US" sz="2800" baseline="30000"/>
              <a:t>-2</a:t>
            </a:r>
            <a:r>
              <a:rPr lang="pt-BR" altLang="en-US" sz="2800"/>
              <a:t> s</a:t>
            </a:r>
            <a:r>
              <a:rPr lang="pt-BR" altLang="en-US" sz="2800" baseline="30000"/>
              <a:t>-1</a:t>
            </a:r>
            <a:r>
              <a:rPr lang="pt-BR" altLang="en-US" sz="2800"/>
              <a:t> ou W m</a:t>
            </a:r>
            <a:r>
              <a:rPr lang="pt-BR" altLang="en-US" sz="2800" baseline="30000"/>
              <a:t>-2</a:t>
            </a:r>
            <a:r>
              <a:rPr lang="pt-BR" altLang="en-US" sz="2800"/>
              <a:t>.</a:t>
            </a:r>
            <a:br>
              <a:rPr lang="pt-BR" altLang="en-US" sz="2800"/>
            </a:br>
            <a:endParaRPr lang="pt-BR" altLang="en-US" sz="2800"/>
          </a:p>
        </p:txBody>
      </p:sp>
      <p:pic>
        <p:nvPicPr>
          <p:cNvPr id="3075" name="Picture 5" descr="ar'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60350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296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008000"/>
          </a:solidFill>
        </p:spPr>
        <p:txBody>
          <a:bodyPr/>
          <a:lstStyle/>
          <a:p>
            <a:pPr algn="ctr" eaLnBrk="1" hangingPunct="1"/>
            <a:r>
              <a:rPr lang="pt-BR" altLang="en-US" sz="3600">
                <a:solidFill>
                  <a:schemeClr val="bg1"/>
                </a:solidFill>
              </a:rPr>
              <a:t>UNIDADES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135189" y="2924175"/>
            <a:ext cx="8281987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dirty="0"/>
              <a:t>1W/m</a:t>
            </a:r>
            <a:r>
              <a:rPr lang="pt-BR" altLang="en-US" sz="2800" baseline="30000" dirty="0"/>
              <a:t>2</a:t>
            </a:r>
            <a:r>
              <a:rPr lang="pt-BR" altLang="en-US" sz="2800" dirty="0"/>
              <a:t> = 0,1 mW/cm</a:t>
            </a:r>
            <a:r>
              <a:rPr lang="pt-BR" altLang="en-US" sz="2800" baseline="30000" dirty="0"/>
              <a:t>2</a:t>
            </a:r>
            <a:r>
              <a:rPr lang="pt-BR" altLang="en-US" sz="2800" dirty="0"/>
              <a:t> = 1,43 10-5 cal/cm</a:t>
            </a:r>
            <a:r>
              <a:rPr lang="pt-BR" altLang="en-US" sz="2800" baseline="30000" dirty="0"/>
              <a:t>2</a:t>
            </a:r>
            <a:r>
              <a:rPr lang="pt-BR" altLang="en-US" sz="2800" dirty="0"/>
              <a:t> min </a:t>
            </a:r>
          </a:p>
          <a:p>
            <a:pPr eaLnBrk="1" hangingPunct="1"/>
            <a:endParaRPr lang="pt-BR" altLang="en-US" sz="2800" dirty="0"/>
          </a:p>
          <a:p>
            <a:pPr eaLnBrk="1" hangingPunct="1"/>
            <a:r>
              <a:rPr lang="pt-BR" altLang="en-US" sz="2800" dirty="0"/>
              <a:t>1W = 1 J/s = 1 W/m</a:t>
            </a:r>
            <a:r>
              <a:rPr lang="pt-BR" altLang="en-US" sz="2800" baseline="30000" dirty="0"/>
              <a:t>2</a:t>
            </a:r>
            <a:r>
              <a:rPr lang="pt-BR" altLang="en-US" sz="2800" dirty="0"/>
              <a:t> = 1 J/m</a:t>
            </a:r>
            <a:r>
              <a:rPr lang="pt-BR" altLang="en-US" sz="2800" baseline="30000" dirty="0"/>
              <a:t>2</a:t>
            </a:r>
            <a:r>
              <a:rPr lang="pt-BR" altLang="en-US" sz="2800" dirty="0"/>
              <a:t> s </a:t>
            </a:r>
          </a:p>
          <a:p>
            <a:pPr eaLnBrk="1" hangingPunct="1"/>
            <a:endParaRPr lang="pt-BR" altLang="en-US" sz="2800" dirty="0"/>
          </a:p>
          <a:p>
            <a:pPr eaLnBrk="1" hangingPunct="1"/>
            <a:r>
              <a:rPr lang="pt-BR" altLang="en-US" sz="2800" dirty="0"/>
              <a:t>1 </a:t>
            </a:r>
            <a:r>
              <a:rPr lang="pt-BR" altLang="en-US" sz="2800" dirty="0" smtClean="0"/>
              <a:t>W m</a:t>
            </a:r>
            <a:r>
              <a:rPr lang="pt-BR" altLang="en-US" sz="2800" baseline="30000" dirty="0" smtClean="0"/>
              <a:t>-2</a:t>
            </a:r>
            <a:r>
              <a:rPr lang="pt-BR" altLang="en-US" sz="2800" dirty="0" smtClean="0"/>
              <a:t> </a:t>
            </a:r>
            <a:r>
              <a:rPr lang="pt-BR" altLang="en-US" sz="2800" dirty="0"/>
              <a:t>de RFA = 4,57 </a:t>
            </a:r>
            <a:r>
              <a:rPr lang="pt-BR" altLang="en-US" sz="2800" dirty="0">
                <a:cs typeface="Arial" panose="020B0604020202020204" pitchFamily="34" charset="0"/>
              </a:rPr>
              <a:t>µmol m</a:t>
            </a:r>
            <a:r>
              <a:rPr lang="pt-BR" altLang="en-US" sz="2800" baseline="30000" dirty="0">
                <a:cs typeface="Arial" panose="020B0604020202020204" pitchFamily="34" charset="0"/>
              </a:rPr>
              <a:t>-2</a:t>
            </a:r>
            <a:r>
              <a:rPr lang="pt-BR" altLang="en-US" sz="2800" dirty="0">
                <a:cs typeface="Arial" panose="020B0604020202020204" pitchFamily="34" charset="0"/>
              </a:rPr>
              <a:t> s</a:t>
            </a:r>
            <a:r>
              <a:rPr lang="pt-BR" altLang="en-US" sz="2800" baseline="30000" dirty="0">
                <a:cs typeface="Arial" panose="020B0604020202020204" pitchFamily="34" charset="0"/>
              </a:rPr>
              <a:t>-1 </a:t>
            </a:r>
            <a:r>
              <a:rPr lang="pt-BR" altLang="en-US" sz="2800" dirty="0">
                <a:cs typeface="Arial" panose="020B0604020202020204" pitchFamily="34" charset="0"/>
              </a:rPr>
              <a:t>= 247 lux</a:t>
            </a:r>
          </a:p>
          <a:p>
            <a:pPr eaLnBrk="1" hangingPunct="1"/>
            <a:endParaRPr lang="pt-BR" alt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4701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3" y="260350"/>
            <a:ext cx="7772400" cy="719138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4000"/>
              <a:t>LUMINOSIDADE</a:t>
            </a:r>
          </a:p>
        </p:txBody>
      </p:sp>
      <p:pic>
        <p:nvPicPr>
          <p:cNvPr id="5123" name="Picture 5" descr="000373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23989"/>
            <a:ext cx="7386638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6299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  <a:solidFill>
            <a:srgbClr val="CC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t-BR" altLang="en-US" sz="2800"/>
              <a:t>Radiação eletromagnética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z="2400" dirty="0"/>
              <a:t>c = v.</a:t>
            </a:r>
            <a:r>
              <a:rPr lang="el-GR" altLang="en-US" sz="2400" dirty="0">
                <a:cs typeface="Arial" panose="020B0604020202020204" pitchFamily="34" charset="0"/>
              </a:rPr>
              <a:t>λ</a:t>
            </a:r>
            <a:endParaRPr lang="pt-BR" altLang="en-US" sz="2400" dirty="0">
              <a:cs typeface="Arial" panose="020B0604020202020204" pitchFamily="34" charset="0"/>
            </a:endParaRPr>
          </a:p>
          <a:p>
            <a:pPr eaLnBrk="1" hangingPunct="1"/>
            <a:r>
              <a:rPr lang="pt-BR" altLang="en-US" sz="2400" dirty="0">
                <a:cs typeface="Arial" panose="020B0604020202020204" pitchFamily="34" charset="0"/>
              </a:rPr>
              <a:t>c =velocidade da radiação (2,99810</a:t>
            </a:r>
            <a:r>
              <a:rPr lang="pt-BR" altLang="en-US" sz="2400" baseline="30000" dirty="0">
                <a:cs typeface="Arial" panose="020B0604020202020204" pitchFamily="34" charset="0"/>
              </a:rPr>
              <a:t>8</a:t>
            </a:r>
            <a:r>
              <a:rPr lang="pt-BR" altLang="en-US" sz="2400" dirty="0">
                <a:cs typeface="Arial" panose="020B0604020202020204" pitchFamily="34" charset="0"/>
              </a:rPr>
              <a:t> m s</a:t>
            </a:r>
            <a:r>
              <a:rPr lang="pt-BR" altLang="en-US" sz="2400" baseline="30000" dirty="0">
                <a:cs typeface="Arial" panose="020B0604020202020204" pitchFamily="34" charset="0"/>
              </a:rPr>
              <a:t>-1 </a:t>
            </a:r>
            <a:r>
              <a:rPr lang="pt-BR" altLang="en-US" sz="2400" dirty="0">
                <a:cs typeface="Arial" panose="020B0604020202020204" pitchFamily="34" charset="0"/>
              </a:rPr>
              <a:t>no vácuo)</a:t>
            </a:r>
            <a:r>
              <a:rPr lang="pt-BR" altLang="en-US" sz="2400" baseline="300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pt-BR" altLang="en-US" sz="2400" dirty="0">
                <a:cs typeface="Arial" panose="020B0604020202020204" pitchFamily="34" charset="0"/>
              </a:rPr>
              <a:t>v = frequência (1/s)</a:t>
            </a:r>
          </a:p>
          <a:p>
            <a:pPr eaLnBrk="1" hangingPunct="1"/>
            <a:r>
              <a:rPr lang="el-GR" altLang="en-US" sz="2400" dirty="0">
                <a:cs typeface="Arial" panose="020B0604020202020204" pitchFamily="34" charset="0"/>
              </a:rPr>
              <a:t>λ</a:t>
            </a:r>
            <a:r>
              <a:rPr lang="pt-BR" altLang="en-US" sz="2400" dirty="0">
                <a:cs typeface="Arial" panose="020B0604020202020204" pitchFamily="34" charset="0"/>
              </a:rPr>
              <a:t> = comprimento de onda (m)</a:t>
            </a:r>
          </a:p>
          <a:p>
            <a:pPr eaLnBrk="1" hangingPunct="1"/>
            <a:endParaRPr lang="pt-BR" altLang="en-US" sz="2400" dirty="0">
              <a:cs typeface="Arial" panose="020B0604020202020204" pitchFamily="34" charset="0"/>
            </a:endParaRPr>
          </a:p>
          <a:p>
            <a:pPr eaLnBrk="1" hangingPunct="1"/>
            <a:r>
              <a:rPr lang="pt-BR" altLang="en-US" sz="2400" dirty="0">
                <a:cs typeface="Arial" panose="020B0604020202020204" pitchFamily="34" charset="0"/>
              </a:rPr>
              <a:t>Lei de Planck</a:t>
            </a:r>
          </a:p>
          <a:p>
            <a:pPr eaLnBrk="1" hangingPunct="1"/>
            <a:r>
              <a:rPr lang="pt-BR" altLang="en-US" sz="2400" dirty="0">
                <a:cs typeface="Arial" panose="020B0604020202020204" pitchFamily="34" charset="0"/>
              </a:rPr>
              <a:t>E = </a:t>
            </a:r>
            <a:r>
              <a:rPr lang="pt-BR" altLang="en-US" sz="2400" dirty="0" err="1">
                <a:cs typeface="Arial" panose="020B0604020202020204" pitchFamily="34" charset="0"/>
              </a:rPr>
              <a:t>h.v</a:t>
            </a:r>
            <a:r>
              <a:rPr lang="pt-BR" altLang="en-US" sz="2400" dirty="0">
                <a:cs typeface="Arial" panose="020B0604020202020204" pitchFamily="34" charset="0"/>
              </a:rPr>
              <a:t> = </a:t>
            </a:r>
            <a:r>
              <a:rPr lang="pt-BR" altLang="en-US" sz="2400" dirty="0" err="1">
                <a:cs typeface="Arial" panose="020B0604020202020204" pitchFamily="34" charset="0"/>
              </a:rPr>
              <a:t>h.c</a:t>
            </a:r>
            <a:endParaRPr lang="el-GR" altLang="en-US" sz="2400" dirty="0">
              <a:cs typeface="Arial" panose="020B0604020202020204" pitchFamily="34" charset="0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139443" y="4918139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83906" y="4849021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dirty="0"/>
              <a:t>λ</a:t>
            </a:r>
            <a:endParaRPr lang="pt-BR" altLang="en-US" dirty="0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1847851" y="5229226"/>
            <a:ext cx="439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/>
              <a:t>h = constante de Planck = 6,62610</a:t>
            </a:r>
            <a:r>
              <a:rPr lang="pt-BR" altLang="en-US" baseline="30000"/>
              <a:t>-34</a:t>
            </a:r>
            <a:r>
              <a:rPr lang="pt-BR" altLang="en-US"/>
              <a:t> J.s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1774826" y="6021388"/>
            <a:ext cx="7993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/>
              <a:t>Raios ultravioleta (10</a:t>
            </a:r>
            <a:r>
              <a:rPr lang="pt-BR" altLang="en-US" baseline="30000"/>
              <a:t>-8</a:t>
            </a:r>
            <a:r>
              <a:rPr lang="pt-BR" altLang="en-US"/>
              <a:t> – 3,810</a:t>
            </a:r>
            <a:r>
              <a:rPr lang="pt-BR" altLang="en-US" baseline="30000"/>
              <a:t>-7</a:t>
            </a:r>
            <a:r>
              <a:rPr lang="pt-BR" altLang="en-US"/>
              <a:t> m); luz visível  (3,810</a:t>
            </a:r>
            <a:r>
              <a:rPr lang="pt-BR" altLang="en-US" baseline="30000"/>
              <a:t>-7</a:t>
            </a:r>
            <a:r>
              <a:rPr lang="pt-BR" altLang="en-US"/>
              <a:t> – 7,610</a:t>
            </a:r>
            <a:r>
              <a:rPr lang="pt-BR" altLang="en-US" baseline="30000"/>
              <a:t>-7</a:t>
            </a:r>
            <a:r>
              <a:rPr lang="pt-BR" altLang="en-US"/>
              <a:t> m); infravermelho (7,610</a:t>
            </a:r>
            <a:r>
              <a:rPr lang="pt-BR" altLang="en-US" baseline="30000"/>
              <a:t>-7</a:t>
            </a:r>
            <a:r>
              <a:rPr lang="pt-BR" altLang="en-US"/>
              <a:t> – 10</a:t>
            </a:r>
            <a:r>
              <a:rPr lang="pt-BR" altLang="en-US" baseline="30000"/>
              <a:t>-4</a:t>
            </a:r>
            <a:r>
              <a:rPr lang="pt-BR" altLang="en-US"/>
              <a:t> m).</a:t>
            </a:r>
          </a:p>
        </p:txBody>
      </p:sp>
      <p:pic>
        <p:nvPicPr>
          <p:cNvPr id="6152" name="Picture 11" descr="Image:Comprimento-de-onda.png">
            <a:hlinkClick r:id="rId2" tooltip="Image:Comprimento-de-onda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781300"/>
            <a:ext cx="34385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04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sz="3200"/>
              <a:t>Radiação fotossinteticamente ativa - PAR</a:t>
            </a:r>
          </a:p>
        </p:txBody>
      </p:sp>
      <p:pic>
        <p:nvPicPr>
          <p:cNvPr id="7171" name="Picture 5" descr="smartligh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628775"/>
            <a:ext cx="7202488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1509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850900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t-BR" altLang="en-US" sz="3600" b="1"/>
              <a:t>Radiação solar direta e difusa</a:t>
            </a:r>
          </a:p>
        </p:txBody>
      </p:sp>
      <p:sp>
        <p:nvSpPr>
          <p:cNvPr id="9219" name="AutoShape 5"/>
          <p:cNvSpPr>
            <a:spLocks noChangeArrowheads="1"/>
          </p:cNvSpPr>
          <p:nvPr/>
        </p:nvSpPr>
        <p:spPr bwMode="auto">
          <a:xfrm>
            <a:off x="4224338" y="2492376"/>
            <a:ext cx="2881312" cy="1368425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>
            <a:off x="4224339" y="2060576"/>
            <a:ext cx="936625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>
            <a:off x="3648075" y="2852738"/>
            <a:ext cx="15113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22" name="Freeform 9"/>
          <p:cNvSpPr>
            <a:spLocks/>
          </p:cNvSpPr>
          <p:nvPr/>
        </p:nvSpPr>
        <p:spPr bwMode="auto">
          <a:xfrm>
            <a:off x="4749800" y="2795588"/>
            <a:ext cx="184150" cy="169862"/>
          </a:xfrm>
          <a:custGeom>
            <a:avLst/>
            <a:gdLst>
              <a:gd name="T0" fmla="*/ 184150 w 116"/>
              <a:gd name="T1" fmla="*/ 0 h 107"/>
              <a:gd name="T2" fmla="*/ 0 w 116"/>
              <a:gd name="T3" fmla="*/ 77787 h 107"/>
              <a:gd name="T4" fmla="*/ 26988 w 116"/>
              <a:gd name="T5" fmla="*/ 169862 h 10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" h="107">
                <a:moveTo>
                  <a:pt x="116" y="0"/>
                </a:moveTo>
                <a:cubicBezTo>
                  <a:pt x="46" y="10"/>
                  <a:pt x="46" y="6"/>
                  <a:pt x="0" y="49"/>
                </a:cubicBezTo>
                <a:cubicBezTo>
                  <a:pt x="10" y="96"/>
                  <a:pt x="3" y="77"/>
                  <a:pt x="17" y="10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4583113" y="2636838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/>
              <a:t>i</a:t>
            </a:r>
          </a:p>
        </p:txBody>
      </p:sp>
      <p:pic>
        <p:nvPicPr>
          <p:cNvPr id="9224" name="Picture 12" descr="MCj0331795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2205039"/>
            <a:ext cx="920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2566988" y="4292600"/>
            <a:ext cx="56896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/>
              <a:t>Transmissividade: proporção de radiação transmitida.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/>
              <a:t>Radiação solar direta: ângulo de incidência entre os raios solares e a perpendicular do filme plástico.</a:t>
            </a:r>
          </a:p>
          <a:p>
            <a:pPr eaLnBrk="1" hangingPunct="1">
              <a:spcBef>
                <a:spcPct val="50000"/>
              </a:spcBef>
            </a:pPr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054007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3947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altLang="en-US" sz="3600" b="1" dirty="0" smtClean="0">
                <a:solidFill>
                  <a:srgbClr val="FFFF00"/>
                </a:solidFill>
                <a:latin typeface="+mn-lt"/>
              </a:rPr>
              <a:t>Radiação </a:t>
            </a:r>
            <a:r>
              <a:rPr lang="pt-BR" altLang="en-US" sz="3600" b="1" dirty="0" err="1" smtClean="0">
                <a:solidFill>
                  <a:srgbClr val="FFFF00"/>
                </a:solidFill>
                <a:latin typeface="+mn-lt"/>
              </a:rPr>
              <a:t>fotossinteticamente</a:t>
            </a:r>
            <a:r>
              <a:rPr lang="pt-BR" altLang="en-US" sz="3600" b="1" dirty="0" smtClean="0">
                <a:solidFill>
                  <a:srgbClr val="FFFF00"/>
                </a:solidFill>
                <a:latin typeface="+mn-lt"/>
              </a:rPr>
              <a:t> ativa (RFA)</a:t>
            </a:r>
            <a:endParaRPr lang="en-US" altLang="en-US" sz="36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31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en-US" b="1" dirty="0" smtClean="0"/>
              <a:t>Processo quântico = quantidade de fótons absorvidos</a:t>
            </a:r>
          </a:p>
          <a:p>
            <a:pPr marL="0" indent="0">
              <a:buNone/>
            </a:pPr>
            <a:endParaRPr lang="pt-BR" altLang="en-US" b="1" dirty="0" smtClean="0"/>
          </a:p>
          <a:p>
            <a:r>
              <a:rPr lang="pt-BR" altLang="en-US" b="1" dirty="0" smtClean="0"/>
              <a:t>Em torno de 50% de </a:t>
            </a:r>
            <a:r>
              <a:rPr lang="pt-BR" altLang="en-US" b="1" dirty="0" err="1" smtClean="0"/>
              <a:t>Qg</a:t>
            </a:r>
            <a:endParaRPr lang="en-US" altLang="en-US" b="1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95" y="2821240"/>
            <a:ext cx="873654" cy="866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2" descr="http://2.bp.blogspot.com/-lRVej8iJ-AI/Tp1onbWaPyI/AAAAAAAAAEU/sL9sT4Jv4tE/s400/fotossintese-ag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14" y="3763658"/>
            <a:ext cx="5476714" cy="309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787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ctrTitle"/>
          </p:nvPr>
        </p:nvSpPr>
        <p:spPr>
          <a:xfrm>
            <a:off x="2166938" y="357189"/>
            <a:ext cx="7772400" cy="1227137"/>
          </a:xfrm>
        </p:spPr>
        <p:txBody>
          <a:bodyPr/>
          <a:lstStyle/>
          <a:p>
            <a:r>
              <a:rPr lang="pt-BR" altLang="en-US" sz="3600" dirty="0"/>
              <a:t/>
            </a:r>
            <a:br>
              <a:rPr lang="pt-BR" altLang="en-US" sz="3600" dirty="0"/>
            </a:br>
            <a:endParaRPr lang="en-US" altLang="en-US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81250" y="1071563"/>
            <a:ext cx="7786688" cy="5143500"/>
          </a:xfrm>
        </p:spPr>
        <p:txBody>
          <a:bodyPr/>
          <a:lstStyle/>
          <a:p>
            <a:pPr>
              <a:defRPr/>
            </a:pPr>
            <a:r>
              <a:rPr lang="pt-BR" sz="3200" b="1" dirty="0" smtClean="0">
                <a:solidFill>
                  <a:srgbClr val="C00000"/>
                </a:solidFill>
              </a:rPr>
              <a:t>Radiação solar global </a:t>
            </a:r>
          </a:p>
          <a:p>
            <a:pPr algn="l">
              <a:defRPr/>
            </a:pPr>
            <a:r>
              <a:rPr lang="pt-BR" sz="3200" b="1" dirty="0"/>
              <a:t>Unidades: </a:t>
            </a:r>
          </a:p>
          <a:p>
            <a:pPr algn="l">
              <a:defRPr/>
            </a:pPr>
            <a:r>
              <a:rPr lang="pt-BR" sz="3200" b="1" dirty="0"/>
              <a:t>J m</a:t>
            </a:r>
            <a:r>
              <a:rPr lang="pt-BR" sz="3200" b="1" baseline="30000" dirty="0"/>
              <a:t>-2</a:t>
            </a:r>
            <a:r>
              <a:rPr lang="pt-BR" sz="3200" b="1" dirty="0"/>
              <a:t> s</a:t>
            </a:r>
            <a:r>
              <a:rPr lang="pt-BR" sz="3200" b="1" baseline="30000" dirty="0"/>
              <a:t>-1</a:t>
            </a:r>
          </a:p>
          <a:p>
            <a:pPr algn="l">
              <a:defRPr/>
            </a:pPr>
            <a:r>
              <a:rPr lang="pt-BR" sz="3200" b="1" dirty="0"/>
              <a:t>MJ m</a:t>
            </a:r>
            <a:r>
              <a:rPr lang="pt-BR" sz="3200" b="1" baseline="30000" dirty="0"/>
              <a:t>-2</a:t>
            </a:r>
            <a:r>
              <a:rPr lang="pt-BR" sz="3200" b="1" dirty="0"/>
              <a:t> dia</a:t>
            </a:r>
            <a:r>
              <a:rPr lang="pt-BR" sz="3200" b="1" baseline="30000" dirty="0"/>
              <a:t>-1</a:t>
            </a:r>
          </a:p>
          <a:p>
            <a:pPr algn="l">
              <a:defRPr/>
            </a:pPr>
            <a:r>
              <a:rPr lang="pt-BR" sz="3200" b="1" dirty="0"/>
              <a:t>W m</a:t>
            </a:r>
            <a:r>
              <a:rPr lang="pt-BR" sz="3200" b="1" baseline="30000" dirty="0"/>
              <a:t>-2</a:t>
            </a:r>
          </a:p>
          <a:p>
            <a:pPr>
              <a:defRPr/>
            </a:pPr>
            <a:r>
              <a:rPr lang="pt-BR" sz="3200" b="1" dirty="0" smtClean="0"/>
              <a:t>Radiação fotossinteticamente ativa</a:t>
            </a:r>
          </a:p>
          <a:p>
            <a:pPr algn="l">
              <a:defRPr/>
            </a:pPr>
            <a:r>
              <a:rPr lang="pt-BR" sz="3200" b="1" dirty="0"/>
              <a:t>Unidades:</a:t>
            </a:r>
          </a:p>
          <a:p>
            <a:pPr algn="l">
              <a:defRPr/>
            </a:pPr>
            <a:r>
              <a:rPr lang="pt-BR" sz="3200" b="1" dirty="0"/>
              <a:t>W m</a:t>
            </a:r>
            <a:r>
              <a:rPr lang="pt-BR" sz="3200" b="1" baseline="30000" dirty="0"/>
              <a:t>-2</a:t>
            </a:r>
          </a:p>
          <a:p>
            <a:pPr algn="l">
              <a:defRPr/>
            </a:pPr>
            <a:r>
              <a:rPr lang="pt-BR" sz="3200" b="1" dirty="0" err="1"/>
              <a:t>µmol</a:t>
            </a:r>
            <a:r>
              <a:rPr lang="pt-BR" sz="3200" b="1" dirty="0"/>
              <a:t> m</a:t>
            </a:r>
            <a:r>
              <a:rPr lang="pt-BR" sz="3200" b="1" baseline="30000" dirty="0"/>
              <a:t>-2</a:t>
            </a:r>
            <a:r>
              <a:rPr lang="pt-BR" sz="3200" b="1" dirty="0"/>
              <a:t> s</a:t>
            </a:r>
            <a:r>
              <a:rPr lang="pt-BR" sz="3200" b="1" baseline="30000" dirty="0"/>
              <a:t>-1</a:t>
            </a:r>
          </a:p>
          <a:p>
            <a:pPr algn="l">
              <a:defRPr/>
            </a:pPr>
            <a:endParaRPr lang="pt-BR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l">
              <a:defRPr/>
            </a:pPr>
            <a:endParaRPr lang="pt-BR" baseline="30000" dirty="0" smtClean="0"/>
          </a:p>
          <a:p>
            <a:pPr algn="l">
              <a:defRPr/>
            </a:pP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90332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2400" b="1"/>
              <a:t>Lanternim</a:t>
            </a:r>
            <a:endParaRPr lang="pt-PT" altLang="en-US" sz="2400" b="1"/>
          </a:p>
        </p:txBody>
      </p:sp>
      <p:pic>
        <p:nvPicPr>
          <p:cNvPr id="53251" name="Picture 4" descr="desPolyShe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484314"/>
            <a:ext cx="6408737" cy="5005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4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b="1" dirty="0" smtClean="0">
                <a:solidFill>
                  <a:srgbClr val="FFFF00"/>
                </a:solidFill>
                <a:latin typeface="+mn-lt"/>
              </a:rPr>
              <a:t>Unidades de energia </a:t>
            </a:r>
            <a:endParaRPr lang="en-US" altLang="en-US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243" name="Espaço Reservado para Conteúdo 2"/>
          <p:cNvSpPr>
            <a:spLocks noGrp="1"/>
          </p:cNvSpPr>
          <p:nvPr>
            <p:ph idx="1"/>
          </p:nvPr>
        </p:nvSpPr>
        <p:spPr>
          <a:xfrm>
            <a:off x="2024063" y="1285876"/>
            <a:ext cx="8229600" cy="4525963"/>
          </a:xfrm>
        </p:spPr>
        <p:txBody>
          <a:bodyPr/>
          <a:lstStyle/>
          <a:p>
            <a:r>
              <a:rPr lang="pt-BR" altLang="en-US" b="1" dirty="0" smtClean="0"/>
              <a:t>1 cal = 4,18 J</a:t>
            </a:r>
          </a:p>
          <a:p>
            <a:r>
              <a:rPr lang="pt-BR" altLang="en-US" b="1" dirty="0" smtClean="0"/>
              <a:t>1 mol de fótons = 6,02 x 10</a:t>
            </a:r>
            <a:r>
              <a:rPr lang="pt-BR" altLang="en-US" b="1" baseline="30000" dirty="0" smtClean="0"/>
              <a:t>23</a:t>
            </a:r>
            <a:r>
              <a:rPr lang="pt-BR" altLang="en-US" b="1" dirty="0" smtClean="0"/>
              <a:t> fótons</a:t>
            </a:r>
          </a:p>
          <a:p>
            <a:r>
              <a:rPr lang="pt-BR" altLang="en-US" b="1" dirty="0" smtClean="0"/>
              <a:t>1 fóton = 3,581 x 10</a:t>
            </a:r>
            <a:r>
              <a:rPr lang="pt-BR" altLang="en-US" b="1" baseline="30000" dirty="0" smtClean="0"/>
              <a:t>-19</a:t>
            </a:r>
            <a:r>
              <a:rPr lang="pt-BR" altLang="en-US" b="1" dirty="0" smtClean="0"/>
              <a:t> J</a:t>
            </a:r>
          </a:p>
          <a:p>
            <a:r>
              <a:rPr lang="pt-BR" altLang="en-US" b="1" dirty="0" smtClean="0"/>
              <a:t>1 mol = 21,56 10</a:t>
            </a:r>
            <a:r>
              <a:rPr lang="pt-BR" altLang="en-US" b="1" baseline="30000" dirty="0" smtClean="0"/>
              <a:t>4 </a:t>
            </a:r>
            <a:r>
              <a:rPr lang="pt-BR" altLang="en-US" b="1" dirty="0" smtClean="0"/>
              <a:t>J</a:t>
            </a:r>
          </a:p>
          <a:p>
            <a:r>
              <a:rPr lang="pt-BR" altLang="en-US" b="1" dirty="0" smtClean="0"/>
              <a:t>1 J s</a:t>
            </a:r>
            <a:r>
              <a:rPr lang="pt-BR" altLang="en-US" b="1" baseline="30000" dirty="0" smtClean="0"/>
              <a:t>-1</a:t>
            </a:r>
            <a:r>
              <a:rPr lang="pt-BR" altLang="en-US" b="1" dirty="0" smtClean="0"/>
              <a:t> = 1 W</a:t>
            </a:r>
          </a:p>
          <a:p>
            <a:r>
              <a:rPr lang="pt-BR" altLang="en-US" b="1" dirty="0" smtClean="0"/>
              <a:t>1 J m</a:t>
            </a:r>
            <a:r>
              <a:rPr lang="pt-BR" altLang="en-US" b="1" baseline="30000" dirty="0" smtClean="0"/>
              <a:t>-2</a:t>
            </a:r>
            <a:r>
              <a:rPr lang="pt-BR" altLang="en-US" b="1" dirty="0" smtClean="0"/>
              <a:t> s</a:t>
            </a:r>
            <a:r>
              <a:rPr lang="pt-BR" altLang="en-US" b="1" baseline="30000" dirty="0" smtClean="0"/>
              <a:t>-1</a:t>
            </a:r>
            <a:r>
              <a:rPr lang="pt-BR" altLang="en-US" b="1" dirty="0" smtClean="0"/>
              <a:t> = W m</a:t>
            </a:r>
            <a:r>
              <a:rPr lang="pt-BR" altLang="en-US" b="1" baseline="30000" dirty="0" smtClean="0"/>
              <a:t>-2</a:t>
            </a:r>
          </a:p>
          <a:p>
            <a:r>
              <a:rPr lang="pt-BR" altLang="en-US" b="1" dirty="0" smtClean="0"/>
              <a:t>1 W m</a:t>
            </a:r>
            <a:r>
              <a:rPr lang="pt-BR" altLang="en-US" b="1" baseline="30000" dirty="0" smtClean="0"/>
              <a:t>-2</a:t>
            </a:r>
            <a:r>
              <a:rPr lang="pt-BR" altLang="en-US" b="1" dirty="0" smtClean="0"/>
              <a:t> de RFA = 247 lux (unidade de fluxo luminoso)</a:t>
            </a:r>
          </a:p>
          <a:p>
            <a:r>
              <a:rPr lang="pt-BR" altLang="en-US" b="1" dirty="0" smtClean="0"/>
              <a:t>1 cal cm</a:t>
            </a:r>
            <a:r>
              <a:rPr lang="pt-BR" altLang="en-US" b="1" baseline="30000" dirty="0" smtClean="0"/>
              <a:t>-2</a:t>
            </a:r>
            <a:r>
              <a:rPr lang="pt-BR" altLang="en-US" b="1" dirty="0" smtClean="0"/>
              <a:t> min</a:t>
            </a:r>
            <a:r>
              <a:rPr lang="pt-BR" altLang="en-US" b="1" baseline="30000" dirty="0" smtClean="0"/>
              <a:t>-1</a:t>
            </a:r>
            <a:r>
              <a:rPr lang="pt-BR" altLang="en-US" b="1" dirty="0" smtClean="0"/>
              <a:t> = 696,7 w m</a:t>
            </a:r>
            <a:r>
              <a:rPr lang="pt-BR" altLang="en-US" b="1" baseline="30000" dirty="0" smtClean="0"/>
              <a:t>-2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7205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8837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Valores médios de </a:t>
            </a:r>
            <a:r>
              <a:rPr lang="pt-BR" altLang="en-US" sz="3200" b="1" dirty="0" err="1">
                <a:solidFill>
                  <a:srgbClr val="FFFF00"/>
                </a:solidFill>
                <a:latin typeface="+mn-lt"/>
              </a:rPr>
              <a:t>Qg</a:t>
            </a:r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 (MJ m</a:t>
            </a:r>
            <a:r>
              <a:rPr lang="pt-BR" altLang="en-US" sz="3200" b="1" baseline="30000" dirty="0">
                <a:solidFill>
                  <a:srgbClr val="FFFF00"/>
                </a:solidFill>
                <a:latin typeface="+mn-lt"/>
              </a:rPr>
              <a:t>-2</a:t>
            </a:r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 d</a:t>
            </a:r>
            <a:r>
              <a:rPr lang="pt-BR" altLang="en-US" sz="3200" b="1" baseline="30000" dirty="0">
                <a:solidFill>
                  <a:srgbClr val="FFFF00"/>
                </a:solidFill>
                <a:latin typeface="+mn-lt"/>
              </a:rPr>
              <a:t>-1</a:t>
            </a:r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)</a:t>
            </a:r>
            <a:endParaRPr lang="en-US" altLang="en-US" sz="3200" b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838198" y="1571625"/>
          <a:ext cx="10515596" cy="387164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</a:tblGrid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Local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J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F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M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A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M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J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J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A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O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N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D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Pará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13,6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18,3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14,4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MG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17,6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17,5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16,8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SP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20,7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21,8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19,3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17,3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14,4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16,8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17,6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19,7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21,9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21,1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RS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21,3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19,5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9,7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8,3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9,0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11,1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16,4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20,2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22,1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77" name="CaixaDeTexto 4"/>
          <p:cNvSpPr txBox="1">
            <a:spLocks noChangeArrowheads="1"/>
          </p:cNvSpPr>
          <p:nvPr/>
        </p:nvSpPr>
        <p:spPr bwMode="auto">
          <a:xfrm>
            <a:off x="838200" y="5922574"/>
            <a:ext cx="217241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b="1"/>
              <a:t>Pereira et al. (2002)</a:t>
            </a:r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22762706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07" y="500333"/>
            <a:ext cx="5266883" cy="33643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32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+mn-lt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2700" b="1" dirty="0" err="1" smtClean="0">
                <a:solidFill>
                  <a:srgbClr val="FF0000"/>
                </a:solidFill>
                <a:latin typeface="+mn-lt"/>
              </a:rPr>
              <a:t>Radiação</a:t>
            </a:r>
            <a:r>
              <a:rPr lang="en-US" sz="2700" b="1" dirty="0" smtClean="0">
                <a:solidFill>
                  <a:srgbClr val="FF0000"/>
                </a:solidFill>
                <a:latin typeface="+mn-lt"/>
              </a:rPr>
              <a:t> solar global (</a:t>
            </a:r>
            <a:r>
              <a:rPr lang="en-US" sz="2700" b="1" dirty="0" err="1" smtClean="0">
                <a:solidFill>
                  <a:srgbClr val="FF0000"/>
                </a:solidFill>
                <a:latin typeface="+mn-lt"/>
              </a:rPr>
              <a:t>mol</a:t>
            </a:r>
            <a:r>
              <a:rPr lang="en-US" sz="2700" b="1" dirty="0" smtClean="0">
                <a:solidFill>
                  <a:srgbClr val="FF0000"/>
                </a:solidFill>
                <a:latin typeface="+mn-lt"/>
              </a:rPr>
              <a:t> m</a:t>
            </a:r>
            <a:r>
              <a:rPr lang="en-US" sz="2700" b="1" baseline="30000" dirty="0" smtClean="0">
                <a:solidFill>
                  <a:srgbClr val="FF0000"/>
                </a:solidFill>
                <a:latin typeface="+mn-lt"/>
              </a:rPr>
              <a:t>-2</a:t>
            </a:r>
            <a:r>
              <a:rPr lang="en-US" sz="2700" b="1" dirty="0" smtClean="0">
                <a:solidFill>
                  <a:srgbClr val="FF0000"/>
                </a:solidFill>
                <a:latin typeface="+mn-lt"/>
              </a:rPr>
              <a:t> dia</a:t>
            </a:r>
            <a:r>
              <a:rPr lang="en-US" sz="2700" b="1" baseline="30000" dirty="0" smtClean="0">
                <a:solidFill>
                  <a:srgbClr val="FF0000"/>
                </a:solidFill>
                <a:latin typeface="+mn-lt"/>
              </a:rPr>
              <a:t>-1</a:t>
            </a:r>
            <a:r>
              <a:rPr lang="en-US" sz="2700" b="1" dirty="0" smtClean="0">
                <a:solidFill>
                  <a:srgbClr val="FF0000"/>
                </a:solidFill>
                <a:latin typeface="+mn-lt"/>
              </a:rPr>
              <a:t>)</a:t>
            </a:r>
            <a:br>
              <a:rPr lang="en-US" sz="27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27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700" b="1" dirty="0" smtClean="0">
                <a:latin typeface="+mn-lt"/>
              </a:rPr>
              <a:t/>
            </a:r>
            <a:br>
              <a:rPr lang="en-US" sz="2700" b="1" dirty="0" smtClean="0">
                <a:latin typeface="+mn-lt"/>
              </a:rPr>
            </a:br>
            <a:r>
              <a:rPr lang="en-US" sz="3200" b="1" dirty="0">
                <a:latin typeface="+mn-lt"/>
              </a:rPr>
              <a:t/>
            </a:r>
            <a:br>
              <a:rPr lang="en-US" sz="3200" b="1" dirty="0">
                <a:latin typeface="+mn-lt"/>
              </a:rPr>
            </a:br>
            <a:r>
              <a:rPr lang="en-US" sz="1800" b="1" dirty="0" smtClean="0">
                <a:latin typeface="+mn-lt"/>
              </a:rPr>
              <a:t/>
            </a:r>
            <a:br>
              <a:rPr lang="en-US" sz="1800" b="1" dirty="0" smtClean="0">
                <a:latin typeface="+mn-lt"/>
              </a:rPr>
            </a:br>
            <a:r>
              <a:rPr lang="en-US" sz="1800" b="1" dirty="0" smtClean="0">
                <a:latin typeface="+mn-lt"/>
              </a:rPr>
              <a:t/>
            </a:r>
            <a:br>
              <a:rPr lang="en-US" sz="1800" b="1" dirty="0" smtClean="0">
                <a:latin typeface="+mn-lt"/>
              </a:rPr>
            </a:br>
            <a:endParaRPr lang="en-US" sz="1800" b="1" dirty="0">
              <a:latin typeface="+mn-lt"/>
            </a:endParaRPr>
          </a:p>
        </p:txBody>
      </p:sp>
      <p:pic>
        <p:nvPicPr>
          <p:cNvPr id="3074" name="Picture 2" descr="http://gsfotovoltaico.com.br/wp-content/uploads/2012/09/irradiacao_mens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98" y="0"/>
            <a:ext cx="6486428" cy="690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5178" y="1176866"/>
          <a:ext cx="5196936" cy="3200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9234"/>
                <a:gridCol w="1299234"/>
                <a:gridCol w="1299234"/>
                <a:gridCol w="129923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Rg</a:t>
                      </a:r>
                      <a:r>
                        <a:rPr lang="en-US" dirty="0" smtClean="0"/>
                        <a:t> (media annual)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Verão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Inverno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Brasil</a:t>
                      </a:r>
                      <a:r>
                        <a:rPr lang="en-US" dirty="0" smtClean="0"/>
                        <a:t> NE (5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r>
                        <a:rPr lang="en-US" dirty="0" smtClean="0"/>
                        <a:t>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35,6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32,2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31,2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Brasil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Sul</a:t>
                      </a:r>
                      <a:r>
                        <a:rPr lang="en-US" baseline="0" dirty="0" smtClean="0"/>
                        <a:t> (33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r>
                        <a:rPr lang="en-US" dirty="0" smtClean="0"/>
                        <a:t>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30,6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43,5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15,8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Espanha</a:t>
                      </a:r>
                      <a:r>
                        <a:rPr lang="en-US" baseline="0" dirty="0" smtClean="0"/>
                        <a:t> (40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r>
                        <a:rPr lang="en-US" dirty="0" smtClean="0"/>
                        <a:t>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27,9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41,5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13,4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França</a:t>
                      </a:r>
                      <a:r>
                        <a:rPr lang="en-US" baseline="0" dirty="0" smtClean="0"/>
                        <a:t> (45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</a:t>
                      </a:r>
                      <a:r>
                        <a:rPr lang="en-US" dirty="0" smtClean="0"/>
                        <a:t>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25,3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41,5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9,1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07024" y="277706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Verao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79592" y="6015797"/>
            <a:ext cx="121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Inverno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920996" y="6015796"/>
            <a:ext cx="149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Primavera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996412" y="2777066"/>
            <a:ext cx="116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Outono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49935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19554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pt-BR" altLang="en-US" sz="3600" b="1" dirty="0" smtClean="0">
                <a:solidFill>
                  <a:srgbClr val="FFFF00"/>
                </a:solidFill>
                <a:latin typeface="+mn-lt"/>
              </a:rPr>
              <a:t>Balanço de ondas curtas (BOC)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2325690" y="4992688"/>
            <a:ext cx="66246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208213" y="6505575"/>
            <a:ext cx="66246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5264150" y="4992688"/>
            <a:ext cx="0" cy="15128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5264150" y="5657850"/>
            <a:ext cx="879475" cy="847724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416551" y="5060486"/>
            <a:ext cx="1439863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3200" b="1" dirty="0" err="1" smtClean="0"/>
              <a:t>Qg</a:t>
            </a:r>
            <a:endParaRPr lang="pt-BR" altLang="en-US" sz="3200" b="1" dirty="0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953125" y="5915443"/>
            <a:ext cx="1512887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3200" b="1" dirty="0" err="1"/>
              <a:t>rQg</a:t>
            </a:r>
            <a:endParaRPr lang="pt-BR" altLang="en-US" sz="3200" b="1" dirty="0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5260975" y="3993744"/>
            <a:ext cx="0" cy="9366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520532" y="4082466"/>
            <a:ext cx="1441450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3200" b="1" dirty="0" err="1"/>
              <a:t>Qo</a:t>
            </a:r>
            <a:endParaRPr lang="pt-BR" altLang="en-US" sz="3200" b="1" dirty="0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838200" y="1233252"/>
            <a:ext cx="5934075" cy="25955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en-US" sz="2800" b="1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BOC = </a:t>
            </a:r>
            <a:r>
              <a:rPr lang="pt-BR" altLang="en-US" b="1" baseline="0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Qg</a:t>
            </a:r>
            <a:r>
              <a:rPr lang="pt-BR" altLang="en-US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- </a:t>
            </a:r>
            <a:r>
              <a:rPr lang="pt-BR" altLang="en-US" b="1" baseline="0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rQg</a:t>
            </a:r>
            <a:endParaRPr lang="pt-BR" altLang="en-US" b="1" baseline="0" dirty="0" smtClean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BOC = Balanço</a:t>
            </a:r>
            <a:r>
              <a:rPr lang="pt-BR" altLang="en-US" b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pt-BR" altLang="en-US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de ondas curtas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b="1" baseline="0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Qg</a:t>
            </a:r>
            <a:r>
              <a:rPr lang="pt-BR" altLang="en-US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= radiação solar global J m</a:t>
            </a:r>
            <a:r>
              <a:rPr lang="pt-BR" altLang="en-US" b="1" baseline="30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2-</a:t>
            </a:r>
            <a:r>
              <a:rPr lang="pt-BR" altLang="en-US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s</a:t>
            </a:r>
            <a:r>
              <a:rPr lang="pt-BR" altLang="en-US" b="1" baseline="30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1-</a:t>
            </a:r>
            <a:r>
              <a:rPr lang="pt-BR" altLang="en-US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ou W m</a:t>
            </a:r>
            <a:r>
              <a:rPr lang="pt-BR" altLang="en-US" b="1" baseline="30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2-</a:t>
            </a:r>
            <a:endParaRPr lang="pt-BR" altLang="en-US" b="1" baseline="30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b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r= coeficiente de reflexão</a:t>
            </a:r>
          </a:p>
        </p:txBody>
      </p:sp>
    </p:spTree>
    <p:extLst>
      <p:ext uri="{BB962C8B-B14F-4D97-AF65-F5344CB8AC3E}">
        <p14:creationId xmlns:p14="http://schemas.microsoft.com/office/powerpoint/2010/main" val="19816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52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n-lt"/>
              </a:rPr>
              <a:t>Lei de Stefan-Boltzmann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38200" y="1152525"/>
            <a:ext cx="10515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 = ɛ x </a:t>
            </a:r>
            <a:r>
              <a:rPr lang="el-GR" sz="4000" b="1" dirty="0" smtClean="0">
                <a:solidFill>
                  <a:srgbClr val="FF0000"/>
                </a:solidFill>
              </a:rPr>
              <a:t>σ</a:t>
            </a:r>
            <a:r>
              <a:rPr lang="en-US" sz="4000" b="1" dirty="0" smtClean="0">
                <a:solidFill>
                  <a:srgbClr val="FF0000"/>
                </a:solidFill>
              </a:rPr>
              <a:t>T</a:t>
            </a:r>
            <a:r>
              <a:rPr lang="en-US" sz="4000" b="1" baseline="30000" dirty="0" smtClean="0">
                <a:solidFill>
                  <a:srgbClr val="FF0000"/>
                </a:solidFill>
              </a:rPr>
              <a:t>4</a:t>
            </a:r>
          </a:p>
          <a:p>
            <a:endParaRPr lang="en-US" sz="3600" b="1" baseline="30000" dirty="0">
              <a:solidFill>
                <a:srgbClr val="002060"/>
              </a:solidFill>
            </a:endParaRPr>
          </a:p>
          <a:p>
            <a:r>
              <a:rPr lang="en-US" sz="3600" b="1" dirty="0" smtClean="0">
                <a:solidFill>
                  <a:srgbClr val="002060"/>
                </a:solidFill>
              </a:rPr>
              <a:t>E = </a:t>
            </a:r>
            <a:r>
              <a:rPr lang="en-US" sz="3600" b="1" dirty="0" err="1" smtClean="0">
                <a:solidFill>
                  <a:srgbClr val="002060"/>
                </a:solidFill>
              </a:rPr>
              <a:t>energia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emitida</a:t>
            </a:r>
            <a:r>
              <a:rPr lang="en-US" sz="3600" b="1" dirty="0" smtClean="0">
                <a:solidFill>
                  <a:srgbClr val="002060"/>
                </a:solidFill>
              </a:rPr>
              <a:t> (W m</a:t>
            </a:r>
            <a:r>
              <a:rPr lang="en-US" sz="3600" b="1" baseline="30000" dirty="0" smtClean="0">
                <a:solidFill>
                  <a:srgbClr val="002060"/>
                </a:solidFill>
              </a:rPr>
              <a:t>2-</a:t>
            </a:r>
            <a:r>
              <a:rPr lang="en-US" sz="3600" b="1" dirty="0" smtClean="0">
                <a:solidFill>
                  <a:srgbClr val="002060"/>
                </a:solidFill>
              </a:rPr>
              <a:t>)</a:t>
            </a:r>
          </a:p>
          <a:p>
            <a:endParaRPr lang="en-US" sz="3600" b="1" dirty="0" smtClean="0">
              <a:solidFill>
                <a:srgbClr val="002060"/>
              </a:solidFill>
            </a:endParaRPr>
          </a:p>
          <a:p>
            <a:r>
              <a:rPr lang="en-US" sz="3600" b="1" dirty="0" smtClean="0">
                <a:solidFill>
                  <a:srgbClr val="002060"/>
                </a:solidFill>
              </a:rPr>
              <a:t>ɛ = </a:t>
            </a:r>
            <a:r>
              <a:rPr lang="en-US" sz="3600" b="1" dirty="0" err="1" smtClean="0">
                <a:solidFill>
                  <a:srgbClr val="002060"/>
                </a:solidFill>
              </a:rPr>
              <a:t>poder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emissivo</a:t>
            </a:r>
            <a:r>
              <a:rPr lang="en-US" sz="3600" b="1" dirty="0" smtClean="0">
                <a:solidFill>
                  <a:srgbClr val="002060"/>
                </a:solidFill>
              </a:rPr>
              <a:t> do </a:t>
            </a:r>
            <a:r>
              <a:rPr lang="en-US" sz="3600" b="1" dirty="0" err="1" smtClean="0">
                <a:solidFill>
                  <a:srgbClr val="002060"/>
                </a:solidFill>
              </a:rPr>
              <a:t>corpo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endParaRPr lang="en-US" sz="3600" b="1" baseline="30000" dirty="0">
              <a:solidFill>
                <a:srgbClr val="002060"/>
              </a:solidFill>
            </a:endParaRPr>
          </a:p>
          <a:p>
            <a:r>
              <a:rPr lang="el-GR" sz="3600" b="1" dirty="0" smtClean="0">
                <a:solidFill>
                  <a:srgbClr val="002060"/>
                </a:solidFill>
              </a:rPr>
              <a:t>σ</a:t>
            </a:r>
            <a:r>
              <a:rPr lang="en-US" sz="3600" b="1" dirty="0" smtClean="0">
                <a:solidFill>
                  <a:srgbClr val="002060"/>
                </a:solidFill>
              </a:rPr>
              <a:t> = constant de Stefan-Boltzmann = 5,67 10</a:t>
            </a:r>
            <a:r>
              <a:rPr lang="en-US" sz="3600" b="1" baseline="30000" dirty="0" smtClean="0">
                <a:solidFill>
                  <a:srgbClr val="002060"/>
                </a:solidFill>
              </a:rPr>
              <a:t>8-</a:t>
            </a:r>
            <a:r>
              <a:rPr lang="en-US" sz="3600" b="1" dirty="0" smtClean="0">
                <a:solidFill>
                  <a:srgbClr val="002060"/>
                </a:solidFill>
              </a:rPr>
              <a:t> W m</a:t>
            </a:r>
            <a:r>
              <a:rPr lang="en-US" sz="3600" b="1" baseline="30000" dirty="0" smtClean="0">
                <a:solidFill>
                  <a:srgbClr val="002060"/>
                </a:solidFill>
              </a:rPr>
              <a:t>2-</a:t>
            </a:r>
            <a:r>
              <a:rPr lang="en-US" sz="3600" b="1" dirty="0" smtClean="0">
                <a:solidFill>
                  <a:srgbClr val="002060"/>
                </a:solidFill>
              </a:rPr>
              <a:t> k</a:t>
            </a:r>
            <a:r>
              <a:rPr lang="en-US" sz="3600" b="1" baseline="30000" dirty="0" smtClean="0">
                <a:solidFill>
                  <a:srgbClr val="002060"/>
                </a:solidFill>
              </a:rPr>
              <a:t>4-</a:t>
            </a:r>
          </a:p>
          <a:p>
            <a:endParaRPr lang="en-US" sz="3600" b="1" baseline="30000" dirty="0" smtClean="0">
              <a:solidFill>
                <a:srgbClr val="002060"/>
              </a:solidFill>
            </a:endParaRPr>
          </a:p>
          <a:p>
            <a:r>
              <a:rPr lang="en-US" sz="3600" b="1" dirty="0" smtClean="0">
                <a:solidFill>
                  <a:srgbClr val="002060"/>
                </a:solidFill>
              </a:rPr>
              <a:t>T = </a:t>
            </a:r>
            <a:r>
              <a:rPr lang="en-US" sz="3600" b="1" dirty="0" err="1" smtClean="0">
                <a:solidFill>
                  <a:srgbClr val="002060"/>
                </a:solidFill>
              </a:rPr>
              <a:t>Temperatura</a:t>
            </a:r>
            <a:r>
              <a:rPr lang="en-US" sz="3600" b="1" dirty="0" smtClean="0">
                <a:solidFill>
                  <a:srgbClr val="002060"/>
                </a:solidFill>
              </a:rPr>
              <a:t> (K)</a:t>
            </a:r>
            <a:endParaRPr lang="en-US" sz="3600" b="1" baseline="30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492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3502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pt-BR" alt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Balanço de ondas longas (BOL)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altLang="en-US" b="1" dirty="0"/>
              <a:t>Emissão de energia radiante pelos corpos</a:t>
            </a:r>
          </a:p>
          <a:p>
            <a:pPr eaLnBrk="1" hangingPunct="1">
              <a:buFontTx/>
              <a:buNone/>
            </a:pPr>
            <a:endParaRPr lang="pt-BR" altLang="en-US" b="1" dirty="0" smtClean="0"/>
          </a:p>
          <a:p>
            <a:pPr eaLnBrk="1" hangingPunct="1">
              <a:buFontTx/>
              <a:buNone/>
            </a:pPr>
            <a:r>
              <a:rPr lang="pt-BR" altLang="en-US" b="1" dirty="0" err="1" smtClean="0"/>
              <a:t>Qa</a:t>
            </a:r>
            <a:r>
              <a:rPr lang="pt-BR" altLang="en-US" b="1" dirty="0" smtClean="0"/>
              <a:t> </a:t>
            </a:r>
            <a:r>
              <a:rPr lang="pt-BR" altLang="en-US" b="1" dirty="0"/>
              <a:t>= fluxo de energia radiante emitida pela atmosfera em direção à superfície.</a:t>
            </a:r>
          </a:p>
          <a:p>
            <a:pPr eaLnBrk="1" hangingPunct="1">
              <a:buFontTx/>
              <a:buNone/>
            </a:pPr>
            <a:endParaRPr lang="pt-BR" altLang="en-US" b="1" dirty="0"/>
          </a:p>
          <a:p>
            <a:pPr eaLnBrk="1" hangingPunct="1">
              <a:buFontTx/>
              <a:buNone/>
            </a:pPr>
            <a:r>
              <a:rPr lang="pt-BR" altLang="en-US" b="1" dirty="0" err="1"/>
              <a:t>Qs</a:t>
            </a:r>
            <a:r>
              <a:rPr lang="pt-BR" altLang="en-US" b="1" dirty="0"/>
              <a:t> = fluxo de energia radiante emitida pela superfície em direção à atmosfera, que depende da sua temperatura e da sua emissividade.</a:t>
            </a:r>
          </a:p>
          <a:p>
            <a:pPr eaLnBrk="1" hangingPunct="1">
              <a:buFontTx/>
              <a:buNone/>
            </a:pPr>
            <a:endParaRPr lang="pt-BR" altLang="en-US" b="1" dirty="0"/>
          </a:p>
          <a:p>
            <a:pPr eaLnBrk="1" hangingPunct="1">
              <a:buFontTx/>
              <a:buNone/>
            </a:pPr>
            <a:r>
              <a:rPr lang="pt-BR" altLang="en-US" b="1" dirty="0" smtClean="0"/>
              <a:t>BOL = </a:t>
            </a:r>
            <a:r>
              <a:rPr lang="pt-BR" altLang="en-US" b="1" dirty="0" err="1" smtClean="0"/>
              <a:t>Qa</a:t>
            </a:r>
            <a:r>
              <a:rPr lang="pt-BR" altLang="en-US" b="1" dirty="0" smtClean="0"/>
              <a:t> - </a:t>
            </a:r>
            <a:r>
              <a:rPr lang="pt-BR" altLang="en-US" b="1" dirty="0" err="1" smtClean="0"/>
              <a:t>Qs</a:t>
            </a:r>
            <a:endParaRPr lang="pt-BR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3992223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699" y="466724"/>
            <a:ext cx="10086975" cy="881063"/>
          </a:xfrm>
          <a:solidFill>
            <a:srgbClr val="002060"/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1" hangingPunct="1"/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BALANÇO DE RADIAÇÃO SOLAR GLOBAL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1028699" y="1555750"/>
            <a:ext cx="10086975" cy="5016758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3200" b="1" baseline="0" dirty="0" err="1" smtClean="0">
                <a:latin typeface="+mn-lt"/>
              </a:rPr>
              <a:t>Rn</a:t>
            </a:r>
            <a:r>
              <a:rPr lang="pt-BR" altLang="en-US" sz="3200" b="1" baseline="0" dirty="0" smtClean="0">
                <a:latin typeface="+mn-lt"/>
              </a:rPr>
              <a:t> </a:t>
            </a:r>
            <a:r>
              <a:rPr lang="pt-BR" altLang="en-US" sz="3200" b="1" baseline="0" dirty="0">
                <a:latin typeface="+mn-lt"/>
              </a:rPr>
              <a:t>= BOC + </a:t>
            </a:r>
            <a:r>
              <a:rPr lang="pt-BR" altLang="en-US" sz="3200" b="1" baseline="0" dirty="0" smtClean="0">
                <a:latin typeface="+mn-lt"/>
              </a:rPr>
              <a:t>BOL</a:t>
            </a:r>
          </a:p>
          <a:p>
            <a:pPr eaLnBrk="1" hangingPunct="1">
              <a:spcBef>
                <a:spcPct val="50000"/>
              </a:spcBef>
            </a:pPr>
            <a:endParaRPr lang="pt-BR" altLang="en-US" sz="3200" b="1" baseline="0" dirty="0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3200" b="1" baseline="0" dirty="0" err="1" smtClean="0">
                <a:latin typeface="+mn-lt"/>
              </a:rPr>
              <a:t>Rn</a:t>
            </a:r>
            <a:r>
              <a:rPr lang="pt-BR" altLang="en-US" sz="3200" b="1" baseline="0" dirty="0" smtClean="0">
                <a:latin typeface="+mn-lt"/>
              </a:rPr>
              <a:t> = Saldo de radiação</a:t>
            </a:r>
          </a:p>
          <a:p>
            <a:pPr eaLnBrk="1" hangingPunct="1">
              <a:spcBef>
                <a:spcPct val="50000"/>
              </a:spcBef>
            </a:pPr>
            <a:endParaRPr lang="pt-BR" altLang="en-US" sz="3200" b="1" baseline="0" dirty="0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3200" b="1" baseline="0" dirty="0" smtClean="0">
                <a:latin typeface="+mn-lt"/>
              </a:rPr>
              <a:t>BOC</a:t>
            </a:r>
            <a:r>
              <a:rPr lang="pt-BR" altLang="en-US" sz="3200" b="1" baseline="0" dirty="0">
                <a:latin typeface="+mn-lt"/>
              </a:rPr>
              <a:t>= Balanço de ondas curtas</a:t>
            </a:r>
          </a:p>
          <a:p>
            <a:pPr eaLnBrk="1" hangingPunct="1">
              <a:spcBef>
                <a:spcPct val="50000"/>
              </a:spcBef>
            </a:pPr>
            <a:endParaRPr lang="pt-BR" altLang="en-US" sz="3200" b="1" baseline="0" dirty="0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3200" b="1" baseline="0" dirty="0" smtClean="0">
                <a:latin typeface="+mn-lt"/>
              </a:rPr>
              <a:t>BOL</a:t>
            </a:r>
            <a:r>
              <a:rPr lang="pt-BR" altLang="en-US" sz="3200" b="1" baseline="0" dirty="0">
                <a:latin typeface="+mn-lt"/>
              </a:rPr>
              <a:t>= Balanço de ondas longas</a:t>
            </a:r>
          </a:p>
        </p:txBody>
      </p:sp>
    </p:spTree>
    <p:extLst>
      <p:ext uri="{BB962C8B-B14F-4D97-AF65-F5344CB8AC3E}">
        <p14:creationId xmlns:p14="http://schemas.microsoft.com/office/powerpoint/2010/main" val="34089816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771525" y="274639"/>
            <a:ext cx="10601325" cy="706437"/>
          </a:xfrm>
          <a:prstGeom prst="rect">
            <a:avLst/>
          </a:prstGeom>
          <a:solidFill>
            <a:srgbClr val="002060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3600" b="1" baseline="0" dirty="0">
                <a:solidFill>
                  <a:srgbClr val="FFFF00"/>
                </a:solidFill>
                <a:latin typeface="+mn-lt"/>
              </a:rPr>
              <a:t>Balanço da radiação em ambiente protegido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2510155" y="2399635"/>
            <a:ext cx="864191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b="1" baseline="0" dirty="0" err="1"/>
              <a:t>Qg</a:t>
            </a:r>
            <a:endParaRPr lang="pt-BR" altLang="en-US" b="1" baseline="0" dirty="0"/>
          </a:p>
        </p:txBody>
      </p:sp>
      <p:grpSp>
        <p:nvGrpSpPr>
          <p:cNvPr id="37" name="Grupo 36"/>
          <p:cNvGrpSpPr/>
          <p:nvPr/>
        </p:nvGrpSpPr>
        <p:grpSpPr>
          <a:xfrm>
            <a:off x="2390775" y="1260921"/>
            <a:ext cx="7886700" cy="5429453"/>
            <a:chOff x="2868369" y="1180897"/>
            <a:chExt cx="7730578" cy="5429453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 rot="-5400000">
              <a:off x="4244978" y="1606550"/>
              <a:ext cx="4044949" cy="5962650"/>
            </a:xfrm>
            <a:prstGeom prst="flowChartDelay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 dirty="0"/>
            </a:p>
          </p:txBody>
        </p:sp>
        <p:sp>
          <p:nvSpPr>
            <p:cNvPr id="39" name="Line 6"/>
            <p:cNvSpPr>
              <a:spLocks noChangeShapeType="1"/>
            </p:cNvSpPr>
            <p:nvPr/>
          </p:nvSpPr>
          <p:spPr bwMode="auto">
            <a:xfrm>
              <a:off x="3505200" y="1700213"/>
              <a:ext cx="1295400" cy="1079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4845846" y="2822130"/>
              <a:ext cx="26192" cy="37882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3995341" y="5116511"/>
              <a:ext cx="863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b="1" baseline="0" dirty="0" err="1">
                  <a:latin typeface="+mn-lt"/>
                </a:rPr>
                <a:t>tQg</a:t>
              </a:r>
              <a:endParaRPr lang="pt-BR" altLang="en-US" b="1" baseline="0" dirty="0">
                <a:latin typeface="+mn-lt"/>
              </a:endParaRPr>
            </a:p>
          </p:txBody>
        </p:sp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3935412" y="3284537"/>
              <a:ext cx="12969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b="1" baseline="0" dirty="0">
                  <a:latin typeface="+mn-lt"/>
                </a:rPr>
                <a:t>a </a:t>
              </a:r>
              <a:r>
                <a:rPr lang="pt-BR" altLang="en-US" b="1" baseline="0" dirty="0" err="1">
                  <a:latin typeface="+mn-lt"/>
                </a:rPr>
                <a:t>Qg</a:t>
              </a:r>
              <a:endParaRPr lang="pt-BR" altLang="en-US" b="1" baseline="0" dirty="0">
                <a:latin typeface="+mn-lt"/>
              </a:endParaRPr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 flipV="1">
              <a:off x="4895851" y="2597932"/>
              <a:ext cx="1914526" cy="39798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2"/>
            <p:cNvSpPr>
              <a:spLocks noChangeShapeType="1"/>
            </p:cNvSpPr>
            <p:nvPr/>
          </p:nvSpPr>
          <p:spPr bwMode="auto">
            <a:xfrm flipV="1">
              <a:off x="6881020" y="1939960"/>
              <a:ext cx="619123" cy="6360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3"/>
            <p:cNvSpPr>
              <a:spLocks noChangeShapeType="1"/>
            </p:cNvSpPr>
            <p:nvPr/>
          </p:nvSpPr>
          <p:spPr bwMode="auto">
            <a:xfrm>
              <a:off x="6983412" y="2630464"/>
              <a:ext cx="1152525" cy="16557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7608094" y="1862732"/>
              <a:ext cx="2016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b="1" baseline="0" dirty="0">
                  <a:latin typeface="+mn-lt"/>
                </a:rPr>
                <a:t>t( r2 (t </a:t>
              </a:r>
              <a:r>
                <a:rPr lang="pt-BR" altLang="en-US" b="1" baseline="0" dirty="0" err="1">
                  <a:latin typeface="+mn-lt"/>
                </a:rPr>
                <a:t>Qg</a:t>
              </a:r>
              <a:r>
                <a:rPr lang="pt-BR" altLang="en-US" b="1" baseline="0" dirty="0">
                  <a:latin typeface="+mn-lt"/>
                </a:rPr>
                <a:t>))</a:t>
              </a:r>
            </a:p>
          </p:txBody>
        </p:sp>
        <p:sp>
          <p:nvSpPr>
            <p:cNvPr id="47" name="Text Box 15"/>
            <p:cNvSpPr txBox="1">
              <a:spLocks noChangeArrowheads="1"/>
            </p:cNvSpPr>
            <p:nvPr/>
          </p:nvSpPr>
          <p:spPr bwMode="auto">
            <a:xfrm>
              <a:off x="8006559" y="2575981"/>
              <a:ext cx="25923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b="1" baseline="0" dirty="0">
                  <a:latin typeface="+mn-lt"/>
                </a:rPr>
                <a:t>a (r2 (t </a:t>
              </a:r>
              <a:r>
                <a:rPr lang="pt-BR" altLang="en-US" b="1" baseline="0" dirty="0" err="1">
                  <a:latin typeface="+mn-lt"/>
                </a:rPr>
                <a:t>Qg</a:t>
              </a:r>
              <a:r>
                <a:rPr lang="pt-BR" altLang="en-US" b="1" baseline="0" dirty="0">
                  <a:latin typeface="+mn-lt"/>
                </a:rPr>
                <a:t>))</a:t>
              </a:r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6923089" y="4375520"/>
              <a:ext cx="2160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b="1" baseline="0" dirty="0">
                  <a:latin typeface="+mn-lt"/>
                </a:rPr>
                <a:t>r1 (r2 (t </a:t>
              </a:r>
              <a:r>
                <a:rPr lang="pt-BR" altLang="en-US" b="1" baseline="0" dirty="0" err="1">
                  <a:latin typeface="+mn-lt"/>
                </a:rPr>
                <a:t>Qg</a:t>
              </a:r>
              <a:r>
                <a:rPr lang="pt-BR" altLang="en-US" b="1" baseline="0" dirty="0">
                  <a:latin typeface="+mn-lt"/>
                </a:rPr>
                <a:t>))</a:t>
              </a:r>
            </a:p>
          </p:txBody>
        </p:sp>
        <p:sp>
          <p:nvSpPr>
            <p:cNvPr id="49" name="Text Box 17"/>
            <p:cNvSpPr txBox="1">
              <a:spLocks noChangeArrowheads="1"/>
            </p:cNvSpPr>
            <p:nvPr/>
          </p:nvSpPr>
          <p:spPr bwMode="auto">
            <a:xfrm>
              <a:off x="5628480" y="5262102"/>
              <a:ext cx="18716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b="1" baseline="0" dirty="0">
                  <a:latin typeface="+mn-lt"/>
                </a:rPr>
                <a:t>r2 (t </a:t>
              </a:r>
              <a:r>
                <a:rPr lang="pt-BR" altLang="en-US" b="1" baseline="0" dirty="0" err="1">
                  <a:latin typeface="+mn-lt"/>
                </a:rPr>
                <a:t>Qg</a:t>
              </a:r>
              <a:r>
                <a:rPr lang="pt-BR" altLang="en-US" b="1" baseline="0" dirty="0">
                  <a:latin typeface="+mn-lt"/>
                </a:rPr>
                <a:t>)</a:t>
              </a:r>
            </a:p>
          </p:txBody>
        </p: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V="1">
              <a:off x="4872038" y="1916114"/>
              <a:ext cx="360362" cy="8651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 Box 19"/>
            <p:cNvSpPr txBox="1">
              <a:spLocks noChangeArrowheads="1"/>
            </p:cNvSpPr>
            <p:nvPr/>
          </p:nvSpPr>
          <p:spPr bwMode="auto">
            <a:xfrm>
              <a:off x="4909562" y="1511372"/>
              <a:ext cx="23050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b="1" baseline="0" dirty="0">
                  <a:latin typeface="+mn-lt"/>
                </a:rPr>
                <a:t>r1 </a:t>
              </a:r>
              <a:r>
                <a:rPr lang="pt-BR" altLang="en-US" b="1" baseline="0" dirty="0" err="1">
                  <a:latin typeface="+mn-lt"/>
                </a:rPr>
                <a:t>Qg</a:t>
              </a:r>
              <a:endParaRPr lang="pt-BR" altLang="en-US" b="1" baseline="0" dirty="0">
                <a:latin typeface="+mn-lt"/>
              </a:endParaRPr>
            </a:p>
          </p:txBody>
        </p:sp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369" y="1180897"/>
              <a:ext cx="582856" cy="578267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</p:grpSp>
    </p:spTree>
    <p:extLst>
      <p:ext uri="{BB962C8B-B14F-4D97-AF65-F5344CB8AC3E}">
        <p14:creationId xmlns:p14="http://schemas.microsoft.com/office/powerpoint/2010/main" val="42632397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2063750" y="3644900"/>
            <a:ext cx="8229600" cy="1143000"/>
          </a:xfrm>
        </p:spPr>
        <p:txBody>
          <a:bodyPr>
            <a:noAutofit/>
          </a:bodyPr>
          <a:lstStyle/>
          <a:p>
            <a:r>
              <a:rPr lang="pt-BR" altLang="en-US" sz="2400" b="1" dirty="0" smtClean="0">
                <a:latin typeface="+mn-lt"/>
              </a:rPr>
              <a:t>BOC = </a:t>
            </a:r>
            <a:r>
              <a:rPr lang="pt-BR" altLang="en-US" sz="2400" b="1" dirty="0" err="1" smtClean="0">
                <a:latin typeface="+mn-lt"/>
              </a:rPr>
              <a:t>tQg</a:t>
            </a:r>
            <a:r>
              <a:rPr lang="pt-BR" altLang="en-US" sz="2400" b="1" dirty="0" smtClean="0">
                <a:latin typeface="+mn-lt"/>
              </a:rPr>
              <a:t> – r2tQg + r1(r2tQg) –r2(r1r2tQg)</a:t>
            </a:r>
            <a:br>
              <a:rPr lang="pt-BR" altLang="en-US" sz="2400" b="1" dirty="0" smtClean="0">
                <a:latin typeface="+mn-lt"/>
              </a:rPr>
            </a:br>
            <a:r>
              <a:rPr lang="pt-BR" altLang="en-US" sz="2400" b="1" dirty="0" smtClean="0">
                <a:latin typeface="+mn-lt"/>
              </a:rPr>
              <a:t/>
            </a:r>
            <a:br>
              <a:rPr lang="pt-BR" altLang="en-US" sz="2400" b="1" dirty="0" smtClean="0">
                <a:latin typeface="+mn-lt"/>
              </a:rPr>
            </a:br>
            <a:r>
              <a:rPr lang="pt-BR" altLang="en-US" sz="2400" b="1" dirty="0" smtClean="0">
                <a:latin typeface="+mn-lt"/>
              </a:rPr>
              <a:t>BOC = </a:t>
            </a:r>
            <a:r>
              <a:rPr lang="pt-BR" altLang="en-US" sz="2400" b="1" dirty="0" err="1" smtClean="0">
                <a:latin typeface="+mn-lt"/>
              </a:rPr>
              <a:t>tQg</a:t>
            </a:r>
            <a:r>
              <a:rPr lang="pt-BR" altLang="en-US" sz="2400" b="1" dirty="0" smtClean="0">
                <a:latin typeface="+mn-lt"/>
              </a:rPr>
              <a:t>(1 – r2 + r1r2 – r2r1r2)</a:t>
            </a:r>
            <a:br>
              <a:rPr lang="pt-BR" altLang="en-US" sz="2400" b="1" dirty="0" smtClean="0">
                <a:latin typeface="+mn-lt"/>
              </a:rPr>
            </a:br>
            <a:r>
              <a:rPr lang="pt-BR" altLang="en-US" sz="2400" b="1" dirty="0" smtClean="0">
                <a:latin typeface="+mn-lt"/>
              </a:rPr>
              <a:t/>
            </a:r>
            <a:br>
              <a:rPr lang="pt-BR" altLang="en-US" sz="2400" b="1" dirty="0" smtClean="0">
                <a:latin typeface="+mn-lt"/>
              </a:rPr>
            </a:br>
            <a:r>
              <a:rPr lang="pt-BR" altLang="en-US" sz="2400" b="1" dirty="0" smtClean="0">
                <a:latin typeface="+mn-lt"/>
              </a:rPr>
              <a:t>r1 </a:t>
            </a:r>
            <a:r>
              <a:rPr lang="pt-BR" altLang="en-US" sz="2400" b="1" dirty="0">
                <a:latin typeface="+mn-lt"/>
              </a:rPr>
              <a:t>= coeficiente de reflexão da cobertura</a:t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/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>r2 = coeficiente de reflexão das plantas</a:t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/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 err="1">
                <a:latin typeface="+mn-lt"/>
              </a:rPr>
              <a:t>tQg</a:t>
            </a:r>
            <a:r>
              <a:rPr lang="pt-BR" altLang="en-US" sz="2400" b="1" dirty="0">
                <a:latin typeface="+mn-lt"/>
              </a:rPr>
              <a:t> = entrada de ondas curtas</a:t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/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>r2tQg = saída de ondas curtas da vegetação</a:t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/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>r1(r2tQg) = entrada secundária de ondas curtas para as plantas</a:t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/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>r2(r1r2tQg) saída de ondas curtas da vegetação</a:t>
            </a:r>
            <a:br>
              <a:rPr lang="pt-BR" altLang="en-US" sz="2400" b="1" dirty="0">
                <a:latin typeface="+mn-lt"/>
              </a:rPr>
            </a:br>
            <a:r>
              <a:rPr lang="pt-BR" altLang="en-US" sz="2400" b="1" dirty="0">
                <a:latin typeface="+mn-lt"/>
              </a:rPr>
              <a:t/>
            </a:r>
            <a:br>
              <a:rPr lang="pt-BR" altLang="en-US" sz="2400" b="1" dirty="0">
                <a:latin typeface="+mn-lt"/>
              </a:rPr>
            </a:br>
            <a:endParaRPr lang="pt-BR" altLang="en-US" sz="2400" b="1" dirty="0">
              <a:latin typeface="+mn-lt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923925" y="260350"/>
            <a:ext cx="1030605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3200" b="1" baseline="0" dirty="0"/>
              <a:t>Balanço de ondas curtas (BOC)</a:t>
            </a:r>
          </a:p>
        </p:txBody>
      </p:sp>
    </p:spTree>
    <p:extLst>
      <p:ext uri="{BB962C8B-B14F-4D97-AF65-F5344CB8AC3E}">
        <p14:creationId xmlns:p14="http://schemas.microsoft.com/office/powerpoint/2010/main" val="23515417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42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+mn-lt"/>
              </a:rPr>
              <a:t>Coeficiente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de </a:t>
            </a:r>
            <a:r>
              <a:rPr lang="en-US" sz="3600" b="1" dirty="0" err="1" smtClean="0">
                <a:solidFill>
                  <a:srgbClr val="FFFF00"/>
                </a:solidFill>
                <a:latin typeface="+mn-lt"/>
              </a:rPr>
              <a:t>reflexão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das superficies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3627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Superficies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Coeficiente</a:t>
                      </a:r>
                      <a:r>
                        <a:rPr lang="en-US" sz="2800" b="1" dirty="0" smtClean="0"/>
                        <a:t> de </a:t>
                      </a:r>
                      <a:r>
                        <a:rPr lang="en-US" sz="2800" b="1" dirty="0" err="1" smtClean="0"/>
                        <a:t>reflexão</a:t>
                      </a:r>
                      <a:r>
                        <a:rPr lang="en-US" sz="2800" b="1" dirty="0" smtClean="0"/>
                        <a:t> (%)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Areia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úmida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20 a 30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Solo </a:t>
                      </a:r>
                      <a:r>
                        <a:rPr lang="en-US" sz="2800" b="1" dirty="0" err="1" smtClean="0"/>
                        <a:t>claro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seco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25 a 45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Solo </a:t>
                      </a:r>
                      <a:r>
                        <a:rPr lang="en-US" sz="2800" b="1" dirty="0" err="1" smtClean="0"/>
                        <a:t>cinza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10 a 20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Gramado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20 a 30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Alface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22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Tomate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23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780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2544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b="1" dirty="0" smtClean="0">
                <a:latin typeface="+mn-lt"/>
              </a:rPr>
              <a:t>Efeito lanternim</a:t>
            </a:r>
          </a:p>
        </p:txBody>
      </p:sp>
      <p:pic>
        <p:nvPicPr>
          <p:cNvPr id="54276" name="Picture 5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989139"/>
            <a:ext cx="76327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5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5"/>
          <p:cNvGraphicFramePr>
            <a:graphicFrameLocks noGrp="1"/>
          </p:cNvGraphicFramePr>
          <p:nvPr>
            <p:extLst/>
          </p:nvPr>
        </p:nvGraphicFramePr>
        <p:xfrm>
          <a:off x="1718455" y="1467300"/>
          <a:ext cx="8569325" cy="5165726"/>
        </p:xfrm>
        <a:graphic>
          <a:graphicData uri="http://schemas.openxmlformats.org/drawingml/2006/table">
            <a:tbl>
              <a:tblPr/>
              <a:tblGrid>
                <a:gridCol w="1800225"/>
                <a:gridCol w="1800225"/>
                <a:gridCol w="1657350"/>
                <a:gridCol w="1655763"/>
                <a:gridCol w="1655762"/>
              </a:tblGrid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Transmissão da radiação solar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Reflexão/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absorção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Transmissão direta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Transmissão total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Transmissão térmica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Polietileno comum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11/(3 a 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Polietileno aditivado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12/(3 a 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Vidro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10/(0,5)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PVC transparente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9/(1,5)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5403" name="CaixaDeTexto 3"/>
          <p:cNvSpPr txBox="1">
            <a:spLocks noChangeArrowheads="1"/>
          </p:cNvSpPr>
          <p:nvPr/>
        </p:nvSpPr>
        <p:spPr bwMode="auto">
          <a:xfrm>
            <a:off x="1690778" y="281977"/>
            <a:ext cx="8617788" cy="8302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3200" b="1" baseline="0" dirty="0">
                <a:solidFill>
                  <a:srgbClr val="FFFF00"/>
                </a:solidFill>
              </a:rPr>
              <a:t>Transmissão da radiação solar</a:t>
            </a:r>
          </a:p>
          <a:p>
            <a:pPr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855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dirty="0" err="1" smtClean="0"/>
              <a:t>BOL</a:t>
            </a:r>
            <a:r>
              <a:rPr lang="pt-BR" altLang="en-US" baseline="-25000" dirty="0" err="1" smtClean="0"/>
              <a:t>int</a:t>
            </a:r>
            <a:r>
              <a:rPr lang="pt-BR" altLang="en-US" dirty="0" smtClean="0"/>
              <a:t> = f </a:t>
            </a:r>
            <a:r>
              <a:rPr lang="pt-BR" altLang="en-US" dirty="0" err="1" smtClean="0"/>
              <a:t>BOL</a:t>
            </a:r>
            <a:r>
              <a:rPr lang="pt-BR" altLang="en-US" baseline="-25000" dirty="0" err="1" smtClean="0"/>
              <a:t>ext</a:t>
            </a:r>
            <a:endParaRPr lang="pt-BR" altLang="en-US" baseline="-250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38200" y="322264"/>
            <a:ext cx="10515600" cy="83502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en-US" sz="3600" b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Balanço de ondas longas (BOL)</a:t>
            </a:r>
            <a:endParaRPr lang="pt-BR" alt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589595" y="2190750"/>
            <a:ext cx="5305019" cy="4667250"/>
            <a:chOff x="6513645" y="2190750"/>
            <a:chExt cx="5305019" cy="4667250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6200000">
              <a:off x="7143680" y="2183016"/>
              <a:ext cx="4044949" cy="5305019"/>
            </a:xfrm>
            <a:prstGeom prst="flowChartDelay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b="1" dirty="0"/>
            </a:p>
          </p:txBody>
        </p:sp>
        <p:cxnSp>
          <p:nvCxnSpPr>
            <p:cNvPr id="9" name="Conector de seta reta 8"/>
            <p:cNvCxnSpPr/>
            <p:nvPr/>
          </p:nvCxnSpPr>
          <p:spPr>
            <a:xfrm flipV="1">
              <a:off x="8134350" y="2999558"/>
              <a:ext cx="33615" cy="380116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7233699" y="5366102"/>
              <a:ext cx="934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Qs</a:t>
              </a:r>
              <a:endParaRPr lang="en-US" sz="2400" b="1" dirty="0"/>
            </a:p>
          </p:txBody>
        </p:sp>
        <p:cxnSp>
          <p:nvCxnSpPr>
            <p:cNvPr id="11" name="Conector de seta reta 10"/>
            <p:cNvCxnSpPr/>
            <p:nvPr/>
          </p:nvCxnSpPr>
          <p:spPr>
            <a:xfrm flipH="1" flipV="1">
              <a:off x="8134350" y="2190750"/>
              <a:ext cx="16807" cy="73513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1"/>
            <p:cNvSpPr txBox="1"/>
            <p:nvPr/>
          </p:nvSpPr>
          <p:spPr>
            <a:xfrm>
              <a:off x="7322744" y="2493297"/>
              <a:ext cx="934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tQs</a:t>
              </a:r>
              <a:endParaRPr lang="en-US" sz="2400" b="1" dirty="0"/>
            </a:p>
          </p:txBody>
        </p:sp>
        <p:cxnSp>
          <p:nvCxnSpPr>
            <p:cNvPr id="13" name="Conector de seta reta 12"/>
            <p:cNvCxnSpPr/>
            <p:nvPr/>
          </p:nvCxnSpPr>
          <p:spPr>
            <a:xfrm>
              <a:off x="10030345" y="2903341"/>
              <a:ext cx="0" cy="109413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/>
            <p:cNvSpPr txBox="1"/>
            <p:nvPr/>
          </p:nvSpPr>
          <p:spPr>
            <a:xfrm>
              <a:off x="10206835" y="3450411"/>
              <a:ext cx="934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tQa</a:t>
              </a:r>
              <a:endParaRPr lang="en-US" sz="2400" b="1" dirty="0"/>
            </a:p>
          </p:txBody>
        </p:sp>
      </p:grpSp>
      <p:cxnSp>
        <p:nvCxnSpPr>
          <p:cNvPr id="15" name="Conector de seta reta 14"/>
          <p:cNvCxnSpPr/>
          <p:nvPr/>
        </p:nvCxnSpPr>
        <p:spPr>
          <a:xfrm>
            <a:off x="8106295" y="2190750"/>
            <a:ext cx="0" cy="698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8328649" y="2232968"/>
            <a:ext cx="93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Q</a:t>
            </a:r>
            <a:r>
              <a:rPr lang="en-US" sz="2400" b="1" dirty="0" err="1"/>
              <a:t>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47963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493713"/>
            <a:ext cx="9144000" cy="858837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+mn-lt"/>
              </a:rPr>
              <a:t>Saldo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de </a:t>
            </a:r>
            <a:r>
              <a:rPr lang="en-US" sz="3600" b="1" dirty="0" err="1" smtClean="0">
                <a:solidFill>
                  <a:srgbClr val="FFFF00"/>
                </a:solidFill>
                <a:latin typeface="+mn-lt"/>
              </a:rPr>
              <a:t>radiação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(Rn)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19250" y="1963737"/>
            <a:ext cx="9144000" cy="398938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Rn = </a:t>
            </a:r>
            <a:r>
              <a:rPr lang="en-US" sz="3600" b="1" dirty="0" err="1" smtClean="0"/>
              <a:t>tQg</a:t>
            </a:r>
            <a:r>
              <a:rPr lang="en-US" sz="3600" b="1" dirty="0" smtClean="0"/>
              <a:t> (1 – r2) + f </a:t>
            </a:r>
            <a:r>
              <a:rPr lang="en-US" sz="3600" b="1" dirty="0" err="1" smtClean="0"/>
              <a:t>BOL</a:t>
            </a:r>
            <a:r>
              <a:rPr lang="en-US" sz="3600" b="1" baseline="-25000" dirty="0" err="1" smtClean="0"/>
              <a:t>ext</a:t>
            </a:r>
            <a:endParaRPr lang="en-US" sz="3600" b="1" baseline="-25000" dirty="0" smtClean="0"/>
          </a:p>
          <a:p>
            <a:endParaRPr lang="en-US" sz="3600" b="1" baseline="-25000" dirty="0"/>
          </a:p>
          <a:p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3569610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2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pt-BR" dirty="0" smtClean="0">
                <a:solidFill>
                  <a:schemeClr val="bg1"/>
                </a:solidFill>
              </a:rPr>
              <a:t>Trocas de calor na estufa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4063" y="1643063"/>
            <a:ext cx="8229600" cy="4525962"/>
          </a:xfrm>
        </p:spPr>
        <p:txBody>
          <a:bodyPr/>
          <a:lstStyle/>
          <a:p>
            <a:pPr algn="ctr" eaLnBrk="1" hangingPunct="1"/>
            <a:r>
              <a:rPr lang="pt-BR" altLang="en-US" b="1"/>
              <a:t>Condução</a:t>
            </a:r>
          </a:p>
          <a:p>
            <a:pPr algn="ctr" eaLnBrk="1" hangingPunct="1"/>
            <a:endParaRPr lang="pt-BR" altLang="en-US"/>
          </a:p>
          <a:p>
            <a:pPr algn="ctr" eaLnBrk="1" hangingPunct="1"/>
            <a:r>
              <a:rPr lang="pt-BR" altLang="en-US" b="1"/>
              <a:t>Convecção</a:t>
            </a:r>
          </a:p>
          <a:p>
            <a:pPr algn="ctr" eaLnBrk="1" hangingPunct="1"/>
            <a:endParaRPr lang="pt-BR" altLang="en-US"/>
          </a:p>
          <a:p>
            <a:pPr lvl="1" algn="ctr" eaLnBrk="1" hangingPunct="1"/>
            <a:r>
              <a:rPr lang="pt-BR" altLang="en-US" smtClean="0"/>
              <a:t> Evaporação</a:t>
            </a:r>
          </a:p>
          <a:p>
            <a:pPr lvl="1" algn="ctr" eaLnBrk="1" hangingPunct="1"/>
            <a:r>
              <a:rPr lang="pt-BR" altLang="en-US" smtClean="0"/>
              <a:t>Condensação</a:t>
            </a:r>
          </a:p>
          <a:p>
            <a:pPr lvl="1" algn="ctr" eaLnBrk="1" hangingPunct="1"/>
            <a:r>
              <a:rPr lang="pt-BR" altLang="en-US" smtClean="0"/>
              <a:t>Transpiração</a:t>
            </a:r>
          </a:p>
          <a:p>
            <a:pPr lvl="1" algn="ctr" eaLnBrk="1" hangingPunct="1"/>
            <a:r>
              <a:rPr lang="pt-BR" altLang="en-US" smtClean="0"/>
              <a:t>Ventilação</a:t>
            </a:r>
          </a:p>
          <a:p>
            <a:pPr lvl="1" algn="ctr" eaLnBrk="1" hangingPunct="1"/>
            <a:endParaRPr lang="pt-BR" altLang="en-US" smtClean="0"/>
          </a:p>
          <a:p>
            <a:pPr lvl="1" algn="ctr" eaLnBrk="1" hangingPunct="1">
              <a:buFont typeface="Arial" panose="020B0604020202020204" pitchFamily="34" charset="0"/>
              <a:buChar char="•"/>
            </a:pPr>
            <a:r>
              <a:rPr lang="pt-BR" altLang="en-US" b="1" smtClean="0"/>
              <a:t>Radiação</a:t>
            </a:r>
          </a:p>
          <a:p>
            <a:pPr lvl="1" algn="ctr" eaLnBrk="1" hangingPunct="1"/>
            <a:endParaRPr lang="pt-BR" altLang="en-US" b="1" smtClean="0"/>
          </a:p>
        </p:txBody>
      </p:sp>
    </p:spTree>
    <p:extLst>
      <p:ext uri="{BB962C8B-B14F-4D97-AF65-F5344CB8AC3E}">
        <p14:creationId xmlns:p14="http://schemas.microsoft.com/office/powerpoint/2010/main" val="19545717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38375" y="285751"/>
            <a:ext cx="77724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</a:rPr>
              <a:t>Transmissão de calor por condução obedece a lei de Fourier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483" name="CaixaDeTexto 3"/>
          <p:cNvSpPr txBox="1">
            <a:spLocks noChangeArrowheads="1"/>
          </p:cNvSpPr>
          <p:nvPr/>
        </p:nvSpPr>
        <p:spPr bwMode="auto">
          <a:xfrm>
            <a:off x="3381376" y="1857375"/>
            <a:ext cx="4500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/>
              <a:t>Q = ʎ.S.</a:t>
            </a:r>
            <a:r>
              <a:rPr lang="el-GR" altLang="en-US"/>
              <a:t>Δ</a:t>
            </a:r>
            <a:r>
              <a:rPr lang="pt-BR" altLang="en-US"/>
              <a:t>t/d</a:t>
            </a:r>
            <a:endParaRPr lang="en-US" altLang="en-US"/>
          </a:p>
        </p:txBody>
      </p:sp>
      <p:sp>
        <p:nvSpPr>
          <p:cNvPr id="20484" name="CaixaDeTexto 6"/>
          <p:cNvSpPr txBox="1">
            <a:spLocks noChangeArrowheads="1"/>
          </p:cNvSpPr>
          <p:nvPr/>
        </p:nvSpPr>
        <p:spPr bwMode="auto">
          <a:xfrm>
            <a:off x="2452689" y="2928939"/>
            <a:ext cx="7858125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Q = perda de calor por condução em 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ʎ = Coeficiente de condutividade térmica W/m°C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S = Superfície em m</a:t>
            </a:r>
            <a:r>
              <a:rPr lang="pt-BR" altLang="en-US" sz="2800" baseline="30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800"/>
              <a:t>Δ</a:t>
            </a:r>
            <a:r>
              <a:rPr lang="pt-BR" altLang="en-US" sz="2800"/>
              <a:t>t = diferença de temperatura entre as extremidades do material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D = espessura do material em m</a:t>
            </a:r>
            <a:endParaRPr lang="pt-BR" altLang="en-US" sz="2800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800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aseline="30000"/>
          </a:p>
        </p:txBody>
      </p:sp>
    </p:spTree>
    <p:extLst>
      <p:ext uri="{BB962C8B-B14F-4D97-AF65-F5344CB8AC3E}">
        <p14:creationId xmlns:p14="http://schemas.microsoft.com/office/powerpoint/2010/main" val="39818892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38375" y="285751"/>
            <a:ext cx="77724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</a:rPr>
              <a:t>Transmissão de calor por convecção é expressa pela lei de Newton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507" name="CaixaDeTexto 3"/>
          <p:cNvSpPr txBox="1">
            <a:spLocks noChangeArrowheads="1"/>
          </p:cNvSpPr>
          <p:nvPr/>
        </p:nvSpPr>
        <p:spPr bwMode="auto">
          <a:xfrm>
            <a:off x="3381376" y="1857375"/>
            <a:ext cx="4500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/>
              <a:t>Q =</a:t>
            </a:r>
            <a:r>
              <a:rPr lang="el-GR" altLang="en-US"/>
              <a:t>α</a:t>
            </a:r>
            <a:r>
              <a:rPr lang="pt-BR" altLang="en-US"/>
              <a:t>c.S.</a:t>
            </a:r>
            <a:r>
              <a:rPr lang="el-GR" altLang="en-US"/>
              <a:t>Δ</a:t>
            </a:r>
            <a:r>
              <a:rPr lang="pt-BR" altLang="en-US"/>
              <a:t>t</a:t>
            </a:r>
            <a:endParaRPr lang="en-US" altLang="en-US"/>
          </a:p>
        </p:txBody>
      </p:sp>
      <p:sp>
        <p:nvSpPr>
          <p:cNvPr id="21508" name="CaixaDeTexto 6"/>
          <p:cNvSpPr txBox="1">
            <a:spLocks noChangeArrowheads="1"/>
          </p:cNvSpPr>
          <p:nvPr/>
        </p:nvSpPr>
        <p:spPr bwMode="auto">
          <a:xfrm>
            <a:off x="2452689" y="2928939"/>
            <a:ext cx="7858125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Q = perda de calor por convecção em Kcal/h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αc = Coeficiente de transmissão de calor Kcal/m</a:t>
            </a:r>
            <a:r>
              <a:rPr lang="pt-BR" altLang="en-US" sz="2800" baseline="30000"/>
              <a:t>2</a:t>
            </a:r>
            <a:r>
              <a:rPr lang="pt-BR" altLang="en-US" sz="2800"/>
              <a:t> h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S = Superfície em m</a:t>
            </a:r>
            <a:r>
              <a:rPr lang="pt-BR" altLang="en-US" sz="2800" baseline="30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800"/>
              <a:t>Δ</a:t>
            </a:r>
            <a:r>
              <a:rPr lang="pt-BR" altLang="en-US" sz="2800"/>
              <a:t>t = diferença de temperatura entre o fluido e o material °C</a:t>
            </a:r>
            <a:endParaRPr lang="pt-BR" altLang="en-US" sz="2800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800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aseline="30000"/>
          </a:p>
        </p:txBody>
      </p:sp>
    </p:spTree>
    <p:extLst>
      <p:ext uri="{BB962C8B-B14F-4D97-AF65-F5344CB8AC3E}">
        <p14:creationId xmlns:p14="http://schemas.microsoft.com/office/powerpoint/2010/main" val="11077253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38375" y="285751"/>
            <a:ext cx="7772400" cy="147002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pt-BR" sz="2800" dirty="0">
                <a:solidFill>
                  <a:schemeClr val="bg1"/>
                </a:solidFill>
              </a:rPr>
              <a:t>Transmissão de calor por radiação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531" name="CaixaDeTexto 3"/>
          <p:cNvSpPr txBox="1">
            <a:spLocks noChangeArrowheads="1"/>
          </p:cNvSpPr>
          <p:nvPr/>
        </p:nvSpPr>
        <p:spPr bwMode="auto">
          <a:xfrm>
            <a:off x="3381376" y="1857375"/>
            <a:ext cx="4500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/>
              <a:t>Q =</a:t>
            </a:r>
            <a:r>
              <a:rPr lang="el-GR" altLang="en-US"/>
              <a:t>α</a:t>
            </a:r>
            <a:r>
              <a:rPr lang="pt-BR" altLang="en-US"/>
              <a:t>i.S.</a:t>
            </a:r>
            <a:r>
              <a:rPr lang="el-GR" altLang="en-US"/>
              <a:t>Δ</a:t>
            </a:r>
            <a:r>
              <a:rPr lang="pt-BR" altLang="en-US"/>
              <a:t>t</a:t>
            </a:r>
            <a:endParaRPr lang="en-US" altLang="en-US"/>
          </a:p>
        </p:txBody>
      </p:sp>
      <p:sp>
        <p:nvSpPr>
          <p:cNvPr id="22532" name="CaixaDeTexto 6"/>
          <p:cNvSpPr txBox="1">
            <a:spLocks noChangeArrowheads="1"/>
          </p:cNvSpPr>
          <p:nvPr/>
        </p:nvSpPr>
        <p:spPr bwMode="auto">
          <a:xfrm>
            <a:off x="2452689" y="2928939"/>
            <a:ext cx="7858125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Q = perda de calor por radiação em Kcal/h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αi = Coeficiente de transmissão de calor por radiação Kcal/m</a:t>
            </a:r>
            <a:r>
              <a:rPr lang="pt-BR" altLang="en-US" sz="2800" baseline="30000"/>
              <a:t>2</a:t>
            </a:r>
            <a:r>
              <a:rPr lang="pt-BR" altLang="en-US" sz="2800"/>
              <a:t> h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800"/>
              <a:t>S = Superfície em m</a:t>
            </a:r>
            <a:r>
              <a:rPr lang="pt-BR" altLang="en-US" sz="2800" baseline="30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800"/>
              <a:t>Δ</a:t>
            </a:r>
            <a:r>
              <a:rPr lang="pt-BR" altLang="en-US" sz="2800"/>
              <a:t>t = diferença de temperatura entre o fluido e o material °C</a:t>
            </a:r>
            <a:endParaRPr lang="pt-BR" altLang="en-US" sz="2800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800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aseline="30000"/>
          </a:p>
        </p:txBody>
      </p:sp>
    </p:spTree>
    <p:extLst>
      <p:ext uri="{BB962C8B-B14F-4D97-AF65-F5344CB8AC3E}">
        <p14:creationId xmlns:p14="http://schemas.microsoft.com/office/powerpoint/2010/main" val="31363864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647700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pt-BR" altLang="en-US" sz="2800"/>
              <a:t>Fontes de calor no interior da casa-de-vegetação</a:t>
            </a:r>
          </a:p>
        </p:txBody>
      </p:sp>
      <p:sp>
        <p:nvSpPr>
          <p:cNvPr id="26627" name="AutoShape 5"/>
          <p:cNvSpPr>
            <a:spLocks noChangeArrowheads="1"/>
          </p:cNvSpPr>
          <p:nvPr/>
        </p:nvSpPr>
        <p:spPr bwMode="auto">
          <a:xfrm rot="-5400000">
            <a:off x="5087938" y="1989138"/>
            <a:ext cx="2663825" cy="3816350"/>
          </a:xfrm>
          <a:prstGeom prst="flowChartDelay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8" name="Line 6"/>
          <p:cNvSpPr>
            <a:spLocks noChangeShapeType="1"/>
          </p:cNvSpPr>
          <p:nvPr/>
        </p:nvSpPr>
        <p:spPr bwMode="auto">
          <a:xfrm>
            <a:off x="4511675" y="3789363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2566989" y="1700213"/>
            <a:ext cx="2592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Times New Roman" panose="02020603050405020304" pitchFamily="18" charset="0"/>
              </a:rPr>
              <a:t>Calor perdido para a atmosfera</a:t>
            </a: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1847850" y="3644901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Times New Roman" panose="02020603050405020304" pitchFamily="18" charset="0"/>
              </a:rPr>
              <a:t>Calor dos equipamentos</a:t>
            </a: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5159375" y="5445126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Times New Roman" panose="02020603050405020304" pitchFamily="18" charset="0"/>
              </a:rPr>
              <a:t>Calor para o solo</a:t>
            </a: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7535864" y="2420938"/>
            <a:ext cx="2592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Times New Roman" panose="02020603050405020304" pitchFamily="18" charset="0"/>
              </a:rPr>
              <a:t>Calor de condução</a:t>
            </a:r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6527800" y="1700213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Times New Roman" panose="02020603050405020304" pitchFamily="18" charset="0"/>
              </a:rPr>
              <a:t>Calor de radiação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8401050" y="3789363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Times New Roman" panose="02020603050405020304" pitchFamily="18" charset="0"/>
              </a:rPr>
              <a:t>Calor de ventilação</a:t>
            </a:r>
          </a:p>
        </p:txBody>
      </p:sp>
      <p:sp>
        <p:nvSpPr>
          <p:cNvPr id="26635" name="Line 14"/>
          <p:cNvSpPr>
            <a:spLocks noChangeShapeType="1"/>
          </p:cNvSpPr>
          <p:nvPr/>
        </p:nvSpPr>
        <p:spPr bwMode="auto">
          <a:xfrm flipV="1">
            <a:off x="7751763" y="2997200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6" name="Line 15"/>
          <p:cNvSpPr>
            <a:spLocks noChangeShapeType="1"/>
          </p:cNvSpPr>
          <p:nvPr/>
        </p:nvSpPr>
        <p:spPr bwMode="auto">
          <a:xfrm flipH="1">
            <a:off x="7464426" y="2781300"/>
            <a:ext cx="3603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7" name="Line 16"/>
          <p:cNvSpPr>
            <a:spLocks noChangeShapeType="1"/>
          </p:cNvSpPr>
          <p:nvPr/>
        </p:nvSpPr>
        <p:spPr bwMode="auto">
          <a:xfrm flipH="1" flipV="1">
            <a:off x="4583113" y="2349501"/>
            <a:ext cx="7921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8" name="Line 17"/>
          <p:cNvSpPr>
            <a:spLocks noChangeShapeType="1"/>
          </p:cNvSpPr>
          <p:nvPr/>
        </p:nvSpPr>
        <p:spPr bwMode="auto">
          <a:xfrm>
            <a:off x="6816725" y="2133600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9" name="Line 18"/>
          <p:cNvSpPr>
            <a:spLocks noChangeShapeType="1"/>
          </p:cNvSpPr>
          <p:nvPr/>
        </p:nvSpPr>
        <p:spPr bwMode="auto">
          <a:xfrm>
            <a:off x="8112126" y="4365625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40" name="Line 26"/>
          <p:cNvSpPr>
            <a:spLocks noChangeShapeType="1"/>
          </p:cNvSpPr>
          <p:nvPr/>
        </p:nvSpPr>
        <p:spPr bwMode="auto">
          <a:xfrm>
            <a:off x="7032625" y="50133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41" name="Line 27"/>
          <p:cNvSpPr>
            <a:spLocks noChangeShapeType="1"/>
          </p:cNvSpPr>
          <p:nvPr/>
        </p:nvSpPr>
        <p:spPr bwMode="auto">
          <a:xfrm flipV="1">
            <a:off x="7319963" y="50133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42" name="Line 28"/>
          <p:cNvSpPr>
            <a:spLocks noChangeShapeType="1"/>
          </p:cNvSpPr>
          <p:nvPr/>
        </p:nvSpPr>
        <p:spPr bwMode="auto">
          <a:xfrm>
            <a:off x="4224338" y="3860801"/>
            <a:ext cx="8636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4525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pt-BR" sz="3200">
                <a:solidFill>
                  <a:schemeClr val="bg1"/>
                </a:solidFill>
              </a:rPr>
              <a:t>CÁLCULO DO VOLUME DE AR DA ESTUFA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781301"/>
            <a:ext cx="8229600" cy="3344863"/>
          </a:xfrm>
        </p:spPr>
        <p:txBody>
          <a:bodyPr/>
          <a:lstStyle/>
          <a:p>
            <a:pPr eaLnBrk="1" hangingPunct="1"/>
            <a:r>
              <a:rPr lang="pt-BR" altLang="en-US" smtClean="0"/>
              <a:t>Considerar área do segmento circular</a:t>
            </a:r>
          </a:p>
        </p:txBody>
      </p:sp>
    </p:spTree>
    <p:extLst>
      <p:ext uri="{BB962C8B-B14F-4D97-AF65-F5344CB8AC3E}">
        <p14:creationId xmlns:p14="http://schemas.microsoft.com/office/powerpoint/2010/main" val="11329441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igitalizar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4" y="0"/>
            <a:ext cx="4776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Digitalizar002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85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6167439" y="0"/>
            <a:ext cx="287337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3245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1749</Words>
  <Application>Microsoft Office PowerPoint</Application>
  <PresentationFormat>Widescreen</PresentationFormat>
  <Paragraphs>517</Paragraphs>
  <Slides>102</Slides>
  <Notes>4</Notes>
  <HiddenSlides>1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102</vt:i4>
      </vt:variant>
    </vt:vector>
  </HeadingPairs>
  <TitlesOfParts>
    <vt:vector size="108" baseType="lpstr">
      <vt:lpstr>Arial</vt:lpstr>
      <vt:lpstr>Calibri</vt:lpstr>
      <vt:lpstr>Calibri Light</vt:lpstr>
      <vt:lpstr>Times New Roman</vt:lpstr>
      <vt:lpstr>Tema do Office</vt:lpstr>
      <vt:lpstr>Gráfico</vt:lpstr>
      <vt:lpstr>AMBIÊNCIA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Lanternim</vt:lpstr>
      <vt:lpstr>Efeito lanternim</vt:lpstr>
      <vt:lpstr>Apresentação do PowerPoint</vt:lpstr>
      <vt:lpstr>Apresentação do PowerPoint</vt:lpstr>
      <vt:lpstr>Estruturas que compõem as estufas agrícolas</vt:lpstr>
      <vt:lpstr>Apresentação do PowerPoint</vt:lpstr>
      <vt:lpstr>Altura da estufa</vt:lpstr>
      <vt:lpstr>Trocas de calor na estufa</vt:lpstr>
      <vt:lpstr>Perda de calor por condução</vt:lpstr>
      <vt:lpstr>Convecção</vt:lpstr>
      <vt:lpstr>Apresentação do PowerPoint</vt:lpstr>
      <vt:lpstr>Perda de energia pela planta</vt:lpstr>
      <vt:lpstr>Telhado</vt:lpstr>
      <vt:lpstr>Tipo capela</vt:lpstr>
      <vt:lpstr>Tipo arco</vt:lpstr>
      <vt:lpstr>Estufa dente de serra</vt:lpstr>
      <vt:lpstr>Princípios do efeito estufa e da ventilação natural</vt:lpstr>
      <vt:lpstr>Tipo londrina</vt:lpstr>
      <vt:lpstr>Macro túnel</vt:lpstr>
      <vt:lpstr>Apresentação do PowerPoint</vt:lpstr>
      <vt:lpstr>Apresentação do PowerPoint</vt:lpstr>
      <vt:lpstr>Janelas</vt:lpstr>
      <vt:lpstr>Apresentação do PowerPoint</vt:lpstr>
      <vt:lpstr>Apresentação do PowerPoint</vt:lpstr>
      <vt:lpstr>Lanternin</vt:lpstr>
      <vt:lpstr>Apresentação do PowerPoint</vt:lpstr>
      <vt:lpstr>Apresentação do PowerPoint</vt:lpstr>
      <vt:lpstr>Apresentação do PowerPoint</vt:lpstr>
      <vt:lpstr>Janela frontal</vt:lpstr>
      <vt:lpstr>Janela lateral</vt:lpstr>
      <vt:lpstr>Anti-Câmara</vt:lpstr>
      <vt:lpstr>Viveiro aluminizado</vt:lpstr>
      <vt:lpstr>Viveiro teto retrátil</vt:lpstr>
      <vt:lpstr>Refrigeração com evaporação da água</vt:lpstr>
      <vt:lpstr>Apresentação do PowerPoint</vt:lpstr>
      <vt:lpstr>COBERTURA</vt:lpstr>
      <vt:lpstr>PEBD</vt:lpstr>
      <vt:lpstr>Plástico</vt:lpstr>
      <vt:lpstr>Vidro</vt:lpstr>
      <vt:lpstr>Policarbonato</vt:lpstr>
      <vt:lpstr>ADITIVOS em PEBD</vt:lpstr>
      <vt:lpstr>Aditivos antiácidos</vt:lpstr>
      <vt:lpstr>Aditivos bloqueadores da radiação infra-vermelha</vt:lpstr>
      <vt:lpstr>Antiestáticos</vt:lpstr>
      <vt:lpstr>Aditivos anti-pragas</vt:lpstr>
      <vt:lpstr>Aditivos que promovem a difusão da luz</vt:lpstr>
      <vt:lpstr>Filmes difusores</vt:lpstr>
      <vt:lpstr>Filmes anti-térmicos</vt:lpstr>
      <vt:lpstr>Filme térmico</vt:lpstr>
      <vt:lpstr>Filmes anti-insetos</vt:lpstr>
      <vt:lpstr>Apresentação do PowerPoint</vt:lpstr>
      <vt:lpstr>TELA TERMO-REFLETORA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Mallas Fotoseletivas   - Relação R/RF: alteração da morfogênese da planta  - Proporção radiação vermelha/azul</vt:lpstr>
      <vt:lpstr>Malhas fotosseletivas</vt:lpstr>
      <vt:lpstr>Apresentação do PowerPoint</vt:lpstr>
      <vt:lpstr>Apresentação do PowerPoint</vt:lpstr>
      <vt:lpstr>Apresentação do PowerPoint</vt:lpstr>
      <vt:lpstr>FATORES AMBIENTAIS</vt:lpstr>
      <vt:lpstr>Apresentação do PowerPoint</vt:lpstr>
      <vt:lpstr>Irradiância solar ou densidade de fluxo radiotativo: quantidade de radiação solar recebida por uma superfície de área na unidade de tempo: J m-2 s-1 ou W m-2. </vt:lpstr>
      <vt:lpstr>UNIDADES</vt:lpstr>
      <vt:lpstr>LUMINOSIDADE</vt:lpstr>
      <vt:lpstr>Radiação eletromagnética</vt:lpstr>
      <vt:lpstr>Radiação fotossinteticamente ativa - PAR</vt:lpstr>
      <vt:lpstr>Radiação solar direta e difusa</vt:lpstr>
      <vt:lpstr>Radiação fotossinteticamente ativa (RFA)</vt:lpstr>
      <vt:lpstr> </vt:lpstr>
      <vt:lpstr>Unidades de energia </vt:lpstr>
      <vt:lpstr>Valores médios de Qg (MJ m-2 d-1)</vt:lpstr>
      <vt:lpstr>   Radiação solar global (mol m-2 dia-1)      </vt:lpstr>
      <vt:lpstr>Balanço de ondas curtas (BOC)</vt:lpstr>
      <vt:lpstr>Lei de Stefan-Boltzmann</vt:lpstr>
      <vt:lpstr>Balanço de ondas longas (BOL)</vt:lpstr>
      <vt:lpstr>BALANÇO DE RADIAÇÃO SOLAR GLOBAL</vt:lpstr>
      <vt:lpstr>Apresentação do PowerPoint</vt:lpstr>
      <vt:lpstr>BOC = tQg – r2tQg + r1(r2tQg) –r2(r1r2tQg)  BOC = tQg(1 – r2 + r1r2 – r2r1r2)  r1 = coeficiente de reflexão da cobertura  r2 = coeficiente de reflexão das plantas  tQg = entrada de ondas curtas  r2tQg = saída de ondas curtas da vegetação  r1(r2tQg) = entrada secundária de ondas curtas para as plantas  r2(r1r2tQg) saída de ondas curtas da vegetação  </vt:lpstr>
      <vt:lpstr>Coeficiente de reflexão das superficies</vt:lpstr>
      <vt:lpstr>Apresentação do PowerPoint</vt:lpstr>
      <vt:lpstr>Apresentação do PowerPoint</vt:lpstr>
      <vt:lpstr>Saldo de radiação (Rn)</vt:lpstr>
      <vt:lpstr>Trocas de calor na estufa</vt:lpstr>
      <vt:lpstr>Transmissão de calor por condução obedece a lei de Fourier</vt:lpstr>
      <vt:lpstr>Transmissão de calor por convecção é expressa pela lei de Newton</vt:lpstr>
      <vt:lpstr>Transmissão de calor por radiação</vt:lpstr>
      <vt:lpstr>Fontes de calor no interior da casa-de-vegetação</vt:lpstr>
      <vt:lpstr>CÁLCULO DO VOLUME DE AR DA ESTUFA</vt:lpstr>
      <vt:lpstr>Apresentação do PowerPoint</vt:lpstr>
      <vt:lpstr>Ventilação natural</vt:lpstr>
      <vt:lpstr>Índice de ventilação</vt:lpstr>
      <vt:lpstr>Por diferença de temperatura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AMBIÊNCIA</dc:title>
  <dc:creator>Usuario</dc:creator>
  <cp:lastModifiedBy>Usuario</cp:lastModifiedBy>
  <cp:revision>26</cp:revision>
  <dcterms:created xsi:type="dcterms:W3CDTF">2018-08-15T19:37:01Z</dcterms:created>
  <dcterms:modified xsi:type="dcterms:W3CDTF">2019-08-13T20:46:00Z</dcterms:modified>
</cp:coreProperties>
</file>