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64" r:id="rId2"/>
    <p:sldId id="289" r:id="rId3"/>
    <p:sldId id="290" r:id="rId4"/>
    <p:sldId id="291" r:id="rId5"/>
    <p:sldId id="294" r:id="rId6"/>
    <p:sldId id="285" r:id="rId7"/>
    <p:sldId id="293" r:id="rId8"/>
    <p:sldId id="274" r:id="rId9"/>
    <p:sldId id="288" r:id="rId10"/>
    <p:sldId id="277" r:id="rId11"/>
    <p:sldId id="269" r:id="rId12"/>
    <p:sldId id="267" r:id="rId13"/>
    <p:sldId id="273" r:id="rId14"/>
    <p:sldId id="276" r:id="rId15"/>
    <p:sldId id="272" r:id="rId16"/>
    <p:sldId id="282" r:id="rId17"/>
    <p:sldId id="284" r:id="rId18"/>
    <p:sldId id="266" r:id="rId19"/>
    <p:sldId id="278" r:id="rId20"/>
    <p:sldId id="279" r:id="rId21"/>
    <p:sldId id="28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74"/>
    <p:restoredTop sz="94631"/>
  </p:normalViewPr>
  <p:slideViewPr>
    <p:cSldViewPr snapToGrid="0" snapToObjects="1">
      <p:cViewPr varScale="1">
        <p:scale>
          <a:sx n="97" d="100"/>
          <a:sy n="97" d="100"/>
        </p:scale>
        <p:origin x="60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custT="1"/>
      <dgm:spPr/>
      <dgm:t>
        <a:bodyPr/>
        <a:lstStyle/>
        <a:p>
          <a:r>
            <a:rPr lang="en-US" sz="3200" dirty="0" smtClean="0">
              <a:latin typeface="Cambria"/>
              <a:cs typeface="Cambria"/>
            </a:rPr>
            <a:t>J. Ann Tickner </a:t>
          </a: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custT="1"/>
      <dgm:spPr/>
      <dgm:t>
        <a:bodyPr/>
        <a:lstStyle/>
        <a:p>
          <a:r>
            <a:rPr lang="en-US" sz="1800" dirty="0" smtClean="0">
              <a:latin typeface="Cambria"/>
              <a:cs typeface="Cambria"/>
            </a:rPr>
            <a:t>1992 e 1997</a:t>
          </a:r>
          <a:endParaRPr lang="en-US" sz="1800" dirty="0">
            <a:latin typeface="Cambria"/>
            <a:cs typeface="Cambria"/>
          </a:endParaRPr>
        </a:p>
      </dgm:t>
    </dgm:pt>
    <dgm:pt modelId="{E73CFC1A-41ED-934B-B57D-3514C4C22F5C}">
      <dgm:prSet custT="1"/>
      <dgm:spPr/>
      <dgm:t>
        <a:bodyPr/>
        <a:lstStyle/>
        <a:p>
          <a:r>
            <a:rPr lang="en-US" sz="3200" dirty="0" smtClean="0">
              <a:latin typeface="Cambria"/>
              <a:cs typeface="Cambria"/>
            </a:rPr>
            <a:t>Cynthia Eloe</a:t>
          </a:r>
          <a:endParaRPr lang="en-US" sz="3200" dirty="0">
            <a:latin typeface="Cambria"/>
            <a:cs typeface="Cambria"/>
          </a:endParaRPr>
        </a:p>
      </dgm:t>
    </dgm:pt>
    <dgm:pt modelId="{EC17DCC0-98E5-AE4B-AD05-2F912677C574}" type="parTrans" cxnId="{23B61A9F-8135-B64E-9504-2DD49A0704C5}">
      <dgm:prSet/>
      <dgm:spPr/>
      <dgm:t>
        <a:bodyPr/>
        <a:lstStyle/>
        <a:p>
          <a:endParaRPr lang="en-US"/>
        </a:p>
      </dgm:t>
    </dgm:pt>
    <dgm:pt modelId="{3DD085B0-C3ED-4F42-976B-503837B25EF9}" type="sibTrans" cxnId="{23B61A9F-8135-B64E-9504-2DD49A0704C5}">
      <dgm:prSet/>
      <dgm:spPr/>
      <dgm:t>
        <a:bodyPr/>
        <a:lstStyle/>
        <a:p>
          <a:r>
            <a:rPr lang="en-US" dirty="0" smtClean="0">
              <a:latin typeface="Cambria"/>
              <a:cs typeface="Cambria"/>
            </a:rPr>
            <a:t>1993 e 2000</a:t>
          </a:r>
          <a:endParaRPr lang="en-US" dirty="0">
            <a:latin typeface="Cambria"/>
            <a:cs typeface="Cambria"/>
          </a:endParaRPr>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X="125684" custScaleY="94835" custLinFactNeighborY="-24835">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custScaleX="59195" custScaleY="74008" custLinFactNeighborX="25863" custLinFactNeighborY="-7850">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1"/>
      <dgm:spPr/>
      <dgm:t>
        <a:bodyPr/>
        <a:lstStyle/>
        <a:p>
          <a:endParaRPr lang="en-US"/>
        </a:p>
      </dgm:t>
    </dgm:pt>
    <dgm:pt modelId="{ABB97714-D8D4-154D-B405-18B683FD12A4}" type="pres">
      <dgm:prSet presAssocID="{02EED916-0F7C-DA46-A3CB-5C3ED56F2F32}" presName="hierChild2" presStyleCnt="0"/>
      <dgm:spPr/>
    </dgm:pt>
    <dgm:pt modelId="{28F2EF5E-372D-0D49-BC11-022F0CED9126}" type="pres">
      <dgm:prSet presAssocID="{EC17DCC0-98E5-AE4B-AD05-2F912677C574}" presName="Name37" presStyleLbl="parChTrans1D2" presStyleIdx="0" presStyleCnt="1"/>
      <dgm:spPr/>
      <dgm:t>
        <a:bodyPr/>
        <a:lstStyle/>
        <a:p>
          <a:endParaRPr lang="en-US"/>
        </a:p>
      </dgm:t>
    </dgm:pt>
    <dgm:pt modelId="{58FAACB3-AE04-0C40-B074-16FF81EC9773}" type="pres">
      <dgm:prSet presAssocID="{E73CFC1A-41ED-934B-B57D-3514C4C22F5C}" presName="hierRoot2" presStyleCnt="0">
        <dgm:presLayoutVars>
          <dgm:hierBranch val="init"/>
        </dgm:presLayoutVars>
      </dgm:prSet>
      <dgm:spPr/>
    </dgm:pt>
    <dgm:pt modelId="{1ED5393E-C41B-074B-881D-8939FB9FFDE2}" type="pres">
      <dgm:prSet presAssocID="{E73CFC1A-41ED-934B-B57D-3514C4C22F5C}" presName="rootComposite" presStyleCnt="0"/>
      <dgm:spPr/>
    </dgm:pt>
    <dgm:pt modelId="{27FC075C-FF4D-6C48-8CE4-F7FCD78E8E49}" type="pres">
      <dgm:prSet presAssocID="{E73CFC1A-41ED-934B-B57D-3514C4C22F5C}" presName="rootText" presStyleLbl="node1" presStyleIdx="0" presStyleCnt="1">
        <dgm:presLayoutVars>
          <dgm:chMax/>
          <dgm:chPref val="3"/>
        </dgm:presLayoutVars>
      </dgm:prSet>
      <dgm:spPr/>
      <dgm:t>
        <a:bodyPr/>
        <a:lstStyle/>
        <a:p>
          <a:endParaRPr lang="en-US"/>
        </a:p>
      </dgm:t>
    </dgm:pt>
    <dgm:pt modelId="{E29141F8-41BF-9B4D-9F20-2CDEDE43B03D}" type="pres">
      <dgm:prSet presAssocID="{E73CFC1A-41ED-934B-B57D-3514C4C22F5C}" presName="titleText2" presStyleLbl="fgAcc1" presStyleIdx="0" presStyleCnt="1" custScaleX="56453" custScaleY="80267" custLinFactNeighborX="10417" custLinFactNeighborY="4071">
        <dgm:presLayoutVars>
          <dgm:chMax val="0"/>
          <dgm:chPref val="0"/>
        </dgm:presLayoutVars>
      </dgm:prSet>
      <dgm:spPr/>
      <dgm:t>
        <a:bodyPr/>
        <a:lstStyle/>
        <a:p>
          <a:endParaRPr lang="en-US"/>
        </a:p>
      </dgm:t>
    </dgm:pt>
    <dgm:pt modelId="{F1212599-FA9F-6F4B-B06B-77EFE9771BB3}" type="pres">
      <dgm:prSet presAssocID="{E73CFC1A-41ED-934B-B57D-3514C4C22F5C}" presName="rootConnector" presStyleLbl="node2" presStyleIdx="0" presStyleCnt="0"/>
      <dgm:spPr/>
      <dgm:t>
        <a:bodyPr/>
        <a:lstStyle/>
        <a:p>
          <a:endParaRPr lang="en-US"/>
        </a:p>
      </dgm:t>
    </dgm:pt>
    <dgm:pt modelId="{AB637C64-20F0-7C48-9059-22AD3BAC33A7}" type="pres">
      <dgm:prSet presAssocID="{E73CFC1A-41ED-934B-B57D-3514C4C22F5C}" presName="hierChild4" presStyleCnt="0"/>
      <dgm:spPr/>
    </dgm:pt>
    <dgm:pt modelId="{47613026-1AE8-4043-9124-69AD75882669}" type="pres">
      <dgm:prSet presAssocID="{E73CFC1A-41ED-934B-B57D-3514C4C22F5C}" presName="hierChild5" presStyleCnt="0"/>
      <dgm:spPr/>
    </dgm:pt>
    <dgm:pt modelId="{F239AB08-7562-BA48-987D-A8D17A7234C5}" type="pres">
      <dgm:prSet presAssocID="{02EED916-0F7C-DA46-A3CB-5C3ED56F2F32}" presName="hierChild3" presStyleCnt="0"/>
      <dgm:spPr/>
    </dgm:pt>
  </dgm:ptLst>
  <dgm:cxnLst>
    <dgm:cxn modelId="{E4AE285B-AABD-234D-8DCD-38E7B8F57E6E}" type="presOf" srcId="{E73CFC1A-41ED-934B-B57D-3514C4C22F5C}" destId="{27FC075C-FF4D-6C48-8CE4-F7FCD78E8E49}" srcOrd="0" destOrd="0" presId="urn:microsoft.com/office/officeart/2008/layout/NameandTitleOrganizationalChart"/>
    <dgm:cxn modelId="{18174AFA-518B-EC46-8097-51C9C63CD61E}" type="presOf" srcId="{3E1DC383-DAC6-B14D-8FF0-C3B9F3E72528}" destId="{536F01F4-C83A-4B42-9630-C5AE781FF344}" srcOrd="0" destOrd="0" presId="urn:microsoft.com/office/officeart/2008/layout/NameandTitleOrganizationalChart"/>
    <dgm:cxn modelId="{04F820E1-3116-7648-A376-A9A51E189EE9}" type="presOf" srcId="{EC17DCC0-98E5-AE4B-AD05-2F912677C574}" destId="{28F2EF5E-372D-0D49-BC11-022F0CED9126}" srcOrd="0" destOrd="0" presId="urn:microsoft.com/office/officeart/2008/layout/NameandTitleOrganizationalChart"/>
    <dgm:cxn modelId="{00779CE7-79EF-0E40-BC7B-5F1C4161A246}" srcId="{7D0B051A-40B9-6446-B2D9-10AE756CB907}" destId="{02EED916-0F7C-DA46-A3CB-5C3ED56F2F32}" srcOrd="0" destOrd="0" parTransId="{DD490525-A3BD-A948-9764-C6F0B37DAE5E}" sibTransId="{3E1DC383-DAC6-B14D-8FF0-C3B9F3E72528}"/>
    <dgm:cxn modelId="{A22F8057-5E9E-EB4F-83CD-823DD687278E}" type="presOf" srcId="{E73CFC1A-41ED-934B-B57D-3514C4C22F5C}" destId="{F1212599-FA9F-6F4B-B06B-77EFE9771BB3}" srcOrd="1" destOrd="0" presId="urn:microsoft.com/office/officeart/2008/layout/NameandTitleOrganizationalChart"/>
    <dgm:cxn modelId="{FF9A4B01-7309-0043-BB47-3FF3C793F768}" type="presOf" srcId="{3DD085B0-C3ED-4F42-976B-503837B25EF9}" destId="{E29141F8-41BF-9B4D-9F20-2CDEDE43B03D}" srcOrd="0" destOrd="0" presId="urn:microsoft.com/office/officeart/2008/layout/NameandTitleOrganizationalChart"/>
    <dgm:cxn modelId="{164D72D3-7A75-E347-9727-CFEF59524514}" type="presOf" srcId="{02EED916-0F7C-DA46-A3CB-5C3ED56F2F32}" destId="{F2BF413C-D604-1244-83B4-A1DE08ED5925}" srcOrd="0" destOrd="0" presId="urn:microsoft.com/office/officeart/2008/layout/NameandTitleOrganizationalChart"/>
    <dgm:cxn modelId="{028E59AC-2A3D-664E-8AA8-D00A49167759}" type="presOf" srcId="{02EED916-0F7C-DA46-A3CB-5C3ED56F2F32}" destId="{18464E02-4939-E14E-9E5D-580C2D964D25}" srcOrd="1" destOrd="0" presId="urn:microsoft.com/office/officeart/2008/layout/NameandTitleOrganizationalChart"/>
    <dgm:cxn modelId="{835AAD50-AF80-F84A-BF4E-AC2B618180A3}" type="presOf" srcId="{7D0B051A-40B9-6446-B2D9-10AE756CB907}" destId="{8039DED4-0698-E34C-BEB3-3908ECEA1DCD}" srcOrd="0" destOrd="0" presId="urn:microsoft.com/office/officeart/2008/layout/NameandTitleOrganizationalChart"/>
    <dgm:cxn modelId="{23B61A9F-8135-B64E-9504-2DD49A0704C5}" srcId="{02EED916-0F7C-DA46-A3CB-5C3ED56F2F32}" destId="{E73CFC1A-41ED-934B-B57D-3514C4C22F5C}" srcOrd="0" destOrd="0" parTransId="{EC17DCC0-98E5-AE4B-AD05-2F912677C574}" sibTransId="{3DD085B0-C3ED-4F42-976B-503837B25EF9}"/>
    <dgm:cxn modelId="{884E350B-A490-C846-9B97-1A3C51C94188}" type="presParOf" srcId="{8039DED4-0698-E34C-BEB3-3908ECEA1DCD}" destId="{8478BDBF-A136-C147-A1EB-C3C616B60EB5}" srcOrd="0" destOrd="0" presId="urn:microsoft.com/office/officeart/2008/layout/NameandTitleOrganizationalChart"/>
    <dgm:cxn modelId="{D18795F8-0193-7849-985E-B45E5614EDD7}" type="presParOf" srcId="{8478BDBF-A136-C147-A1EB-C3C616B60EB5}" destId="{92399782-E2E3-1843-8B59-CA2CD325CBFC}" srcOrd="0" destOrd="0" presId="urn:microsoft.com/office/officeart/2008/layout/NameandTitleOrganizationalChart"/>
    <dgm:cxn modelId="{BDFFB257-A6DA-9C43-9666-9AC0CE0FA58E}" type="presParOf" srcId="{92399782-E2E3-1843-8B59-CA2CD325CBFC}" destId="{F2BF413C-D604-1244-83B4-A1DE08ED5925}" srcOrd="0" destOrd="0" presId="urn:microsoft.com/office/officeart/2008/layout/NameandTitleOrganizationalChart"/>
    <dgm:cxn modelId="{FA7DBD0E-424B-3A4E-9DBD-46F188496BC4}" type="presParOf" srcId="{92399782-E2E3-1843-8B59-CA2CD325CBFC}" destId="{536F01F4-C83A-4B42-9630-C5AE781FF344}" srcOrd="1" destOrd="0" presId="urn:microsoft.com/office/officeart/2008/layout/NameandTitleOrganizationalChart"/>
    <dgm:cxn modelId="{EB38C3F2-D373-7548-B016-D56AA5FC6089}" type="presParOf" srcId="{92399782-E2E3-1843-8B59-CA2CD325CBFC}" destId="{18464E02-4939-E14E-9E5D-580C2D964D25}" srcOrd="2" destOrd="0" presId="urn:microsoft.com/office/officeart/2008/layout/NameandTitleOrganizationalChart"/>
    <dgm:cxn modelId="{CA4DCA23-D935-B74F-B7CA-38CCEADA8198}" type="presParOf" srcId="{8478BDBF-A136-C147-A1EB-C3C616B60EB5}" destId="{ABB97714-D8D4-154D-B405-18B683FD12A4}" srcOrd="1" destOrd="0" presId="urn:microsoft.com/office/officeart/2008/layout/NameandTitleOrganizationalChart"/>
    <dgm:cxn modelId="{A8BDCDDE-52B0-FE4A-901E-8E38C644DD64}" type="presParOf" srcId="{ABB97714-D8D4-154D-B405-18B683FD12A4}" destId="{28F2EF5E-372D-0D49-BC11-022F0CED9126}" srcOrd="0" destOrd="0" presId="urn:microsoft.com/office/officeart/2008/layout/NameandTitleOrganizationalChart"/>
    <dgm:cxn modelId="{A11E5364-84E5-1944-9C84-DE81DC5E7ABA}" type="presParOf" srcId="{ABB97714-D8D4-154D-B405-18B683FD12A4}" destId="{58FAACB3-AE04-0C40-B074-16FF81EC9773}" srcOrd="1" destOrd="0" presId="urn:microsoft.com/office/officeart/2008/layout/NameandTitleOrganizationalChart"/>
    <dgm:cxn modelId="{8F1AA3B4-9BD9-A245-9F98-FC39C93381B9}" type="presParOf" srcId="{58FAACB3-AE04-0C40-B074-16FF81EC9773}" destId="{1ED5393E-C41B-074B-881D-8939FB9FFDE2}" srcOrd="0" destOrd="0" presId="urn:microsoft.com/office/officeart/2008/layout/NameandTitleOrganizationalChart"/>
    <dgm:cxn modelId="{5C15F836-9996-5F42-82D8-37192313EDDE}" type="presParOf" srcId="{1ED5393E-C41B-074B-881D-8939FB9FFDE2}" destId="{27FC075C-FF4D-6C48-8CE4-F7FCD78E8E49}" srcOrd="0" destOrd="0" presId="urn:microsoft.com/office/officeart/2008/layout/NameandTitleOrganizationalChart"/>
    <dgm:cxn modelId="{F369AAD7-505F-6140-BDAA-67AEDFD48A15}" type="presParOf" srcId="{1ED5393E-C41B-074B-881D-8939FB9FFDE2}" destId="{E29141F8-41BF-9B4D-9F20-2CDEDE43B03D}" srcOrd="1" destOrd="0" presId="urn:microsoft.com/office/officeart/2008/layout/NameandTitleOrganizationalChart"/>
    <dgm:cxn modelId="{FCFF7173-9B64-934B-A1B4-0C4C11FC44E7}" type="presParOf" srcId="{1ED5393E-C41B-074B-881D-8939FB9FFDE2}" destId="{F1212599-FA9F-6F4B-B06B-77EFE9771BB3}" srcOrd="2" destOrd="0" presId="urn:microsoft.com/office/officeart/2008/layout/NameandTitleOrganizationalChart"/>
    <dgm:cxn modelId="{7013932D-AE80-0745-85C6-3D84F87C9736}" type="presParOf" srcId="{58FAACB3-AE04-0C40-B074-16FF81EC9773}" destId="{AB637C64-20F0-7C48-9059-22AD3BAC33A7}" srcOrd="1" destOrd="0" presId="urn:microsoft.com/office/officeart/2008/layout/NameandTitleOrganizationalChart"/>
    <dgm:cxn modelId="{EDD5B766-9145-DE47-BEE2-8466E720001B}" type="presParOf" srcId="{58FAACB3-AE04-0C40-B074-16FF81EC9773}" destId="{47613026-1AE8-4043-9124-69AD75882669}" srcOrd="2" destOrd="0" presId="urn:microsoft.com/office/officeart/2008/layout/NameandTitleOrganizationalChart"/>
    <dgm:cxn modelId="{D626EF84-2C7E-0B43-A9A7-F8440F0A806B}"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ECD2F8-AC2C-A447-8FBF-41588524F2CD}" type="doc">
      <dgm:prSet loTypeId="urn:microsoft.com/office/officeart/2005/8/layout/hProcess3" loCatId="" qsTypeId="urn:microsoft.com/office/officeart/2005/8/quickstyle/simple2" qsCatId="simple" csTypeId="urn:microsoft.com/office/officeart/2005/8/colors/colorful3" csCatId="colorful" phldr="1"/>
      <dgm:spPr/>
    </dgm:pt>
    <dgm:pt modelId="{4CF43710-9DFC-6849-8842-5EAE7A901B73}">
      <dgm:prSet phldrT="[Text]"/>
      <dgm:spPr/>
      <dgm:t>
        <a:bodyPr/>
        <a:lstStyle/>
        <a:p>
          <a:r>
            <a:rPr lang="pt-BR" noProof="0" dirty="0" smtClean="0">
              <a:latin typeface="Cambria"/>
              <a:cs typeface="Cambria"/>
            </a:rPr>
            <a:t>Feminismo nas RI</a:t>
          </a:r>
          <a:endParaRPr lang="pt-BR" noProof="0" dirty="0">
            <a:latin typeface="Cambria"/>
            <a:cs typeface="Cambria"/>
          </a:endParaRPr>
        </a:p>
      </dgm:t>
    </dgm:pt>
    <dgm:pt modelId="{690CB52C-BBFC-514A-AEFF-E3298B39A328}" type="parTrans" cxnId="{E859B3BB-CB37-6B40-A341-5AFA41B0CC53}">
      <dgm:prSet/>
      <dgm:spPr/>
      <dgm:t>
        <a:bodyPr/>
        <a:lstStyle/>
        <a:p>
          <a:endParaRPr lang="en-US"/>
        </a:p>
      </dgm:t>
    </dgm:pt>
    <dgm:pt modelId="{FF176000-C847-D341-A68B-1A749E61E00A}" type="sibTrans" cxnId="{E859B3BB-CB37-6B40-A341-5AFA41B0CC53}">
      <dgm:prSet/>
      <dgm:spPr/>
      <dgm:t>
        <a:bodyPr/>
        <a:lstStyle/>
        <a:p>
          <a:endParaRPr lang="en-US"/>
        </a:p>
      </dgm:t>
    </dgm:pt>
    <dgm:pt modelId="{55B90D33-2F86-CD41-AC58-3C4B061228B7}" type="pres">
      <dgm:prSet presAssocID="{2FECD2F8-AC2C-A447-8FBF-41588524F2CD}" presName="Name0" presStyleCnt="0">
        <dgm:presLayoutVars>
          <dgm:dir/>
          <dgm:animLvl val="lvl"/>
          <dgm:resizeHandles val="exact"/>
        </dgm:presLayoutVars>
      </dgm:prSet>
      <dgm:spPr/>
    </dgm:pt>
    <dgm:pt modelId="{88723B4C-1071-434E-9857-0F272403C7E0}" type="pres">
      <dgm:prSet presAssocID="{2FECD2F8-AC2C-A447-8FBF-41588524F2CD}" presName="dummy" presStyleCnt="0"/>
      <dgm:spPr/>
    </dgm:pt>
    <dgm:pt modelId="{BA943DD2-8F0A-2348-B300-B1B2A5378B5D}" type="pres">
      <dgm:prSet presAssocID="{2FECD2F8-AC2C-A447-8FBF-41588524F2CD}" presName="linH" presStyleCnt="0"/>
      <dgm:spPr/>
    </dgm:pt>
    <dgm:pt modelId="{635909D8-4A8E-E147-A1A4-8B10F5C00279}" type="pres">
      <dgm:prSet presAssocID="{2FECD2F8-AC2C-A447-8FBF-41588524F2CD}" presName="padding1" presStyleCnt="0"/>
      <dgm:spPr/>
    </dgm:pt>
    <dgm:pt modelId="{94F722C5-A81F-C74C-B7EC-0B3B58D80C2A}" type="pres">
      <dgm:prSet presAssocID="{4CF43710-9DFC-6849-8842-5EAE7A901B73}" presName="linV" presStyleCnt="0"/>
      <dgm:spPr/>
    </dgm:pt>
    <dgm:pt modelId="{701B49A6-29E8-5645-9BBF-EA1862E07F1C}" type="pres">
      <dgm:prSet presAssocID="{4CF43710-9DFC-6849-8842-5EAE7A901B73}" presName="spVertical1" presStyleCnt="0"/>
      <dgm:spPr/>
    </dgm:pt>
    <dgm:pt modelId="{CAB09F6B-82BF-2B45-BFD6-03909D7084A2}" type="pres">
      <dgm:prSet presAssocID="{4CF43710-9DFC-6849-8842-5EAE7A901B73}" presName="parTx" presStyleLbl="revTx" presStyleIdx="0" presStyleCnt="1">
        <dgm:presLayoutVars>
          <dgm:chMax val="0"/>
          <dgm:chPref val="0"/>
          <dgm:bulletEnabled val="1"/>
        </dgm:presLayoutVars>
      </dgm:prSet>
      <dgm:spPr/>
      <dgm:t>
        <a:bodyPr/>
        <a:lstStyle/>
        <a:p>
          <a:endParaRPr lang="en-US"/>
        </a:p>
      </dgm:t>
    </dgm:pt>
    <dgm:pt modelId="{23782804-9722-804D-9432-B806DB254EC2}" type="pres">
      <dgm:prSet presAssocID="{4CF43710-9DFC-6849-8842-5EAE7A901B73}" presName="spVertical2" presStyleCnt="0"/>
      <dgm:spPr/>
    </dgm:pt>
    <dgm:pt modelId="{4F6CF1AA-33F4-8340-8C12-087C58A354C2}" type="pres">
      <dgm:prSet presAssocID="{4CF43710-9DFC-6849-8842-5EAE7A901B73}" presName="spVertical3" presStyleCnt="0"/>
      <dgm:spPr/>
    </dgm:pt>
    <dgm:pt modelId="{DE137250-B85D-1342-9F41-2F4A59C439B6}" type="pres">
      <dgm:prSet presAssocID="{2FECD2F8-AC2C-A447-8FBF-41588524F2CD}" presName="padding2" presStyleCnt="0"/>
      <dgm:spPr/>
    </dgm:pt>
    <dgm:pt modelId="{C34C9B0F-CEA4-5B48-B9BF-08D0DF56773B}" type="pres">
      <dgm:prSet presAssocID="{2FECD2F8-AC2C-A447-8FBF-41588524F2CD}" presName="negArrow" presStyleCnt="0"/>
      <dgm:spPr/>
    </dgm:pt>
    <dgm:pt modelId="{6BD1B363-0C3D-1C42-BE55-900F11AC263E}" type="pres">
      <dgm:prSet presAssocID="{2FECD2F8-AC2C-A447-8FBF-41588524F2CD}" presName="backgroundArrow" presStyleLbl="node1" presStyleIdx="0" presStyleCnt="1" custScaleX="63303" custLinFactNeighborY="-28741"/>
      <dgm:spPr/>
    </dgm:pt>
  </dgm:ptLst>
  <dgm:cxnLst>
    <dgm:cxn modelId="{27C660CC-D04A-6340-BAA0-8C861BDFC1A4}" type="presOf" srcId="{4CF43710-9DFC-6849-8842-5EAE7A901B73}" destId="{CAB09F6B-82BF-2B45-BFD6-03909D7084A2}" srcOrd="0" destOrd="0" presId="urn:microsoft.com/office/officeart/2005/8/layout/hProcess3"/>
    <dgm:cxn modelId="{E859B3BB-CB37-6B40-A341-5AFA41B0CC53}" srcId="{2FECD2F8-AC2C-A447-8FBF-41588524F2CD}" destId="{4CF43710-9DFC-6849-8842-5EAE7A901B73}" srcOrd="0" destOrd="0" parTransId="{690CB52C-BBFC-514A-AEFF-E3298B39A328}" sibTransId="{FF176000-C847-D341-A68B-1A749E61E00A}"/>
    <dgm:cxn modelId="{00B5A367-0FDD-A34B-91F5-E82CBA29F3F7}" type="presOf" srcId="{2FECD2F8-AC2C-A447-8FBF-41588524F2CD}" destId="{55B90D33-2F86-CD41-AC58-3C4B061228B7}" srcOrd="0" destOrd="0" presId="urn:microsoft.com/office/officeart/2005/8/layout/hProcess3"/>
    <dgm:cxn modelId="{8B7A9CA6-7366-7A4D-A768-E88A44C3AA32}" type="presParOf" srcId="{55B90D33-2F86-CD41-AC58-3C4B061228B7}" destId="{88723B4C-1071-434E-9857-0F272403C7E0}" srcOrd="0" destOrd="0" presId="urn:microsoft.com/office/officeart/2005/8/layout/hProcess3"/>
    <dgm:cxn modelId="{FFAFD379-8C80-9340-81FD-C8B8136EA5EE}" type="presParOf" srcId="{55B90D33-2F86-CD41-AC58-3C4B061228B7}" destId="{BA943DD2-8F0A-2348-B300-B1B2A5378B5D}" srcOrd="1" destOrd="0" presId="urn:microsoft.com/office/officeart/2005/8/layout/hProcess3"/>
    <dgm:cxn modelId="{A7E65897-9F41-BE40-858B-F8960CE2EAF7}" type="presParOf" srcId="{BA943DD2-8F0A-2348-B300-B1B2A5378B5D}" destId="{635909D8-4A8E-E147-A1A4-8B10F5C00279}" srcOrd="0" destOrd="0" presId="urn:microsoft.com/office/officeart/2005/8/layout/hProcess3"/>
    <dgm:cxn modelId="{C0EABA82-E64E-FC49-A92B-A5B6870CDF79}" type="presParOf" srcId="{BA943DD2-8F0A-2348-B300-B1B2A5378B5D}" destId="{94F722C5-A81F-C74C-B7EC-0B3B58D80C2A}" srcOrd="1" destOrd="0" presId="urn:microsoft.com/office/officeart/2005/8/layout/hProcess3"/>
    <dgm:cxn modelId="{295C07A8-5DEF-064F-92A9-111384462DAD}" type="presParOf" srcId="{94F722C5-A81F-C74C-B7EC-0B3B58D80C2A}" destId="{701B49A6-29E8-5645-9BBF-EA1862E07F1C}" srcOrd="0" destOrd="0" presId="urn:microsoft.com/office/officeart/2005/8/layout/hProcess3"/>
    <dgm:cxn modelId="{BD5187EC-35F8-BE4E-9236-5D2E021957E6}" type="presParOf" srcId="{94F722C5-A81F-C74C-B7EC-0B3B58D80C2A}" destId="{CAB09F6B-82BF-2B45-BFD6-03909D7084A2}" srcOrd="1" destOrd="0" presId="urn:microsoft.com/office/officeart/2005/8/layout/hProcess3"/>
    <dgm:cxn modelId="{E103C9CF-480D-C949-9E19-293DA10347A8}" type="presParOf" srcId="{94F722C5-A81F-C74C-B7EC-0B3B58D80C2A}" destId="{23782804-9722-804D-9432-B806DB254EC2}" srcOrd="2" destOrd="0" presId="urn:microsoft.com/office/officeart/2005/8/layout/hProcess3"/>
    <dgm:cxn modelId="{8FF357CD-5155-CA4A-A5AD-CB7B33CADF80}" type="presParOf" srcId="{94F722C5-A81F-C74C-B7EC-0B3B58D80C2A}" destId="{4F6CF1AA-33F4-8340-8C12-087C58A354C2}" srcOrd="3" destOrd="0" presId="urn:microsoft.com/office/officeart/2005/8/layout/hProcess3"/>
    <dgm:cxn modelId="{6A178C5C-2A54-A14B-A16C-DB4B932099FE}" type="presParOf" srcId="{BA943DD2-8F0A-2348-B300-B1B2A5378B5D}" destId="{DE137250-B85D-1342-9F41-2F4A59C439B6}" srcOrd="2" destOrd="0" presId="urn:microsoft.com/office/officeart/2005/8/layout/hProcess3"/>
    <dgm:cxn modelId="{297A34A4-B640-3E4A-9B84-ADB9472B6115}" type="presParOf" srcId="{BA943DD2-8F0A-2348-B300-B1B2A5378B5D}" destId="{C34C9B0F-CEA4-5B48-B9BF-08D0DF56773B}" srcOrd="3" destOrd="0" presId="urn:microsoft.com/office/officeart/2005/8/layout/hProcess3"/>
    <dgm:cxn modelId="{23A79C3C-8F62-2F4D-AD48-147157D4B03D}" type="presParOf" srcId="{BA943DD2-8F0A-2348-B300-B1B2A5378B5D}" destId="{6BD1B363-0C3D-1C42-BE55-900F11AC263E}" srcOrd="4" destOrd="0" presId="urn:microsoft.com/office/officeart/2005/8/layout/hProcess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0B051A-40B9-6446-B2D9-10AE756CB907}" type="doc">
      <dgm:prSet loTypeId="urn:microsoft.com/office/officeart/2008/layout/NameandTitleOrganizationalChart" loCatId="" qsTypeId="urn:microsoft.com/office/officeart/2005/8/quickstyle/simple3" qsCatId="simple" csTypeId="urn:microsoft.com/office/officeart/2005/8/colors/accent1_2" csCatId="accent1" phldr="1"/>
      <dgm:spPr/>
      <dgm:t>
        <a:bodyPr/>
        <a:lstStyle/>
        <a:p>
          <a:endParaRPr lang="en-US"/>
        </a:p>
      </dgm:t>
    </dgm:pt>
    <dgm:pt modelId="{02EED916-0F7C-DA46-A3CB-5C3ED56F2F32}">
      <dgm:prSet phldrT="[Text]" custT="1"/>
      <dgm:spPr/>
      <dgm:t>
        <a:bodyPr/>
        <a:lstStyle/>
        <a:p>
          <a:r>
            <a:rPr lang="pt-BR" sz="2200" dirty="0" smtClean="0">
              <a:latin typeface="Cambria"/>
              <a:cs typeface="Cambria"/>
            </a:rPr>
            <a:t>Mary Wollstonecraft</a:t>
          </a:r>
          <a:endParaRPr lang="en-US" sz="2200" dirty="0" smtClean="0">
            <a:latin typeface="Cambria"/>
            <a:cs typeface="Cambria"/>
          </a:endParaRPr>
        </a:p>
      </dgm:t>
    </dgm:pt>
    <dgm:pt modelId="{DD490525-A3BD-A948-9764-C6F0B37DAE5E}" type="parTrans" cxnId="{00779CE7-79EF-0E40-BC7B-5F1C4161A246}">
      <dgm:prSet/>
      <dgm:spPr/>
      <dgm:t>
        <a:bodyPr/>
        <a:lstStyle/>
        <a:p>
          <a:endParaRPr lang="en-US"/>
        </a:p>
      </dgm:t>
    </dgm:pt>
    <dgm:pt modelId="{3E1DC383-DAC6-B14D-8FF0-C3B9F3E72528}" type="sibTrans" cxnId="{00779CE7-79EF-0E40-BC7B-5F1C4161A246}">
      <dgm:prSet custT="1"/>
      <dgm:spPr/>
      <dgm:t>
        <a:bodyPr/>
        <a:lstStyle/>
        <a:p>
          <a:r>
            <a:rPr lang="en-US" sz="1800" dirty="0" smtClean="0">
              <a:latin typeface="Cambria"/>
              <a:cs typeface="Cambria"/>
            </a:rPr>
            <a:t>1792</a:t>
          </a:r>
          <a:endParaRPr lang="en-US" sz="1800" dirty="0">
            <a:latin typeface="Cambria"/>
            <a:cs typeface="Cambria"/>
          </a:endParaRPr>
        </a:p>
      </dgm:t>
    </dgm:pt>
    <dgm:pt modelId="{C4240A1F-9FEE-2F4E-ACDB-6CB60D6C8F02}">
      <dgm:prSet phldrT="[Text]" custT="1"/>
      <dgm:spPr/>
      <dgm:t>
        <a:bodyPr/>
        <a:lstStyle/>
        <a:p>
          <a:pPr algn="ctr"/>
          <a:r>
            <a:rPr lang="en-US" sz="2800" dirty="0" smtClean="0"/>
            <a:t> </a:t>
          </a:r>
          <a:r>
            <a:rPr lang="en-US" sz="3200" dirty="0" smtClean="0">
              <a:latin typeface="Cambria"/>
              <a:cs typeface="Cambria"/>
            </a:rPr>
            <a:t> </a:t>
          </a:r>
          <a:r>
            <a:rPr lang="en-US" sz="2200" dirty="0" smtClean="0">
              <a:latin typeface="Cambria"/>
              <a:cs typeface="Cambria"/>
            </a:rPr>
            <a:t>Margaret Fuller e      Marie Stopes </a:t>
          </a:r>
        </a:p>
      </dgm:t>
    </dgm:pt>
    <dgm:pt modelId="{B1E5058B-B3EF-534E-A692-A8357F7937C4}" type="sibTrans" cxnId="{90F098F4-65B7-2545-918D-F037F4492CE3}">
      <dgm:prSet custT="1"/>
      <dgm:spPr/>
      <dgm:t>
        <a:bodyPr/>
        <a:lstStyle/>
        <a:p>
          <a:r>
            <a:rPr lang="en-US" sz="1800" dirty="0" smtClean="0">
              <a:latin typeface="Cambria"/>
              <a:cs typeface="Cambria"/>
            </a:rPr>
            <a:t> </a:t>
          </a:r>
          <a:r>
            <a:rPr lang="en-US" sz="1600" dirty="0" smtClean="0">
              <a:latin typeface="Cambria"/>
              <a:cs typeface="Cambria"/>
            </a:rPr>
            <a:t>1843 e 1918</a:t>
          </a:r>
          <a:endParaRPr lang="en-US" sz="1600" dirty="0">
            <a:latin typeface="Cambria"/>
            <a:cs typeface="Cambria"/>
          </a:endParaRPr>
        </a:p>
      </dgm:t>
    </dgm:pt>
    <dgm:pt modelId="{CDD3A063-DADB-A948-AA7E-4C0EA2BA0ABF}" type="parTrans" cxnId="{90F098F4-65B7-2545-918D-F037F4492CE3}">
      <dgm:prSet/>
      <dgm:spPr/>
      <dgm:t>
        <a:bodyPr/>
        <a:lstStyle/>
        <a:p>
          <a:endParaRPr lang="en-US"/>
        </a:p>
      </dgm:t>
    </dgm:pt>
    <dgm:pt modelId="{DDB0AC2D-8F61-0042-A704-2FBBA7A6AC71}">
      <dgm:prSet custT="1"/>
      <dgm:spPr/>
      <dgm:t>
        <a:bodyPr/>
        <a:lstStyle/>
        <a:p>
          <a:r>
            <a:rPr lang="en-US" sz="2200" dirty="0" smtClean="0">
              <a:latin typeface="Cambria"/>
              <a:cs typeface="Cambria"/>
            </a:rPr>
            <a:t>Simone de Beauvoir e Betty Friedan </a:t>
          </a:r>
          <a:endParaRPr lang="en-US" sz="2200" dirty="0"/>
        </a:p>
      </dgm:t>
    </dgm:pt>
    <dgm:pt modelId="{11A2C204-8D10-6C48-97F8-647908CDDE50}" type="parTrans" cxnId="{D1615B42-E92F-474A-9F57-4A13839507D4}">
      <dgm:prSet/>
      <dgm:spPr/>
      <dgm:t>
        <a:bodyPr/>
        <a:lstStyle/>
        <a:p>
          <a:endParaRPr lang="en-US"/>
        </a:p>
      </dgm:t>
    </dgm:pt>
    <dgm:pt modelId="{387F76F4-CE45-D049-AF32-F85440712B8E}" type="sibTrans" cxnId="{D1615B42-E92F-474A-9F57-4A13839507D4}">
      <dgm:prSet custT="1"/>
      <dgm:spPr/>
      <dgm:t>
        <a:bodyPr/>
        <a:lstStyle/>
        <a:p>
          <a:r>
            <a:rPr lang="en-US" sz="1600" dirty="0" smtClean="0">
              <a:latin typeface="Cambria"/>
              <a:cs typeface="Cambria"/>
            </a:rPr>
            <a:t>1949 e 1963</a:t>
          </a:r>
          <a:endParaRPr lang="en-US" sz="1600" dirty="0">
            <a:latin typeface="Cambria"/>
            <a:cs typeface="Cambria"/>
          </a:endParaRPr>
        </a:p>
      </dgm:t>
    </dgm:pt>
    <dgm:pt modelId="{8039DED4-0698-E34C-BEB3-3908ECEA1DCD}" type="pres">
      <dgm:prSet presAssocID="{7D0B051A-40B9-6446-B2D9-10AE756CB907}" presName="hierChild1" presStyleCnt="0">
        <dgm:presLayoutVars>
          <dgm:orgChart val="1"/>
          <dgm:chPref val="1"/>
          <dgm:dir/>
          <dgm:animOne val="branch"/>
          <dgm:animLvl val="lvl"/>
          <dgm:resizeHandles/>
        </dgm:presLayoutVars>
      </dgm:prSet>
      <dgm:spPr/>
      <dgm:t>
        <a:bodyPr/>
        <a:lstStyle/>
        <a:p>
          <a:endParaRPr lang="en-US"/>
        </a:p>
      </dgm:t>
    </dgm:pt>
    <dgm:pt modelId="{8478BDBF-A136-C147-A1EB-C3C616B60EB5}" type="pres">
      <dgm:prSet presAssocID="{02EED916-0F7C-DA46-A3CB-5C3ED56F2F32}" presName="hierRoot1" presStyleCnt="0">
        <dgm:presLayoutVars>
          <dgm:hierBranch val="init"/>
        </dgm:presLayoutVars>
      </dgm:prSet>
      <dgm:spPr/>
    </dgm:pt>
    <dgm:pt modelId="{92399782-E2E3-1843-8B59-CA2CD325CBFC}" type="pres">
      <dgm:prSet presAssocID="{02EED916-0F7C-DA46-A3CB-5C3ED56F2F32}" presName="rootComposite1" presStyleCnt="0"/>
      <dgm:spPr/>
    </dgm:pt>
    <dgm:pt modelId="{F2BF413C-D604-1244-83B4-A1DE08ED5925}" type="pres">
      <dgm:prSet presAssocID="{02EED916-0F7C-DA46-A3CB-5C3ED56F2F32}" presName="rootText1" presStyleLbl="node0" presStyleIdx="0" presStyleCnt="1" custScaleX="125684" custScaleY="94835" custLinFactNeighborY="-24835">
        <dgm:presLayoutVars>
          <dgm:chMax/>
          <dgm:chPref val="3"/>
        </dgm:presLayoutVars>
      </dgm:prSet>
      <dgm:spPr/>
      <dgm:t>
        <a:bodyPr/>
        <a:lstStyle/>
        <a:p>
          <a:endParaRPr lang="en-US"/>
        </a:p>
      </dgm:t>
    </dgm:pt>
    <dgm:pt modelId="{536F01F4-C83A-4B42-9630-C5AE781FF344}" type="pres">
      <dgm:prSet presAssocID="{02EED916-0F7C-DA46-A3CB-5C3ED56F2F32}" presName="titleText1" presStyleLbl="fgAcc0" presStyleIdx="0" presStyleCnt="1" custScaleX="59195" custScaleY="74008" custLinFactNeighborX="25904" custLinFactNeighborY="10050">
        <dgm:presLayoutVars>
          <dgm:chMax val="0"/>
          <dgm:chPref val="0"/>
        </dgm:presLayoutVars>
      </dgm:prSet>
      <dgm:spPr/>
      <dgm:t>
        <a:bodyPr/>
        <a:lstStyle/>
        <a:p>
          <a:endParaRPr lang="en-US"/>
        </a:p>
      </dgm:t>
    </dgm:pt>
    <dgm:pt modelId="{18464E02-4939-E14E-9E5D-580C2D964D25}" type="pres">
      <dgm:prSet presAssocID="{02EED916-0F7C-DA46-A3CB-5C3ED56F2F32}" presName="rootConnector1" presStyleLbl="node1" presStyleIdx="0" presStyleCnt="2"/>
      <dgm:spPr/>
      <dgm:t>
        <a:bodyPr/>
        <a:lstStyle/>
        <a:p>
          <a:endParaRPr lang="en-US"/>
        </a:p>
      </dgm:t>
    </dgm:pt>
    <dgm:pt modelId="{ABB97714-D8D4-154D-B405-18B683FD12A4}" type="pres">
      <dgm:prSet presAssocID="{02EED916-0F7C-DA46-A3CB-5C3ED56F2F32}" presName="hierChild2" presStyleCnt="0"/>
      <dgm:spPr/>
    </dgm:pt>
    <dgm:pt modelId="{BF9D6571-D197-4640-BF03-E68B9AAD31CF}" type="pres">
      <dgm:prSet presAssocID="{CDD3A063-DADB-A948-AA7E-4C0EA2BA0ABF}" presName="Name37" presStyleLbl="parChTrans1D2" presStyleIdx="0" presStyleCnt="2"/>
      <dgm:spPr/>
      <dgm:t>
        <a:bodyPr/>
        <a:lstStyle/>
        <a:p>
          <a:endParaRPr lang="en-US"/>
        </a:p>
      </dgm:t>
    </dgm:pt>
    <dgm:pt modelId="{8ADFDE95-1987-0C41-B955-01B711612156}" type="pres">
      <dgm:prSet presAssocID="{C4240A1F-9FEE-2F4E-ACDB-6CB60D6C8F02}" presName="hierRoot2" presStyleCnt="0">
        <dgm:presLayoutVars>
          <dgm:hierBranch val="init"/>
        </dgm:presLayoutVars>
      </dgm:prSet>
      <dgm:spPr/>
    </dgm:pt>
    <dgm:pt modelId="{BB579F92-E13D-7F4B-84AD-9525AC79E985}" type="pres">
      <dgm:prSet presAssocID="{C4240A1F-9FEE-2F4E-ACDB-6CB60D6C8F02}" presName="rootComposite" presStyleCnt="0"/>
      <dgm:spPr/>
    </dgm:pt>
    <dgm:pt modelId="{1FDA1AA5-6BFB-2741-B106-84DBE39EA5B7}" type="pres">
      <dgm:prSet presAssocID="{C4240A1F-9FEE-2F4E-ACDB-6CB60D6C8F02}" presName="rootText" presStyleLbl="node1" presStyleIdx="0" presStyleCnt="2" custScaleX="144585" custScaleY="96744" custLinFactNeighborX="-587" custLinFactNeighborY="-3050">
        <dgm:presLayoutVars>
          <dgm:chMax/>
          <dgm:chPref val="3"/>
        </dgm:presLayoutVars>
      </dgm:prSet>
      <dgm:spPr/>
      <dgm:t>
        <a:bodyPr/>
        <a:lstStyle/>
        <a:p>
          <a:endParaRPr lang="en-US"/>
        </a:p>
      </dgm:t>
    </dgm:pt>
    <dgm:pt modelId="{45505169-BD67-3843-991D-6BCC1915ADEE}" type="pres">
      <dgm:prSet presAssocID="{C4240A1F-9FEE-2F4E-ACDB-6CB60D6C8F02}" presName="titleText2" presStyleLbl="fgAcc1" presStyleIdx="0" presStyleCnt="2" custScaleX="69303" custScaleY="86349" custLinFactNeighborX="39241" custLinFactNeighborY="-11256">
        <dgm:presLayoutVars>
          <dgm:chMax val="0"/>
          <dgm:chPref val="0"/>
        </dgm:presLayoutVars>
      </dgm:prSet>
      <dgm:spPr/>
      <dgm:t>
        <a:bodyPr/>
        <a:lstStyle/>
        <a:p>
          <a:endParaRPr lang="en-US"/>
        </a:p>
      </dgm:t>
    </dgm:pt>
    <dgm:pt modelId="{46253BF4-21A5-2C40-9DD2-B7E4210BC0FA}" type="pres">
      <dgm:prSet presAssocID="{C4240A1F-9FEE-2F4E-ACDB-6CB60D6C8F02}" presName="rootConnector" presStyleLbl="node2" presStyleIdx="0" presStyleCnt="0"/>
      <dgm:spPr/>
      <dgm:t>
        <a:bodyPr/>
        <a:lstStyle/>
        <a:p>
          <a:endParaRPr lang="en-US"/>
        </a:p>
      </dgm:t>
    </dgm:pt>
    <dgm:pt modelId="{CC3893C6-DDA0-7145-B63A-94EFBCA6BB47}" type="pres">
      <dgm:prSet presAssocID="{C4240A1F-9FEE-2F4E-ACDB-6CB60D6C8F02}" presName="hierChild4" presStyleCnt="0"/>
      <dgm:spPr/>
    </dgm:pt>
    <dgm:pt modelId="{EB202BC4-9EC9-F74B-8272-91EEFB36BAEF}" type="pres">
      <dgm:prSet presAssocID="{C4240A1F-9FEE-2F4E-ACDB-6CB60D6C8F02}" presName="hierChild5" presStyleCnt="0"/>
      <dgm:spPr/>
    </dgm:pt>
    <dgm:pt modelId="{23998AA8-9D8F-A944-85A6-9060511A8993}" type="pres">
      <dgm:prSet presAssocID="{11A2C204-8D10-6C48-97F8-647908CDDE50}" presName="Name37" presStyleLbl="parChTrans1D2" presStyleIdx="1" presStyleCnt="2"/>
      <dgm:spPr/>
      <dgm:t>
        <a:bodyPr/>
        <a:lstStyle/>
        <a:p>
          <a:endParaRPr lang="en-US"/>
        </a:p>
      </dgm:t>
    </dgm:pt>
    <dgm:pt modelId="{61852E05-0BE9-2446-98BC-5BED5864706A}" type="pres">
      <dgm:prSet presAssocID="{DDB0AC2D-8F61-0042-A704-2FBBA7A6AC71}" presName="hierRoot2" presStyleCnt="0">
        <dgm:presLayoutVars>
          <dgm:hierBranch val="init"/>
        </dgm:presLayoutVars>
      </dgm:prSet>
      <dgm:spPr/>
    </dgm:pt>
    <dgm:pt modelId="{7B0529B0-C151-E14D-A08B-02A8938BD0AE}" type="pres">
      <dgm:prSet presAssocID="{DDB0AC2D-8F61-0042-A704-2FBBA7A6AC71}" presName="rootComposite" presStyleCnt="0"/>
      <dgm:spPr/>
    </dgm:pt>
    <dgm:pt modelId="{FA11DF96-C5C4-4340-B7E4-C7EF92391225}" type="pres">
      <dgm:prSet presAssocID="{DDB0AC2D-8F61-0042-A704-2FBBA7A6AC71}" presName="rootText" presStyleLbl="node1" presStyleIdx="1" presStyleCnt="2" custScaleX="131012">
        <dgm:presLayoutVars>
          <dgm:chMax/>
          <dgm:chPref val="3"/>
        </dgm:presLayoutVars>
      </dgm:prSet>
      <dgm:spPr/>
      <dgm:t>
        <a:bodyPr/>
        <a:lstStyle/>
        <a:p>
          <a:endParaRPr lang="en-US"/>
        </a:p>
      </dgm:t>
    </dgm:pt>
    <dgm:pt modelId="{5107DD0D-C2E4-884C-94C6-4853C083BC9C}" type="pres">
      <dgm:prSet presAssocID="{DDB0AC2D-8F61-0042-A704-2FBBA7A6AC71}" presName="titleText2" presStyleLbl="fgAcc1" presStyleIdx="1" presStyleCnt="2" custScaleX="67326" custScaleY="101894" custLinFactNeighborX="24469" custLinFactNeighborY="281">
        <dgm:presLayoutVars>
          <dgm:chMax val="0"/>
          <dgm:chPref val="0"/>
        </dgm:presLayoutVars>
      </dgm:prSet>
      <dgm:spPr/>
      <dgm:t>
        <a:bodyPr/>
        <a:lstStyle/>
        <a:p>
          <a:endParaRPr lang="en-US"/>
        </a:p>
      </dgm:t>
    </dgm:pt>
    <dgm:pt modelId="{A7622AE0-6A58-014B-86A5-D6D75F319EA4}" type="pres">
      <dgm:prSet presAssocID="{DDB0AC2D-8F61-0042-A704-2FBBA7A6AC71}" presName="rootConnector" presStyleLbl="node2" presStyleIdx="0" presStyleCnt="0"/>
      <dgm:spPr/>
      <dgm:t>
        <a:bodyPr/>
        <a:lstStyle/>
        <a:p>
          <a:endParaRPr lang="en-US"/>
        </a:p>
      </dgm:t>
    </dgm:pt>
    <dgm:pt modelId="{841C5741-0938-C246-9043-CDA989BC70D5}" type="pres">
      <dgm:prSet presAssocID="{DDB0AC2D-8F61-0042-A704-2FBBA7A6AC71}" presName="hierChild4" presStyleCnt="0"/>
      <dgm:spPr/>
    </dgm:pt>
    <dgm:pt modelId="{2804F175-0E63-3B46-BA29-25E4D31409EE}" type="pres">
      <dgm:prSet presAssocID="{DDB0AC2D-8F61-0042-A704-2FBBA7A6AC71}" presName="hierChild5" presStyleCnt="0"/>
      <dgm:spPr/>
    </dgm:pt>
    <dgm:pt modelId="{F239AB08-7562-BA48-987D-A8D17A7234C5}" type="pres">
      <dgm:prSet presAssocID="{02EED916-0F7C-DA46-A3CB-5C3ED56F2F32}" presName="hierChild3" presStyleCnt="0"/>
      <dgm:spPr/>
    </dgm:pt>
  </dgm:ptLst>
  <dgm:cxnLst>
    <dgm:cxn modelId="{81541331-5ABA-D742-AFA6-7744DBDF45AC}" type="presOf" srcId="{11A2C204-8D10-6C48-97F8-647908CDDE50}" destId="{23998AA8-9D8F-A944-85A6-9060511A8993}" srcOrd="0" destOrd="0" presId="urn:microsoft.com/office/officeart/2008/layout/NameandTitleOrganizationalChart"/>
    <dgm:cxn modelId="{EE9B7A1B-67A2-754A-B23B-FD3BE4A91003}" type="presOf" srcId="{DDB0AC2D-8F61-0042-A704-2FBBA7A6AC71}" destId="{A7622AE0-6A58-014B-86A5-D6D75F319EA4}" srcOrd="1" destOrd="0" presId="urn:microsoft.com/office/officeart/2008/layout/NameandTitleOrganizationalChart"/>
    <dgm:cxn modelId="{D9224E7F-BA39-FB44-BDFA-D7B76B991E39}" type="presOf" srcId="{C4240A1F-9FEE-2F4E-ACDB-6CB60D6C8F02}" destId="{46253BF4-21A5-2C40-9DD2-B7E4210BC0FA}" srcOrd="1" destOrd="0" presId="urn:microsoft.com/office/officeart/2008/layout/NameandTitleOrganizationalChart"/>
    <dgm:cxn modelId="{90F098F4-65B7-2545-918D-F037F4492CE3}" srcId="{02EED916-0F7C-DA46-A3CB-5C3ED56F2F32}" destId="{C4240A1F-9FEE-2F4E-ACDB-6CB60D6C8F02}" srcOrd="0" destOrd="0" parTransId="{CDD3A063-DADB-A948-AA7E-4C0EA2BA0ABF}" sibTransId="{B1E5058B-B3EF-534E-A692-A8357F7937C4}"/>
    <dgm:cxn modelId="{00779CE7-79EF-0E40-BC7B-5F1C4161A246}" srcId="{7D0B051A-40B9-6446-B2D9-10AE756CB907}" destId="{02EED916-0F7C-DA46-A3CB-5C3ED56F2F32}" srcOrd="0" destOrd="0" parTransId="{DD490525-A3BD-A948-9764-C6F0B37DAE5E}" sibTransId="{3E1DC383-DAC6-B14D-8FF0-C3B9F3E72528}"/>
    <dgm:cxn modelId="{6F7A71FA-F8A3-7242-9801-5DA4C03C8282}" type="presOf" srcId="{387F76F4-CE45-D049-AF32-F85440712B8E}" destId="{5107DD0D-C2E4-884C-94C6-4853C083BC9C}" srcOrd="0" destOrd="0" presId="urn:microsoft.com/office/officeart/2008/layout/NameandTitleOrganizationalChart"/>
    <dgm:cxn modelId="{1F0CFD75-A863-904F-A0D0-F1379DD7EEA2}" type="presOf" srcId="{7D0B051A-40B9-6446-B2D9-10AE756CB907}" destId="{8039DED4-0698-E34C-BEB3-3908ECEA1DCD}" srcOrd="0" destOrd="0" presId="urn:microsoft.com/office/officeart/2008/layout/NameandTitleOrganizationalChart"/>
    <dgm:cxn modelId="{2D58BEE7-12FB-3B41-B92A-80B2CD256BA0}" type="presOf" srcId="{B1E5058B-B3EF-534E-A692-A8357F7937C4}" destId="{45505169-BD67-3843-991D-6BCC1915ADEE}" srcOrd="0" destOrd="0" presId="urn:microsoft.com/office/officeart/2008/layout/NameandTitleOrganizationalChart"/>
    <dgm:cxn modelId="{842A8B17-CB93-1741-BC4C-7317CB82FB87}" type="presOf" srcId="{3E1DC383-DAC6-B14D-8FF0-C3B9F3E72528}" destId="{536F01F4-C83A-4B42-9630-C5AE781FF344}" srcOrd="0" destOrd="0" presId="urn:microsoft.com/office/officeart/2008/layout/NameandTitleOrganizationalChart"/>
    <dgm:cxn modelId="{D1615B42-E92F-474A-9F57-4A13839507D4}" srcId="{02EED916-0F7C-DA46-A3CB-5C3ED56F2F32}" destId="{DDB0AC2D-8F61-0042-A704-2FBBA7A6AC71}" srcOrd="1" destOrd="0" parTransId="{11A2C204-8D10-6C48-97F8-647908CDDE50}" sibTransId="{387F76F4-CE45-D049-AF32-F85440712B8E}"/>
    <dgm:cxn modelId="{3FC9B9E0-E3A3-7A4B-A692-45FF92280EC0}" type="presOf" srcId="{DDB0AC2D-8F61-0042-A704-2FBBA7A6AC71}" destId="{FA11DF96-C5C4-4340-B7E4-C7EF92391225}" srcOrd="0" destOrd="0" presId="urn:microsoft.com/office/officeart/2008/layout/NameandTitleOrganizationalChart"/>
    <dgm:cxn modelId="{3F51E495-3C53-D741-8050-DEF314299CC0}" type="presOf" srcId="{02EED916-0F7C-DA46-A3CB-5C3ED56F2F32}" destId="{F2BF413C-D604-1244-83B4-A1DE08ED5925}" srcOrd="0" destOrd="0" presId="urn:microsoft.com/office/officeart/2008/layout/NameandTitleOrganizationalChart"/>
    <dgm:cxn modelId="{0866E191-41F9-5E42-867A-DD851B8C3281}" type="presOf" srcId="{C4240A1F-9FEE-2F4E-ACDB-6CB60D6C8F02}" destId="{1FDA1AA5-6BFB-2741-B106-84DBE39EA5B7}" srcOrd="0" destOrd="0" presId="urn:microsoft.com/office/officeart/2008/layout/NameandTitleOrganizationalChart"/>
    <dgm:cxn modelId="{C5B28536-ABD3-EE47-AEF1-561BFA236637}" type="presOf" srcId="{02EED916-0F7C-DA46-A3CB-5C3ED56F2F32}" destId="{18464E02-4939-E14E-9E5D-580C2D964D25}" srcOrd="1" destOrd="0" presId="urn:microsoft.com/office/officeart/2008/layout/NameandTitleOrganizationalChart"/>
    <dgm:cxn modelId="{CC20BB72-B9FA-C746-BAB2-A646C75CA612}" type="presOf" srcId="{CDD3A063-DADB-A948-AA7E-4C0EA2BA0ABF}" destId="{BF9D6571-D197-4640-BF03-E68B9AAD31CF}" srcOrd="0" destOrd="0" presId="urn:microsoft.com/office/officeart/2008/layout/NameandTitleOrganizationalChart"/>
    <dgm:cxn modelId="{B7646BB1-6522-D044-A791-A76B071A63A1}" type="presParOf" srcId="{8039DED4-0698-E34C-BEB3-3908ECEA1DCD}" destId="{8478BDBF-A136-C147-A1EB-C3C616B60EB5}" srcOrd="0" destOrd="0" presId="urn:microsoft.com/office/officeart/2008/layout/NameandTitleOrganizationalChart"/>
    <dgm:cxn modelId="{0A6C361F-4BBE-1849-92E3-FFACCE38FAF8}" type="presParOf" srcId="{8478BDBF-A136-C147-A1EB-C3C616B60EB5}" destId="{92399782-E2E3-1843-8B59-CA2CD325CBFC}" srcOrd="0" destOrd="0" presId="urn:microsoft.com/office/officeart/2008/layout/NameandTitleOrganizationalChart"/>
    <dgm:cxn modelId="{F435A582-4F5A-2A4F-B7CF-2067AA44AD9C}" type="presParOf" srcId="{92399782-E2E3-1843-8B59-CA2CD325CBFC}" destId="{F2BF413C-D604-1244-83B4-A1DE08ED5925}" srcOrd="0" destOrd="0" presId="urn:microsoft.com/office/officeart/2008/layout/NameandTitleOrganizationalChart"/>
    <dgm:cxn modelId="{90C269D1-0AE9-A04C-9AC2-38957F87ACA7}" type="presParOf" srcId="{92399782-E2E3-1843-8B59-CA2CD325CBFC}" destId="{536F01F4-C83A-4B42-9630-C5AE781FF344}" srcOrd="1" destOrd="0" presId="urn:microsoft.com/office/officeart/2008/layout/NameandTitleOrganizationalChart"/>
    <dgm:cxn modelId="{66A74E96-D1AD-DA48-A734-753952CE0034}" type="presParOf" srcId="{92399782-E2E3-1843-8B59-CA2CD325CBFC}" destId="{18464E02-4939-E14E-9E5D-580C2D964D25}" srcOrd="2" destOrd="0" presId="urn:microsoft.com/office/officeart/2008/layout/NameandTitleOrganizationalChart"/>
    <dgm:cxn modelId="{B20020D5-74E4-8F47-97AE-46BEC68C98FA}" type="presParOf" srcId="{8478BDBF-A136-C147-A1EB-C3C616B60EB5}" destId="{ABB97714-D8D4-154D-B405-18B683FD12A4}" srcOrd="1" destOrd="0" presId="urn:microsoft.com/office/officeart/2008/layout/NameandTitleOrganizationalChart"/>
    <dgm:cxn modelId="{D537AB0C-A1A0-F943-8D79-0AF7C13DFEFF}" type="presParOf" srcId="{ABB97714-D8D4-154D-B405-18B683FD12A4}" destId="{BF9D6571-D197-4640-BF03-E68B9AAD31CF}" srcOrd="0" destOrd="0" presId="urn:microsoft.com/office/officeart/2008/layout/NameandTitleOrganizationalChart"/>
    <dgm:cxn modelId="{12AE74A0-D768-C841-A6A9-64934CB5EAD9}" type="presParOf" srcId="{ABB97714-D8D4-154D-B405-18B683FD12A4}" destId="{8ADFDE95-1987-0C41-B955-01B711612156}" srcOrd="1" destOrd="0" presId="urn:microsoft.com/office/officeart/2008/layout/NameandTitleOrganizationalChart"/>
    <dgm:cxn modelId="{72C0AD91-0CE8-484F-8E80-8973C41B7D57}" type="presParOf" srcId="{8ADFDE95-1987-0C41-B955-01B711612156}" destId="{BB579F92-E13D-7F4B-84AD-9525AC79E985}" srcOrd="0" destOrd="0" presId="urn:microsoft.com/office/officeart/2008/layout/NameandTitleOrganizationalChart"/>
    <dgm:cxn modelId="{95517C8C-448B-8F4E-BF84-51E4664EB6DB}" type="presParOf" srcId="{BB579F92-E13D-7F4B-84AD-9525AC79E985}" destId="{1FDA1AA5-6BFB-2741-B106-84DBE39EA5B7}" srcOrd="0" destOrd="0" presId="urn:microsoft.com/office/officeart/2008/layout/NameandTitleOrganizationalChart"/>
    <dgm:cxn modelId="{CB7C7B10-0186-7746-97D6-0178A6FB0D61}" type="presParOf" srcId="{BB579F92-E13D-7F4B-84AD-9525AC79E985}" destId="{45505169-BD67-3843-991D-6BCC1915ADEE}" srcOrd="1" destOrd="0" presId="urn:microsoft.com/office/officeart/2008/layout/NameandTitleOrganizationalChart"/>
    <dgm:cxn modelId="{B9FBEBCC-4B8D-1748-85DF-141ABC288047}" type="presParOf" srcId="{BB579F92-E13D-7F4B-84AD-9525AC79E985}" destId="{46253BF4-21A5-2C40-9DD2-B7E4210BC0FA}" srcOrd="2" destOrd="0" presId="urn:microsoft.com/office/officeart/2008/layout/NameandTitleOrganizationalChart"/>
    <dgm:cxn modelId="{29052DA5-FD70-6747-84F0-0B861AD4ECE2}" type="presParOf" srcId="{8ADFDE95-1987-0C41-B955-01B711612156}" destId="{CC3893C6-DDA0-7145-B63A-94EFBCA6BB47}" srcOrd="1" destOrd="0" presId="urn:microsoft.com/office/officeart/2008/layout/NameandTitleOrganizationalChart"/>
    <dgm:cxn modelId="{9AB4B3DE-6FFC-094C-8FC0-5DC63A81E1A3}" type="presParOf" srcId="{8ADFDE95-1987-0C41-B955-01B711612156}" destId="{EB202BC4-9EC9-F74B-8272-91EEFB36BAEF}" srcOrd="2" destOrd="0" presId="urn:microsoft.com/office/officeart/2008/layout/NameandTitleOrganizationalChart"/>
    <dgm:cxn modelId="{BDEC5928-0374-AA4B-94AB-30D57C6BB150}" type="presParOf" srcId="{ABB97714-D8D4-154D-B405-18B683FD12A4}" destId="{23998AA8-9D8F-A944-85A6-9060511A8993}" srcOrd="2" destOrd="0" presId="urn:microsoft.com/office/officeart/2008/layout/NameandTitleOrganizationalChart"/>
    <dgm:cxn modelId="{AC79C215-8DCF-2345-93E6-D292F7F00659}" type="presParOf" srcId="{ABB97714-D8D4-154D-B405-18B683FD12A4}" destId="{61852E05-0BE9-2446-98BC-5BED5864706A}" srcOrd="3" destOrd="0" presId="urn:microsoft.com/office/officeart/2008/layout/NameandTitleOrganizationalChart"/>
    <dgm:cxn modelId="{0CEDA8B8-2ADC-AC4D-84F1-8C8147CC56E0}" type="presParOf" srcId="{61852E05-0BE9-2446-98BC-5BED5864706A}" destId="{7B0529B0-C151-E14D-A08B-02A8938BD0AE}" srcOrd="0" destOrd="0" presId="urn:microsoft.com/office/officeart/2008/layout/NameandTitleOrganizationalChart"/>
    <dgm:cxn modelId="{1B1A5098-6BAD-C343-ADD3-D62E5C7EC0B7}" type="presParOf" srcId="{7B0529B0-C151-E14D-A08B-02A8938BD0AE}" destId="{FA11DF96-C5C4-4340-B7E4-C7EF92391225}" srcOrd="0" destOrd="0" presId="urn:microsoft.com/office/officeart/2008/layout/NameandTitleOrganizationalChart"/>
    <dgm:cxn modelId="{00BF3283-17EC-A341-BC2D-65F9E6E75D5A}" type="presParOf" srcId="{7B0529B0-C151-E14D-A08B-02A8938BD0AE}" destId="{5107DD0D-C2E4-884C-94C6-4853C083BC9C}" srcOrd="1" destOrd="0" presId="urn:microsoft.com/office/officeart/2008/layout/NameandTitleOrganizationalChart"/>
    <dgm:cxn modelId="{F29AA9C6-7993-A24E-AECD-3BFFF4EC66A4}" type="presParOf" srcId="{7B0529B0-C151-E14D-A08B-02A8938BD0AE}" destId="{A7622AE0-6A58-014B-86A5-D6D75F319EA4}" srcOrd="2" destOrd="0" presId="urn:microsoft.com/office/officeart/2008/layout/NameandTitleOrganizationalChart"/>
    <dgm:cxn modelId="{46288138-3E35-E448-A5B5-B629686DAFA8}" type="presParOf" srcId="{61852E05-0BE9-2446-98BC-5BED5864706A}" destId="{841C5741-0938-C246-9043-CDA989BC70D5}" srcOrd="1" destOrd="0" presId="urn:microsoft.com/office/officeart/2008/layout/NameandTitleOrganizationalChart"/>
    <dgm:cxn modelId="{AF4B0930-CC94-5A48-A29A-6E12FF432497}" type="presParOf" srcId="{61852E05-0BE9-2446-98BC-5BED5864706A}" destId="{2804F175-0E63-3B46-BA29-25E4D31409EE}" srcOrd="2" destOrd="0" presId="urn:microsoft.com/office/officeart/2008/layout/NameandTitleOrganizationalChart"/>
    <dgm:cxn modelId="{2681E407-A212-F843-84EF-5F0811605C76}" type="presParOf" srcId="{8478BDBF-A136-C147-A1EB-C3C616B60EB5}" destId="{F239AB08-7562-BA48-987D-A8D17A7234C5}" srcOrd="2" destOrd="0" presId="urn:microsoft.com/office/officeart/2008/layout/NameandTitleOrganizationalChar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F2EF5E-372D-0D49-BC11-022F0CED9126}">
      <dsp:nvSpPr>
        <dsp:cNvPr id="0" name=""/>
        <dsp:cNvSpPr/>
      </dsp:nvSpPr>
      <dsp:spPr>
        <a:xfrm>
          <a:off x="4526280" y="1293294"/>
          <a:ext cx="91440" cy="765579"/>
        </a:xfrm>
        <a:custGeom>
          <a:avLst/>
          <a:gdLst/>
          <a:ahLst/>
          <a:cxnLst/>
          <a:rect l="0" t="0" r="0" b="0"/>
          <a:pathLst>
            <a:path>
              <a:moveTo>
                <a:pt x="45720" y="0"/>
              </a:moveTo>
              <a:lnTo>
                <a:pt x="45720" y="765579"/>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2916787" y="0"/>
          <a:ext cx="3310424" cy="1293294"/>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92438" numCol="1" spcCol="1270" anchor="ctr" anchorCtr="0">
          <a:noAutofit/>
        </a:bodyPr>
        <a:lstStyle/>
        <a:p>
          <a:pPr lvl="0" algn="ctr" defTabSz="1422400">
            <a:lnSpc>
              <a:spcPct val="90000"/>
            </a:lnSpc>
            <a:spcBef>
              <a:spcPct val="0"/>
            </a:spcBef>
            <a:spcAft>
              <a:spcPct val="35000"/>
            </a:spcAft>
          </a:pPr>
          <a:r>
            <a:rPr lang="en-US" sz="3200" kern="1200" dirty="0" smtClean="0">
              <a:latin typeface="Cambria"/>
              <a:cs typeface="Cambria"/>
            </a:rPr>
            <a:t>J. Ann Tickner </a:t>
          </a:r>
        </a:p>
      </dsp:txBody>
      <dsp:txXfrm>
        <a:off x="2916787" y="0"/>
        <a:ext cx="3310424" cy="1293294"/>
      </dsp:txXfrm>
    </dsp:sp>
    <dsp:sp modelId="{536F01F4-C83A-4B42-9630-C5AE781FF344}">
      <dsp:nvSpPr>
        <dsp:cNvPr id="0" name=""/>
        <dsp:cNvSpPr/>
      </dsp:nvSpPr>
      <dsp:spPr>
        <a:xfrm>
          <a:off x="4878561" y="1050358"/>
          <a:ext cx="1403237" cy="33642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11430" rIns="45720" bIns="11430" numCol="1" spcCol="1270" anchor="ctr" anchorCtr="0">
          <a:noAutofit/>
        </a:bodyPr>
        <a:lstStyle/>
        <a:p>
          <a:pPr lvl="0" algn="r" defTabSz="800100">
            <a:lnSpc>
              <a:spcPct val="90000"/>
            </a:lnSpc>
            <a:spcBef>
              <a:spcPct val="0"/>
            </a:spcBef>
            <a:spcAft>
              <a:spcPct val="35000"/>
            </a:spcAft>
          </a:pPr>
          <a:r>
            <a:rPr lang="en-US" sz="1800" kern="1200" dirty="0" smtClean="0">
              <a:latin typeface="Cambria"/>
              <a:cs typeface="Cambria"/>
            </a:rPr>
            <a:t>1992 e 1997</a:t>
          </a:r>
          <a:endParaRPr lang="en-US" sz="1800" kern="1200" dirty="0">
            <a:latin typeface="Cambria"/>
            <a:cs typeface="Cambria"/>
          </a:endParaRPr>
        </a:p>
      </dsp:txBody>
      <dsp:txXfrm>
        <a:off x="4878561" y="1050358"/>
        <a:ext cx="1403237" cy="336423"/>
      </dsp:txXfrm>
    </dsp:sp>
    <dsp:sp modelId="{27FC075C-FF4D-6C48-8CE4-F7FCD78E8E49}">
      <dsp:nvSpPr>
        <dsp:cNvPr id="0" name=""/>
        <dsp:cNvSpPr/>
      </dsp:nvSpPr>
      <dsp:spPr>
        <a:xfrm>
          <a:off x="3255036" y="2058873"/>
          <a:ext cx="2633927" cy="1363730"/>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192438" numCol="1" spcCol="1270" anchor="ctr" anchorCtr="0">
          <a:noAutofit/>
        </a:bodyPr>
        <a:lstStyle/>
        <a:p>
          <a:pPr lvl="0" algn="ctr" defTabSz="1422400">
            <a:lnSpc>
              <a:spcPct val="90000"/>
            </a:lnSpc>
            <a:spcBef>
              <a:spcPct val="0"/>
            </a:spcBef>
            <a:spcAft>
              <a:spcPct val="35000"/>
            </a:spcAft>
          </a:pPr>
          <a:r>
            <a:rPr lang="en-US" sz="3200" kern="1200" dirty="0" smtClean="0">
              <a:latin typeface="Cambria"/>
              <a:cs typeface="Cambria"/>
            </a:rPr>
            <a:t>Cynthia Eloe</a:t>
          </a:r>
          <a:endParaRPr lang="en-US" sz="3200" kern="1200" dirty="0">
            <a:latin typeface="Cambria"/>
            <a:cs typeface="Cambria"/>
          </a:endParaRPr>
        </a:p>
      </dsp:txBody>
      <dsp:txXfrm>
        <a:off x="3255036" y="2058873"/>
        <a:ext cx="2633927" cy="1363730"/>
      </dsp:txXfrm>
    </dsp:sp>
    <dsp:sp modelId="{E29141F8-41BF-9B4D-9F20-2CDEDE43B03D}">
      <dsp:nvSpPr>
        <dsp:cNvPr id="0" name=""/>
        <dsp:cNvSpPr/>
      </dsp:nvSpPr>
      <dsp:spPr>
        <a:xfrm>
          <a:off x="4544908" y="3165908"/>
          <a:ext cx="1338237" cy="3648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11430" rIns="45720" bIns="11430" numCol="1" spcCol="1270" anchor="ctr" anchorCtr="0">
          <a:noAutofit/>
        </a:bodyPr>
        <a:lstStyle/>
        <a:p>
          <a:pPr lvl="0" algn="r" defTabSz="800100">
            <a:lnSpc>
              <a:spcPct val="90000"/>
            </a:lnSpc>
            <a:spcBef>
              <a:spcPct val="0"/>
            </a:spcBef>
            <a:spcAft>
              <a:spcPct val="35000"/>
            </a:spcAft>
          </a:pPr>
          <a:r>
            <a:rPr lang="en-US" sz="1800" kern="1200" dirty="0" smtClean="0">
              <a:latin typeface="Cambria"/>
              <a:cs typeface="Cambria"/>
            </a:rPr>
            <a:t>1993 e 2000</a:t>
          </a:r>
          <a:endParaRPr lang="en-US" sz="1800" kern="1200" dirty="0">
            <a:latin typeface="Cambria"/>
            <a:cs typeface="Cambria"/>
          </a:endParaRPr>
        </a:p>
      </dsp:txBody>
      <dsp:txXfrm>
        <a:off x="4544908" y="3165908"/>
        <a:ext cx="1338237" cy="3648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B363-0C3D-1C42-BE55-900F11AC263E}">
      <dsp:nvSpPr>
        <dsp:cNvPr id="0" name=""/>
        <dsp:cNvSpPr/>
      </dsp:nvSpPr>
      <dsp:spPr>
        <a:xfrm>
          <a:off x="0" y="0"/>
          <a:ext cx="2525890" cy="936000"/>
        </a:xfrm>
        <a:prstGeom prst="rightArrow">
          <a:avLst/>
        </a:prstGeom>
        <a:solidFill>
          <a:schemeClr val="accent3">
            <a:hueOff val="0"/>
            <a:satOff val="0"/>
            <a:lumOff val="0"/>
            <a:alphaOff val="0"/>
          </a:schemeClr>
        </a:solidFill>
        <a:ln w="31750"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B09F6B-82BF-2B45-BFD6-03909D7084A2}">
      <dsp:nvSpPr>
        <dsp:cNvPr id="0" name=""/>
        <dsp:cNvSpPr/>
      </dsp:nvSpPr>
      <dsp:spPr>
        <a:xfrm>
          <a:off x="202839" y="263130"/>
          <a:ext cx="2074485" cy="46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2080" rIns="0" bIns="132080" numCol="1" spcCol="1270" anchor="ctr" anchorCtr="0">
          <a:noAutofit/>
        </a:bodyPr>
        <a:lstStyle/>
        <a:p>
          <a:pPr lvl="0" algn="ctr" defTabSz="577850">
            <a:lnSpc>
              <a:spcPct val="90000"/>
            </a:lnSpc>
            <a:spcBef>
              <a:spcPct val="0"/>
            </a:spcBef>
            <a:spcAft>
              <a:spcPct val="35000"/>
            </a:spcAft>
          </a:pPr>
          <a:r>
            <a:rPr lang="pt-BR" sz="1300" kern="1200" noProof="0" dirty="0" smtClean="0">
              <a:latin typeface="Cambria"/>
              <a:cs typeface="Cambria"/>
            </a:rPr>
            <a:t>Feminismo nas RI</a:t>
          </a:r>
          <a:endParaRPr lang="pt-BR" sz="1300" kern="1200" noProof="0" dirty="0">
            <a:latin typeface="Cambria"/>
            <a:cs typeface="Cambria"/>
          </a:endParaRPr>
        </a:p>
      </dsp:txBody>
      <dsp:txXfrm>
        <a:off x="202839" y="263130"/>
        <a:ext cx="2074485" cy="468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998AA8-9D8F-A944-85A6-9060511A8993}">
      <dsp:nvSpPr>
        <dsp:cNvPr id="0" name=""/>
        <dsp:cNvSpPr/>
      </dsp:nvSpPr>
      <dsp:spPr>
        <a:xfrm>
          <a:off x="4572000" y="978902"/>
          <a:ext cx="1682099" cy="579299"/>
        </a:xfrm>
        <a:custGeom>
          <a:avLst/>
          <a:gdLst/>
          <a:ahLst/>
          <a:cxnLst/>
          <a:rect l="0" t="0" r="0" b="0"/>
          <a:pathLst>
            <a:path>
              <a:moveTo>
                <a:pt x="0" y="0"/>
              </a:moveTo>
              <a:lnTo>
                <a:pt x="0" y="338448"/>
              </a:lnTo>
              <a:lnTo>
                <a:pt x="1682099" y="338448"/>
              </a:lnTo>
              <a:lnTo>
                <a:pt x="1682099" y="579299"/>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9D6571-D197-4640-BF03-E68B9AAD31CF}">
      <dsp:nvSpPr>
        <dsp:cNvPr id="0" name=""/>
        <dsp:cNvSpPr/>
      </dsp:nvSpPr>
      <dsp:spPr>
        <a:xfrm>
          <a:off x="3013496" y="978902"/>
          <a:ext cx="1558503" cy="547816"/>
        </a:xfrm>
        <a:custGeom>
          <a:avLst/>
          <a:gdLst/>
          <a:ahLst/>
          <a:cxnLst/>
          <a:rect l="0" t="0" r="0" b="0"/>
          <a:pathLst>
            <a:path>
              <a:moveTo>
                <a:pt x="1558503" y="0"/>
              </a:moveTo>
              <a:lnTo>
                <a:pt x="1558503" y="306966"/>
              </a:lnTo>
              <a:lnTo>
                <a:pt x="0" y="306966"/>
              </a:lnTo>
              <a:lnTo>
                <a:pt x="0" y="547816"/>
              </a:lnTo>
            </a:path>
          </a:pathLst>
        </a:custGeom>
        <a:noFill/>
        <a:ln w="25400" cap="flat" cmpd="dbl"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BF413C-D604-1244-83B4-A1DE08ED5925}">
      <dsp:nvSpPr>
        <dsp:cNvPr id="0" name=""/>
        <dsp:cNvSpPr/>
      </dsp:nvSpPr>
      <dsp:spPr>
        <a:xfrm>
          <a:off x="3319159" y="0"/>
          <a:ext cx="2505680" cy="978902"/>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45657" numCol="1" spcCol="1270" anchor="ctr" anchorCtr="0">
          <a:noAutofit/>
        </a:bodyPr>
        <a:lstStyle/>
        <a:p>
          <a:pPr lvl="0" algn="ctr" defTabSz="977900">
            <a:lnSpc>
              <a:spcPct val="90000"/>
            </a:lnSpc>
            <a:spcBef>
              <a:spcPct val="0"/>
            </a:spcBef>
            <a:spcAft>
              <a:spcPct val="35000"/>
            </a:spcAft>
          </a:pPr>
          <a:r>
            <a:rPr lang="pt-BR" sz="2200" kern="1200" dirty="0" smtClean="0">
              <a:latin typeface="Cambria"/>
              <a:cs typeface="Cambria"/>
            </a:rPr>
            <a:t>Mary Wollstonecraft</a:t>
          </a:r>
          <a:endParaRPr lang="en-US" sz="2200" kern="1200" dirty="0" smtClean="0">
            <a:latin typeface="Cambria"/>
            <a:cs typeface="Cambria"/>
          </a:endParaRPr>
        </a:p>
      </dsp:txBody>
      <dsp:txXfrm>
        <a:off x="3319159" y="0"/>
        <a:ext cx="2505680" cy="978902"/>
      </dsp:txXfrm>
    </dsp:sp>
    <dsp:sp modelId="{536F01F4-C83A-4B42-9630-C5AE781FF344}">
      <dsp:nvSpPr>
        <dsp:cNvPr id="0" name=""/>
        <dsp:cNvSpPr/>
      </dsp:nvSpPr>
      <dsp:spPr>
        <a:xfrm>
          <a:off x="4804773" y="856439"/>
          <a:ext cx="1062119" cy="25464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11430" rIns="45720" bIns="11430" numCol="1" spcCol="1270" anchor="ctr" anchorCtr="0">
          <a:noAutofit/>
        </a:bodyPr>
        <a:lstStyle/>
        <a:p>
          <a:pPr lvl="0" algn="r" defTabSz="800100">
            <a:lnSpc>
              <a:spcPct val="90000"/>
            </a:lnSpc>
            <a:spcBef>
              <a:spcPct val="0"/>
            </a:spcBef>
            <a:spcAft>
              <a:spcPct val="35000"/>
            </a:spcAft>
          </a:pPr>
          <a:r>
            <a:rPr lang="en-US" sz="1800" kern="1200" dirty="0" smtClean="0">
              <a:latin typeface="Cambria"/>
              <a:cs typeface="Cambria"/>
            </a:rPr>
            <a:t>1792</a:t>
          </a:r>
          <a:endParaRPr lang="en-US" sz="1800" kern="1200" dirty="0">
            <a:latin typeface="Cambria"/>
            <a:cs typeface="Cambria"/>
          </a:endParaRPr>
        </a:p>
      </dsp:txBody>
      <dsp:txXfrm>
        <a:off x="4804773" y="856439"/>
        <a:ext cx="1062119" cy="254640"/>
      </dsp:txXfrm>
    </dsp:sp>
    <dsp:sp modelId="{1FDA1AA5-6BFB-2741-B106-84DBE39EA5B7}">
      <dsp:nvSpPr>
        <dsp:cNvPr id="0" name=""/>
        <dsp:cNvSpPr/>
      </dsp:nvSpPr>
      <dsp:spPr>
        <a:xfrm>
          <a:off x="1572247" y="1526718"/>
          <a:ext cx="2882497" cy="998607"/>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45657" numCol="1" spcCol="1270" anchor="ctr" anchorCtr="0">
          <a:noAutofit/>
        </a:bodyPr>
        <a:lstStyle/>
        <a:p>
          <a:pPr lvl="0" algn="ctr" defTabSz="1244600">
            <a:lnSpc>
              <a:spcPct val="90000"/>
            </a:lnSpc>
            <a:spcBef>
              <a:spcPct val="0"/>
            </a:spcBef>
            <a:spcAft>
              <a:spcPct val="35000"/>
            </a:spcAft>
          </a:pPr>
          <a:r>
            <a:rPr lang="en-US" sz="2800" kern="1200" dirty="0" smtClean="0"/>
            <a:t> </a:t>
          </a:r>
          <a:r>
            <a:rPr lang="en-US" sz="3200" kern="1200" dirty="0" smtClean="0">
              <a:latin typeface="Cambria"/>
              <a:cs typeface="Cambria"/>
            </a:rPr>
            <a:t> </a:t>
          </a:r>
          <a:r>
            <a:rPr lang="en-US" sz="2200" kern="1200" dirty="0" smtClean="0">
              <a:latin typeface="Cambria"/>
              <a:cs typeface="Cambria"/>
            </a:rPr>
            <a:t>Margaret Fuller e      Marie Stopes </a:t>
          </a:r>
        </a:p>
      </dsp:txBody>
      <dsp:txXfrm>
        <a:off x="1572247" y="1526718"/>
        <a:ext cx="2882497" cy="998607"/>
      </dsp:txXfrm>
    </dsp:sp>
    <dsp:sp modelId="{45505169-BD67-3843-991D-6BCC1915ADEE}">
      <dsp:nvSpPr>
        <dsp:cNvPr id="0" name=""/>
        <dsp:cNvSpPr/>
      </dsp:nvSpPr>
      <dsp:spPr>
        <a:xfrm>
          <a:off x="3406592" y="2328987"/>
          <a:ext cx="1243484" cy="29710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11430" rIns="45720" bIns="11430" numCol="1" spcCol="1270" anchor="ctr" anchorCtr="0">
          <a:noAutofit/>
        </a:bodyPr>
        <a:lstStyle/>
        <a:p>
          <a:pPr lvl="0" algn="r" defTabSz="800100">
            <a:lnSpc>
              <a:spcPct val="90000"/>
            </a:lnSpc>
            <a:spcBef>
              <a:spcPct val="0"/>
            </a:spcBef>
            <a:spcAft>
              <a:spcPct val="35000"/>
            </a:spcAft>
          </a:pPr>
          <a:r>
            <a:rPr lang="en-US" sz="1800" kern="1200" dirty="0" smtClean="0">
              <a:latin typeface="Cambria"/>
              <a:cs typeface="Cambria"/>
            </a:rPr>
            <a:t> </a:t>
          </a:r>
          <a:r>
            <a:rPr lang="en-US" sz="1600" kern="1200" dirty="0" smtClean="0">
              <a:latin typeface="Cambria"/>
              <a:cs typeface="Cambria"/>
            </a:rPr>
            <a:t>1843 e 1918</a:t>
          </a:r>
          <a:endParaRPr lang="en-US" sz="1600" kern="1200" dirty="0">
            <a:latin typeface="Cambria"/>
            <a:cs typeface="Cambria"/>
          </a:endParaRPr>
        </a:p>
      </dsp:txBody>
      <dsp:txXfrm>
        <a:off x="3406592" y="2328987"/>
        <a:ext cx="1243484" cy="297102"/>
      </dsp:txXfrm>
    </dsp:sp>
    <dsp:sp modelId="{FA11DF96-C5C4-4340-B7E4-C7EF92391225}">
      <dsp:nvSpPr>
        <dsp:cNvPr id="0" name=""/>
        <dsp:cNvSpPr/>
      </dsp:nvSpPr>
      <dsp:spPr>
        <a:xfrm>
          <a:off x="4948148" y="1558201"/>
          <a:ext cx="2611901" cy="1032216"/>
        </a:xfrm>
        <a:prstGeom prst="rect">
          <a:avLst/>
        </a:prstGeom>
        <a:gradFill rotWithShape="0">
          <a:gsLst>
            <a:gs pos="31000">
              <a:schemeClr val="accent1">
                <a:hueOff val="0"/>
                <a:satOff val="0"/>
                <a:lumOff val="0"/>
                <a:alphaOff val="0"/>
                <a:tint val="100000"/>
                <a:shade val="100000"/>
                <a:satMod val="120000"/>
              </a:schemeClr>
            </a:gs>
            <a:gs pos="100000">
              <a:schemeClr val="accent1">
                <a:hueOff val="0"/>
                <a:satOff val="0"/>
                <a:lumOff val="0"/>
                <a:alphaOff val="0"/>
                <a:tint val="50000"/>
                <a:satMod val="150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45657" numCol="1" spcCol="1270" anchor="ctr" anchorCtr="0">
          <a:noAutofit/>
        </a:bodyPr>
        <a:lstStyle/>
        <a:p>
          <a:pPr lvl="0" algn="ctr" defTabSz="977900">
            <a:lnSpc>
              <a:spcPct val="90000"/>
            </a:lnSpc>
            <a:spcBef>
              <a:spcPct val="0"/>
            </a:spcBef>
            <a:spcAft>
              <a:spcPct val="35000"/>
            </a:spcAft>
          </a:pPr>
          <a:r>
            <a:rPr lang="en-US" sz="2200" kern="1200" dirty="0" smtClean="0">
              <a:latin typeface="Cambria"/>
              <a:cs typeface="Cambria"/>
            </a:rPr>
            <a:t>Simone de Beauvoir e Betty Friedan </a:t>
          </a:r>
          <a:endParaRPr lang="en-US" sz="2200" kern="1200" dirty="0"/>
        </a:p>
      </dsp:txBody>
      <dsp:txXfrm>
        <a:off x="4948148" y="1558201"/>
        <a:ext cx="2611901" cy="1032216"/>
      </dsp:txXfrm>
    </dsp:sp>
    <dsp:sp modelId="{5107DD0D-C2E4-884C-94C6-4853C083BC9C}">
      <dsp:nvSpPr>
        <dsp:cNvPr id="0" name=""/>
        <dsp:cNvSpPr/>
      </dsp:nvSpPr>
      <dsp:spPr>
        <a:xfrm>
          <a:off x="6388179" y="2358744"/>
          <a:ext cx="1208011" cy="35058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r" defTabSz="711200">
            <a:lnSpc>
              <a:spcPct val="90000"/>
            </a:lnSpc>
            <a:spcBef>
              <a:spcPct val="0"/>
            </a:spcBef>
            <a:spcAft>
              <a:spcPct val="35000"/>
            </a:spcAft>
          </a:pPr>
          <a:r>
            <a:rPr lang="en-US" sz="1600" kern="1200" dirty="0" smtClean="0">
              <a:latin typeface="Cambria"/>
              <a:cs typeface="Cambria"/>
            </a:rPr>
            <a:t>1949 e 1963</a:t>
          </a:r>
          <a:endParaRPr lang="en-US" sz="1600" kern="1200" dirty="0">
            <a:latin typeface="Cambria"/>
            <a:cs typeface="Cambria"/>
          </a:endParaRPr>
        </a:p>
      </dsp:txBody>
      <dsp:txXfrm>
        <a:off x="6388179" y="2358744"/>
        <a:ext cx="1208011" cy="350588"/>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AE7D37-4386-3E4A-92C3-E0C083919CB3}" type="datetimeFigureOut">
              <a:rPr lang="pt-BR" smtClean="0"/>
              <a:t>27/10/20</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os estilos de texto mestres</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CBE7B-A12F-7445-87FE-36327F0DBAE8}" type="slidenum">
              <a:rPr lang="pt-BR" smtClean="0"/>
              <a:t>‹n.º›</a:t>
            </a:fld>
            <a:endParaRPr lang="pt-BR"/>
          </a:p>
        </p:txBody>
      </p:sp>
    </p:spTree>
    <p:extLst>
      <p:ext uri="{BB962C8B-B14F-4D97-AF65-F5344CB8AC3E}">
        <p14:creationId xmlns:p14="http://schemas.microsoft.com/office/powerpoint/2010/main" val="192173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10/27/20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x-none"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10/27/20</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microsoft.com/office/2007/relationships/diagramDrawing" Target="../diagrams/drawing2.xml"/><Relationship Id="rId12" Type="http://schemas.openxmlformats.org/officeDocument/2006/relationships/diagramData" Target="../diagrams/data3.xml"/><Relationship Id="rId13" Type="http://schemas.openxmlformats.org/officeDocument/2006/relationships/diagramLayout" Target="../diagrams/layout3.xml"/><Relationship Id="rId14" Type="http://schemas.openxmlformats.org/officeDocument/2006/relationships/diagramQuickStyle" Target="../diagrams/quickStyle3.xml"/><Relationship Id="rId15" Type="http://schemas.openxmlformats.org/officeDocument/2006/relationships/diagramColors" Target="../diagrams/colors3.xml"/><Relationship Id="rId1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864806086"/>
              </p:ext>
            </p:extLst>
          </p:nvPr>
        </p:nvGraphicFramePr>
        <p:xfrm>
          <a:off x="0" y="3048000"/>
          <a:ext cx="9144000" cy="3530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2575845199"/>
              </p:ext>
            </p:extLst>
          </p:nvPr>
        </p:nvGraphicFramePr>
        <p:xfrm>
          <a:off x="211667" y="3591852"/>
          <a:ext cx="2525890" cy="9942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4" name="Diagram 3"/>
          <p:cNvGraphicFramePr/>
          <p:nvPr>
            <p:extLst>
              <p:ext uri="{D42A27DB-BD31-4B8C-83A1-F6EECF244321}">
                <p14:modId xmlns:p14="http://schemas.microsoft.com/office/powerpoint/2010/main" val="3578256009"/>
              </p:ext>
            </p:extLst>
          </p:nvPr>
        </p:nvGraphicFramePr>
        <p:xfrm>
          <a:off x="152400" y="127000"/>
          <a:ext cx="9144000" cy="270933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205518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O Feminismo nas RI (V)</a:t>
            </a:r>
            <a:endParaRPr lang="pt-BR" sz="2800" dirty="0">
              <a:latin typeface="Cambria"/>
              <a:cs typeface="Cambria"/>
            </a:endParaRPr>
          </a:p>
        </p:txBody>
      </p:sp>
      <p:sp>
        <p:nvSpPr>
          <p:cNvPr id="3" name="Espaço Reservado para Conteúdo 2"/>
          <p:cNvSpPr>
            <a:spLocks noGrp="1"/>
          </p:cNvSpPr>
          <p:nvPr>
            <p:ph idx="1"/>
          </p:nvPr>
        </p:nvSpPr>
        <p:spPr>
          <a:xfrm>
            <a:off x="549275" y="733779"/>
            <a:ext cx="8042276" cy="5902548"/>
          </a:xfrm>
        </p:spPr>
        <p:txBody>
          <a:bodyPr>
            <a:noAutofit/>
          </a:bodyPr>
          <a:lstStyle/>
          <a:p>
            <a:pPr algn="just"/>
            <a:r>
              <a:rPr lang="pt-BR" sz="1800" dirty="0">
                <a:solidFill>
                  <a:schemeClr val="tx1"/>
                </a:solidFill>
                <a:latin typeface="Cambria"/>
                <a:cs typeface="Cambria"/>
              </a:rPr>
              <a:t>As teorias feministas </a:t>
            </a:r>
            <a:r>
              <a:rPr lang="pt-BR" sz="1800" dirty="0" smtClean="0">
                <a:solidFill>
                  <a:schemeClr val="tx1"/>
                </a:solidFill>
                <a:latin typeface="Cambria"/>
                <a:cs typeface="Cambria"/>
              </a:rPr>
              <a:t>em RI procuram </a:t>
            </a:r>
            <a:r>
              <a:rPr lang="pt-BR" sz="1800" dirty="0">
                <a:solidFill>
                  <a:schemeClr val="tx1"/>
                </a:solidFill>
                <a:latin typeface="Cambria"/>
                <a:cs typeface="Cambria"/>
              </a:rPr>
              <a:t>reexplicar o mundo a partir da questão de gênero, buscando entender uma ordem social marcada pela opressão de gênero (análise) e meios de transforma-la (práxis normativa)</a:t>
            </a:r>
            <a:r>
              <a:rPr lang="pt-BR" sz="1800" dirty="0" smtClean="0">
                <a:solidFill>
                  <a:schemeClr val="tx1"/>
                </a:solidFill>
                <a:latin typeface="Cambria"/>
                <a:cs typeface="Cambria"/>
              </a:rPr>
              <a:t>.</a:t>
            </a:r>
          </a:p>
          <a:p>
            <a:pPr algn="just"/>
            <a:r>
              <a:rPr lang="pt-BR" sz="1800" dirty="0" smtClean="0">
                <a:solidFill>
                  <a:schemeClr val="tx1"/>
                </a:solidFill>
                <a:latin typeface="Cambria"/>
                <a:cs typeface="Cambria"/>
              </a:rPr>
              <a:t>Enquanto a maioria dos analistas em RI (homens) pensam “feminismo” como uma categoria descritiva, para as feministas em RI “feminismo” é uma ferramenta analítica. </a:t>
            </a:r>
          </a:p>
          <a:p>
            <a:pPr algn="just"/>
            <a:r>
              <a:rPr lang="pt-BR" sz="1800" dirty="0" smtClean="0">
                <a:solidFill>
                  <a:schemeClr val="tx1"/>
                </a:solidFill>
                <a:latin typeface="Cambria"/>
                <a:cs typeface="Cambria"/>
              </a:rPr>
              <a:t>Toda </a:t>
            </a:r>
            <a:r>
              <a:rPr lang="pt-BR" sz="1800" dirty="0">
                <a:solidFill>
                  <a:schemeClr val="tx1"/>
                </a:solidFill>
                <a:latin typeface="Cambria"/>
                <a:cs typeface="Cambria"/>
              </a:rPr>
              <a:t>teoria </a:t>
            </a:r>
            <a:r>
              <a:rPr lang="pt-BR" sz="1800" dirty="0" smtClean="0">
                <a:solidFill>
                  <a:schemeClr val="tx1"/>
                </a:solidFill>
                <a:latin typeface="Cambria"/>
                <a:cs typeface="Cambria"/>
              </a:rPr>
              <a:t>feminista busca explicar/problematizar a situação de subordinação e assimetria injustificada entre gêneros no mundo político, econômico e social.</a:t>
            </a:r>
          </a:p>
          <a:p>
            <a:pPr algn="just"/>
            <a:r>
              <a:rPr lang="pt-BR" sz="1800" dirty="0" smtClean="0">
                <a:solidFill>
                  <a:schemeClr val="tx1"/>
                </a:solidFill>
                <a:latin typeface="Cambria"/>
                <a:cs typeface="Cambria"/>
              </a:rPr>
              <a:t>Há duas formas de estudar gênero como categoria de análise em RI (Peterson e Runyan): </a:t>
            </a:r>
          </a:p>
          <a:p>
            <a:pPr marL="457200" indent="-457200" algn="just">
              <a:buFont typeface="+mj-lt"/>
              <a:buAutoNum type="arabicPeriod"/>
            </a:pPr>
            <a:r>
              <a:rPr lang="pt-BR" sz="1800" dirty="0">
                <a:solidFill>
                  <a:schemeClr val="tx1"/>
                </a:solidFill>
                <a:latin typeface="Cambria"/>
                <a:cs typeface="Cambria"/>
              </a:rPr>
              <a:t>P</a:t>
            </a:r>
            <a:r>
              <a:rPr lang="pt-BR" sz="1800" dirty="0" smtClean="0">
                <a:solidFill>
                  <a:schemeClr val="tx1"/>
                </a:solidFill>
                <a:latin typeface="Cambria"/>
                <a:cs typeface="Cambria"/>
              </a:rPr>
              <a:t>osição das mulheres – reflexão sobre a ausência e/ou marginalização das mulheres em RI.</a:t>
            </a:r>
            <a:endParaRPr lang="pt-BR" sz="1800" dirty="0">
              <a:solidFill>
                <a:schemeClr val="tx1"/>
              </a:solidFill>
              <a:latin typeface="Cambria"/>
              <a:cs typeface="Cambria"/>
            </a:endParaRPr>
          </a:p>
          <a:p>
            <a:pPr marL="457200" indent="-457200" algn="just">
              <a:buFont typeface="+mj-lt"/>
              <a:buAutoNum type="arabicPeriod"/>
            </a:pPr>
            <a:r>
              <a:rPr lang="pt-BR" sz="1800" dirty="0" smtClean="0">
                <a:solidFill>
                  <a:schemeClr val="tx1"/>
                </a:solidFill>
                <a:latin typeface="Cambria"/>
                <a:cs typeface="Cambria"/>
              </a:rPr>
              <a:t>Poder de gênero – reflexão sobre gênero como um sistema de símbolos empregados para interpretar a realidade e fixar significados que marginalizam as mulheres (construção política de gênero).</a:t>
            </a:r>
          </a:p>
        </p:txBody>
      </p:sp>
    </p:spTree>
    <p:extLst>
      <p:ext uri="{BB962C8B-B14F-4D97-AF65-F5344CB8AC3E}">
        <p14:creationId xmlns:p14="http://schemas.microsoft.com/office/powerpoint/2010/main" val="2394219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nas RI (</a:t>
            </a:r>
            <a:r>
              <a:rPr lang="pt-BR" sz="2800" dirty="0" smtClean="0">
                <a:latin typeface="Cambria"/>
                <a:cs typeface="Cambria"/>
              </a:rPr>
              <a:t>VI)</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fontScale="92500" lnSpcReduction="10000"/>
          </a:bodyPr>
          <a:lstStyle/>
          <a:p>
            <a:pPr algn="just"/>
            <a:r>
              <a:rPr lang="pt-BR" dirty="0">
                <a:solidFill>
                  <a:schemeClr val="tx1"/>
                </a:solidFill>
                <a:latin typeface="Cambria"/>
                <a:cs typeface="Cambria"/>
              </a:rPr>
              <a:t>A questão inicial do feminismo em RI: onde estão as mulheres? Localizar as mulheres em locais visíveis (diplomatas) e invisíveis da política internacional (esposa de diplomatas).</a:t>
            </a:r>
          </a:p>
          <a:p>
            <a:pPr algn="just"/>
            <a:r>
              <a:rPr lang="pt-BR" dirty="0">
                <a:solidFill>
                  <a:schemeClr val="tx1"/>
                </a:solidFill>
                <a:latin typeface="Cambria"/>
                <a:cs typeface="Cambria"/>
              </a:rPr>
              <a:t>A análise feminista tradicional em RI investiga como o sistema internacional e a economia global contribuem para a subordinação das mulheres. </a:t>
            </a:r>
          </a:p>
          <a:p>
            <a:pPr algn="just"/>
            <a:r>
              <a:rPr lang="pt-BR" dirty="0" smtClean="0">
                <a:solidFill>
                  <a:schemeClr val="tx1"/>
                </a:solidFill>
                <a:latin typeface="Cambria"/>
                <a:cs typeface="Cambria"/>
              </a:rPr>
              <a:t>Outra pergunta do feminismo tradicional em RI está relacionado ao mundo real das RI construído por homens: faz diferença a formulação e condução da política internacional ser dominada por homens por meio do apelo à “hegemonia da masculinidade”?</a:t>
            </a:r>
          </a:p>
          <a:p>
            <a:pPr algn="just"/>
            <a:r>
              <a:rPr lang="pt-BR" dirty="0" smtClean="0">
                <a:solidFill>
                  <a:schemeClr val="tx1"/>
                </a:solidFill>
                <a:latin typeface="Cambria"/>
                <a:cs typeface="Cambria"/>
              </a:rPr>
              <a:t>Responder perguntas como essa abrem espaço para que se desnaturalize a posição masculina nas RI que legitima a posição de subordinação feminina.</a:t>
            </a:r>
          </a:p>
          <a:p>
            <a:pPr algn="just"/>
            <a:endParaRPr lang="pt-BR" dirty="0" smtClean="0">
              <a:solidFill>
                <a:schemeClr val="tx1"/>
              </a:solidFill>
              <a:latin typeface="Cambria"/>
              <a:cs typeface="Cambria"/>
            </a:endParaRPr>
          </a:p>
        </p:txBody>
      </p:sp>
    </p:spTree>
    <p:extLst>
      <p:ext uri="{BB962C8B-B14F-4D97-AF65-F5344CB8AC3E}">
        <p14:creationId xmlns:p14="http://schemas.microsoft.com/office/powerpoint/2010/main" val="921213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nas RI </a:t>
            </a:r>
            <a:r>
              <a:rPr lang="pt-BR" sz="2800" dirty="0" smtClean="0">
                <a:latin typeface="Cambria"/>
                <a:cs typeface="Cambria"/>
              </a:rPr>
              <a:t>(</a:t>
            </a:r>
            <a:r>
              <a:rPr lang="pt-BR" sz="2800" dirty="0" smtClean="0">
                <a:latin typeface="Cambria"/>
                <a:cs typeface="Cambria"/>
              </a:rPr>
              <a:t>VII</a:t>
            </a:r>
            <a:r>
              <a:rPr lang="pt-BR" sz="2800" dirty="0" smtClean="0">
                <a:latin typeface="Cambria"/>
                <a:cs typeface="Cambria"/>
              </a:rPr>
              <a:t>)</a:t>
            </a:r>
            <a:endParaRPr lang="pt-BR" sz="2800" dirty="0">
              <a:latin typeface="Cambria"/>
              <a:cs typeface="Cambria"/>
            </a:endParaRPr>
          </a:p>
        </p:txBody>
      </p:sp>
      <p:sp>
        <p:nvSpPr>
          <p:cNvPr id="3" name="Espaço Reservado para Conteúdo 2"/>
          <p:cNvSpPr>
            <a:spLocks noGrp="1"/>
          </p:cNvSpPr>
          <p:nvPr>
            <p:ph idx="1"/>
          </p:nvPr>
        </p:nvSpPr>
        <p:spPr>
          <a:xfrm>
            <a:off x="549275" y="1001889"/>
            <a:ext cx="8042276" cy="5634438"/>
          </a:xfrm>
        </p:spPr>
        <p:txBody>
          <a:bodyPr>
            <a:normAutofit fontScale="92500"/>
          </a:bodyPr>
          <a:lstStyle/>
          <a:p>
            <a:pPr algn="just"/>
            <a:r>
              <a:rPr lang="pt-BR" dirty="0">
                <a:solidFill>
                  <a:schemeClr val="tx1"/>
                </a:solidFill>
                <a:latin typeface="Cambria"/>
                <a:cs typeface="Cambria"/>
              </a:rPr>
              <a:t>A </a:t>
            </a:r>
            <a:r>
              <a:rPr lang="pt-BR" dirty="0" smtClean="0">
                <a:solidFill>
                  <a:schemeClr val="tx1"/>
                </a:solidFill>
                <a:latin typeface="Cambria"/>
                <a:cs typeface="Cambria"/>
              </a:rPr>
              <a:t>busca por uma epistemologia feminista em RI.</a:t>
            </a:r>
            <a:endParaRPr lang="pt-BR" dirty="0">
              <a:solidFill>
                <a:schemeClr val="tx1"/>
              </a:solidFill>
              <a:latin typeface="Cambria"/>
              <a:cs typeface="Cambria"/>
            </a:endParaRPr>
          </a:p>
          <a:p>
            <a:pPr algn="just"/>
            <a:r>
              <a:rPr lang="pt-BR" dirty="0">
                <a:solidFill>
                  <a:schemeClr val="tx1"/>
                </a:solidFill>
                <a:latin typeface="Cambria"/>
                <a:cs typeface="Cambria"/>
              </a:rPr>
              <a:t>A </a:t>
            </a:r>
            <a:r>
              <a:rPr lang="pt-BR" dirty="0" smtClean="0">
                <a:solidFill>
                  <a:schemeClr val="tx1"/>
                </a:solidFill>
                <a:latin typeface="Cambria"/>
                <a:cs typeface="Cambria"/>
              </a:rPr>
              <a:t>epistemologia masculinizada das RI se reproduz </a:t>
            </a:r>
            <a:r>
              <a:rPr lang="pt-BR" dirty="0">
                <a:solidFill>
                  <a:schemeClr val="tx1"/>
                </a:solidFill>
                <a:latin typeface="Cambria"/>
                <a:cs typeface="Cambria"/>
              </a:rPr>
              <a:t>por (i) quem produz teorias (homens na sua maioria), (ii) na escolha de temas de pesquisa (mulher como objeto e atora política é menos marcante) (iii) na construção discursiva das teorias que enfatizam enquadramentos masculinos das RI</a:t>
            </a:r>
            <a:r>
              <a:rPr lang="pt-BR" dirty="0" smtClean="0">
                <a:solidFill>
                  <a:schemeClr val="tx1"/>
                </a:solidFill>
                <a:latin typeface="Cambria"/>
                <a:cs typeface="Cambria"/>
              </a:rPr>
              <a:t>.</a:t>
            </a:r>
          </a:p>
          <a:p>
            <a:pPr algn="just"/>
            <a:r>
              <a:rPr lang="pt-BR" dirty="0" smtClean="0">
                <a:solidFill>
                  <a:schemeClr val="tx1"/>
                </a:solidFill>
                <a:latin typeface="Cambria"/>
                <a:cs typeface="Cambria"/>
              </a:rPr>
              <a:t>Como as </a:t>
            </a:r>
            <a:r>
              <a:rPr lang="pt-BR" dirty="0">
                <a:solidFill>
                  <a:schemeClr val="tx1"/>
                </a:solidFill>
                <a:latin typeface="Cambria"/>
                <a:cs typeface="Cambria"/>
              </a:rPr>
              <a:t>teorias de RI nunca pensaram o sistema internacional com base no </a:t>
            </a:r>
            <a:r>
              <a:rPr lang="pt-BR" dirty="0" smtClean="0">
                <a:solidFill>
                  <a:schemeClr val="tx1"/>
                </a:solidFill>
                <a:latin typeface="Cambria"/>
                <a:cs typeface="Cambria"/>
              </a:rPr>
              <a:t>indivíduos - </a:t>
            </a:r>
            <a:r>
              <a:rPr lang="pt-BR" dirty="0">
                <a:solidFill>
                  <a:schemeClr val="tx1"/>
                </a:solidFill>
                <a:latin typeface="Cambria"/>
                <a:cs typeface="Cambria"/>
              </a:rPr>
              <a:t>a</a:t>
            </a:r>
            <a:r>
              <a:rPr lang="pt-BR" dirty="0" smtClean="0">
                <a:solidFill>
                  <a:schemeClr val="tx1"/>
                </a:solidFill>
                <a:latin typeface="Cambria"/>
                <a:cs typeface="Cambria"/>
              </a:rPr>
              <a:t>s </a:t>
            </a:r>
            <a:r>
              <a:rPr lang="pt-BR" dirty="0">
                <a:solidFill>
                  <a:schemeClr val="tx1"/>
                </a:solidFill>
                <a:latin typeface="Cambria"/>
                <a:cs typeface="Cambria"/>
              </a:rPr>
              <a:t>unidades de análise dominantes são atores coletivos (Estados, Ongs, OIs etc.) </a:t>
            </a:r>
            <a:r>
              <a:rPr lang="pt-BR" dirty="0" smtClean="0">
                <a:solidFill>
                  <a:schemeClr val="tx1"/>
                </a:solidFill>
                <a:latin typeface="Cambria"/>
                <a:cs typeface="Cambria"/>
              </a:rPr>
              <a:t>– essas unidades acabam sendo pensadas dentro de uma narrativa masculinizada – o Estado com identidade masculina.</a:t>
            </a:r>
          </a:p>
          <a:p>
            <a:pPr algn="just"/>
            <a:r>
              <a:rPr lang="pt-BR" dirty="0">
                <a:solidFill>
                  <a:schemeClr val="tx1"/>
                </a:solidFill>
                <a:latin typeface="Cambria"/>
                <a:cs typeface="Cambria"/>
              </a:rPr>
              <a:t>Muitos caracterizam as teorias feministas </a:t>
            </a:r>
            <a:r>
              <a:rPr lang="pt-BR" dirty="0" smtClean="0">
                <a:solidFill>
                  <a:schemeClr val="tx1"/>
                </a:solidFill>
                <a:latin typeface="Cambria"/>
                <a:cs typeface="Cambria"/>
              </a:rPr>
              <a:t>mais como </a:t>
            </a:r>
            <a:r>
              <a:rPr lang="pt-BR" dirty="0">
                <a:solidFill>
                  <a:schemeClr val="tx1"/>
                </a:solidFill>
                <a:latin typeface="Cambria"/>
                <a:cs typeface="Cambria"/>
              </a:rPr>
              <a:t>dissidência e menos como uma alternativa ontológica e </a:t>
            </a:r>
            <a:r>
              <a:rPr lang="pt-BR" dirty="0" smtClean="0">
                <a:solidFill>
                  <a:schemeClr val="tx1"/>
                </a:solidFill>
                <a:latin typeface="Cambria"/>
                <a:cs typeface="Cambria"/>
              </a:rPr>
              <a:t>metodológica (polêmico).</a:t>
            </a:r>
          </a:p>
          <a:p>
            <a:pPr algn="just">
              <a:buNone/>
            </a:pPr>
            <a:endParaRPr lang="pt-BR" dirty="0" smtClean="0">
              <a:solidFill>
                <a:schemeClr val="tx1"/>
              </a:solidFill>
            </a:endParaRPr>
          </a:p>
        </p:txBody>
      </p:sp>
    </p:spTree>
    <p:extLst>
      <p:ext uri="{BB962C8B-B14F-4D97-AF65-F5344CB8AC3E}">
        <p14:creationId xmlns:p14="http://schemas.microsoft.com/office/powerpoint/2010/main" val="3553868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de J. Ann Tickner (I)</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a:bodyPr>
          <a:lstStyle/>
          <a:p>
            <a:pPr algn="just"/>
            <a:r>
              <a:rPr lang="pt-BR" dirty="0" smtClean="0">
                <a:solidFill>
                  <a:schemeClr val="tx1"/>
                </a:solidFill>
                <a:latin typeface="Cambria"/>
                <a:cs typeface="Cambria"/>
              </a:rPr>
              <a:t>O trabalho de J. Ann Tickner começa com os estudos da identidade que tiveram início nos EUA dos anos 60/70</a:t>
            </a:r>
            <a:r>
              <a:rPr lang="pt-BR" dirty="0">
                <a:solidFill>
                  <a:schemeClr val="tx1"/>
                </a:solidFill>
                <a:latin typeface="Cambria"/>
                <a:cs typeface="Cambria"/>
              </a:rPr>
              <a:t> </a:t>
            </a:r>
            <a:r>
              <a:rPr lang="pt-BR" dirty="0" smtClean="0">
                <a:solidFill>
                  <a:schemeClr val="tx1"/>
                </a:solidFill>
                <a:latin typeface="Cambria"/>
                <a:cs typeface="Cambria"/>
              </a:rPr>
              <a:t>– segunda geração do movimento feminista.</a:t>
            </a:r>
          </a:p>
          <a:p>
            <a:pPr algn="just"/>
            <a:r>
              <a:rPr lang="pt-BR" dirty="0" smtClean="0">
                <a:solidFill>
                  <a:schemeClr val="tx1"/>
                </a:solidFill>
                <a:latin typeface="Cambria"/>
                <a:cs typeface="Cambria"/>
              </a:rPr>
              <a:t>Em sua </a:t>
            </a:r>
            <a:r>
              <a:rPr lang="pt-BR" dirty="0">
                <a:solidFill>
                  <a:schemeClr val="tx1"/>
                </a:solidFill>
                <a:latin typeface="Cambria"/>
                <a:cs typeface="Cambria"/>
              </a:rPr>
              <a:t>principal obra “</a:t>
            </a:r>
            <a:r>
              <a:rPr lang="pt-BR" i="1" dirty="0" err="1">
                <a:solidFill>
                  <a:schemeClr val="tx1"/>
                </a:solidFill>
                <a:latin typeface="Cambria"/>
                <a:cs typeface="Cambria"/>
              </a:rPr>
              <a:t>Gender</a:t>
            </a:r>
            <a:r>
              <a:rPr lang="pt-BR" i="1" dirty="0">
                <a:solidFill>
                  <a:schemeClr val="tx1"/>
                </a:solidFill>
                <a:latin typeface="Cambria"/>
                <a:cs typeface="Cambria"/>
              </a:rPr>
              <a:t> in IR: </a:t>
            </a:r>
            <a:r>
              <a:rPr lang="pt-BR" i="1" dirty="0" err="1">
                <a:solidFill>
                  <a:schemeClr val="tx1"/>
                </a:solidFill>
                <a:latin typeface="Cambria"/>
                <a:cs typeface="Cambria"/>
              </a:rPr>
              <a:t>feminist</a:t>
            </a:r>
            <a:r>
              <a:rPr lang="pt-BR" i="1" dirty="0">
                <a:solidFill>
                  <a:schemeClr val="tx1"/>
                </a:solidFill>
                <a:latin typeface="Cambria"/>
                <a:cs typeface="Cambria"/>
              </a:rPr>
              <a:t> perspective in </a:t>
            </a:r>
            <a:r>
              <a:rPr lang="pt-BR" i="1" dirty="0" err="1">
                <a:solidFill>
                  <a:schemeClr val="tx1"/>
                </a:solidFill>
                <a:latin typeface="Cambria"/>
                <a:cs typeface="Cambria"/>
              </a:rPr>
              <a:t>achiving</a:t>
            </a:r>
            <a:r>
              <a:rPr lang="pt-BR" i="1" dirty="0">
                <a:solidFill>
                  <a:schemeClr val="tx1"/>
                </a:solidFill>
                <a:latin typeface="Cambria"/>
                <a:cs typeface="Cambria"/>
              </a:rPr>
              <a:t> global </a:t>
            </a:r>
            <a:r>
              <a:rPr lang="pt-BR" i="1" dirty="0" err="1">
                <a:solidFill>
                  <a:schemeClr val="tx1"/>
                </a:solidFill>
                <a:latin typeface="Cambria"/>
                <a:cs typeface="Cambria"/>
              </a:rPr>
              <a:t>security</a:t>
            </a:r>
            <a:r>
              <a:rPr lang="pt-BR" dirty="0">
                <a:solidFill>
                  <a:schemeClr val="tx1"/>
                </a:solidFill>
                <a:latin typeface="Cambria"/>
                <a:cs typeface="Cambria"/>
              </a:rPr>
              <a:t>” (1992) Tickner discute como o realismo associa cidadania e nacionalismo com serviço militar e masculinidade</a:t>
            </a:r>
            <a:r>
              <a:rPr lang="pt-BR" dirty="0" smtClean="0">
                <a:solidFill>
                  <a:schemeClr val="tx1"/>
                </a:solidFill>
                <a:latin typeface="Cambria"/>
                <a:cs typeface="Cambria"/>
              </a:rPr>
              <a:t>.</a:t>
            </a:r>
          </a:p>
          <a:p>
            <a:pPr algn="just"/>
            <a:r>
              <a:rPr lang="pt-BR" dirty="0" smtClean="0">
                <a:solidFill>
                  <a:schemeClr val="tx1"/>
                </a:solidFill>
                <a:latin typeface="Cambria"/>
                <a:cs typeface="Cambria"/>
              </a:rPr>
              <a:t>Os estudos da identidade enfatizam as diferenças de grupos em meio à sociedade com o objetivo de identificar as estruturas, discursos e práticas reais que colocam às mulheres em uma situação de subordinação.</a:t>
            </a:r>
          </a:p>
          <a:p>
            <a:pPr algn="just"/>
            <a:endParaRPr lang="pt-BR" dirty="0" smtClean="0">
              <a:solidFill>
                <a:schemeClr val="tx1"/>
              </a:solidFill>
              <a:latin typeface="Cambria"/>
              <a:cs typeface="Cambria"/>
            </a:endParaRPr>
          </a:p>
          <a:p>
            <a:pPr algn="just">
              <a:buNone/>
            </a:pPr>
            <a:endParaRPr lang="pt-BR" dirty="0" smtClean="0">
              <a:solidFill>
                <a:schemeClr val="tx1"/>
              </a:solidFill>
            </a:endParaRPr>
          </a:p>
        </p:txBody>
      </p:sp>
    </p:spTree>
    <p:extLst>
      <p:ext uri="{BB962C8B-B14F-4D97-AF65-F5344CB8AC3E}">
        <p14:creationId xmlns:p14="http://schemas.microsoft.com/office/powerpoint/2010/main" val="50897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de J. Ann Tickner (II)</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lnSpcReduction="10000"/>
          </a:bodyPr>
          <a:lstStyle/>
          <a:p>
            <a:pPr algn="just"/>
            <a:r>
              <a:rPr lang="pt-BR" dirty="0" smtClean="0">
                <a:solidFill>
                  <a:schemeClr val="tx1"/>
                </a:solidFill>
                <a:latin typeface="Cambria"/>
                <a:cs typeface="Cambria"/>
              </a:rPr>
              <a:t>Para a autora as normas de masculinidade estão presentes na definição das identidades dos comportamentos estatais.</a:t>
            </a:r>
          </a:p>
          <a:p>
            <a:pPr algn="just"/>
            <a:r>
              <a:rPr lang="pt-BR" dirty="0" smtClean="0">
                <a:solidFill>
                  <a:schemeClr val="tx1"/>
                </a:solidFill>
                <a:latin typeface="Cambria"/>
                <a:cs typeface="Cambria"/>
              </a:rPr>
              <a:t>O conceito de ‘masculinidade hegemônica’ constrói a “ideologia da virilidade” – um tipo de ideal e estereotipado da masculinidade baseado na agressão, competividade e afirmação de autonomia.</a:t>
            </a:r>
          </a:p>
          <a:p>
            <a:pPr algn="just"/>
            <a:r>
              <a:rPr lang="pt-BR" dirty="0" smtClean="0">
                <a:solidFill>
                  <a:schemeClr val="tx1"/>
                </a:solidFill>
                <a:latin typeface="Cambria"/>
                <a:cs typeface="Cambria"/>
              </a:rPr>
              <a:t>Ao passo que o processo de socialização das mulheres constrói uma narrativa feminina ligada ao comunitário, à cooperação, igualdade e recusa à hierarquia.</a:t>
            </a:r>
          </a:p>
          <a:p>
            <a:pPr algn="just"/>
            <a:r>
              <a:rPr lang="pt-BR" dirty="0" smtClean="0">
                <a:solidFill>
                  <a:schemeClr val="tx1"/>
                </a:solidFill>
                <a:latin typeface="Cambria"/>
                <a:cs typeface="Cambria"/>
              </a:rPr>
              <a:t>Essas construções sociais de diferenças de gênero reforçam a superioridade do homem viril e a subordinação das mulheres e homens que não se encaixam nesse perfil.  </a:t>
            </a:r>
          </a:p>
          <a:p>
            <a:pPr algn="just"/>
            <a:endParaRPr lang="pt-BR" dirty="0" smtClean="0">
              <a:solidFill>
                <a:schemeClr val="tx1"/>
              </a:solidFill>
              <a:latin typeface="Cambria"/>
              <a:cs typeface="Cambria"/>
            </a:endParaRPr>
          </a:p>
          <a:p>
            <a:pPr algn="just">
              <a:buNone/>
            </a:pPr>
            <a:endParaRPr lang="pt-BR" dirty="0" smtClean="0">
              <a:solidFill>
                <a:schemeClr val="tx1"/>
              </a:solidFill>
            </a:endParaRPr>
          </a:p>
        </p:txBody>
      </p:sp>
    </p:spTree>
    <p:extLst>
      <p:ext uri="{BB962C8B-B14F-4D97-AF65-F5344CB8AC3E}">
        <p14:creationId xmlns:p14="http://schemas.microsoft.com/office/powerpoint/2010/main" val="4236780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de J. Ann Tickner (III)</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fontScale="92500" lnSpcReduction="20000"/>
          </a:bodyPr>
          <a:lstStyle/>
          <a:p>
            <a:pPr algn="just"/>
            <a:r>
              <a:rPr lang="pt-BR" dirty="0" smtClean="0">
                <a:solidFill>
                  <a:schemeClr val="tx1"/>
                </a:solidFill>
                <a:latin typeface="Cambria"/>
                <a:cs typeface="Cambria"/>
              </a:rPr>
              <a:t>A autora utiliza o conceito de binarismo de gênero (Joan Scott) para analisar o mundo da política internacional. </a:t>
            </a:r>
          </a:p>
          <a:p>
            <a:pPr algn="just"/>
            <a:r>
              <a:rPr lang="pt-BR" dirty="0" smtClean="0">
                <a:solidFill>
                  <a:schemeClr val="tx1"/>
                </a:solidFill>
                <a:latin typeface="Cambria"/>
                <a:cs typeface="Cambria"/>
              </a:rPr>
              <a:t>Binarismo significa a construção simbólica ocidental que tem como base a hierarquia de gênero: público vs. privado, objetivo vs. subjetivo, razão vs. emoção. </a:t>
            </a:r>
          </a:p>
          <a:p>
            <a:pPr algn="just"/>
            <a:r>
              <a:rPr lang="pt-BR" dirty="0" smtClean="0">
                <a:solidFill>
                  <a:schemeClr val="tx1"/>
                </a:solidFill>
                <a:latin typeface="Cambria"/>
                <a:cs typeface="Cambria"/>
              </a:rPr>
              <a:t>As RI é uma das últimas fronteiras a ser tocada pelos estudos de gênero exatamente porque é tão fortemente masculinizada.</a:t>
            </a:r>
          </a:p>
          <a:p>
            <a:pPr algn="just"/>
            <a:r>
              <a:rPr lang="pt-BR" dirty="0" smtClean="0">
                <a:solidFill>
                  <a:schemeClr val="tx1"/>
                </a:solidFill>
                <a:latin typeface="Cambria"/>
                <a:cs typeface="Cambria"/>
              </a:rPr>
              <a:t>A autoria utiliza a abordagem pós-moderna para construir sua narrativa na medida em que comunga da crítica pós-moderna à abordagem socialista feminista do “ponto de vista” (prefere a visão unificada da opressão sofrida pelas mulheres através das classes, raça e cultura).</a:t>
            </a:r>
          </a:p>
          <a:p>
            <a:pPr algn="just"/>
            <a:r>
              <a:rPr lang="pt-BR" dirty="0" smtClean="0">
                <a:solidFill>
                  <a:schemeClr val="tx1"/>
                </a:solidFill>
                <a:latin typeface="Cambria"/>
                <a:cs typeface="Cambria"/>
              </a:rPr>
              <a:t>Para Tickner tenta se desvencilhar do predomínio da visão ocidental da opressão sobre a mulher – é preciso olhar para as múltiplas vozes femininas. </a:t>
            </a:r>
          </a:p>
          <a:p>
            <a:pPr algn="just"/>
            <a:endParaRPr lang="pt-BR" dirty="0" smtClean="0">
              <a:solidFill>
                <a:schemeClr val="tx1"/>
              </a:solidFill>
              <a:latin typeface="Cambria"/>
              <a:cs typeface="Cambria"/>
            </a:endParaRPr>
          </a:p>
          <a:p>
            <a:pPr algn="just">
              <a:buNone/>
            </a:pPr>
            <a:endParaRPr lang="pt-BR" dirty="0" smtClean="0">
              <a:solidFill>
                <a:schemeClr val="tx1"/>
              </a:solidFill>
            </a:endParaRPr>
          </a:p>
        </p:txBody>
      </p:sp>
    </p:spTree>
    <p:extLst>
      <p:ext uri="{BB962C8B-B14F-4D97-AF65-F5344CB8AC3E}">
        <p14:creationId xmlns:p14="http://schemas.microsoft.com/office/powerpoint/2010/main" val="2859395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de J. Ann Tickner (IV)</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a:bodyPr>
          <a:lstStyle/>
          <a:p>
            <a:pPr algn="just"/>
            <a:r>
              <a:rPr lang="pt-BR" dirty="0" smtClean="0">
                <a:solidFill>
                  <a:schemeClr val="tx1"/>
                </a:solidFill>
                <a:latin typeface="Cambria"/>
                <a:cs typeface="Cambria"/>
              </a:rPr>
              <a:t>Tickner analisa segurança nacional, economia política e meio ambiente a partir da visão geral de “segurança comum”, o que permite incluir a perspectiva das mulheres na análise. Esta perspectiva tem como base a análise do indivíduo.</a:t>
            </a:r>
          </a:p>
          <a:p>
            <a:pPr algn="just"/>
            <a:r>
              <a:rPr lang="pt-BR" dirty="0" smtClean="0">
                <a:solidFill>
                  <a:schemeClr val="tx1"/>
                </a:solidFill>
                <a:latin typeface="Cambria"/>
                <a:cs typeface="Cambria"/>
              </a:rPr>
              <a:t>Em </a:t>
            </a:r>
            <a:r>
              <a:rPr lang="pt-BR" dirty="0" smtClean="0">
                <a:solidFill>
                  <a:schemeClr val="tx1"/>
                </a:solidFill>
                <a:latin typeface="Cambria"/>
                <a:cs typeface="Cambria"/>
              </a:rPr>
              <a:t>um mundo em que os conflitos serão cada vez menos travados entre Estados e estarão cada vez mais ligados a catástrofes ambientais e guerras civis, </a:t>
            </a:r>
            <a:r>
              <a:rPr lang="pt-BR" dirty="0" smtClean="0">
                <a:solidFill>
                  <a:srgbClr val="FF0000"/>
                </a:solidFill>
                <a:latin typeface="Cambria"/>
                <a:cs typeface="Cambria"/>
              </a:rPr>
              <a:t>a igualdade de gênero é fundamental para se alcançar a paz </a:t>
            </a:r>
            <a:r>
              <a:rPr lang="pt-BR" dirty="0" smtClean="0">
                <a:solidFill>
                  <a:schemeClr val="tx1"/>
                </a:solidFill>
                <a:latin typeface="Cambria"/>
                <a:cs typeface="Cambria"/>
              </a:rPr>
              <a:t>na medida que as mulheres são diretamente afetadas por tais conflitos.</a:t>
            </a:r>
          </a:p>
          <a:p>
            <a:pPr algn="just"/>
            <a:endParaRPr lang="pt-BR" dirty="0" smtClean="0">
              <a:solidFill>
                <a:schemeClr val="tx1"/>
              </a:solidFill>
              <a:latin typeface="Cambria"/>
              <a:cs typeface="Cambria"/>
            </a:endParaRPr>
          </a:p>
          <a:p>
            <a:pPr algn="just">
              <a:buNone/>
            </a:pPr>
            <a:endParaRPr lang="pt-BR" dirty="0" smtClean="0">
              <a:solidFill>
                <a:schemeClr val="tx1"/>
              </a:solidFill>
            </a:endParaRPr>
          </a:p>
        </p:txBody>
      </p:sp>
    </p:spTree>
    <p:extLst>
      <p:ext uri="{BB962C8B-B14F-4D97-AF65-F5344CB8AC3E}">
        <p14:creationId xmlns:p14="http://schemas.microsoft.com/office/powerpoint/2010/main" val="442160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smtClean="0">
                <a:latin typeface="Cambria"/>
                <a:cs typeface="Cambria"/>
              </a:rPr>
              <a:t>O Feminismo de J. Ann Tickner (V)</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fontScale="77500" lnSpcReduction="20000"/>
          </a:bodyPr>
          <a:lstStyle/>
          <a:p>
            <a:pPr algn="just"/>
            <a:r>
              <a:rPr lang="pt-BR" dirty="0" smtClean="0">
                <a:solidFill>
                  <a:schemeClr val="tx1"/>
                </a:solidFill>
                <a:latin typeface="Cambria"/>
                <a:cs typeface="Cambria"/>
              </a:rPr>
              <a:t>Questionamento ao “</a:t>
            </a:r>
            <a:r>
              <a:rPr lang="pt-BR" i="1" dirty="0" err="1" smtClean="0">
                <a:solidFill>
                  <a:schemeClr val="tx1"/>
                </a:solidFill>
                <a:latin typeface="Cambria"/>
                <a:cs typeface="Cambria"/>
              </a:rPr>
              <a:t>gendering</a:t>
            </a:r>
            <a:r>
              <a:rPr lang="pt-BR" i="1" dirty="0" smtClean="0">
                <a:solidFill>
                  <a:schemeClr val="tx1"/>
                </a:solidFill>
                <a:latin typeface="Cambria"/>
                <a:cs typeface="Cambria"/>
              </a:rPr>
              <a:t> </a:t>
            </a:r>
            <a:r>
              <a:rPr lang="pt-BR" i="1" dirty="0" err="1" smtClean="0">
                <a:solidFill>
                  <a:schemeClr val="tx1"/>
                </a:solidFill>
                <a:latin typeface="Cambria"/>
                <a:cs typeface="Cambria"/>
              </a:rPr>
              <a:t>war</a:t>
            </a:r>
            <a:r>
              <a:rPr lang="pt-BR" dirty="0" smtClean="0">
                <a:solidFill>
                  <a:schemeClr val="tx1"/>
                </a:solidFill>
                <a:latin typeface="Cambria"/>
                <a:cs typeface="Cambria"/>
              </a:rPr>
              <a:t>”. </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Raramente </a:t>
            </a:r>
            <a:r>
              <a:rPr lang="pt-BR" dirty="0">
                <a:solidFill>
                  <a:schemeClr val="tx1"/>
                </a:solidFill>
                <a:latin typeface="Cambria"/>
                <a:cs typeface="Cambria"/>
              </a:rPr>
              <a:t>as mulheres foram “</a:t>
            </a:r>
            <a:r>
              <a:rPr lang="pt-BR" i="1" dirty="0" err="1">
                <a:solidFill>
                  <a:schemeClr val="tx1"/>
                </a:solidFill>
                <a:latin typeface="Cambria"/>
                <a:cs typeface="Cambria"/>
              </a:rPr>
              <a:t>security</a:t>
            </a:r>
            <a:r>
              <a:rPr lang="pt-BR" i="1" dirty="0">
                <a:solidFill>
                  <a:schemeClr val="tx1"/>
                </a:solidFill>
                <a:latin typeface="Cambria"/>
                <a:cs typeface="Cambria"/>
              </a:rPr>
              <a:t> </a:t>
            </a:r>
            <a:r>
              <a:rPr lang="pt-BR" i="1" dirty="0" err="1">
                <a:solidFill>
                  <a:schemeClr val="tx1"/>
                </a:solidFill>
                <a:latin typeface="Cambria"/>
                <a:cs typeface="Cambria"/>
              </a:rPr>
              <a:t>providers</a:t>
            </a:r>
            <a:r>
              <a:rPr lang="pt-BR" dirty="0">
                <a:solidFill>
                  <a:schemeClr val="tx1"/>
                </a:solidFill>
                <a:latin typeface="Cambria"/>
                <a:cs typeface="Cambria"/>
              </a:rPr>
              <a:t>” no mundo real da política internacional. Este papel coube aos homens. </a:t>
            </a:r>
            <a:endParaRPr lang="pt-BR" dirty="0" smtClean="0">
              <a:solidFill>
                <a:schemeClr val="tx1"/>
              </a:solidFill>
              <a:latin typeface="Cambria"/>
              <a:cs typeface="Cambria"/>
            </a:endParaRPr>
          </a:p>
          <a:p>
            <a:pPr algn="just"/>
            <a:r>
              <a:rPr lang="pt-BR" dirty="0" smtClean="0">
                <a:solidFill>
                  <a:schemeClr val="tx1"/>
                </a:solidFill>
                <a:latin typeface="Cambria"/>
                <a:cs typeface="Cambria"/>
              </a:rPr>
              <a:t>A </a:t>
            </a:r>
            <a:r>
              <a:rPr lang="pt-BR" dirty="0" err="1" smtClean="0">
                <a:solidFill>
                  <a:schemeClr val="tx1"/>
                </a:solidFill>
                <a:latin typeface="Cambria"/>
                <a:cs typeface="Cambria"/>
              </a:rPr>
              <a:t>masculinização</a:t>
            </a:r>
            <a:r>
              <a:rPr lang="pt-BR" dirty="0" smtClean="0">
                <a:solidFill>
                  <a:schemeClr val="tx1"/>
                </a:solidFill>
                <a:latin typeface="Cambria"/>
                <a:cs typeface="Cambria"/>
              </a:rPr>
              <a:t> da guerra deixa a mulher invisível. </a:t>
            </a:r>
          </a:p>
          <a:p>
            <a:pPr algn="just"/>
            <a:r>
              <a:rPr lang="pt-BR" dirty="0" smtClean="0">
                <a:solidFill>
                  <a:schemeClr val="tx1"/>
                </a:solidFill>
                <a:latin typeface="Cambria"/>
                <a:cs typeface="Cambria"/>
              </a:rPr>
              <a:t>A feminização da paz coloca a mulher dentro do mundo privado e do “</a:t>
            </a:r>
            <a:r>
              <a:rPr lang="pt-BR" i="1" dirty="0" err="1" smtClean="0">
                <a:solidFill>
                  <a:schemeClr val="tx1"/>
                </a:solidFill>
                <a:latin typeface="Cambria"/>
                <a:cs typeface="Cambria"/>
              </a:rPr>
              <a:t>careness</a:t>
            </a:r>
            <a:r>
              <a:rPr lang="pt-BR" dirty="0" smtClean="0">
                <a:solidFill>
                  <a:schemeClr val="tx1"/>
                </a:solidFill>
                <a:latin typeface="Cambria"/>
                <a:cs typeface="Cambria"/>
              </a:rPr>
              <a:t>”.</a:t>
            </a:r>
          </a:p>
          <a:p>
            <a:pPr algn="just"/>
            <a:r>
              <a:rPr lang="pt-BR" dirty="0" smtClean="0">
                <a:solidFill>
                  <a:schemeClr val="tx1"/>
                </a:solidFill>
                <a:latin typeface="Cambria"/>
                <a:cs typeface="Cambria"/>
              </a:rPr>
              <a:t>Questionamento ao “mito da proteção”. As mulheres (e crianças) como algo a ser protegido (pelos homens) na guerra. </a:t>
            </a:r>
          </a:p>
          <a:p>
            <a:pPr algn="just"/>
            <a:r>
              <a:rPr lang="pt-BR" dirty="0">
                <a:solidFill>
                  <a:schemeClr val="tx1"/>
                </a:solidFill>
                <a:latin typeface="Cambria"/>
                <a:cs typeface="Cambria"/>
              </a:rPr>
              <a:t>A lógica do discurso belicoso das RI modernas enfatiza características estereotipadas masculinas, tornando-se um importante elo de ligação entre como se pensa/teoria as RI e como se age nas RI</a:t>
            </a:r>
            <a:r>
              <a:rPr lang="pt-BR" dirty="0" smtClean="0">
                <a:solidFill>
                  <a:schemeClr val="tx1"/>
                </a:solidFill>
                <a:latin typeface="Cambria"/>
                <a:cs typeface="Cambria"/>
              </a:rPr>
              <a:t>.</a:t>
            </a:r>
          </a:p>
          <a:p>
            <a:pPr algn="just"/>
            <a:r>
              <a:rPr lang="pt-BR" dirty="0" smtClean="0">
                <a:solidFill>
                  <a:schemeClr val="tx1"/>
                </a:solidFill>
                <a:latin typeface="Cambria"/>
                <a:cs typeface="Cambria"/>
              </a:rPr>
              <a:t>Vídeo mulheres </a:t>
            </a:r>
            <a:r>
              <a:rPr lang="pt-BR" dirty="0" err="1" smtClean="0">
                <a:solidFill>
                  <a:schemeClr val="tx1"/>
                </a:solidFill>
                <a:latin typeface="Cambria"/>
                <a:cs typeface="Cambria"/>
              </a:rPr>
              <a:t>peshmergas</a:t>
            </a:r>
            <a:r>
              <a:rPr lang="pt-BR" dirty="0" smtClean="0">
                <a:solidFill>
                  <a:schemeClr val="tx1"/>
                </a:solidFill>
                <a:latin typeface="Cambria"/>
                <a:cs typeface="Cambria"/>
              </a:rPr>
              <a:t>:</a:t>
            </a:r>
          </a:p>
          <a:p>
            <a:pPr marL="0" indent="0" algn="just">
              <a:buNone/>
            </a:pPr>
            <a:r>
              <a:rPr lang="pt-BR" dirty="0" smtClean="0">
                <a:solidFill>
                  <a:schemeClr val="tx1"/>
                </a:solidFill>
                <a:latin typeface="Cambria"/>
                <a:cs typeface="Cambria"/>
              </a:rPr>
              <a:t> </a:t>
            </a:r>
            <a:r>
              <a:rPr lang="pt-BR" dirty="0" err="1">
                <a:solidFill>
                  <a:schemeClr val="tx1"/>
                </a:solidFill>
                <a:latin typeface="Cambria"/>
                <a:cs typeface="Cambria"/>
              </a:rPr>
              <a:t>https</a:t>
            </a:r>
            <a:r>
              <a:rPr lang="pt-BR" dirty="0">
                <a:solidFill>
                  <a:schemeClr val="tx1"/>
                </a:solidFill>
                <a:latin typeface="Cambria"/>
                <a:cs typeface="Cambria"/>
              </a:rPr>
              <a:t>://</a:t>
            </a:r>
            <a:r>
              <a:rPr lang="pt-BR" dirty="0" err="1">
                <a:solidFill>
                  <a:schemeClr val="tx1"/>
                </a:solidFill>
                <a:latin typeface="Cambria"/>
                <a:cs typeface="Cambria"/>
              </a:rPr>
              <a:t>www.youtube.com</a:t>
            </a:r>
            <a:r>
              <a:rPr lang="pt-BR" dirty="0">
                <a:solidFill>
                  <a:schemeClr val="tx1"/>
                </a:solidFill>
                <a:latin typeface="Cambria"/>
                <a:cs typeface="Cambria"/>
              </a:rPr>
              <a:t>/</a:t>
            </a:r>
            <a:r>
              <a:rPr lang="pt-BR" dirty="0" err="1">
                <a:solidFill>
                  <a:schemeClr val="tx1"/>
                </a:solidFill>
                <a:latin typeface="Cambria"/>
                <a:cs typeface="Cambria"/>
              </a:rPr>
              <a:t>watch?v</a:t>
            </a:r>
            <a:r>
              <a:rPr lang="pt-BR" dirty="0">
                <a:solidFill>
                  <a:schemeClr val="tx1"/>
                </a:solidFill>
                <a:latin typeface="Cambria"/>
                <a:cs typeface="Cambria"/>
              </a:rPr>
              <a:t>=nAjFePT1OBo</a:t>
            </a:r>
          </a:p>
          <a:p>
            <a:pPr marL="0" indent="0" algn="just">
              <a:buNone/>
            </a:pPr>
            <a:r>
              <a:rPr lang="pt-BR" dirty="0" smtClean="0">
                <a:solidFill>
                  <a:schemeClr val="tx1"/>
                </a:solidFill>
                <a:latin typeface="Cambria"/>
                <a:cs typeface="Cambria"/>
              </a:rPr>
              <a:t> </a:t>
            </a:r>
          </a:p>
          <a:p>
            <a:pPr algn="just"/>
            <a:endParaRPr lang="pt-BR" dirty="0" smtClean="0">
              <a:solidFill>
                <a:schemeClr val="tx1"/>
              </a:solidFill>
              <a:latin typeface="Cambria"/>
              <a:cs typeface="Cambria"/>
            </a:endParaRPr>
          </a:p>
          <a:p>
            <a:pPr algn="just">
              <a:buNone/>
            </a:pPr>
            <a:endParaRPr lang="pt-BR" dirty="0" smtClean="0">
              <a:solidFill>
                <a:schemeClr val="tx1"/>
              </a:solidFill>
            </a:endParaRPr>
          </a:p>
        </p:txBody>
      </p:sp>
    </p:spTree>
    <p:extLst>
      <p:ext uri="{BB962C8B-B14F-4D97-AF65-F5344CB8AC3E}">
        <p14:creationId xmlns:p14="http://schemas.microsoft.com/office/powerpoint/2010/main" val="230277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94313"/>
          </a:xfrm>
        </p:spPr>
        <p:txBody>
          <a:bodyPr anchor="ctr"/>
          <a:lstStyle/>
          <a:p>
            <a:r>
              <a:rPr lang="pt-BR" sz="2800" dirty="0">
                <a:latin typeface="Cambria"/>
                <a:cs typeface="Cambria"/>
              </a:rPr>
              <a:t>O Feminismo de J. Ann Tickner </a:t>
            </a:r>
            <a:r>
              <a:rPr lang="pt-BR" sz="2800" dirty="0" smtClean="0">
                <a:latin typeface="Cambria"/>
                <a:cs typeface="Cambria"/>
              </a:rPr>
              <a:t>(VI)</a:t>
            </a:r>
            <a:endParaRPr lang="pt-BR" sz="2800" dirty="0">
              <a:latin typeface="Cambria"/>
              <a:cs typeface="Cambria"/>
            </a:endParaRPr>
          </a:p>
        </p:txBody>
      </p:sp>
      <p:sp>
        <p:nvSpPr>
          <p:cNvPr id="3" name="Espaço Reservado para Conteúdo 2"/>
          <p:cNvSpPr>
            <a:spLocks noGrp="1"/>
          </p:cNvSpPr>
          <p:nvPr>
            <p:ph idx="1"/>
          </p:nvPr>
        </p:nvSpPr>
        <p:spPr>
          <a:xfrm>
            <a:off x="549275" y="1100667"/>
            <a:ext cx="8042276" cy="5535660"/>
          </a:xfrm>
        </p:spPr>
        <p:txBody>
          <a:bodyPr>
            <a:normAutofit fontScale="92500" lnSpcReduction="10000"/>
          </a:bodyPr>
          <a:lstStyle/>
          <a:p>
            <a:pPr algn="just"/>
            <a:r>
              <a:rPr lang="pt-BR" dirty="0">
                <a:solidFill>
                  <a:schemeClr val="tx1"/>
                </a:solidFill>
                <a:latin typeface="Cambria"/>
                <a:cs typeface="Cambria"/>
              </a:rPr>
              <a:t>Feminização da </a:t>
            </a:r>
            <a:r>
              <a:rPr lang="pt-BR" dirty="0" smtClean="0">
                <a:solidFill>
                  <a:schemeClr val="tx1"/>
                </a:solidFill>
                <a:latin typeface="Cambria"/>
                <a:cs typeface="Cambria"/>
              </a:rPr>
              <a:t>paz: </a:t>
            </a:r>
            <a:r>
              <a:rPr lang="pt-BR" dirty="0">
                <a:solidFill>
                  <a:schemeClr val="tx1"/>
                </a:solidFill>
                <a:latin typeface="Cambria"/>
                <a:cs typeface="Cambria"/>
              </a:rPr>
              <a:t>guerra associa ao culto heróico da masculinidade. O homem não é naturalmente guerreiro, mas é construído como tal por meio deste culto.</a:t>
            </a:r>
          </a:p>
          <a:p>
            <a:pPr algn="just"/>
            <a:r>
              <a:rPr lang="pt-BR" dirty="0">
                <a:solidFill>
                  <a:schemeClr val="tx1"/>
                </a:solidFill>
                <a:latin typeface="Cambria"/>
                <a:cs typeface="Cambria"/>
              </a:rPr>
              <a:t>O</a:t>
            </a:r>
            <a:r>
              <a:rPr lang="pt-BR" dirty="0" smtClean="0">
                <a:solidFill>
                  <a:schemeClr val="tx1"/>
                </a:solidFill>
                <a:latin typeface="Cambria"/>
                <a:cs typeface="Cambria"/>
              </a:rPr>
              <a:t> </a:t>
            </a:r>
            <a:r>
              <a:rPr lang="pt-BR" dirty="0">
                <a:solidFill>
                  <a:schemeClr val="tx1"/>
                </a:solidFill>
                <a:latin typeface="Cambria"/>
                <a:cs typeface="Cambria"/>
              </a:rPr>
              <a:t>mito do soldado justo. Homem guerreiro como protetor de mulheres e crianças indefesas e frágeis.</a:t>
            </a:r>
          </a:p>
          <a:p>
            <a:pPr algn="just"/>
            <a:r>
              <a:rPr lang="pt-BR" dirty="0">
                <a:solidFill>
                  <a:schemeClr val="tx1"/>
                </a:solidFill>
                <a:latin typeface="Cambria"/>
                <a:cs typeface="Cambria"/>
              </a:rPr>
              <a:t>S</a:t>
            </a:r>
            <a:r>
              <a:rPr lang="pt-BR" dirty="0" smtClean="0">
                <a:solidFill>
                  <a:schemeClr val="tx1"/>
                </a:solidFill>
                <a:latin typeface="Cambria"/>
                <a:cs typeface="Cambria"/>
              </a:rPr>
              <a:t>e por um lado as mulheres estiveram ausentes do mundo da guerra masculinizado, elas estão presentes no mundo imaginado da paz. </a:t>
            </a:r>
          </a:p>
          <a:p>
            <a:pPr algn="just"/>
            <a:r>
              <a:rPr lang="pt-BR" dirty="0">
                <a:solidFill>
                  <a:schemeClr val="tx1"/>
                </a:solidFill>
                <a:latin typeface="Cambria"/>
                <a:cs typeface="Cambria"/>
              </a:rPr>
              <a:t>T</a:t>
            </a:r>
            <a:r>
              <a:rPr lang="pt-BR" dirty="0" smtClean="0">
                <a:solidFill>
                  <a:schemeClr val="tx1"/>
                </a:solidFill>
                <a:latin typeface="Cambria"/>
                <a:cs typeface="Cambria"/>
              </a:rPr>
              <a:t>endo como base características “femininas” (</a:t>
            </a:r>
            <a:r>
              <a:rPr lang="pt-BR" i="1" dirty="0" smtClean="0">
                <a:solidFill>
                  <a:schemeClr val="tx1"/>
                </a:solidFill>
                <a:latin typeface="Cambria"/>
                <a:cs typeface="Cambria"/>
              </a:rPr>
              <a:t>caregiving</a:t>
            </a:r>
            <a:r>
              <a:rPr lang="pt-BR" dirty="0" smtClean="0">
                <a:solidFill>
                  <a:schemeClr val="tx1"/>
                </a:solidFill>
                <a:latin typeface="Cambria"/>
                <a:cs typeface="Cambria"/>
              </a:rPr>
              <a:t> e emoção) correntes do pensamento positivista feminino entendem as mulheres como diferentes dos homens e mais aptas a construir a paz. </a:t>
            </a:r>
          </a:p>
          <a:p>
            <a:pPr algn="just"/>
            <a:r>
              <a:rPr lang="pt-BR" dirty="0" smtClean="0">
                <a:solidFill>
                  <a:schemeClr val="tx1"/>
                </a:solidFill>
                <a:latin typeface="Cambria"/>
                <a:cs typeface="Cambria"/>
              </a:rPr>
              <a:t>Estas </a:t>
            </a:r>
            <a:r>
              <a:rPr lang="pt-BR" dirty="0">
                <a:solidFill>
                  <a:schemeClr val="tx1"/>
                </a:solidFill>
                <a:latin typeface="Cambria"/>
                <a:cs typeface="Cambria"/>
              </a:rPr>
              <a:t>imagens tornam a mulher invisível na condução da guerra. Ela é objeto passível da guerra.</a:t>
            </a:r>
          </a:p>
          <a:p>
            <a:pPr algn="just">
              <a:buNone/>
            </a:pPr>
            <a:endParaRPr lang="pt-BR" dirty="0" smtClean="0">
              <a:solidFill>
                <a:schemeClr val="tx1"/>
              </a:solidFill>
            </a:endParaRPr>
          </a:p>
        </p:txBody>
      </p:sp>
    </p:spTree>
    <p:extLst>
      <p:ext uri="{BB962C8B-B14F-4D97-AF65-F5344CB8AC3E}">
        <p14:creationId xmlns:p14="http://schemas.microsoft.com/office/powerpoint/2010/main" val="3861134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2661"/>
          </a:xfrm>
        </p:spPr>
        <p:txBody>
          <a:bodyPr/>
          <a:lstStyle/>
          <a:p>
            <a:r>
              <a:rPr lang="pt-BR" sz="2800" dirty="0">
                <a:latin typeface="Cambria"/>
                <a:cs typeface="Cambria"/>
              </a:rPr>
              <a:t>O Feminismo de </a:t>
            </a:r>
            <a:r>
              <a:rPr lang="pt-BR" sz="2800" dirty="0" smtClean="0">
                <a:latin typeface="Cambria"/>
                <a:cs typeface="Cambria"/>
              </a:rPr>
              <a:t>Cynthia Eloe (I)</a:t>
            </a:r>
            <a:endParaRPr lang="en-US" sz="2800" dirty="0"/>
          </a:p>
        </p:txBody>
      </p:sp>
      <p:sp>
        <p:nvSpPr>
          <p:cNvPr id="3" name="Content Placeholder 2"/>
          <p:cNvSpPr>
            <a:spLocks noGrp="1"/>
          </p:cNvSpPr>
          <p:nvPr>
            <p:ph idx="1"/>
          </p:nvPr>
        </p:nvSpPr>
        <p:spPr>
          <a:xfrm>
            <a:off x="549275" y="1037746"/>
            <a:ext cx="8042276" cy="5639331"/>
          </a:xfrm>
        </p:spPr>
        <p:txBody>
          <a:bodyPr>
            <a:normAutofit fontScale="92500" lnSpcReduction="20000"/>
          </a:bodyPr>
          <a:lstStyle/>
          <a:p>
            <a:pPr algn="just"/>
            <a:r>
              <a:rPr lang="pt-BR" sz="2500" dirty="0" smtClean="0">
                <a:solidFill>
                  <a:srgbClr val="000000"/>
                </a:solidFill>
                <a:latin typeface="Cambria"/>
                <a:cs typeface="Cambria"/>
              </a:rPr>
              <a:t>Livro: “</a:t>
            </a:r>
            <a:r>
              <a:rPr lang="pt-BR" sz="2500" i="1" dirty="0" smtClean="0">
                <a:solidFill>
                  <a:srgbClr val="000000"/>
                </a:solidFill>
                <a:latin typeface="Cambria"/>
                <a:cs typeface="Cambria"/>
              </a:rPr>
              <a:t>Bananas, </a:t>
            </a:r>
            <a:r>
              <a:rPr lang="pt-BR" sz="2500" i="1" dirty="0" err="1" smtClean="0">
                <a:solidFill>
                  <a:srgbClr val="000000"/>
                </a:solidFill>
                <a:latin typeface="Cambria"/>
                <a:cs typeface="Cambria"/>
              </a:rPr>
              <a:t>Beaches</a:t>
            </a:r>
            <a:r>
              <a:rPr lang="pt-BR" sz="2500" i="1" dirty="0" smtClean="0">
                <a:solidFill>
                  <a:srgbClr val="000000"/>
                </a:solidFill>
                <a:latin typeface="Cambria"/>
                <a:cs typeface="Cambria"/>
              </a:rPr>
              <a:t> and Bases – </a:t>
            </a:r>
            <a:r>
              <a:rPr lang="pt-BR" sz="2500" i="1" dirty="0" err="1" smtClean="0">
                <a:solidFill>
                  <a:srgbClr val="000000"/>
                </a:solidFill>
                <a:latin typeface="Cambria"/>
                <a:cs typeface="Cambria"/>
              </a:rPr>
              <a:t>making</a:t>
            </a:r>
            <a:r>
              <a:rPr lang="pt-BR" sz="2500" i="1" dirty="0" smtClean="0">
                <a:solidFill>
                  <a:srgbClr val="000000"/>
                </a:solidFill>
                <a:latin typeface="Cambria"/>
                <a:cs typeface="Cambria"/>
              </a:rPr>
              <a:t> </a:t>
            </a:r>
            <a:r>
              <a:rPr lang="pt-BR" sz="2500" i="1" dirty="0" err="1" smtClean="0">
                <a:solidFill>
                  <a:srgbClr val="000000"/>
                </a:solidFill>
                <a:latin typeface="Cambria"/>
                <a:cs typeface="Cambria"/>
              </a:rPr>
              <a:t>feminist</a:t>
            </a:r>
            <a:r>
              <a:rPr lang="pt-BR" sz="2500" i="1" dirty="0" smtClean="0">
                <a:solidFill>
                  <a:srgbClr val="000000"/>
                </a:solidFill>
                <a:latin typeface="Cambria"/>
                <a:cs typeface="Cambria"/>
              </a:rPr>
              <a:t> </a:t>
            </a:r>
            <a:r>
              <a:rPr lang="pt-BR" sz="2500" i="1" dirty="0" err="1" smtClean="0">
                <a:solidFill>
                  <a:srgbClr val="000000"/>
                </a:solidFill>
                <a:latin typeface="Cambria"/>
                <a:cs typeface="Cambria"/>
              </a:rPr>
              <a:t>sense</a:t>
            </a:r>
            <a:r>
              <a:rPr lang="pt-BR" sz="2500" i="1" dirty="0" smtClean="0">
                <a:solidFill>
                  <a:srgbClr val="000000"/>
                </a:solidFill>
                <a:latin typeface="Cambria"/>
                <a:cs typeface="Cambria"/>
              </a:rPr>
              <a:t> </a:t>
            </a:r>
            <a:r>
              <a:rPr lang="pt-BR" sz="2500" i="1" dirty="0" err="1" smtClean="0">
                <a:solidFill>
                  <a:srgbClr val="000000"/>
                </a:solidFill>
                <a:latin typeface="Cambria"/>
                <a:cs typeface="Cambria"/>
              </a:rPr>
              <a:t>of</a:t>
            </a:r>
            <a:r>
              <a:rPr lang="pt-BR" sz="2500" i="1" dirty="0" smtClean="0">
                <a:solidFill>
                  <a:srgbClr val="000000"/>
                </a:solidFill>
                <a:latin typeface="Cambria"/>
                <a:cs typeface="Cambria"/>
              </a:rPr>
              <a:t> </a:t>
            </a:r>
            <a:r>
              <a:rPr lang="pt-BR" sz="2500" i="1" dirty="0" err="1" smtClean="0">
                <a:solidFill>
                  <a:srgbClr val="000000"/>
                </a:solidFill>
                <a:latin typeface="Cambria"/>
                <a:cs typeface="Cambria"/>
              </a:rPr>
              <a:t>international</a:t>
            </a:r>
            <a:r>
              <a:rPr lang="pt-BR" sz="2500" i="1" dirty="0" smtClean="0">
                <a:solidFill>
                  <a:srgbClr val="000000"/>
                </a:solidFill>
                <a:latin typeface="Cambria"/>
                <a:cs typeface="Cambria"/>
              </a:rPr>
              <a:t> </a:t>
            </a:r>
            <a:r>
              <a:rPr lang="pt-BR" sz="2500" i="1" dirty="0" err="1" smtClean="0">
                <a:solidFill>
                  <a:srgbClr val="000000"/>
                </a:solidFill>
                <a:latin typeface="Cambria"/>
                <a:cs typeface="Cambria"/>
              </a:rPr>
              <a:t>politics</a:t>
            </a:r>
            <a:r>
              <a:rPr lang="pt-BR" sz="2500" dirty="0" smtClean="0">
                <a:solidFill>
                  <a:srgbClr val="000000"/>
                </a:solidFill>
                <a:latin typeface="Cambria"/>
                <a:cs typeface="Cambria"/>
              </a:rPr>
              <a:t>” (2000).</a:t>
            </a:r>
          </a:p>
          <a:p>
            <a:pPr algn="just"/>
            <a:r>
              <a:rPr lang="pt-BR" sz="2500" dirty="0">
                <a:solidFill>
                  <a:srgbClr val="000000"/>
                </a:solidFill>
                <a:latin typeface="Cambria"/>
                <a:cs typeface="Cambria"/>
              </a:rPr>
              <a:t>Entender a política real (patriarcal) a partir do olhar sobre a mulher (silenciada e oculta). </a:t>
            </a:r>
          </a:p>
          <a:p>
            <a:pPr algn="just"/>
            <a:r>
              <a:rPr lang="pt-BR" sz="2500" dirty="0" smtClean="0">
                <a:solidFill>
                  <a:srgbClr val="000000"/>
                </a:solidFill>
                <a:latin typeface="Cambria"/>
                <a:cs typeface="Cambria"/>
              </a:rPr>
              <a:t>Análise do poder de gênero e a posição da mulher em cenários de operação da política mundial e construção conceituais que marginalizam a mulher: a indústria do turismo, a relação entre nacionalismo (patriarcal) e gênero, as esposas de soldados da bases americanas, as esposas de diplomatas, a política internacional das bananas, as mulheres na indústria da moda e mulheres domésticas globalizadas, as governantas dos poderosos.</a:t>
            </a:r>
          </a:p>
          <a:p>
            <a:pPr algn="just"/>
            <a:r>
              <a:rPr lang="pt-BR" sz="2500" dirty="0" smtClean="0">
                <a:solidFill>
                  <a:srgbClr val="000000"/>
                </a:solidFill>
                <a:latin typeface="Cambria"/>
                <a:cs typeface="Cambria"/>
              </a:rPr>
              <a:t>Dar sentido à abordagem feminista nas RI requer uma análise da diversidade de lugares em que as mulheres atuam, lugares que são rejeitados pelo saber convencional das RI como meramente “privados”, “domésticos”, “local” ou “trivial”. </a:t>
            </a:r>
          </a:p>
          <a:p>
            <a:pPr algn="just"/>
            <a:endParaRPr lang="en-US" dirty="0">
              <a:solidFill>
                <a:schemeClr val="tx1"/>
              </a:solidFill>
              <a:latin typeface="Cambria"/>
              <a:cs typeface="Cambria"/>
            </a:endParaRPr>
          </a:p>
          <a:p>
            <a:endParaRPr lang="en-US" dirty="0"/>
          </a:p>
        </p:txBody>
      </p:sp>
    </p:spTree>
    <p:extLst>
      <p:ext uri="{BB962C8B-B14F-4D97-AF65-F5344CB8AC3E}">
        <p14:creationId xmlns:p14="http://schemas.microsoft.com/office/powerpoint/2010/main" val="87782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Jean-Jacques Rousseau </a:t>
            </a:r>
            <a:r>
              <a:rPr lang="pt-BR" sz="2800" dirty="0" smtClean="0">
                <a:latin typeface="Cambria"/>
                <a:cs typeface="Cambria"/>
              </a:rPr>
              <a:t>e as mulheres</a:t>
            </a:r>
            <a:endParaRPr lang="pt-BR" sz="2800" dirty="0">
              <a:latin typeface="Cambria"/>
              <a:cs typeface="Cambria"/>
            </a:endParaRPr>
          </a:p>
        </p:txBody>
      </p:sp>
      <p:sp>
        <p:nvSpPr>
          <p:cNvPr id="3" name="Espaço Reservado para Conteúdo 2"/>
          <p:cNvSpPr>
            <a:spLocks noGrp="1"/>
          </p:cNvSpPr>
          <p:nvPr>
            <p:ph idx="1"/>
          </p:nvPr>
        </p:nvSpPr>
        <p:spPr>
          <a:xfrm>
            <a:off x="549275" y="1037745"/>
            <a:ext cx="8042276" cy="5598581"/>
          </a:xfrm>
        </p:spPr>
        <p:txBody>
          <a:bodyPr>
            <a:noAutofit/>
          </a:bodyPr>
          <a:lstStyle/>
          <a:p>
            <a:pPr algn="just"/>
            <a:r>
              <a:rPr lang="pt-BR" sz="1800" dirty="0" smtClean="0">
                <a:solidFill>
                  <a:srgbClr val="000000"/>
                </a:solidFill>
                <a:latin typeface="Cambria"/>
                <a:cs typeface="Cambria"/>
              </a:rPr>
              <a:t>Rousseau faz uma clara distinção entre o espaço doméstico, destinado às mulheres, e espaço público, destinado aos homens. </a:t>
            </a:r>
          </a:p>
          <a:p>
            <a:pPr algn="just"/>
            <a:r>
              <a:rPr lang="pt-BR" sz="1800" dirty="0" smtClean="0">
                <a:solidFill>
                  <a:srgbClr val="000000"/>
                </a:solidFill>
                <a:latin typeface="Cambria"/>
                <a:cs typeface="Cambria"/>
              </a:rPr>
              <a:t>Na obra “O Discurso sobre a Desigualdade” (1755) Rousseau diz sobre o EN: </a:t>
            </a:r>
            <a:endParaRPr lang="pt-BR" sz="1800" dirty="0">
              <a:solidFill>
                <a:srgbClr val="000000"/>
              </a:solidFill>
              <a:latin typeface="Cambria"/>
              <a:cs typeface="Cambria"/>
            </a:endParaRPr>
          </a:p>
          <a:p>
            <a:pPr marL="0" indent="0" algn="ctr">
              <a:buNone/>
            </a:pPr>
            <a:r>
              <a:rPr lang="pt-BR" sz="1800" i="1" dirty="0" smtClean="0">
                <a:solidFill>
                  <a:srgbClr val="000000"/>
                </a:solidFill>
                <a:latin typeface="Cambria"/>
                <a:cs typeface="Cambria"/>
              </a:rPr>
              <a:t>“(...) se estabeleceu a primeira diferença na maneira de viver dos dois sexos. As mulheres tornaram se mais sedentárias e se acostumara a guardar a cabana e os filhos, enquanto o homem ia procurar a subsistência comum”.</a:t>
            </a:r>
          </a:p>
          <a:p>
            <a:pPr algn="just"/>
            <a:r>
              <a:rPr lang="pt-BR" sz="1800" dirty="0" smtClean="0">
                <a:solidFill>
                  <a:srgbClr val="000000"/>
                </a:solidFill>
                <a:latin typeface="Cambria"/>
                <a:cs typeface="Cambria"/>
              </a:rPr>
              <a:t>A obra Emílio ou (da Educação) (1762) é dedicada à educação dos adultos. Emílio não pode ficar só e precisa de Sofia. Ao discorrer sobre o papel privado de Sofia na vida de Emílio Rousseau termina com a seguinte passagem: </a:t>
            </a:r>
          </a:p>
          <a:p>
            <a:pPr marL="0" indent="0" algn="ctr">
              <a:buNone/>
            </a:pPr>
            <a:r>
              <a:rPr lang="pt-BR" sz="1800" dirty="0" smtClean="0">
                <a:solidFill>
                  <a:srgbClr val="000000"/>
                </a:solidFill>
                <a:latin typeface="Cambria"/>
                <a:cs typeface="Cambria"/>
              </a:rPr>
              <a:t>“</a:t>
            </a:r>
            <a:r>
              <a:rPr lang="pt-BR" sz="1800" i="1" dirty="0" smtClean="0">
                <a:solidFill>
                  <a:srgbClr val="000000"/>
                </a:solidFill>
                <a:latin typeface="Cambria"/>
                <a:cs typeface="Cambria"/>
              </a:rPr>
              <a:t>Quando a mulher se queixa da injusta desigualdade que o homem impõe, não tem razão; essa desigualdade não é uma instituição humana ou, pelo menos, obra do preconceito, e sim da razão: cabe a quem a natureza encarregou do cuidado dos filhos a responsabilidade disso perante o outro</a:t>
            </a:r>
            <a:r>
              <a:rPr lang="en-AU" sz="1800" dirty="0" smtClean="0">
                <a:solidFill>
                  <a:srgbClr val="000000"/>
                </a:solidFill>
                <a:latin typeface="Cambria"/>
                <a:cs typeface="Cambria"/>
              </a:rPr>
              <a:t>” </a:t>
            </a:r>
            <a:endParaRPr lang="en-AU" sz="1800" dirty="0">
              <a:solidFill>
                <a:srgbClr val="000000"/>
              </a:solidFill>
              <a:latin typeface="Cambria"/>
              <a:cs typeface="Cambria"/>
            </a:endParaRPr>
          </a:p>
        </p:txBody>
      </p:sp>
    </p:spTree>
    <p:extLst>
      <p:ext uri="{BB962C8B-B14F-4D97-AF65-F5344CB8AC3E}">
        <p14:creationId xmlns:p14="http://schemas.microsoft.com/office/powerpoint/2010/main" val="2669067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2661"/>
          </a:xfrm>
        </p:spPr>
        <p:txBody>
          <a:bodyPr/>
          <a:lstStyle/>
          <a:p>
            <a:r>
              <a:rPr lang="pt-BR" sz="2800" dirty="0">
                <a:latin typeface="Cambria"/>
                <a:cs typeface="Cambria"/>
              </a:rPr>
              <a:t>O Feminismo de </a:t>
            </a:r>
            <a:r>
              <a:rPr lang="pt-BR" sz="2800" dirty="0" smtClean="0">
                <a:latin typeface="Cambria"/>
                <a:cs typeface="Cambria"/>
              </a:rPr>
              <a:t>Cynthia Eloe (II)</a:t>
            </a:r>
            <a:endParaRPr lang="en-US" sz="2800" dirty="0"/>
          </a:p>
        </p:txBody>
      </p:sp>
      <p:sp>
        <p:nvSpPr>
          <p:cNvPr id="3" name="Content Placeholder 2"/>
          <p:cNvSpPr>
            <a:spLocks noGrp="1"/>
          </p:cNvSpPr>
          <p:nvPr>
            <p:ph idx="1"/>
          </p:nvPr>
        </p:nvSpPr>
        <p:spPr>
          <a:xfrm>
            <a:off x="549275" y="1037746"/>
            <a:ext cx="8042276" cy="5489131"/>
          </a:xfrm>
        </p:spPr>
        <p:txBody>
          <a:bodyPr>
            <a:normAutofit fontScale="92500" lnSpcReduction="10000"/>
          </a:bodyPr>
          <a:lstStyle/>
          <a:p>
            <a:pPr algn="just"/>
            <a:r>
              <a:rPr lang="pt-BR" dirty="0" smtClean="0">
                <a:solidFill>
                  <a:srgbClr val="000000"/>
                </a:solidFill>
                <a:latin typeface="Cambria"/>
                <a:cs typeface="Cambria"/>
              </a:rPr>
              <a:t>Uma abordagem de orientação feminista focada nos espaços silenciados mostra o baixo status das mulheres e, ao mesmo tempo, prestar atenção em mulheres de espaços pouco notados pode abrir a cortina sobre como a “alta política” opera na questão de gênero. </a:t>
            </a:r>
          </a:p>
          <a:p>
            <a:pPr algn="just"/>
            <a:r>
              <a:rPr lang="pt-BR" dirty="0" smtClean="0">
                <a:solidFill>
                  <a:srgbClr val="000000"/>
                </a:solidFill>
                <a:latin typeface="Cambria"/>
                <a:cs typeface="Cambria"/>
              </a:rPr>
              <a:t>Prestar atenção nestas mulheres expõe as consequências de longo alcance da “lealdade feminizada”, “segredo feminizado”, “rotina feminizada”, status masculino e controle masculino. </a:t>
            </a:r>
          </a:p>
          <a:p>
            <a:pPr algn="just"/>
            <a:r>
              <a:rPr lang="pt-BR" dirty="0" smtClean="0">
                <a:solidFill>
                  <a:srgbClr val="000000"/>
                </a:solidFill>
                <a:latin typeface="Cambria"/>
                <a:cs typeface="Cambria"/>
              </a:rPr>
              <a:t>As mulheres são colocadas à margem de qualquer sistema de poder, porém continuam a pensar e agir estrategicamente com os pequenos recursos disponíveis e algumas vezes elas conseguem pensar e agir coletivamente e para além do privado. Assim, analisar as mulheres marginais da política mundial mostrará como o poder opera das mais diversas formas. </a:t>
            </a:r>
          </a:p>
          <a:p>
            <a:pPr algn="just"/>
            <a:endParaRPr lang="en-US" dirty="0">
              <a:solidFill>
                <a:schemeClr val="tx1"/>
              </a:solidFill>
              <a:latin typeface="Cambria"/>
              <a:cs typeface="Cambria"/>
            </a:endParaRPr>
          </a:p>
          <a:p>
            <a:endParaRPr lang="en-US" dirty="0"/>
          </a:p>
        </p:txBody>
      </p:sp>
    </p:spTree>
    <p:extLst>
      <p:ext uri="{BB962C8B-B14F-4D97-AF65-F5344CB8AC3E}">
        <p14:creationId xmlns:p14="http://schemas.microsoft.com/office/powerpoint/2010/main" val="1154466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2661"/>
          </a:xfrm>
        </p:spPr>
        <p:txBody>
          <a:bodyPr/>
          <a:lstStyle/>
          <a:p>
            <a:r>
              <a:rPr lang="pt-BR" sz="2800" dirty="0">
                <a:latin typeface="Cambria"/>
                <a:cs typeface="Cambria"/>
              </a:rPr>
              <a:t>O Feminismo de </a:t>
            </a:r>
            <a:r>
              <a:rPr lang="pt-BR" sz="2800" dirty="0" smtClean="0">
                <a:latin typeface="Cambria"/>
                <a:cs typeface="Cambria"/>
              </a:rPr>
              <a:t>Cynthia </a:t>
            </a:r>
            <a:r>
              <a:rPr lang="pt-BR" sz="2800" smtClean="0">
                <a:latin typeface="Cambria"/>
                <a:cs typeface="Cambria"/>
              </a:rPr>
              <a:t>Eloe (III</a:t>
            </a:r>
            <a:r>
              <a:rPr lang="pt-BR" sz="2800" dirty="0" smtClean="0">
                <a:latin typeface="Cambria"/>
                <a:cs typeface="Cambria"/>
              </a:rPr>
              <a:t>)</a:t>
            </a:r>
            <a:endParaRPr lang="en-US" sz="2800" dirty="0"/>
          </a:p>
        </p:txBody>
      </p:sp>
      <p:sp>
        <p:nvSpPr>
          <p:cNvPr id="3" name="Content Placeholder 2"/>
          <p:cNvSpPr>
            <a:spLocks noGrp="1"/>
          </p:cNvSpPr>
          <p:nvPr>
            <p:ph idx="1"/>
          </p:nvPr>
        </p:nvSpPr>
        <p:spPr>
          <a:xfrm>
            <a:off x="549275" y="1037746"/>
            <a:ext cx="8042276" cy="5639331"/>
          </a:xfrm>
        </p:spPr>
        <p:txBody>
          <a:bodyPr>
            <a:normAutofit/>
          </a:bodyPr>
          <a:lstStyle/>
          <a:p>
            <a:pPr algn="just"/>
            <a:r>
              <a:rPr lang="pt-BR" sz="2500" dirty="0" smtClean="0">
                <a:solidFill>
                  <a:srgbClr val="000000"/>
                </a:solidFill>
                <a:latin typeface="Cambria"/>
                <a:cs typeface="Cambria"/>
              </a:rPr>
              <a:t>“</a:t>
            </a:r>
            <a:r>
              <a:rPr lang="pt-BR" sz="2500" i="1" dirty="0" smtClean="0">
                <a:solidFill>
                  <a:srgbClr val="000000"/>
                </a:solidFill>
                <a:latin typeface="Cambria"/>
                <a:cs typeface="Cambria"/>
              </a:rPr>
              <a:t>Quanto mais um penso em </a:t>
            </a:r>
            <a:r>
              <a:rPr lang="pt-BR" sz="2500" i="1" dirty="0" err="1" smtClean="0">
                <a:solidFill>
                  <a:srgbClr val="000000"/>
                </a:solidFill>
                <a:latin typeface="Cambria"/>
                <a:cs typeface="Cambria"/>
              </a:rPr>
              <a:t>Pocahontas</a:t>
            </a:r>
            <a:r>
              <a:rPr lang="pt-BR" sz="2500" i="1" dirty="0" smtClean="0">
                <a:solidFill>
                  <a:srgbClr val="000000"/>
                </a:solidFill>
                <a:latin typeface="Cambria"/>
                <a:cs typeface="Cambria"/>
              </a:rPr>
              <a:t> e em Carmem Miranda, mais eu suspeito que não observo uma inteira dimensão da política internacional (…) observo que as relações entre os Estados não depende apenas do capital e das armas, mas também do controle sobre as mulheres, seja como símbolos, consumidoras, trabalhadoras e  </a:t>
            </a:r>
            <a:r>
              <a:rPr lang="pt-BR" sz="2500" i="1" dirty="0" err="1" smtClean="0">
                <a:solidFill>
                  <a:srgbClr val="000000"/>
                </a:solidFill>
                <a:latin typeface="Cambria"/>
                <a:cs typeface="Cambria"/>
              </a:rPr>
              <a:t>emotional</a:t>
            </a:r>
            <a:r>
              <a:rPr lang="pt-BR" sz="2500" i="1" dirty="0" smtClean="0">
                <a:solidFill>
                  <a:srgbClr val="000000"/>
                </a:solidFill>
                <a:latin typeface="Cambria"/>
                <a:cs typeface="Cambria"/>
              </a:rPr>
              <a:t> </a:t>
            </a:r>
            <a:r>
              <a:rPr lang="pt-BR" sz="2500" i="1" dirty="0" err="1" smtClean="0">
                <a:solidFill>
                  <a:srgbClr val="000000"/>
                </a:solidFill>
                <a:latin typeface="Cambria"/>
                <a:cs typeface="Cambria"/>
              </a:rPr>
              <a:t>comforters</a:t>
            </a:r>
            <a:r>
              <a:rPr lang="pt-BR" sz="2500" smtClean="0">
                <a:solidFill>
                  <a:srgbClr val="000000"/>
                </a:solidFill>
                <a:latin typeface="Cambria"/>
                <a:cs typeface="Cambria"/>
              </a:rPr>
              <a:t>”. Cynthia </a:t>
            </a:r>
            <a:r>
              <a:rPr lang="pt-BR" sz="2500" dirty="0" err="1" smtClean="0">
                <a:solidFill>
                  <a:srgbClr val="000000"/>
                </a:solidFill>
                <a:latin typeface="Cambria"/>
                <a:cs typeface="Cambria"/>
              </a:rPr>
              <a:t>Enloe</a:t>
            </a:r>
            <a:endParaRPr lang="pt-BR" sz="2500" dirty="0" smtClean="0">
              <a:solidFill>
                <a:srgbClr val="000000"/>
              </a:solidFill>
              <a:latin typeface="Cambria"/>
              <a:cs typeface="Cambria"/>
            </a:endParaRPr>
          </a:p>
          <a:p>
            <a:pPr algn="just"/>
            <a:endParaRPr lang="en-US" dirty="0">
              <a:solidFill>
                <a:schemeClr val="tx1"/>
              </a:solidFill>
              <a:latin typeface="Cambria"/>
              <a:cs typeface="Cambria"/>
            </a:endParaRPr>
          </a:p>
          <a:p>
            <a:endParaRPr lang="en-US" dirty="0"/>
          </a:p>
        </p:txBody>
      </p:sp>
    </p:spTree>
    <p:extLst>
      <p:ext uri="{BB962C8B-B14F-4D97-AF65-F5344CB8AC3E}">
        <p14:creationId xmlns:p14="http://schemas.microsoft.com/office/powerpoint/2010/main" val="387981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As ondas feministas</a:t>
            </a:r>
            <a:endParaRPr lang="pt-BR" sz="2800" dirty="0">
              <a:latin typeface="Cambria"/>
              <a:cs typeface="Cambria"/>
            </a:endParaRPr>
          </a:p>
        </p:txBody>
      </p:sp>
      <p:sp>
        <p:nvSpPr>
          <p:cNvPr id="3" name="Espaço Reservado para Conteúdo 2"/>
          <p:cNvSpPr>
            <a:spLocks noGrp="1"/>
          </p:cNvSpPr>
          <p:nvPr>
            <p:ph idx="1"/>
          </p:nvPr>
        </p:nvSpPr>
        <p:spPr>
          <a:xfrm>
            <a:off x="549275" y="1037745"/>
            <a:ext cx="8042276" cy="5598581"/>
          </a:xfrm>
        </p:spPr>
        <p:txBody>
          <a:bodyPr>
            <a:noAutofit/>
          </a:bodyPr>
          <a:lstStyle/>
          <a:p>
            <a:pPr algn="just"/>
            <a:r>
              <a:rPr lang="pt-BR" sz="2200" dirty="0" smtClean="0">
                <a:solidFill>
                  <a:schemeClr val="tx1"/>
                </a:solidFill>
                <a:latin typeface="Cambria"/>
                <a:cs typeface="Cambria"/>
              </a:rPr>
              <a:t>Filosofia política clássica – Mary Wollstonecraft “</a:t>
            </a:r>
            <a:r>
              <a:rPr lang="pt-BR" sz="2200" i="1" dirty="0" smtClean="0">
                <a:solidFill>
                  <a:schemeClr val="tx1"/>
                </a:solidFill>
                <a:latin typeface="Cambria"/>
                <a:cs typeface="Cambria"/>
              </a:rPr>
              <a:t>A </a:t>
            </a:r>
            <a:r>
              <a:rPr lang="pt-BR" sz="2200" i="1" dirty="0" err="1" smtClean="0">
                <a:solidFill>
                  <a:schemeClr val="tx1"/>
                </a:solidFill>
                <a:latin typeface="Cambria"/>
                <a:cs typeface="Cambria"/>
              </a:rPr>
              <a:t>Vindication</a:t>
            </a:r>
            <a:r>
              <a:rPr lang="pt-BR" sz="2200" i="1" dirty="0" smtClean="0">
                <a:solidFill>
                  <a:schemeClr val="tx1"/>
                </a:solidFill>
                <a:latin typeface="Cambria"/>
                <a:cs typeface="Cambria"/>
              </a:rPr>
              <a:t> </a:t>
            </a:r>
            <a:r>
              <a:rPr lang="pt-BR" sz="2200" i="1" dirty="0" err="1" smtClean="0">
                <a:solidFill>
                  <a:schemeClr val="tx1"/>
                </a:solidFill>
                <a:latin typeface="Cambria"/>
                <a:cs typeface="Cambria"/>
              </a:rPr>
              <a:t>of</a:t>
            </a:r>
            <a:r>
              <a:rPr lang="pt-BR" sz="2200" i="1" dirty="0" smtClean="0">
                <a:solidFill>
                  <a:schemeClr val="tx1"/>
                </a:solidFill>
                <a:latin typeface="Cambria"/>
                <a:cs typeface="Cambria"/>
              </a:rPr>
              <a:t> the </a:t>
            </a:r>
            <a:r>
              <a:rPr lang="pt-BR" sz="2200" i="1" dirty="0" err="1" smtClean="0">
                <a:solidFill>
                  <a:schemeClr val="tx1"/>
                </a:solidFill>
                <a:latin typeface="Cambria"/>
                <a:cs typeface="Cambria"/>
              </a:rPr>
              <a:t>Rights</a:t>
            </a:r>
            <a:r>
              <a:rPr lang="pt-BR" sz="2200" i="1" dirty="0" smtClean="0">
                <a:solidFill>
                  <a:schemeClr val="tx1"/>
                </a:solidFill>
                <a:latin typeface="Cambria"/>
                <a:cs typeface="Cambria"/>
              </a:rPr>
              <a:t> </a:t>
            </a:r>
            <a:r>
              <a:rPr lang="pt-BR" sz="2200" i="1" dirty="0" err="1" smtClean="0">
                <a:solidFill>
                  <a:schemeClr val="tx1"/>
                </a:solidFill>
                <a:latin typeface="Cambria"/>
                <a:cs typeface="Cambria"/>
              </a:rPr>
              <a:t>of</a:t>
            </a:r>
            <a:r>
              <a:rPr lang="pt-BR" sz="2200" i="1" dirty="0" smtClean="0">
                <a:solidFill>
                  <a:schemeClr val="tx1"/>
                </a:solidFill>
                <a:latin typeface="Cambria"/>
                <a:cs typeface="Cambria"/>
              </a:rPr>
              <a:t> </a:t>
            </a:r>
            <a:r>
              <a:rPr lang="pt-BR" sz="2200" i="1" dirty="0" err="1" smtClean="0">
                <a:solidFill>
                  <a:schemeClr val="tx1"/>
                </a:solidFill>
                <a:latin typeface="Cambria"/>
                <a:cs typeface="Cambria"/>
              </a:rPr>
              <a:t>Women</a:t>
            </a:r>
            <a:r>
              <a:rPr lang="pt-BR" sz="2200" dirty="0" smtClean="0">
                <a:solidFill>
                  <a:schemeClr val="tx1"/>
                </a:solidFill>
                <a:latin typeface="Cambria"/>
                <a:cs typeface="Cambria"/>
              </a:rPr>
              <a:t>”(1792)</a:t>
            </a:r>
            <a:r>
              <a:rPr lang="pt-BR" sz="2200" dirty="0">
                <a:solidFill>
                  <a:schemeClr val="tx1"/>
                </a:solidFill>
                <a:latin typeface="Cambria"/>
                <a:cs typeface="Cambria"/>
              </a:rPr>
              <a:t> </a:t>
            </a:r>
            <a:r>
              <a:rPr lang="pt-BR" sz="2200" dirty="0" smtClean="0">
                <a:solidFill>
                  <a:schemeClr val="tx1"/>
                </a:solidFill>
                <a:latin typeface="Cambria"/>
                <a:cs typeface="Cambria"/>
              </a:rPr>
              <a:t>– um dos primeiros estudos feministas – defesa da educação para as mulheres (contraponto a Rousseau). </a:t>
            </a:r>
            <a:r>
              <a:rPr lang="pt-BR" sz="2200" dirty="0">
                <a:solidFill>
                  <a:schemeClr val="tx1"/>
                </a:solidFill>
                <a:latin typeface="Cambria"/>
                <a:cs typeface="Cambria"/>
              </a:rPr>
              <a:t>A</a:t>
            </a:r>
            <a:r>
              <a:rPr lang="pt-BR" sz="2200" dirty="0" smtClean="0">
                <a:solidFill>
                  <a:schemeClr val="tx1"/>
                </a:solidFill>
                <a:latin typeface="Cambria"/>
                <a:cs typeface="Cambria"/>
              </a:rPr>
              <a:t>inda não havia defesa da igualdade total de gênero.</a:t>
            </a:r>
          </a:p>
          <a:p>
            <a:pPr algn="just"/>
            <a:r>
              <a:rPr lang="pt-BR" sz="2200" dirty="0" smtClean="0">
                <a:solidFill>
                  <a:schemeClr val="tx1"/>
                </a:solidFill>
                <a:latin typeface="Cambria"/>
                <a:cs typeface="Cambria"/>
              </a:rPr>
              <a:t>Primeira onda feminista: luta pelo sufrágio. Obras de Marie </a:t>
            </a:r>
            <a:r>
              <a:rPr lang="pt-BR" sz="2200" dirty="0" err="1" smtClean="0">
                <a:solidFill>
                  <a:schemeClr val="tx1"/>
                </a:solidFill>
                <a:latin typeface="Cambria"/>
                <a:cs typeface="Cambria"/>
              </a:rPr>
              <a:t>Carmichael</a:t>
            </a:r>
            <a:r>
              <a:rPr lang="pt-BR" sz="2200" dirty="0" smtClean="0">
                <a:solidFill>
                  <a:schemeClr val="tx1"/>
                </a:solidFill>
                <a:latin typeface="Cambria"/>
                <a:cs typeface="Cambria"/>
              </a:rPr>
              <a:t> </a:t>
            </a:r>
            <a:r>
              <a:rPr lang="pt-BR" sz="2200" dirty="0" err="1" smtClean="0">
                <a:solidFill>
                  <a:schemeClr val="tx1"/>
                </a:solidFill>
                <a:latin typeface="Cambria"/>
                <a:cs typeface="Cambria"/>
              </a:rPr>
              <a:t>Stopes</a:t>
            </a:r>
            <a:r>
              <a:rPr lang="pt-BR" sz="2200" dirty="0" smtClean="0">
                <a:solidFill>
                  <a:schemeClr val="tx1"/>
                </a:solidFill>
                <a:latin typeface="Cambria"/>
                <a:cs typeface="Cambria"/>
              </a:rPr>
              <a:t> “</a:t>
            </a:r>
            <a:r>
              <a:rPr lang="pt-BR" sz="2200" i="1" dirty="0" err="1" smtClean="0">
                <a:solidFill>
                  <a:schemeClr val="tx1"/>
                </a:solidFill>
                <a:latin typeface="Cambria"/>
                <a:cs typeface="Cambria"/>
              </a:rPr>
              <a:t>Married</a:t>
            </a:r>
            <a:r>
              <a:rPr lang="pt-BR" sz="2200" i="1" dirty="0" smtClean="0">
                <a:solidFill>
                  <a:schemeClr val="tx1"/>
                </a:solidFill>
                <a:latin typeface="Cambria"/>
                <a:cs typeface="Cambria"/>
              </a:rPr>
              <a:t> </a:t>
            </a:r>
            <a:r>
              <a:rPr lang="pt-BR" sz="2200" i="1" dirty="0" err="1" smtClean="0">
                <a:solidFill>
                  <a:schemeClr val="tx1"/>
                </a:solidFill>
                <a:latin typeface="Cambria"/>
                <a:cs typeface="Cambria"/>
              </a:rPr>
              <a:t>Loved</a:t>
            </a:r>
            <a:r>
              <a:rPr lang="pt-BR" sz="2200" dirty="0" smtClean="0">
                <a:solidFill>
                  <a:schemeClr val="tx1"/>
                </a:solidFill>
                <a:latin typeface="Cambria"/>
                <a:cs typeface="Cambria"/>
              </a:rPr>
              <a:t>” (1918) e Margaret </a:t>
            </a:r>
            <a:r>
              <a:rPr lang="pt-BR" sz="2200" dirty="0" err="1" smtClean="0">
                <a:solidFill>
                  <a:schemeClr val="tx1"/>
                </a:solidFill>
                <a:latin typeface="Cambria"/>
                <a:cs typeface="Cambria"/>
              </a:rPr>
              <a:t>Fuller</a:t>
            </a:r>
            <a:r>
              <a:rPr lang="pt-BR" sz="2200" dirty="0" smtClean="0">
                <a:solidFill>
                  <a:schemeClr val="tx1"/>
                </a:solidFill>
                <a:latin typeface="Cambria"/>
                <a:cs typeface="Cambria"/>
              </a:rPr>
              <a:t> “</a:t>
            </a:r>
            <a:r>
              <a:rPr lang="pt-BR" sz="2200" i="1" dirty="0" err="1" smtClean="0">
                <a:solidFill>
                  <a:schemeClr val="tx1"/>
                </a:solidFill>
                <a:latin typeface="Cambria"/>
                <a:cs typeface="Cambria"/>
              </a:rPr>
              <a:t>Women</a:t>
            </a:r>
            <a:r>
              <a:rPr lang="pt-BR" sz="2200" i="1" dirty="0" smtClean="0">
                <a:solidFill>
                  <a:schemeClr val="tx1"/>
                </a:solidFill>
                <a:latin typeface="Cambria"/>
                <a:cs typeface="Cambria"/>
              </a:rPr>
              <a:t> in </a:t>
            </a:r>
            <a:r>
              <a:rPr lang="pt-BR" sz="2200" i="1" dirty="0" err="1" smtClean="0">
                <a:solidFill>
                  <a:schemeClr val="tx1"/>
                </a:solidFill>
                <a:latin typeface="Cambria"/>
                <a:cs typeface="Cambria"/>
              </a:rPr>
              <a:t>the</a:t>
            </a:r>
            <a:r>
              <a:rPr lang="pt-BR" sz="2200" i="1" dirty="0" smtClean="0">
                <a:solidFill>
                  <a:schemeClr val="tx1"/>
                </a:solidFill>
                <a:latin typeface="Cambria"/>
                <a:cs typeface="Cambria"/>
              </a:rPr>
              <a:t> 19th </a:t>
            </a:r>
            <a:r>
              <a:rPr lang="pt-BR" sz="2200" i="1" dirty="0" err="1" smtClean="0">
                <a:solidFill>
                  <a:schemeClr val="tx1"/>
                </a:solidFill>
                <a:latin typeface="Cambria"/>
                <a:cs typeface="Cambria"/>
              </a:rPr>
              <a:t>Century</a:t>
            </a:r>
            <a:r>
              <a:rPr lang="pt-BR" sz="2200" dirty="0" smtClean="0">
                <a:solidFill>
                  <a:schemeClr val="tx1"/>
                </a:solidFill>
                <a:latin typeface="Cambria"/>
                <a:cs typeface="Cambria"/>
              </a:rPr>
              <a:t>” (1843) – defendem abertamente igualdade de gênero e voto feminino.</a:t>
            </a:r>
          </a:p>
          <a:p>
            <a:pPr algn="just"/>
            <a:r>
              <a:rPr lang="pt-BR" sz="2200" dirty="0" smtClean="0">
                <a:solidFill>
                  <a:schemeClr val="tx1"/>
                </a:solidFill>
                <a:latin typeface="Cambria"/>
                <a:cs typeface="Cambria"/>
              </a:rPr>
              <a:t>Segunda onda feminista: ampliação de debate para sexualidade, família, mercado de trabalho e violência doméstica. Obras de </a:t>
            </a:r>
            <a:r>
              <a:rPr lang="pt-BR" sz="2200" dirty="0">
                <a:solidFill>
                  <a:schemeClr val="tx1"/>
                </a:solidFill>
                <a:latin typeface="Cambria"/>
                <a:cs typeface="Cambria"/>
              </a:rPr>
              <a:t>Simone de Beauvoir “O Segundo Sexo” (1949</a:t>
            </a:r>
            <a:r>
              <a:rPr lang="pt-BR" sz="2200" dirty="0" smtClean="0">
                <a:solidFill>
                  <a:schemeClr val="tx1"/>
                </a:solidFill>
                <a:latin typeface="Cambria"/>
                <a:cs typeface="Cambria"/>
              </a:rPr>
              <a:t>) e Betty Friedan “A Mística Feminina” (1963).</a:t>
            </a:r>
          </a:p>
        </p:txBody>
      </p:sp>
    </p:spTree>
    <p:extLst>
      <p:ext uri="{BB962C8B-B14F-4D97-AF65-F5344CB8AC3E}">
        <p14:creationId xmlns:p14="http://schemas.microsoft.com/office/powerpoint/2010/main" val="855846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20075"/>
          </a:xfrm>
        </p:spPr>
        <p:txBody>
          <a:bodyPr anchor="ctr"/>
          <a:lstStyle/>
          <a:p>
            <a:r>
              <a:rPr lang="pt-BR" sz="2400" dirty="0" smtClean="0">
                <a:latin typeface="Cambria"/>
                <a:cs typeface="Cambria"/>
              </a:rPr>
              <a:t>Simone de Beauvoir e a fundação do feminismo moderno</a:t>
            </a:r>
            <a:endParaRPr lang="pt-BR" sz="2400" dirty="0">
              <a:latin typeface="Cambria"/>
              <a:cs typeface="Cambria"/>
            </a:endParaRPr>
          </a:p>
        </p:txBody>
      </p:sp>
      <p:sp>
        <p:nvSpPr>
          <p:cNvPr id="3" name="Espaço Reservado para Conteúdo 2"/>
          <p:cNvSpPr>
            <a:spLocks noGrp="1"/>
          </p:cNvSpPr>
          <p:nvPr>
            <p:ph idx="1"/>
          </p:nvPr>
        </p:nvSpPr>
        <p:spPr>
          <a:xfrm>
            <a:off x="549275" y="1037745"/>
            <a:ext cx="8042276" cy="5598581"/>
          </a:xfrm>
        </p:spPr>
        <p:txBody>
          <a:bodyPr>
            <a:noAutofit/>
          </a:bodyPr>
          <a:lstStyle/>
          <a:p>
            <a:pPr algn="just"/>
            <a:r>
              <a:rPr lang="pt-BR" dirty="0" smtClean="0">
                <a:solidFill>
                  <a:srgbClr val="000000"/>
                </a:solidFill>
                <a:latin typeface="Cambria"/>
                <a:cs typeface="Cambria"/>
              </a:rPr>
              <a:t>A famosa </a:t>
            </a:r>
            <a:r>
              <a:rPr lang="pt-BR" dirty="0">
                <a:solidFill>
                  <a:srgbClr val="000000"/>
                </a:solidFill>
                <a:latin typeface="Cambria"/>
                <a:cs typeface="Cambria"/>
              </a:rPr>
              <a:t>frase que abre o segundo volume de “O Segundo Sexo” de Beauvoir </a:t>
            </a:r>
            <a:r>
              <a:rPr lang="pt-BR" dirty="0" smtClean="0">
                <a:solidFill>
                  <a:srgbClr val="000000"/>
                </a:solidFill>
                <a:latin typeface="Cambria"/>
                <a:cs typeface="Cambria"/>
              </a:rPr>
              <a:t>que resume </a:t>
            </a:r>
            <a:r>
              <a:rPr lang="pt-BR" dirty="0">
                <a:solidFill>
                  <a:srgbClr val="000000"/>
                </a:solidFill>
                <a:latin typeface="Cambria"/>
                <a:cs typeface="Cambria"/>
              </a:rPr>
              <a:t>com precisão a ideia força da obra: </a:t>
            </a:r>
          </a:p>
          <a:p>
            <a:pPr marL="0" indent="0" algn="ctr">
              <a:buNone/>
            </a:pPr>
            <a:r>
              <a:rPr lang="pt-BR" dirty="0" smtClean="0">
                <a:solidFill>
                  <a:srgbClr val="000000"/>
                </a:solidFill>
                <a:latin typeface="Cambria"/>
                <a:cs typeface="Cambria"/>
              </a:rPr>
              <a:t>“</a:t>
            </a:r>
            <a:r>
              <a:rPr lang="pt-BR" i="1" dirty="0">
                <a:solidFill>
                  <a:srgbClr val="000000"/>
                </a:solidFill>
                <a:latin typeface="Cambria"/>
                <a:cs typeface="Cambria"/>
              </a:rPr>
              <a:t>Não se nasce mulher, torna-se mulher</a:t>
            </a:r>
            <a:r>
              <a:rPr lang="pt-BR" dirty="0">
                <a:solidFill>
                  <a:srgbClr val="000000"/>
                </a:solidFill>
                <a:latin typeface="Cambria"/>
                <a:cs typeface="Cambria"/>
              </a:rPr>
              <a:t>”. </a:t>
            </a:r>
            <a:endParaRPr lang="pt-BR" dirty="0" smtClean="0">
              <a:solidFill>
                <a:srgbClr val="000000"/>
              </a:solidFill>
              <a:latin typeface="Cambria"/>
              <a:cs typeface="Cambria"/>
            </a:endParaRPr>
          </a:p>
          <a:p>
            <a:pPr marL="0" indent="0" algn="ctr">
              <a:buNone/>
            </a:pPr>
            <a:r>
              <a:rPr lang="pt-BR" dirty="0" smtClean="0">
                <a:solidFill>
                  <a:srgbClr val="000000"/>
                </a:solidFill>
                <a:latin typeface="Cambria"/>
                <a:cs typeface="Cambria"/>
              </a:rPr>
              <a:t>Pois afinal “</a:t>
            </a:r>
            <a:r>
              <a:rPr lang="pt-BR" i="1" dirty="0">
                <a:solidFill>
                  <a:srgbClr val="000000"/>
                </a:solidFill>
                <a:latin typeface="Cambria"/>
                <a:cs typeface="Cambria"/>
              </a:rPr>
              <a:t>a mulher não é definida nem por seus hormônios nem por instintos misteriosos, mas pela maneira pela qual ela recupera, por meio de consciências alheias, seu corpo e sua relação com o mundo</a:t>
            </a:r>
            <a:r>
              <a:rPr lang="pt-BR" dirty="0">
                <a:solidFill>
                  <a:srgbClr val="000000"/>
                </a:solidFill>
                <a:latin typeface="Cambria"/>
                <a:cs typeface="Cambria"/>
              </a:rPr>
              <a:t>”.</a:t>
            </a:r>
            <a:endParaRPr lang="en-US" dirty="0">
              <a:solidFill>
                <a:srgbClr val="000000"/>
              </a:solidFill>
              <a:latin typeface="Cambria"/>
              <a:cs typeface="Cambria"/>
            </a:endParaRPr>
          </a:p>
          <a:p>
            <a:pPr algn="just"/>
            <a:r>
              <a:rPr lang="pt-BR" dirty="0">
                <a:solidFill>
                  <a:srgbClr val="000000"/>
                </a:solidFill>
                <a:latin typeface="Cambria"/>
                <a:cs typeface="Cambria"/>
              </a:rPr>
              <a:t>A afirmação de Beauvoir de que a mulher “</a:t>
            </a:r>
            <a:r>
              <a:rPr lang="pt-BR" i="1" dirty="0">
                <a:solidFill>
                  <a:srgbClr val="000000"/>
                </a:solidFill>
                <a:latin typeface="Cambria"/>
                <a:cs typeface="Cambria"/>
              </a:rPr>
              <a:t>deve escolher entre a afirmação de sua transcendência e sua alienação como objeto</a:t>
            </a:r>
            <a:r>
              <a:rPr lang="pt-BR" dirty="0">
                <a:solidFill>
                  <a:srgbClr val="000000"/>
                </a:solidFill>
                <a:latin typeface="Cambria"/>
                <a:cs typeface="Cambria"/>
              </a:rPr>
              <a:t>” foi central para o desenvolvimento posterior do feminismo. </a:t>
            </a:r>
            <a:endParaRPr lang="en-US" dirty="0">
              <a:solidFill>
                <a:srgbClr val="000000"/>
              </a:solidFill>
              <a:latin typeface="Cambria"/>
              <a:cs typeface="Cambria"/>
            </a:endParaRPr>
          </a:p>
        </p:txBody>
      </p:sp>
    </p:spTree>
    <p:extLst>
      <p:ext uri="{BB962C8B-B14F-4D97-AF65-F5344CB8AC3E}">
        <p14:creationId xmlns:p14="http://schemas.microsoft.com/office/powerpoint/2010/main" val="3117596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6"/>
            <a:ext cx="8042276" cy="820075"/>
          </a:xfrm>
        </p:spPr>
        <p:txBody>
          <a:bodyPr anchor="ctr"/>
          <a:lstStyle/>
          <a:p>
            <a:r>
              <a:rPr lang="pt-BR" sz="2400" dirty="0" smtClean="0">
                <a:latin typeface="Cambria"/>
                <a:cs typeface="Cambria"/>
              </a:rPr>
              <a:t>Premissas </a:t>
            </a:r>
            <a:r>
              <a:rPr lang="pt-BR" sz="2400" dirty="0" smtClean="0">
                <a:latin typeface="Cambria"/>
                <a:cs typeface="Cambria"/>
              </a:rPr>
              <a:t>feminismo </a:t>
            </a:r>
            <a:r>
              <a:rPr lang="pt-BR" sz="2400" dirty="0" smtClean="0">
                <a:latin typeface="Cambria"/>
                <a:cs typeface="Cambria"/>
              </a:rPr>
              <a:t>moderno</a:t>
            </a:r>
            <a:endParaRPr lang="pt-BR" sz="2400" dirty="0">
              <a:latin typeface="Cambria"/>
              <a:cs typeface="Cambria"/>
            </a:endParaRPr>
          </a:p>
        </p:txBody>
      </p:sp>
      <p:sp>
        <p:nvSpPr>
          <p:cNvPr id="3" name="Espaço Reservado para Conteúdo 2"/>
          <p:cNvSpPr>
            <a:spLocks noGrp="1"/>
          </p:cNvSpPr>
          <p:nvPr>
            <p:ph idx="1"/>
          </p:nvPr>
        </p:nvSpPr>
        <p:spPr>
          <a:xfrm>
            <a:off x="549275" y="1037745"/>
            <a:ext cx="8042276" cy="5598581"/>
          </a:xfrm>
        </p:spPr>
        <p:txBody>
          <a:bodyPr>
            <a:noAutofit/>
          </a:bodyPr>
          <a:lstStyle/>
          <a:p>
            <a:pPr marL="457200" indent="-457200" algn="just">
              <a:buFont typeface="+mj-lt"/>
              <a:buAutoNum type="arabicPeriod"/>
            </a:pPr>
            <a:r>
              <a:rPr lang="pt-BR" dirty="0" smtClean="0">
                <a:solidFill>
                  <a:schemeClr val="tx1"/>
                </a:solidFill>
                <a:latin typeface="Cambria" charset="0"/>
                <a:ea typeface="Cambria" charset="0"/>
                <a:cs typeface="Cambria" charset="0"/>
              </a:rPr>
              <a:t>ter </a:t>
            </a:r>
            <a:r>
              <a:rPr lang="pt-BR" dirty="0">
                <a:solidFill>
                  <a:schemeClr val="tx1"/>
                </a:solidFill>
                <a:latin typeface="Cambria" charset="0"/>
                <a:ea typeface="Cambria" charset="0"/>
                <a:cs typeface="Cambria" charset="0"/>
              </a:rPr>
              <a:t>como base o pressuposto de que as mulheres e os homens não compartilham exatamente a mesma situação na vida; </a:t>
            </a:r>
            <a:endParaRPr lang="pt-BR" dirty="0" smtClean="0">
              <a:solidFill>
                <a:schemeClr val="tx1"/>
              </a:solidFill>
              <a:latin typeface="Cambria" charset="0"/>
              <a:ea typeface="Cambria" charset="0"/>
              <a:cs typeface="Cambria" charset="0"/>
            </a:endParaRPr>
          </a:p>
          <a:p>
            <a:pPr marL="457200" indent="-457200" algn="just">
              <a:buFont typeface="+mj-lt"/>
              <a:buAutoNum type="arabicPeriod"/>
            </a:pPr>
            <a:r>
              <a:rPr lang="pt-BR" dirty="0" smtClean="0">
                <a:solidFill>
                  <a:schemeClr val="tx1"/>
                </a:solidFill>
                <a:latin typeface="Cambria" charset="0"/>
                <a:ea typeface="Cambria" charset="0"/>
                <a:cs typeface="Cambria" charset="0"/>
              </a:rPr>
              <a:t>oferecer </a:t>
            </a:r>
            <a:r>
              <a:rPr lang="pt-BR" dirty="0">
                <a:solidFill>
                  <a:schemeClr val="tx1"/>
                </a:solidFill>
                <a:latin typeface="Cambria" charset="0"/>
                <a:ea typeface="Cambria" charset="0"/>
                <a:cs typeface="Cambria" charset="0"/>
              </a:rPr>
              <a:t>guias de ação que busquem subverter ao invés de reforçar a presente subordinação sistemática das mulheres; </a:t>
            </a:r>
            <a:endParaRPr lang="pt-BR" dirty="0" smtClean="0">
              <a:solidFill>
                <a:schemeClr val="tx1"/>
              </a:solidFill>
              <a:latin typeface="Cambria" charset="0"/>
              <a:ea typeface="Cambria" charset="0"/>
              <a:cs typeface="Cambria" charset="0"/>
            </a:endParaRPr>
          </a:p>
          <a:p>
            <a:pPr marL="457200" indent="-457200" algn="just">
              <a:buFont typeface="+mj-lt"/>
              <a:buAutoNum type="arabicPeriod"/>
            </a:pPr>
            <a:r>
              <a:rPr lang="pt-BR" dirty="0" smtClean="0">
                <a:solidFill>
                  <a:schemeClr val="tx1"/>
                </a:solidFill>
                <a:latin typeface="Cambria" charset="0"/>
                <a:ea typeface="Cambria" charset="0"/>
                <a:cs typeface="Cambria" charset="0"/>
              </a:rPr>
              <a:t>fornecer </a:t>
            </a:r>
            <a:r>
              <a:rPr lang="pt-BR" dirty="0">
                <a:solidFill>
                  <a:schemeClr val="tx1"/>
                </a:solidFill>
                <a:latin typeface="Cambria" charset="0"/>
                <a:ea typeface="Cambria" charset="0"/>
                <a:cs typeface="Cambria" charset="0"/>
              </a:rPr>
              <a:t>estratégias para lidar com questões que surgem na vida privada ou doméstica das mulheres; e </a:t>
            </a:r>
            <a:endParaRPr lang="pt-BR" dirty="0" smtClean="0">
              <a:solidFill>
                <a:schemeClr val="tx1"/>
              </a:solidFill>
              <a:latin typeface="Cambria" charset="0"/>
              <a:ea typeface="Cambria" charset="0"/>
              <a:cs typeface="Cambria" charset="0"/>
            </a:endParaRPr>
          </a:p>
          <a:p>
            <a:pPr marL="457200" indent="-457200" algn="just">
              <a:buFont typeface="+mj-lt"/>
              <a:buAutoNum type="arabicPeriod"/>
            </a:pPr>
            <a:r>
              <a:rPr lang="pt-BR" dirty="0" smtClean="0">
                <a:solidFill>
                  <a:schemeClr val="tx1"/>
                </a:solidFill>
                <a:latin typeface="Cambria" charset="0"/>
                <a:ea typeface="Cambria" charset="0"/>
                <a:cs typeface="Cambria" charset="0"/>
              </a:rPr>
              <a:t>levar </a:t>
            </a:r>
            <a:r>
              <a:rPr lang="pt-BR" dirty="0">
                <a:solidFill>
                  <a:schemeClr val="tx1"/>
                </a:solidFill>
                <a:latin typeface="Cambria" charset="0"/>
                <a:ea typeface="Cambria" charset="0"/>
                <a:cs typeface="Cambria" charset="0"/>
              </a:rPr>
              <a:t>a experiência moral de todas as mulheres a sério e </a:t>
            </a:r>
            <a:r>
              <a:rPr lang="pt-BR" dirty="0" smtClean="0">
                <a:solidFill>
                  <a:schemeClr val="tx1"/>
                </a:solidFill>
                <a:latin typeface="Cambria" charset="0"/>
                <a:ea typeface="Cambria" charset="0"/>
                <a:cs typeface="Cambria" charset="0"/>
              </a:rPr>
              <a:t>criticamente</a:t>
            </a:r>
            <a:r>
              <a:rPr lang="pt-BR" dirty="0" smtClean="0">
                <a:solidFill>
                  <a:schemeClr val="tx1"/>
                </a:solidFill>
                <a:latin typeface="Cambria" charset="0"/>
                <a:ea typeface="Cambria" charset="0"/>
                <a:cs typeface="Cambria" charset="0"/>
              </a:rPr>
              <a:t> </a:t>
            </a:r>
            <a:endParaRPr lang="en-US" dirty="0">
              <a:solidFill>
                <a:schemeClr val="tx1"/>
              </a:solidFill>
              <a:latin typeface="Cambria" charset="0"/>
              <a:ea typeface="Cambria" charset="0"/>
              <a:cs typeface="Cambria" charset="0"/>
            </a:endParaRPr>
          </a:p>
        </p:txBody>
      </p:sp>
    </p:spTree>
    <p:extLst>
      <p:ext uri="{BB962C8B-B14F-4D97-AF65-F5344CB8AC3E}">
        <p14:creationId xmlns:p14="http://schemas.microsoft.com/office/powerpoint/2010/main" val="1022590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Os Feminismos nas RI (I)</a:t>
            </a:r>
            <a:endParaRPr lang="pt-BR" sz="2800" dirty="0">
              <a:latin typeface="Cambria"/>
              <a:cs typeface="Cambria"/>
            </a:endParaRPr>
          </a:p>
        </p:txBody>
      </p:sp>
      <p:sp>
        <p:nvSpPr>
          <p:cNvPr id="3" name="Espaço Reservado para Conteúdo 2"/>
          <p:cNvSpPr>
            <a:spLocks noGrp="1"/>
          </p:cNvSpPr>
          <p:nvPr>
            <p:ph idx="1"/>
          </p:nvPr>
        </p:nvSpPr>
        <p:spPr>
          <a:xfrm>
            <a:off x="549275" y="733779"/>
            <a:ext cx="8042276" cy="5902548"/>
          </a:xfrm>
        </p:spPr>
        <p:txBody>
          <a:bodyPr>
            <a:noAutofit/>
          </a:bodyPr>
          <a:lstStyle/>
          <a:p>
            <a:pPr algn="just"/>
            <a:r>
              <a:rPr lang="pt-BR" sz="2200" dirty="0" smtClean="0">
                <a:solidFill>
                  <a:srgbClr val="000000"/>
                </a:solidFill>
                <a:latin typeface="Cambria"/>
                <a:cs typeface="Cambria"/>
              </a:rPr>
              <a:t>Se </a:t>
            </a:r>
            <a:r>
              <a:rPr lang="pt-BR" sz="2200" dirty="0">
                <a:solidFill>
                  <a:srgbClr val="000000"/>
                </a:solidFill>
                <a:latin typeface="Cambria"/>
                <a:cs typeface="Cambria"/>
              </a:rPr>
              <a:t>o "sexo" é percebido em associação às categorias biológicas </a:t>
            </a:r>
            <a:r>
              <a:rPr lang="pt-BR" sz="2200" dirty="0" smtClean="0">
                <a:solidFill>
                  <a:srgbClr val="000000"/>
                </a:solidFill>
                <a:latin typeface="Cambria"/>
                <a:cs typeface="Cambria"/>
              </a:rPr>
              <a:t>do sexo “masculino</a:t>
            </a:r>
            <a:r>
              <a:rPr lang="pt-BR" sz="2200" dirty="0">
                <a:solidFill>
                  <a:srgbClr val="000000"/>
                </a:solidFill>
                <a:latin typeface="Cambria"/>
                <a:cs typeface="Cambria"/>
              </a:rPr>
              <a:t>", "feminino", ou "outro", o gênero é a característica associada </a:t>
            </a:r>
            <a:r>
              <a:rPr lang="pt-BR" sz="2200" dirty="0" smtClean="0">
                <a:solidFill>
                  <a:srgbClr val="000000"/>
                </a:solidFill>
                <a:latin typeface="Cambria"/>
                <a:cs typeface="Cambria"/>
              </a:rPr>
              <a:t>ao </a:t>
            </a:r>
            <a:r>
              <a:rPr lang="pt-BR" sz="2200" dirty="0">
                <a:solidFill>
                  <a:srgbClr val="000000"/>
                </a:solidFill>
                <a:latin typeface="Cambria"/>
                <a:cs typeface="Cambria"/>
              </a:rPr>
              <a:t>pertencimento as essas categorias, entendidas como "masculinidades" e "</a:t>
            </a:r>
            <a:r>
              <a:rPr lang="pt-BR" sz="2200" dirty="0" smtClean="0">
                <a:solidFill>
                  <a:srgbClr val="000000"/>
                </a:solidFill>
                <a:latin typeface="Cambria"/>
                <a:cs typeface="Cambria"/>
              </a:rPr>
              <a:t>feminilidades”.</a:t>
            </a:r>
            <a:endParaRPr lang="en-US" sz="2200" dirty="0">
              <a:solidFill>
                <a:srgbClr val="000000"/>
              </a:solidFill>
              <a:latin typeface="Cambria"/>
              <a:cs typeface="Cambria"/>
            </a:endParaRPr>
          </a:p>
          <a:p>
            <a:pPr algn="just"/>
            <a:r>
              <a:rPr lang="pt-BR" sz="2200" dirty="0">
                <a:solidFill>
                  <a:srgbClr val="000000"/>
                </a:solidFill>
                <a:latin typeface="Cambria"/>
                <a:cs typeface="Cambria"/>
              </a:rPr>
              <a:t>As feministas definem o </a:t>
            </a:r>
            <a:r>
              <a:rPr lang="pt-BR" sz="2200" dirty="0" smtClean="0">
                <a:solidFill>
                  <a:srgbClr val="000000"/>
                </a:solidFill>
                <a:latin typeface="Cambria"/>
                <a:cs typeface="Cambria"/>
              </a:rPr>
              <a:t>gênero </a:t>
            </a:r>
            <a:r>
              <a:rPr lang="pt-BR" sz="2200" dirty="0">
                <a:solidFill>
                  <a:srgbClr val="000000"/>
                </a:solidFill>
                <a:latin typeface="Cambria"/>
                <a:cs typeface="Cambria"/>
              </a:rPr>
              <a:t>como um conjunto de características social e culturalmente construídas, tais como poder, autonomia, racionalidade, atividades públicas </a:t>
            </a:r>
            <a:r>
              <a:rPr lang="pt-BR" sz="2200" dirty="0" smtClean="0">
                <a:solidFill>
                  <a:srgbClr val="000000"/>
                </a:solidFill>
                <a:latin typeface="Cambria"/>
                <a:cs typeface="Cambria"/>
              </a:rPr>
              <a:t>que são </a:t>
            </a:r>
            <a:r>
              <a:rPr lang="pt-BR" sz="2200" dirty="0">
                <a:solidFill>
                  <a:srgbClr val="000000"/>
                </a:solidFill>
                <a:latin typeface="Cambria"/>
                <a:cs typeface="Cambria"/>
              </a:rPr>
              <a:t>estereotipas e associadas a</a:t>
            </a:r>
            <a:r>
              <a:rPr lang="pt-BR" sz="2200" dirty="0" smtClean="0">
                <a:solidFill>
                  <a:srgbClr val="000000"/>
                </a:solidFill>
                <a:latin typeface="Cambria"/>
                <a:cs typeface="Cambria"/>
              </a:rPr>
              <a:t> </a:t>
            </a:r>
            <a:r>
              <a:rPr lang="pt-BR" sz="2200" dirty="0">
                <a:solidFill>
                  <a:srgbClr val="000000"/>
                </a:solidFill>
                <a:latin typeface="Cambria"/>
                <a:cs typeface="Cambria"/>
              </a:rPr>
              <a:t>masculinidades. Os opostos - fraqueza, dependência, emoção, passividade e âmbito privado - estão associados </a:t>
            </a:r>
            <a:r>
              <a:rPr lang="pt-BR" sz="2200" dirty="0" smtClean="0">
                <a:solidFill>
                  <a:srgbClr val="000000"/>
                </a:solidFill>
                <a:latin typeface="Cambria"/>
                <a:cs typeface="Cambria"/>
              </a:rPr>
              <a:t>à </a:t>
            </a:r>
            <a:r>
              <a:rPr lang="pt-BR" sz="2200" dirty="0">
                <a:solidFill>
                  <a:srgbClr val="000000"/>
                </a:solidFill>
                <a:latin typeface="Cambria"/>
                <a:cs typeface="Cambria"/>
              </a:rPr>
              <a:t>feminilidades.  </a:t>
            </a:r>
            <a:endParaRPr lang="en-US" sz="2200" dirty="0">
              <a:solidFill>
                <a:srgbClr val="000000"/>
              </a:solidFill>
              <a:latin typeface="Cambria"/>
              <a:cs typeface="Cambria"/>
            </a:endParaRPr>
          </a:p>
          <a:p>
            <a:pPr algn="just"/>
            <a:r>
              <a:rPr lang="pt-BR" sz="2200" dirty="0">
                <a:solidFill>
                  <a:srgbClr val="000000"/>
                </a:solidFill>
                <a:latin typeface="Cambria"/>
                <a:cs typeface="Cambria"/>
              </a:rPr>
              <a:t>O sexo portanto, é um sistema de significados simbólicos, onde "o simbolismo de gênero descreve a forma como masculino / feminino são atribuídos a várias dicotomias que organizam o pensamento ocidental" (</a:t>
            </a:r>
            <a:r>
              <a:rPr lang="pt-BR" sz="2200" dirty="0" err="1">
                <a:solidFill>
                  <a:srgbClr val="000000"/>
                </a:solidFill>
                <a:latin typeface="Cambria"/>
                <a:cs typeface="Cambria"/>
              </a:rPr>
              <a:t>Wilcox</a:t>
            </a:r>
            <a:r>
              <a:rPr lang="pt-BR" sz="2200" dirty="0">
                <a:solidFill>
                  <a:srgbClr val="000000"/>
                </a:solidFill>
                <a:latin typeface="Cambria"/>
                <a:cs typeface="Cambria"/>
              </a:rPr>
              <a:t>, 2007: 8</a:t>
            </a:r>
            <a:r>
              <a:rPr lang="pt-BR" sz="2200" dirty="0" smtClean="0">
                <a:solidFill>
                  <a:srgbClr val="000000"/>
                </a:solidFill>
                <a:latin typeface="Cambria"/>
                <a:cs typeface="Cambria"/>
              </a:rPr>
              <a:t>).</a:t>
            </a:r>
          </a:p>
        </p:txBody>
      </p:sp>
    </p:spTree>
    <p:extLst>
      <p:ext uri="{BB962C8B-B14F-4D97-AF65-F5344CB8AC3E}">
        <p14:creationId xmlns:p14="http://schemas.microsoft.com/office/powerpoint/2010/main" val="4131460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Os Feminismos nas RI (II)</a:t>
            </a:r>
            <a:endParaRPr lang="pt-BR" sz="2800" dirty="0">
              <a:latin typeface="Cambria"/>
              <a:cs typeface="Cambria"/>
            </a:endParaRPr>
          </a:p>
        </p:txBody>
      </p:sp>
      <p:sp>
        <p:nvSpPr>
          <p:cNvPr id="3" name="Espaço Reservado para Conteúdo 2"/>
          <p:cNvSpPr>
            <a:spLocks noGrp="1"/>
          </p:cNvSpPr>
          <p:nvPr>
            <p:ph idx="1"/>
          </p:nvPr>
        </p:nvSpPr>
        <p:spPr>
          <a:xfrm>
            <a:off x="549275" y="733779"/>
            <a:ext cx="8042276" cy="5902548"/>
          </a:xfrm>
        </p:spPr>
        <p:txBody>
          <a:bodyPr>
            <a:noAutofit/>
          </a:bodyPr>
          <a:lstStyle/>
          <a:p>
            <a:pPr algn="just"/>
            <a:r>
              <a:rPr lang="pt-BR" sz="2600" dirty="0" smtClean="0">
                <a:solidFill>
                  <a:srgbClr val="000000"/>
                </a:solidFill>
                <a:latin typeface="Cambria"/>
                <a:cs typeface="Cambria"/>
              </a:rPr>
              <a:t>A </a:t>
            </a:r>
            <a:r>
              <a:rPr lang="pt-BR" sz="2600" dirty="0" err="1">
                <a:solidFill>
                  <a:srgbClr val="000000"/>
                </a:solidFill>
                <a:latin typeface="Cambria"/>
                <a:cs typeface="Cambria"/>
              </a:rPr>
              <a:t>objetificação</a:t>
            </a:r>
            <a:r>
              <a:rPr lang="pt-BR" sz="2600" dirty="0">
                <a:solidFill>
                  <a:srgbClr val="000000"/>
                </a:solidFill>
                <a:latin typeface="Cambria"/>
                <a:cs typeface="Cambria"/>
              </a:rPr>
              <a:t> da mulher, a negação de seu potencial de transcendência e sua fixação perene no mundo da natureza (a ser contida pela cultura), bem como o fato de que ela é permanentemente levada a se ver pelos olhos dos homens, são as </a:t>
            </a:r>
            <a:r>
              <a:rPr lang="pt-BR" sz="2600" dirty="0">
                <a:solidFill>
                  <a:srgbClr val="FF0000"/>
                </a:solidFill>
                <a:latin typeface="Cambria"/>
                <a:cs typeface="Cambria"/>
              </a:rPr>
              <a:t>constatações</a:t>
            </a:r>
            <a:r>
              <a:rPr lang="pt-BR" sz="2600" dirty="0">
                <a:solidFill>
                  <a:srgbClr val="000000"/>
                </a:solidFill>
                <a:latin typeface="Cambria"/>
                <a:cs typeface="Cambria"/>
              </a:rPr>
              <a:t> que orientam a crítica feminista à submissão das mulheres nas sociedades ocidentais. </a:t>
            </a:r>
            <a:r>
              <a:rPr lang="pt-BR" sz="2600" dirty="0" smtClean="0">
                <a:solidFill>
                  <a:srgbClr val="000000"/>
                </a:solidFill>
                <a:latin typeface="Cambria"/>
                <a:cs typeface="Cambria"/>
              </a:rPr>
              <a:t> </a:t>
            </a:r>
            <a:endParaRPr lang="en-US" sz="2600" dirty="0">
              <a:solidFill>
                <a:srgbClr val="000000"/>
              </a:solidFill>
              <a:latin typeface="Cambria"/>
              <a:cs typeface="Cambria"/>
            </a:endParaRPr>
          </a:p>
          <a:p>
            <a:pPr algn="just"/>
            <a:r>
              <a:rPr lang="pt-BR" sz="2600" dirty="0" smtClean="0">
                <a:solidFill>
                  <a:srgbClr val="000000"/>
                </a:solidFill>
                <a:latin typeface="Cambria"/>
                <a:cs typeface="Cambria"/>
              </a:rPr>
              <a:t>As feministas de RI têm </a:t>
            </a:r>
            <a:r>
              <a:rPr lang="pt-BR" sz="2600" dirty="0">
                <a:solidFill>
                  <a:srgbClr val="000000"/>
                </a:solidFill>
                <a:latin typeface="Cambria"/>
                <a:cs typeface="Cambria"/>
              </a:rPr>
              <a:t>entendimentos diferentes sobre o funcionamento do simbolismo de gênero na política </a:t>
            </a:r>
            <a:r>
              <a:rPr lang="pt-BR" sz="2600" dirty="0" smtClean="0">
                <a:solidFill>
                  <a:srgbClr val="000000"/>
                </a:solidFill>
                <a:latin typeface="Cambria"/>
                <a:cs typeface="Cambria"/>
              </a:rPr>
              <a:t>global, </a:t>
            </a:r>
            <a:r>
              <a:rPr lang="pt-BR" sz="2600" dirty="0">
                <a:solidFill>
                  <a:srgbClr val="000000"/>
                </a:solidFill>
                <a:latin typeface="Cambria"/>
                <a:cs typeface="Cambria"/>
              </a:rPr>
              <a:t>mas </a:t>
            </a:r>
            <a:r>
              <a:rPr lang="pt-BR" sz="2600" dirty="0" smtClean="0">
                <a:solidFill>
                  <a:srgbClr val="000000"/>
                </a:solidFill>
                <a:latin typeface="Cambria"/>
                <a:cs typeface="Cambria"/>
              </a:rPr>
              <a:t>em </a:t>
            </a:r>
            <a:r>
              <a:rPr lang="pt-BR" sz="2600" dirty="0">
                <a:solidFill>
                  <a:srgbClr val="000000"/>
                </a:solidFill>
                <a:latin typeface="Cambria"/>
                <a:cs typeface="Cambria"/>
              </a:rPr>
              <a:t>geral concordam que o sexo é conceitualmente, empiricamente, e normativamente essencial para estudar política </a:t>
            </a:r>
            <a:r>
              <a:rPr lang="pt-BR" sz="2600" dirty="0" smtClean="0">
                <a:solidFill>
                  <a:srgbClr val="000000"/>
                </a:solidFill>
                <a:latin typeface="Cambria"/>
                <a:cs typeface="Cambria"/>
              </a:rPr>
              <a:t>global</a:t>
            </a:r>
            <a:r>
              <a:rPr lang="pt-BR" sz="2600" dirty="0">
                <a:solidFill>
                  <a:srgbClr val="000000"/>
                </a:solidFill>
                <a:latin typeface="Cambria"/>
                <a:cs typeface="Cambria"/>
              </a:rPr>
              <a:t>.</a:t>
            </a:r>
            <a:endParaRPr lang="en-US" sz="2600" dirty="0">
              <a:solidFill>
                <a:srgbClr val="000000"/>
              </a:solidFill>
              <a:latin typeface="Cambria"/>
              <a:cs typeface="Cambria"/>
            </a:endParaRPr>
          </a:p>
        </p:txBody>
      </p:sp>
    </p:spTree>
    <p:extLst>
      <p:ext uri="{BB962C8B-B14F-4D97-AF65-F5344CB8AC3E}">
        <p14:creationId xmlns:p14="http://schemas.microsoft.com/office/powerpoint/2010/main" val="374529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O Feminismo nas RI (III)</a:t>
            </a:r>
            <a:endParaRPr lang="pt-BR" sz="2800" dirty="0">
              <a:latin typeface="Cambria"/>
              <a:cs typeface="Cambria"/>
            </a:endParaRPr>
          </a:p>
        </p:txBody>
      </p:sp>
      <p:sp>
        <p:nvSpPr>
          <p:cNvPr id="3" name="Espaço Reservado para Conteúdo 2"/>
          <p:cNvSpPr>
            <a:spLocks noGrp="1"/>
          </p:cNvSpPr>
          <p:nvPr>
            <p:ph idx="1"/>
          </p:nvPr>
        </p:nvSpPr>
        <p:spPr>
          <a:xfrm>
            <a:off x="549275" y="733779"/>
            <a:ext cx="8042276" cy="5902547"/>
          </a:xfrm>
        </p:spPr>
        <p:txBody>
          <a:bodyPr>
            <a:noAutofit/>
          </a:bodyPr>
          <a:lstStyle/>
          <a:p>
            <a:pPr algn="just"/>
            <a:r>
              <a:rPr lang="pt-BR" sz="1900" dirty="0">
                <a:solidFill>
                  <a:schemeClr val="tx1"/>
                </a:solidFill>
                <a:latin typeface="Cambria"/>
                <a:cs typeface="Cambria"/>
              </a:rPr>
              <a:t>A contribuição feminista nas RI teve </a:t>
            </a:r>
            <a:r>
              <a:rPr lang="pt-BR" sz="1900" dirty="0" smtClean="0">
                <a:solidFill>
                  <a:schemeClr val="tx1"/>
                </a:solidFill>
                <a:latin typeface="Cambria"/>
                <a:cs typeface="Cambria"/>
              </a:rPr>
              <a:t>pouca produção até </a:t>
            </a:r>
            <a:r>
              <a:rPr lang="pt-BR" sz="1900" dirty="0">
                <a:solidFill>
                  <a:schemeClr val="tx1"/>
                </a:solidFill>
                <a:latin typeface="Cambria"/>
                <a:cs typeface="Cambria"/>
              </a:rPr>
              <a:t>a década passada</a:t>
            </a:r>
            <a:r>
              <a:rPr lang="pt-BR" sz="1900" dirty="0" smtClean="0">
                <a:solidFill>
                  <a:schemeClr val="tx1"/>
                </a:solidFill>
                <a:latin typeface="Cambria"/>
                <a:cs typeface="Cambria"/>
              </a:rPr>
              <a:t>.</a:t>
            </a:r>
          </a:p>
          <a:p>
            <a:pPr algn="just"/>
            <a:r>
              <a:rPr lang="pt-BR" sz="1900" dirty="0" smtClean="0">
                <a:solidFill>
                  <a:schemeClr val="tx1"/>
                </a:solidFill>
                <a:latin typeface="Cambria"/>
                <a:cs typeface="Cambria"/>
              </a:rPr>
              <a:t>Uma </a:t>
            </a:r>
            <a:r>
              <a:rPr lang="pt-BR" sz="1900" dirty="0">
                <a:solidFill>
                  <a:schemeClr val="tx1"/>
                </a:solidFill>
                <a:latin typeface="Cambria"/>
                <a:cs typeface="Cambria"/>
              </a:rPr>
              <a:t>das razões da demora da inclusão está no fato de que os analistas viam a questão de gênero como um tema nacional e as RI como “</a:t>
            </a:r>
            <a:r>
              <a:rPr lang="pt-BR" sz="1900" i="1" dirty="0">
                <a:solidFill>
                  <a:schemeClr val="tx1"/>
                </a:solidFill>
                <a:latin typeface="Cambria"/>
                <a:cs typeface="Cambria"/>
              </a:rPr>
              <a:t>gender neutral</a:t>
            </a:r>
            <a:r>
              <a:rPr lang="pt-BR" sz="1900" dirty="0">
                <a:solidFill>
                  <a:schemeClr val="tx1"/>
                </a:solidFill>
                <a:latin typeface="Cambria"/>
                <a:cs typeface="Cambria"/>
              </a:rPr>
              <a:t>”. </a:t>
            </a:r>
          </a:p>
          <a:p>
            <a:pPr algn="just"/>
            <a:r>
              <a:rPr lang="pt-BR" sz="1900" dirty="0">
                <a:solidFill>
                  <a:schemeClr val="tx1"/>
                </a:solidFill>
                <a:latin typeface="Cambria"/>
                <a:cs typeface="Cambria"/>
              </a:rPr>
              <a:t>Outra demora da inclusão está no fato de que os questionamentos ontológicos </a:t>
            </a:r>
            <a:r>
              <a:rPr lang="pt-BR" sz="1900" dirty="0" smtClean="0">
                <a:solidFill>
                  <a:schemeClr val="tx1"/>
                </a:solidFill>
                <a:latin typeface="Cambria"/>
                <a:cs typeface="Cambria"/>
              </a:rPr>
              <a:t>(posição da mulher e poder de gênero) das </a:t>
            </a:r>
            <a:r>
              <a:rPr lang="pt-BR" sz="1900" dirty="0">
                <a:solidFill>
                  <a:schemeClr val="tx1"/>
                </a:solidFill>
                <a:latin typeface="Cambria"/>
                <a:cs typeface="Cambria"/>
              </a:rPr>
              <a:t>teorias dominantes em RI aconteceram apenas nas décadas de 1980/1990</a:t>
            </a:r>
            <a:r>
              <a:rPr lang="pt-BR" sz="1900" dirty="0" smtClean="0">
                <a:solidFill>
                  <a:schemeClr val="tx1"/>
                </a:solidFill>
                <a:latin typeface="Cambria"/>
                <a:cs typeface="Cambria"/>
              </a:rPr>
              <a:t>.</a:t>
            </a:r>
          </a:p>
          <a:p>
            <a:pPr algn="just"/>
            <a:r>
              <a:rPr lang="pt-BR" sz="1900" dirty="0" smtClean="0">
                <a:solidFill>
                  <a:schemeClr val="tx1"/>
                </a:solidFill>
                <a:latin typeface="Cambria"/>
                <a:cs typeface="Cambria"/>
              </a:rPr>
              <a:t>O terceiro debate abriu espaço para o crescimento dos estudos de gênero em RI ao incluir críticas as estruturas de pensamento na área, assim como críticas à ontologia (escolha dos objetos).</a:t>
            </a:r>
          </a:p>
          <a:p>
            <a:pPr algn="just"/>
            <a:r>
              <a:rPr lang="pt-BR" sz="1900" dirty="0">
                <a:solidFill>
                  <a:srgbClr val="000000"/>
                </a:solidFill>
                <a:latin typeface="Cambria"/>
                <a:cs typeface="Cambria"/>
              </a:rPr>
              <a:t>As abordagens feministas têm diferentes orientações epistemológicas e metodológicas da RI convencional. </a:t>
            </a:r>
            <a:r>
              <a:rPr lang="pt-BR" sz="1900" dirty="0" smtClean="0">
                <a:solidFill>
                  <a:srgbClr val="000000"/>
                </a:solidFill>
                <a:latin typeface="Cambria"/>
                <a:cs typeface="Cambria"/>
              </a:rPr>
              <a:t>Em </a:t>
            </a:r>
            <a:r>
              <a:rPr lang="pt-BR" sz="1900" dirty="0">
                <a:solidFill>
                  <a:srgbClr val="000000"/>
                </a:solidFill>
                <a:latin typeface="Cambria"/>
                <a:cs typeface="Cambria"/>
              </a:rPr>
              <a:t>vez de procurar hipóteses testáveis, explicações causais para o comportamento do </a:t>
            </a:r>
            <a:r>
              <a:rPr lang="pt-BR" sz="1900" dirty="0" smtClean="0">
                <a:solidFill>
                  <a:srgbClr val="000000"/>
                </a:solidFill>
                <a:latin typeface="Cambria"/>
                <a:cs typeface="Cambria"/>
              </a:rPr>
              <a:t>Estado, muitas </a:t>
            </a:r>
            <a:r>
              <a:rPr lang="pt-BR" sz="1900" dirty="0">
                <a:solidFill>
                  <a:srgbClr val="000000"/>
                </a:solidFill>
                <a:latin typeface="Cambria"/>
                <a:cs typeface="Cambria"/>
              </a:rPr>
              <a:t>feministas argumentam que o conhecimento é político e deve refletir a relação entre o conhecedor e o conhecido.</a:t>
            </a:r>
            <a:endParaRPr lang="en-US" sz="1900" dirty="0">
              <a:solidFill>
                <a:srgbClr val="000000"/>
              </a:solidFill>
              <a:latin typeface="Cambria"/>
              <a:cs typeface="Cambria"/>
            </a:endParaRPr>
          </a:p>
          <a:p>
            <a:pPr algn="just"/>
            <a:endParaRPr lang="pt-BR" sz="1900" dirty="0" smtClean="0">
              <a:solidFill>
                <a:srgbClr val="000000"/>
              </a:solidFill>
              <a:latin typeface="Cambria"/>
              <a:cs typeface="Cambria"/>
            </a:endParaRPr>
          </a:p>
          <a:p>
            <a:pPr algn="just"/>
            <a:endParaRPr lang="pt-BR" dirty="0" smtClean="0">
              <a:solidFill>
                <a:schemeClr val="tx1"/>
              </a:solidFill>
              <a:latin typeface="Cambria"/>
              <a:cs typeface="Cambria"/>
            </a:endParaRPr>
          </a:p>
        </p:txBody>
      </p:sp>
    </p:spTree>
    <p:extLst>
      <p:ext uri="{BB962C8B-B14F-4D97-AF65-F5344CB8AC3E}">
        <p14:creationId xmlns:p14="http://schemas.microsoft.com/office/powerpoint/2010/main" val="2660027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49275" y="107577"/>
            <a:ext cx="8042276" cy="626202"/>
          </a:xfrm>
        </p:spPr>
        <p:txBody>
          <a:bodyPr anchor="ctr"/>
          <a:lstStyle/>
          <a:p>
            <a:r>
              <a:rPr lang="pt-BR" sz="2800" dirty="0" smtClean="0">
                <a:latin typeface="Cambria"/>
                <a:cs typeface="Cambria"/>
              </a:rPr>
              <a:t>O Feminismo nas RI (IV)</a:t>
            </a:r>
            <a:endParaRPr lang="pt-BR" sz="2800" dirty="0">
              <a:latin typeface="Cambria"/>
              <a:cs typeface="Cambria"/>
            </a:endParaRPr>
          </a:p>
        </p:txBody>
      </p:sp>
      <p:sp>
        <p:nvSpPr>
          <p:cNvPr id="3" name="Espaço Reservado para Conteúdo 2"/>
          <p:cNvSpPr>
            <a:spLocks noGrp="1"/>
          </p:cNvSpPr>
          <p:nvPr>
            <p:ph idx="1"/>
          </p:nvPr>
        </p:nvSpPr>
        <p:spPr>
          <a:xfrm>
            <a:off x="549275" y="983127"/>
            <a:ext cx="8042276" cy="5653199"/>
          </a:xfrm>
        </p:spPr>
        <p:txBody>
          <a:bodyPr>
            <a:noAutofit/>
          </a:bodyPr>
          <a:lstStyle/>
          <a:p>
            <a:pPr algn="just"/>
            <a:r>
              <a:rPr lang="pt-BR" dirty="0" smtClean="0">
                <a:solidFill>
                  <a:schemeClr val="tx1"/>
                </a:solidFill>
                <a:latin typeface="Cambria"/>
                <a:cs typeface="Cambria"/>
              </a:rPr>
              <a:t>A institucionalização dos estudos feministas em RI.</a:t>
            </a:r>
          </a:p>
          <a:p>
            <a:pPr algn="just"/>
            <a:r>
              <a:rPr lang="pt-BR" dirty="0">
                <a:solidFill>
                  <a:schemeClr val="tx1"/>
                </a:solidFill>
                <a:latin typeface="Cambria"/>
                <a:cs typeface="Cambria"/>
              </a:rPr>
              <a:t>Criação do </a:t>
            </a:r>
            <a:r>
              <a:rPr lang="pt-BR" i="1" dirty="0" err="1">
                <a:solidFill>
                  <a:schemeClr val="tx1"/>
                </a:solidFill>
                <a:latin typeface="Cambria"/>
                <a:cs typeface="Cambria"/>
              </a:rPr>
              <a:t>Women’s</a:t>
            </a:r>
            <a:r>
              <a:rPr lang="pt-BR" i="1" dirty="0">
                <a:solidFill>
                  <a:schemeClr val="tx1"/>
                </a:solidFill>
                <a:latin typeface="Cambria"/>
                <a:cs typeface="Cambria"/>
              </a:rPr>
              <a:t> </a:t>
            </a:r>
            <a:r>
              <a:rPr lang="pt-BR" i="1" dirty="0" err="1">
                <a:solidFill>
                  <a:schemeClr val="tx1"/>
                </a:solidFill>
                <a:latin typeface="Cambria"/>
                <a:cs typeface="Cambria"/>
              </a:rPr>
              <a:t>Caucus</a:t>
            </a:r>
            <a:r>
              <a:rPr lang="pt-BR" i="1" dirty="0">
                <a:solidFill>
                  <a:schemeClr val="tx1"/>
                </a:solidFill>
                <a:latin typeface="Cambria"/>
                <a:cs typeface="Cambria"/>
              </a:rPr>
              <a:t> for </a:t>
            </a:r>
            <a:r>
              <a:rPr lang="pt-BR" i="1" dirty="0" err="1">
                <a:solidFill>
                  <a:schemeClr val="tx1"/>
                </a:solidFill>
                <a:latin typeface="Cambria"/>
                <a:cs typeface="Cambria"/>
              </a:rPr>
              <a:t>International</a:t>
            </a:r>
            <a:r>
              <a:rPr lang="pt-BR" i="1" dirty="0">
                <a:solidFill>
                  <a:schemeClr val="tx1"/>
                </a:solidFill>
                <a:latin typeface="Cambria"/>
                <a:cs typeface="Cambria"/>
              </a:rPr>
              <a:t> </a:t>
            </a:r>
            <a:r>
              <a:rPr lang="pt-BR" i="1" dirty="0" err="1">
                <a:solidFill>
                  <a:schemeClr val="tx1"/>
                </a:solidFill>
                <a:latin typeface="Cambria"/>
                <a:cs typeface="Cambria"/>
              </a:rPr>
              <a:t>Studies</a:t>
            </a:r>
            <a:r>
              <a:rPr lang="pt-BR" i="1" dirty="0">
                <a:solidFill>
                  <a:schemeClr val="tx1"/>
                </a:solidFill>
                <a:latin typeface="Cambria"/>
                <a:cs typeface="Cambria"/>
              </a:rPr>
              <a:t> </a:t>
            </a:r>
            <a:r>
              <a:rPr lang="pt-BR" dirty="0">
                <a:solidFill>
                  <a:schemeClr val="tx1"/>
                </a:solidFill>
                <a:latin typeface="Cambria"/>
                <a:cs typeface="Cambria"/>
              </a:rPr>
              <a:t>(WCIS) em </a:t>
            </a:r>
            <a:r>
              <a:rPr lang="pt-BR" dirty="0" smtClean="0">
                <a:solidFill>
                  <a:schemeClr val="tx1"/>
                </a:solidFill>
                <a:latin typeface="Cambria"/>
                <a:cs typeface="Cambria"/>
              </a:rPr>
              <a:t>1995</a:t>
            </a:r>
            <a:r>
              <a:rPr lang="pt-BR" dirty="0">
                <a:solidFill>
                  <a:schemeClr val="tx1"/>
                </a:solidFill>
                <a:latin typeface="Cambria"/>
                <a:cs typeface="Cambria"/>
              </a:rPr>
              <a:t> </a:t>
            </a:r>
            <a:r>
              <a:rPr lang="pt-BR" dirty="0" smtClean="0">
                <a:solidFill>
                  <a:schemeClr val="tx1"/>
                </a:solidFill>
                <a:latin typeface="Cambria"/>
                <a:cs typeface="Cambria"/>
              </a:rPr>
              <a:t>dentro da ISA.</a:t>
            </a:r>
            <a:endParaRPr lang="pt-BR" dirty="0">
              <a:solidFill>
                <a:schemeClr val="tx1"/>
              </a:solidFill>
              <a:latin typeface="Cambria"/>
              <a:cs typeface="Cambria"/>
            </a:endParaRPr>
          </a:p>
          <a:p>
            <a:pPr algn="just"/>
            <a:r>
              <a:rPr lang="pt-BR" dirty="0" smtClean="0">
                <a:solidFill>
                  <a:schemeClr val="tx1"/>
                </a:solidFill>
                <a:latin typeface="Cambria"/>
                <a:cs typeface="Cambria"/>
              </a:rPr>
              <a:t>Criação do </a:t>
            </a:r>
            <a:r>
              <a:rPr lang="pt-BR" i="1" dirty="0" err="1" smtClean="0">
                <a:solidFill>
                  <a:schemeClr val="tx1"/>
                </a:solidFill>
                <a:latin typeface="Cambria"/>
                <a:cs typeface="Cambria"/>
              </a:rPr>
              <a:t>International</a:t>
            </a:r>
            <a:r>
              <a:rPr lang="pt-BR" i="1" dirty="0" smtClean="0">
                <a:solidFill>
                  <a:schemeClr val="tx1"/>
                </a:solidFill>
                <a:latin typeface="Cambria"/>
                <a:cs typeface="Cambria"/>
              </a:rPr>
              <a:t> </a:t>
            </a:r>
            <a:r>
              <a:rPr lang="pt-BR" i="1" dirty="0" err="1" smtClean="0">
                <a:solidFill>
                  <a:schemeClr val="tx1"/>
                </a:solidFill>
                <a:latin typeface="Cambria"/>
                <a:cs typeface="Cambria"/>
              </a:rPr>
              <a:t>Feminist</a:t>
            </a:r>
            <a:r>
              <a:rPr lang="pt-BR" i="1" dirty="0" smtClean="0">
                <a:solidFill>
                  <a:schemeClr val="tx1"/>
                </a:solidFill>
                <a:latin typeface="Cambria"/>
                <a:cs typeface="Cambria"/>
              </a:rPr>
              <a:t> </a:t>
            </a:r>
            <a:r>
              <a:rPr lang="pt-BR" i="1" dirty="0" err="1" smtClean="0">
                <a:solidFill>
                  <a:schemeClr val="tx1"/>
                </a:solidFill>
                <a:latin typeface="Cambria"/>
                <a:cs typeface="Cambria"/>
              </a:rPr>
              <a:t>Journal</a:t>
            </a:r>
            <a:r>
              <a:rPr lang="pt-BR" i="1" dirty="0" smtClean="0">
                <a:solidFill>
                  <a:schemeClr val="tx1"/>
                </a:solidFill>
                <a:latin typeface="Cambria"/>
                <a:cs typeface="Cambria"/>
              </a:rPr>
              <a:t> </a:t>
            </a:r>
            <a:r>
              <a:rPr lang="pt-BR" i="1" dirty="0" err="1" smtClean="0">
                <a:solidFill>
                  <a:schemeClr val="tx1"/>
                </a:solidFill>
                <a:latin typeface="Cambria"/>
                <a:cs typeface="Cambria"/>
              </a:rPr>
              <a:t>of</a:t>
            </a:r>
            <a:r>
              <a:rPr lang="pt-BR" i="1" dirty="0" smtClean="0">
                <a:solidFill>
                  <a:schemeClr val="tx1"/>
                </a:solidFill>
                <a:latin typeface="Cambria"/>
                <a:cs typeface="Cambria"/>
              </a:rPr>
              <a:t> </a:t>
            </a:r>
            <a:r>
              <a:rPr lang="pt-BR" i="1" dirty="0" err="1" smtClean="0">
                <a:solidFill>
                  <a:schemeClr val="tx1"/>
                </a:solidFill>
                <a:latin typeface="Cambria"/>
                <a:cs typeface="Cambria"/>
              </a:rPr>
              <a:t>Politics</a:t>
            </a:r>
            <a:r>
              <a:rPr lang="pt-BR" dirty="0">
                <a:solidFill>
                  <a:schemeClr val="tx1"/>
                </a:solidFill>
                <a:latin typeface="Cambria"/>
                <a:cs typeface="Cambria"/>
              </a:rPr>
              <a:t> </a:t>
            </a:r>
            <a:r>
              <a:rPr lang="pt-BR" dirty="0" smtClean="0">
                <a:solidFill>
                  <a:schemeClr val="tx1"/>
                </a:solidFill>
                <a:latin typeface="Cambria"/>
                <a:cs typeface="Cambria"/>
              </a:rPr>
              <a:t>em 1999. </a:t>
            </a:r>
          </a:p>
          <a:p>
            <a:pPr algn="just"/>
            <a:r>
              <a:rPr lang="pt-BR" dirty="0" smtClean="0">
                <a:solidFill>
                  <a:schemeClr val="tx1"/>
                </a:solidFill>
                <a:latin typeface="Cambria"/>
                <a:cs typeface="Cambria"/>
              </a:rPr>
              <a:t>Crescimento de 400% nas publicações no tema. </a:t>
            </a:r>
          </a:p>
          <a:p>
            <a:pPr algn="just"/>
            <a:r>
              <a:rPr lang="pt-BR" dirty="0" smtClean="0">
                <a:solidFill>
                  <a:schemeClr val="tx1"/>
                </a:solidFill>
                <a:latin typeface="Cambria"/>
                <a:cs typeface="Cambria"/>
              </a:rPr>
              <a:t>Pesquisa </a:t>
            </a:r>
            <a:r>
              <a:rPr lang="pt-BR" i="1" dirty="0" smtClean="0">
                <a:solidFill>
                  <a:schemeClr val="tx1"/>
                </a:solidFill>
                <a:latin typeface="Cambria"/>
                <a:cs typeface="Cambria"/>
              </a:rPr>
              <a:t>Status </a:t>
            </a:r>
            <a:r>
              <a:rPr lang="pt-BR" i="1" dirty="0" err="1" smtClean="0">
                <a:solidFill>
                  <a:schemeClr val="tx1"/>
                </a:solidFill>
                <a:latin typeface="Cambria"/>
                <a:cs typeface="Cambria"/>
              </a:rPr>
              <a:t>of</a:t>
            </a:r>
            <a:r>
              <a:rPr lang="pt-BR" i="1" dirty="0" smtClean="0">
                <a:solidFill>
                  <a:schemeClr val="tx1"/>
                </a:solidFill>
                <a:latin typeface="Cambria"/>
                <a:cs typeface="Cambria"/>
              </a:rPr>
              <a:t> </a:t>
            </a:r>
            <a:r>
              <a:rPr lang="pt-BR" i="1" dirty="0" err="1" smtClean="0">
                <a:solidFill>
                  <a:schemeClr val="tx1"/>
                </a:solidFill>
                <a:latin typeface="Cambria"/>
                <a:cs typeface="Cambria"/>
              </a:rPr>
              <a:t>Women</a:t>
            </a:r>
            <a:r>
              <a:rPr lang="pt-BR" i="1" dirty="0" smtClean="0">
                <a:solidFill>
                  <a:schemeClr val="tx1"/>
                </a:solidFill>
                <a:latin typeface="Cambria"/>
                <a:cs typeface="Cambria"/>
              </a:rPr>
              <a:t> </a:t>
            </a:r>
            <a:r>
              <a:rPr lang="pt-BR" dirty="0" smtClean="0">
                <a:solidFill>
                  <a:schemeClr val="tx1"/>
                </a:solidFill>
                <a:latin typeface="Cambria"/>
                <a:cs typeface="Cambria"/>
              </a:rPr>
              <a:t>in IR (1995, 2005 e 2015).</a:t>
            </a:r>
          </a:p>
          <a:p>
            <a:pPr algn="just"/>
            <a:r>
              <a:rPr lang="pt-BR" dirty="0" smtClean="0">
                <a:solidFill>
                  <a:schemeClr val="tx1"/>
                </a:solidFill>
                <a:latin typeface="Cambria"/>
                <a:cs typeface="Cambria"/>
              </a:rPr>
              <a:t>Disciplina “Feminismo e Relações Internacionais” na PUC-MG (2012).</a:t>
            </a:r>
          </a:p>
          <a:p>
            <a:pPr algn="just"/>
            <a:r>
              <a:rPr lang="pt-BR" dirty="0" smtClean="0">
                <a:solidFill>
                  <a:schemeClr val="tx1"/>
                </a:solidFill>
                <a:latin typeface="Cambria"/>
                <a:cs typeface="Cambria"/>
              </a:rPr>
              <a:t>E a ABRI? Criação de um </a:t>
            </a:r>
            <a:r>
              <a:rPr lang="pt-BR" dirty="0" err="1" smtClean="0">
                <a:solidFill>
                  <a:schemeClr val="tx1"/>
                </a:solidFill>
                <a:latin typeface="Cambria"/>
                <a:cs typeface="Cambria"/>
              </a:rPr>
              <a:t>Caucus</a:t>
            </a:r>
            <a:r>
              <a:rPr lang="pt-BR" dirty="0" smtClean="0">
                <a:solidFill>
                  <a:schemeClr val="tx1"/>
                </a:solidFill>
                <a:latin typeface="Cambria"/>
                <a:cs typeface="Cambria"/>
              </a:rPr>
              <a:t>? </a:t>
            </a:r>
          </a:p>
        </p:txBody>
      </p:sp>
    </p:spTree>
    <p:extLst>
      <p:ext uri="{BB962C8B-B14F-4D97-AF65-F5344CB8AC3E}">
        <p14:creationId xmlns:p14="http://schemas.microsoft.com/office/powerpoint/2010/main" val="2840722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1332</TotalTime>
  <Words>2538</Words>
  <Application>Microsoft Macintosh PowerPoint</Application>
  <PresentationFormat>Apresentação na tela (4:3)</PresentationFormat>
  <Paragraphs>114</Paragraphs>
  <Slides>21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21</vt:i4>
      </vt:variant>
    </vt:vector>
  </HeadingPairs>
  <TitlesOfParts>
    <vt:vector size="26" baseType="lpstr">
      <vt:lpstr>Calibri</vt:lpstr>
      <vt:lpstr>Cambria</vt:lpstr>
      <vt:lpstr>News Gothic MT</vt:lpstr>
      <vt:lpstr>Wingdings 2</vt:lpstr>
      <vt:lpstr>Breeze</vt:lpstr>
      <vt:lpstr>Apresentação do PowerPoint</vt:lpstr>
      <vt:lpstr>Jean-Jacques Rousseau e as mulheres</vt:lpstr>
      <vt:lpstr>As ondas feministas</vt:lpstr>
      <vt:lpstr>Simone de Beauvoir e a fundação do feminismo moderno</vt:lpstr>
      <vt:lpstr>Premissas feminismo moderno</vt:lpstr>
      <vt:lpstr>Os Feminismos nas RI (I)</vt:lpstr>
      <vt:lpstr>Os Feminismos nas RI (II)</vt:lpstr>
      <vt:lpstr>O Feminismo nas RI (III)</vt:lpstr>
      <vt:lpstr>O Feminismo nas RI (IV)</vt:lpstr>
      <vt:lpstr>O Feminismo nas RI (V)</vt:lpstr>
      <vt:lpstr>O Feminismo nas RI (VI)</vt:lpstr>
      <vt:lpstr>O Feminismo nas RI (VII)</vt:lpstr>
      <vt:lpstr>O Feminismo de J. Ann Tickner (I)</vt:lpstr>
      <vt:lpstr>O Feminismo de J. Ann Tickner (II)</vt:lpstr>
      <vt:lpstr>O Feminismo de J. Ann Tickner (III)</vt:lpstr>
      <vt:lpstr>O Feminismo de J. Ann Tickner (IV)</vt:lpstr>
      <vt:lpstr>O Feminismo de J. Ann Tickner (V)</vt:lpstr>
      <vt:lpstr>O Feminismo de J. Ann Tickner (VI)</vt:lpstr>
      <vt:lpstr>O Feminismo de Cynthia Eloe (I)</vt:lpstr>
      <vt:lpstr>O Feminismo de Cynthia Eloe (II)</vt:lpstr>
      <vt:lpstr>O Feminismo de Cynthia Eloe (III)</vt:lpstr>
    </vt:vector>
  </TitlesOfParts>
  <Company>ESPM</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realismo ofensivo de John Mearsheimer</dc:title>
  <dc:creator>Feliciano Guimaraes</dc:creator>
  <cp:lastModifiedBy>Usuário do Microsoft Office</cp:lastModifiedBy>
  <cp:revision>196</cp:revision>
  <dcterms:created xsi:type="dcterms:W3CDTF">2014-02-20T14:42:30Z</dcterms:created>
  <dcterms:modified xsi:type="dcterms:W3CDTF">2020-10-27T18:30:54Z</dcterms:modified>
</cp:coreProperties>
</file>