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8" r:id="rId1"/>
  </p:sldMasterIdLst>
  <p:notesMasterIdLst>
    <p:notesMasterId r:id="rId99"/>
  </p:notesMasterIdLst>
  <p:handoutMasterIdLst>
    <p:handoutMasterId r:id="rId100"/>
  </p:handoutMasterIdLst>
  <p:sldIdLst>
    <p:sldId id="580" r:id="rId2"/>
    <p:sldId id="581" r:id="rId3"/>
    <p:sldId id="582" r:id="rId4"/>
    <p:sldId id="584" r:id="rId5"/>
    <p:sldId id="585" r:id="rId6"/>
    <p:sldId id="605" r:id="rId7"/>
    <p:sldId id="586" r:id="rId8"/>
    <p:sldId id="587" r:id="rId9"/>
    <p:sldId id="606" r:id="rId10"/>
    <p:sldId id="588" r:id="rId11"/>
    <p:sldId id="589" r:id="rId12"/>
    <p:sldId id="590" r:id="rId13"/>
    <p:sldId id="591" r:id="rId14"/>
    <p:sldId id="592" r:id="rId15"/>
    <p:sldId id="593" r:id="rId16"/>
    <p:sldId id="607" r:id="rId17"/>
    <p:sldId id="594" r:id="rId18"/>
    <p:sldId id="595" r:id="rId19"/>
    <p:sldId id="596" r:id="rId20"/>
    <p:sldId id="597" r:id="rId21"/>
    <p:sldId id="598" r:id="rId22"/>
    <p:sldId id="579" r:id="rId23"/>
    <p:sldId id="294" r:id="rId24"/>
    <p:sldId id="323" r:id="rId25"/>
    <p:sldId id="324" r:id="rId26"/>
    <p:sldId id="325" r:id="rId27"/>
    <p:sldId id="548" r:id="rId28"/>
    <p:sldId id="326" r:id="rId29"/>
    <p:sldId id="327" r:id="rId30"/>
    <p:sldId id="270" r:id="rId31"/>
    <p:sldId id="561" r:id="rId32"/>
    <p:sldId id="563" r:id="rId33"/>
    <p:sldId id="564" r:id="rId34"/>
    <p:sldId id="565" r:id="rId35"/>
    <p:sldId id="566" r:id="rId36"/>
    <p:sldId id="567" r:id="rId37"/>
    <p:sldId id="576" r:id="rId38"/>
    <p:sldId id="568" r:id="rId39"/>
    <p:sldId id="569" r:id="rId40"/>
    <p:sldId id="577" r:id="rId41"/>
    <p:sldId id="272" r:id="rId42"/>
    <p:sldId id="273" r:id="rId43"/>
    <p:sldId id="343" r:id="rId44"/>
    <p:sldId id="359" r:id="rId45"/>
    <p:sldId id="352" r:id="rId46"/>
    <p:sldId id="353" r:id="rId47"/>
    <p:sldId id="354" r:id="rId48"/>
    <p:sldId id="355" r:id="rId49"/>
    <p:sldId id="356" r:id="rId50"/>
    <p:sldId id="357" r:id="rId51"/>
    <p:sldId id="358" r:id="rId52"/>
    <p:sldId id="360" r:id="rId53"/>
    <p:sldId id="361" r:id="rId54"/>
    <p:sldId id="362" r:id="rId55"/>
    <p:sldId id="365" r:id="rId56"/>
    <p:sldId id="377" r:id="rId57"/>
    <p:sldId id="402" r:id="rId58"/>
    <p:sldId id="403" r:id="rId59"/>
    <p:sldId id="404" r:id="rId60"/>
    <p:sldId id="405" r:id="rId61"/>
    <p:sldId id="375" r:id="rId62"/>
    <p:sldId id="368" r:id="rId63"/>
    <p:sldId id="345" r:id="rId64"/>
    <p:sldId id="346" r:id="rId65"/>
    <p:sldId id="603" r:id="rId66"/>
    <p:sldId id="600" r:id="rId67"/>
    <p:sldId id="601" r:id="rId68"/>
    <p:sldId id="602" r:id="rId69"/>
    <p:sldId id="599" r:id="rId70"/>
    <p:sldId id="604" r:id="rId71"/>
    <p:sldId id="328" r:id="rId72"/>
    <p:sldId id="571" r:id="rId73"/>
    <p:sldId id="385" r:id="rId74"/>
    <p:sldId id="330" r:id="rId75"/>
    <p:sldId id="472" r:id="rId76"/>
    <p:sldId id="473" r:id="rId77"/>
    <p:sldId id="528" r:id="rId78"/>
    <p:sldId id="550" r:id="rId79"/>
    <p:sldId id="551" r:id="rId80"/>
    <p:sldId id="553" r:id="rId81"/>
    <p:sldId id="554" r:id="rId82"/>
    <p:sldId id="555" r:id="rId83"/>
    <p:sldId id="556" r:id="rId84"/>
    <p:sldId id="572" r:id="rId85"/>
    <p:sldId id="573" r:id="rId86"/>
    <p:sldId id="348" r:id="rId87"/>
    <p:sldId id="535" r:id="rId88"/>
    <p:sldId id="557" r:id="rId89"/>
    <p:sldId id="558" r:id="rId90"/>
    <p:sldId id="559" r:id="rId91"/>
    <p:sldId id="378" r:id="rId92"/>
    <p:sldId id="379" r:id="rId93"/>
    <p:sldId id="380" r:id="rId94"/>
    <p:sldId id="381" r:id="rId95"/>
    <p:sldId id="382" r:id="rId96"/>
    <p:sldId id="383" r:id="rId97"/>
    <p:sldId id="574" r:id="rId98"/>
  </p:sldIdLst>
  <p:sldSz cx="9144000" cy="6858000" type="screen4x3"/>
  <p:notesSz cx="6797675" cy="9798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3">
          <p15:clr>
            <a:srgbClr val="A4A3A4"/>
          </p15:clr>
        </p15:guide>
        <p15:guide id="2" pos="29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8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3FFD9"/>
    <a:srgbClr val="99FFCC"/>
    <a:srgbClr val="CCFFCC"/>
    <a:srgbClr val="0033CC"/>
    <a:srgbClr val="FFFF99"/>
    <a:srgbClr val="99FF99"/>
    <a:srgbClr val="006600"/>
    <a:srgbClr val="9FD6F5"/>
    <a:srgbClr val="0000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85" autoAdjust="0"/>
    <p:restoredTop sz="92530" autoAdjust="0"/>
  </p:normalViewPr>
  <p:slideViewPr>
    <p:cSldViewPr>
      <p:cViewPr varScale="1">
        <p:scale>
          <a:sx n="87" d="100"/>
          <a:sy n="87" d="100"/>
        </p:scale>
        <p:origin x="1164" y="78"/>
      </p:cViewPr>
      <p:guideLst>
        <p:guide orient="horz" pos="1933"/>
        <p:guide pos="29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38" d="100"/>
          <a:sy n="38" d="100"/>
        </p:scale>
        <p:origin x="-1530" y="-78"/>
      </p:cViewPr>
      <p:guideLst>
        <p:guide orient="horz" pos="308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6400" cy="4905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834" tIns="45418" rIns="90834" bIns="454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1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05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834" tIns="45418" rIns="90834" bIns="454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307513"/>
            <a:ext cx="2946400" cy="4905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834" tIns="45418" rIns="90834" bIns="4541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1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307513"/>
            <a:ext cx="2946400" cy="4905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834" tIns="45418" rIns="90834" bIns="45418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100"/>
            </a:lvl1pPr>
          </a:lstStyle>
          <a:p>
            <a:pPr>
              <a:defRPr/>
            </a:pPr>
            <a:fld id="{0343D40D-00B7-4FFD-A56C-C8E5F816600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310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6400" cy="4905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834" tIns="45418" rIns="90834" bIns="45418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1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05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834" tIns="45418" rIns="90834" bIns="454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1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49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0913" y="736600"/>
            <a:ext cx="4897437" cy="3671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5" y="4652965"/>
            <a:ext cx="4984750" cy="44084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834" tIns="45418" rIns="90834" bIns="454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307513"/>
            <a:ext cx="2946400" cy="4905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834" tIns="45418" rIns="90834" bIns="45418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0" sz="11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307513"/>
            <a:ext cx="2946400" cy="4905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834" tIns="45418" rIns="90834" bIns="45418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100"/>
            </a:lvl1pPr>
          </a:lstStyle>
          <a:p>
            <a:pPr>
              <a:defRPr/>
            </a:pPr>
            <a:fld id="{2525553C-BDF4-45F7-9E69-DB2F3BB73DA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97417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7C5A79E-E78D-41A5-81B5-325DFE5FDCB6}" type="slidenum">
              <a:rPr kumimoji="0" lang="pt-BR" altLang="pt-BR" sz="1200" smtClean="0"/>
              <a:pPr/>
              <a:t>31</a:t>
            </a:fld>
            <a:endParaRPr kumimoji="0" lang="pt-BR" altLang="pt-BR" sz="1200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990A138-1F80-46F8-90C7-7DDD8D43D392}" type="slidenum">
              <a:rPr kumimoji="0" lang="pt-BR" altLang="pt-BR" sz="1100" smtClean="0"/>
              <a:pPr/>
              <a:t>42</a:t>
            </a:fld>
            <a:endParaRPr kumimoji="0" lang="pt-BR" altLang="pt-BR" sz="110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smtClean="0"/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2033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138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296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0402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40728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14882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61845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171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596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683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822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950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969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216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35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9632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248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083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665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9518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840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59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875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8123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0764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197730" y="188640"/>
            <a:ext cx="8748000" cy="6480720"/>
          </a:xfrm>
          <a:prstGeom prst="rect">
            <a:avLst/>
          </a:prstGeom>
          <a:noFill/>
          <a:ln>
            <a:solidFill>
              <a:srgbClr val="92D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n>
                <a:solidFill>
                  <a:srgbClr val="92D050"/>
                </a:solidFill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886" y="135980"/>
            <a:ext cx="2314227" cy="51403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aixaDeTexto 13"/>
          <p:cNvSpPr txBox="1">
            <a:spLocks noChangeArrowheads="1"/>
          </p:cNvSpPr>
          <p:nvPr userDrawn="1"/>
        </p:nvSpPr>
        <p:spPr bwMode="auto">
          <a:xfrm>
            <a:off x="439738" y="647700"/>
            <a:ext cx="5840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pt-BR" sz="2400" b="1" i="1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pt-BR" sz="2400" b="1" i="1" dirty="0">
              <a:solidFill>
                <a:schemeClr val="bg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37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28682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096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15875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7188" y="6400800"/>
            <a:ext cx="1905000" cy="4572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652DB5EC-A357-4EF7-82B1-34F72F826CA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061064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48473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589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469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024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004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391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897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40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7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5"/>
          <p:cNvGrpSpPr>
            <a:grpSpLocks/>
          </p:cNvGrpSpPr>
          <p:nvPr/>
        </p:nvGrpSpPr>
        <p:grpSpPr bwMode="auto">
          <a:xfrm>
            <a:off x="142875" y="6643688"/>
            <a:ext cx="9001125" cy="71437"/>
            <a:chOff x="0" y="4032"/>
            <a:chExt cx="5776" cy="87"/>
          </a:xfrm>
        </p:grpSpPr>
        <p:sp>
          <p:nvSpPr>
            <p:cNvPr id="1030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>
                <a:gd name="T0" fmla="*/ 165 w 1735"/>
                <a:gd name="T1" fmla="*/ 6 h 72"/>
                <a:gd name="T2" fmla="*/ 450 w 1735"/>
                <a:gd name="T3" fmla="*/ 3 h 72"/>
                <a:gd name="T4" fmla="*/ 714 w 1735"/>
                <a:gd name="T5" fmla="*/ 12 h 72"/>
                <a:gd name="T6" fmla="*/ 957 w 1735"/>
                <a:gd name="T7" fmla="*/ 24 h 72"/>
                <a:gd name="T8" fmla="*/ 1173 w 1735"/>
                <a:gd name="T9" fmla="*/ 24 h 72"/>
                <a:gd name="T10" fmla="*/ 1473 w 1735"/>
                <a:gd name="T11" fmla="*/ 15 h 72"/>
                <a:gd name="T12" fmla="*/ 1617 w 1735"/>
                <a:gd name="T13" fmla="*/ 0 h 72"/>
                <a:gd name="T14" fmla="*/ 1719 w 1735"/>
                <a:gd name="T15" fmla="*/ 15 h 72"/>
                <a:gd name="T16" fmla="*/ 1716 w 1735"/>
                <a:gd name="T17" fmla="*/ 66 h 72"/>
                <a:gd name="T18" fmla="*/ 1632 w 1735"/>
                <a:gd name="T19" fmla="*/ 51 h 72"/>
                <a:gd name="T20" fmla="*/ 1407 w 1735"/>
                <a:gd name="T21" fmla="*/ 51 h 72"/>
                <a:gd name="T22" fmla="*/ 1191 w 1735"/>
                <a:gd name="T23" fmla="*/ 48 h 72"/>
                <a:gd name="T24" fmla="*/ 870 w 1735"/>
                <a:gd name="T25" fmla="*/ 60 h 72"/>
                <a:gd name="T26" fmla="*/ 492 w 1735"/>
                <a:gd name="T27" fmla="*/ 48 h 72"/>
                <a:gd name="T28" fmla="*/ 291 w 1735"/>
                <a:gd name="T29" fmla="*/ 27 h 72"/>
                <a:gd name="T30" fmla="*/ 21 w 1735"/>
                <a:gd name="T31" fmla="*/ 36 h 72"/>
                <a:gd name="T32" fmla="*/ 165 w 1735"/>
                <a:gd name="T33" fmla="*/ 6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solidFill>
              <a:srgbClr val="23FF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1" name="Freeform 27"/>
            <p:cNvSpPr>
              <a:spLocks/>
            </p:cNvSpPr>
            <p:nvPr userDrawn="1"/>
          </p:nvSpPr>
          <p:spPr bwMode="auto">
            <a:xfrm>
              <a:off x="1727" y="4038"/>
              <a:ext cx="2660" cy="62"/>
            </a:xfrm>
            <a:custGeom>
              <a:avLst/>
              <a:gdLst>
                <a:gd name="T0" fmla="*/ 2671 w 2655"/>
                <a:gd name="T1" fmla="*/ 6 h 60"/>
                <a:gd name="T2" fmla="*/ 2650 w 2655"/>
                <a:gd name="T3" fmla="*/ 36 h 60"/>
                <a:gd name="T4" fmla="*/ 2392 w 2655"/>
                <a:gd name="T5" fmla="*/ 57 h 60"/>
                <a:gd name="T6" fmla="*/ 2047 w 2655"/>
                <a:gd name="T7" fmla="*/ 72 h 60"/>
                <a:gd name="T8" fmla="*/ 1804 w 2655"/>
                <a:gd name="T9" fmla="*/ 60 h 60"/>
                <a:gd name="T10" fmla="*/ 1543 w 2655"/>
                <a:gd name="T11" fmla="*/ 42 h 60"/>
                <a:gd name="T12" fmla="*/ 1207 w 2655"/>
                <a:gd name="T13" fmla="*/ 57 h 60"/>
                <a:gd name="T14" fmla="*/ 829 w 2655"/>
                <a:gd name="T15" fmla="*/ 45 h 60"/>
                <a:gd name="T16" fmla="*/ 505 w 2655"/>
                <a:gd name="T17" fmla="*/ 33 h 60"/>
                <a:gd name="T18" fmla="*/ 136 w 2655"/>
                <a:gd name="T19" fmla="*/ 45 h 60"/>
                <a:gd name="T20" fmla="*/ 10 w 2655"/>
                <a:gd name="T21" fmla="*/ 39 h 60"/>
                <a:gd name="T22" fmla="*/ 76 w 2655"/>
                <a:gd name="T23" fmla="*/ 30 h 60"/>
                <a:gd name="T24" fmla="*/ 316 w 2655"/>
                <a:gd name="T25" fmla="*/ 24 h 60"/>
                <a:gd name="T26" fmla="*/ 550 w 2655"/>
                <a:gd name="T27" fmla="*/ 0 h 60"/>
                <a:gd name="T28" fmla="*/ 865 w 2655"/>
                <a:gd name="T29" fmla="*/ 27 h 60"/>
                <a:gd name="T30" fmla="*/ 1126 w 2655"/>
                <a:gd name="T31" fmla="*/ 27 h 60"/>
                <a:gd name="T32" fmla="*/ 1417 w 2655"/>
                <a:gd name="T33" fmla="*/ 3 h 60"/>
                <a:gd name="T34" fmla="*/ 1606 w 2655"/>
                <a:gd name="T35" fmla="*/ 9 h 60"/>
                <a:gd name="T36" fmla="*/ 1825 w 2655"/>
                <a:gd name="T37" fmla="*/ 27 h 60"/>
                <a:gd name="T38" fmla="*/ 2059 w 2655"/>
                <a:gd name="T39" fmla="*/ 12 h 60"/>
                <a:gd name="T40" fmla="*/ 2314 w 2655"/>
                <a:gd name="T41" fmla="*/ 24 h 60"/>
                <a:gd name="T42" fmla="*/ 2626 w 2655"/>
                <a:gd name="T43" fmla="*/ 3 h 60"/>
                <a:gd name="T44" fmla="*/ 2671 w 2655"/>
                <a:gd name="T45" fmla="*/ 6 h 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solidFill>
              <a:srgbClr val="23FF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2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>
                <a:gd name="T0" fmla="*/ 1893 w 2041"/>
                <a:gd name="T1" fmla="*/ 39 h 62"/>
                <a:gd name="T2" fmla="*/ 1578 w 2041"/>
                <a:gd name="T3" fmla="*/ 45 h 62"/>
                <a:gd name="T4" fmla="*/ 1011 w 2041"/>
                <a:gd name="T5" fmla="*/ 60 h 62"/>
                <a:gd name="T6" fmla="*/ 438 w 2041"/>
                <a:gd name="T7" fmla="*/ 57 h 62"/>
                <a:gd name="T8" fmla="*/ 0 w 2041"/>
                <a:gd name="T9" fmla="*/ 36 h 62"/>
                <a:gd name="T10" fmla="*/ 0 w 2041"/>
                <a:gd name="T11" fmla="*/ 3 h 62"/>
                <a:gd name="T12" fmla="*/ 210 w 2041"/>
                <a:gd name="T13" fmla="*/ 18 h 62"/>
                <a:gd name="T14" fmla="*/ 474 w 2041"/>
                <a:gd name="T15" fmla="*/ 21 h 62"/>
                <a:gd name="T16" fmla="*/ 678 w 2041"/>
                <a:gd name="T17" fmla="*/ 9 h 62"/>
                <a:gd name="T18" fmla="*/ 897 w 2041"/>
                <a:gd name="T19" fmla="*/ 9 h 62"/>
                <a:gd name="T20" fmla="*/ 1167 w 2041"/>
                <a:gd name="T21" fmla="*/ 30 h 62"/>
                <a:gd name="T22" fmla="*/ 1500 w 2041"/>
                <a:gd name="T23" fmla="*/ 24 h 62"/>
                <a:gd name="T24" fmla="*/ 1758 w 2041"/>
                <a:gd name="T25" fmla="*/ 3 h 62"/>
                <a:gd name="T26" fmla="*/ 1938 w 2041"/>
                <a:gd name="T27" fmla="*/ 18 h 62"/>
                <a:gd name="T28" fmla="*/ 2034 w 2041"/>
                <a:gd name="T29" fmla="*/ 33 h 62"/>
                <a:gd name="T30" fmla="*/ 1893 w 2041"/>
                <a:gd name="T31" fmla="*/ 39 h 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solidFill>
              <a:srgbClr val="23FF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027" name="Text Box 34"/>
          <p:cNvSpPr txBox="1">
            <a:spLocks noChangeArrowheads="1"/>
          </p:cNvSpPr>
          <p:nvPr/>
        </p:nvSpPr>
        <p:spPr bwMode="auto">
          <a:xfrm>
            <a:off x="6096000" y="6521450"/>
            <a:ext cx="3733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kumimoji="0" lang="pt-BR" sz="1200" i="1" smtClean="0">
              <a:solidFill>
                <a:srgbClr val="008080"/>
              </a:solidFill>
              <a:latin typeface="Lucida Sans" pitchFamily="34" charset="0"/>
            </a:endParaRPr>
          </a:p>
        </p:txBody>
      </p:sp>
      <p:sp>
        <p:nvSpPr>
          <p:cNvPr id="1028" name="Rectangle 61"/>
          <p:cNvSpPr>
            <a:spLocks noChangeArrowheads="1"/>
          </p:cNvSpPr>
          <p:nvPr/>
        </p:nvSpPr>
        <p:spPr bwMode="auto">
          <a:xfrm>
            <a:off x="0" y="0"/>
            <a:ext cx="179388" cy="6856413"/>
          </a:xfrm>
          <a:prstGeom prst="rect">
            <a:avLst/>
          </a:prstGeom>
          <a:blipFill dpi="0" rotWithShape="0">
            <a:blip r:embed="rId37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1029" name="Picture 6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9" t="-10417" r="50388" b="58101"/>
          <a:stretch>
            <a:fillRect/>
          </a:stretch>
        </p:blipFill>
        <p:spPr bwMode="auto">
          <a:xfrm>
            <a:off x="7267575" y="6646863"/>
            <a:ext cx="18764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53" r:id="rId12"/>
    <p:sldLayoutId id="2147484054" r:id="rId13"/>
    <p:sldLayoutId id="2147484055" r:id="rId14"/>
    <p:sldLayoutId id="2147484056" r:id="rId15"/>
    <p:sldLayoutId id="2147484036" r:id="rId16"/>
    <p:sldLayoutId id="2147484037" r:id="rId17"/>
    <p:sldLayoutId id="2147484038" r:id="rId18"/>
    <p:sldLayoutId id="2147484039" r:id="rId19"/>
    <p:sldLayoutId id="2147484040" r:id="rId20"/>
    <p:sldLayoutId id="2147484041" r:id="rId21"/>
    <p:sldLayoutId id="2147484042" r:id="rId22"/>
    <p:sldLayoutId id="2147484043" r:id="rId23"/>
    <p:sldLayoutId id="2147484044" r:id="rId24"/>
    <p:sldLayoutId id="2147484046" r:id="rId25"/>
    <p:sldLayoutId id="2147484047" r:id="rId26"/>
    <p:sldLayoutId id="2147484048" r:id="rId27"/>
    <p:sldLayoutId id="2147484049" r:id="rId28"/>
    <p:sldLayoutId id="2147484050" r:id="rId29"/>
    <p:sldLayoutId id="2147484051" r:id="rId30"/>
    <p:sldLayoutId id="2147484052" r:id="rId31"/>
    <p:sldLayoutId id="2147484059" r:id="rId32"/>
    <p:sldLayoutId id="2147484060" r:id="rId33"/>
    <p:sldLayoutId id="2147484061" r:id="rId34"/>
    <p:sldLayoutId id="2147484062" r:id="rId3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808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8080"/>
          </a:solidFill>
          <a:effectLst>
            <a:outerShdw blurRad="38100" dist="38100" dir="2700000" algn="tl">
              <a:srgbClr val="000000"/>
            </a:outerShdw>
          </a:effectLst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8080"/>
          </a:solidFill>
          <a:effectLst>
            <a:outerShdw blurRad="38100" dist="38100" dir="2700000" algn="tl">
              <a:srgbClr val="000000"/>
            </a:outerShdw>
          </a:effectLst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8080"/>
          </a:solidFill>
          <a:effectLst>
            <a:outerShdw blurRad="38100" dist="38100" dir="2700000" algn="tl">
              <a:srgbClr val="000000"/>
            </a:outerShdw>
          </a:effectLst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8080"/>
          </a:solidFill>
          <a:effectLst>
            <a:outerShdw blurRad="38100" dist="38100" dir="2700000" algn="tl">
              <a:srgbClr val="000000"/>
            </a:outerShdw>
          </a:effectLst>
          <a:latin typeface="Lucida San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8080"/>
          </a:solidFill>
          <a:effectLst>
            <a:outerShdw blurRad="38100" dist="38100" dir="2700000" algn="tl">
              <a:srgbClr val="000000"/>
            </a:outerShdw>
          </a:effectLst>
          <a:latin typeface="Lucida San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8080"/>
          </a:solidFill>
          <a:effectLst>
            <a:outerShdw blurRad="38100" dist="38100" dir="2700000" algn="tl">
              <a:srgbClr val="000000"/>
            </a:outerShdw>
          </a:effectLst>
          <a:latin typeface="Lucida San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8080"/>
          </a:solidFill>
          <a:effectLst>
            <a:outerShdw blurRad="38100" dist="38100" dir="2700000" algn="tl">
              <a:srgbClr val="000000"/>
            </a:outerShdw>
          </a:effectLst>
          <a:latin typeface="Lucida San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8080"/>
          </a:solidFill>
          <a:effectLst>
            <a:outerShdw blurRad="38100" dist="38100" dir="2700000" algn="tl">
              <a:srgbClr val="000000"/>
            </a:outerShdw>
          </a:effectLst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39"/>
        </a:buBlip>
        <a:defRPr sz="2800">
          <a:solidFill>
            <a:srgbClr val="33993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40"/>
        </a:buBlip>
        <a:defRPr sz="2800">
          <a:solidFill>
            <a:srgbClr val="33CC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41"/>
        </a:buBlip>
        <a:defRPr sz="2400">
          <a:solidFill>
            <a:srgbClr val="0974BD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42"/>
        </a:buBlip>
        <a:defRPr sz="2000">
          <a:solidFill>
            <a:srgbClr val="B7A1FD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43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43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43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43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43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slide" Target="slide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slide" Target="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slide" Target="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slide" Target="slide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slide" Target="slide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slide" Target="slide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slide" Target="slide4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slide" Target="slide4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slide" Target="slide4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1.w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aixaDeTexto 16"/>
          <p:cNvSpPr txBox="1">
            <a:spLocks noChangeArrowheads="1"/>
          </p:cNvSpPr>
          <p:nvPr/>
        </p:nvSpPr>
        <p:spPr bwMode="auto">
          <a:xfrm>
            <a:off x="3684588" y="6000750"/>
            <a:ext cx="5143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90000"/>
              <a:buBlip>
                <a:blip r:embed="rId2"/>
              </a:buBlip>
              <a:defRPr sz="2800">
                <a:solidFill>
                  <a:srgbClr val="339933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rgbClr val="33CCFF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rgbClr val="0974B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000">
                <a:solidFill>
                  <a:srgbClr val="B7A1F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pt-BR" altLang="pt-BR" sz="1600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Prof. Dr. Wanderley da Silva Paganini</a:t>
            </a:r>
          </a:p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pt-BR" altLang="pt-BR" sz="1200" b="1" i="1" dirty="0">
                <a:solidFill>
                  <a:schemeClr val="tx1"/>
                </a:solidFill>
                <a:latin typeface="Arial" charset="0"/>
                <a:cs typeface="Arial" charset="0"/>
              </a:rPr>
              <a:t>São Paulo, </a:t>
            </a:r>
            <a:r>
              <a:rPr lang="pt-BR" altLang="pt-BR" sz="1200" b="1" i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22 de maio de 2019.</a:t>
            </a:r>
            <a:endParaRPr lang="pt-BR" altLang="pt-BR" sz="1200" b="1" i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82588"/>
            <a:ext cx="1909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63538"/>
            <a:ext cx="100647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2395538" y="376238"/>
            <a:ext cx="42132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UNIVERSIDADE DE SÃO PAULO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Faculdade de Saúde Pública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58" y="1205511"/>
            <a:ext cx="5213809" cy="3474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tângulo 7"/>
          <p:cNvSpPr/>
          <p:nvPr/>
        </p:nvSpPr>
        <p:spPr>
          <a:xfrm>
            <a:off x="1549400" y="4679950"/>
            <a:ext cx="60007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kumimoji="0" lang="pt-BR" sz="18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HSA0130 </a:t>
            </a:r>
            <a:r>
              <a:rPr kumimoji="0" lang="pt-BR" sz="1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– </a:t>
            </a:r>
            <a:r>
              <a:rPr kumimoji="0" lang="pt-BR" sz="18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Instrumentos </a:t>
            </a:r>
            <a:r>
              <a:rPr kumimoji="0" lang="pt-BR" sz="1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de avaliação da qualidade ambiental </a:t>
            </a:r>
            <a:r>
              <a:rPr kumimoji="0" lang="pt-BR" sz="18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 das </a:t>
            </a:r>
            <a:r>
              <a:rPr kumimoji="0" lang="pt-BR" sz="18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condições de trabalho</a:t>
            </a:r>
          </a:p>
        </p:txBody>
      </p:sp>
    </p:spTree>
    <p:extLst>
      <p:ext uri="{BB962C8B-B14F-4D97-AF65-F5344CB8AC3E}">
        <p14:creationId xmlns:p14="http://schemas.microsoft.com/office/powerpoint/2010/main" val="1212308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404813"/>
            <a:ext cx="7969250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83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016875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62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595313"/>
            <a:ext cx="75565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85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595313"/>
            <a:ext cx="75565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29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60350"/>
            <a:ext cx="8089900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584200"/>
            <a:ext cx="7585075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31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1052736"/>
            <a:ext cx="8015845" cy="74119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altLang="pt-BR" sz="1800" i="1" spc="50" dirty="0" smtClean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Interrupção do processo de transmissão de doenças por meio do saneamento e da </a:t>
            </a:r>
            <a:r>
              <a:rPr altLang="pt-BR" sz="1800" i="1" spc="50" dirty="0" smtClean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educação sanitária e ambiental</a:t>
            </a:r>
            <a:endParaRPr altLang="pt-BR" sz="1800" i="1" spc="50" dirty="0">
              <a:ln w="1333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67544" y="197981"/>
            <a:ext cx="8015845" cy="74119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4400" b="1" kern="1200" dirty="0">
                <a:solidFill>
                  <a:srgbClr val="0099DA"/>
                </a:solidFill>
                <a:latin typeface="Verdana" pitchFamily="34" charset="0"/>
                <a:ea typeface="+mn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altLang="pt-BR" sz="2000" i="1" spc="50" dirty="0" smtClean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Saneamento e as Barreiras Sanitárias</a:t>
            </a:r>
            <a:endParaRPr altLang="pt-BR" sz="2000" i="1" spc="50" dirty="0">
              <a:ln w="1333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2373313"/>
            <a:ext cx="6057900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>
                      <a:alpha val="50000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3264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1213" y="839788"/>
            <a:ext cx="7521575" cy="53213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8377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5" descr="RMS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025" y="1255713"/>
            <a:ext cx="735965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404813"/>
            <a:ext cx="5280025" cy="7651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  <a:spcBef>
                <a:spcPct val="50000"/>
              </a:spcBef>
              <a:buFont typeface="Georgia" pitchFamily="18" charset="0"/>
              <a:buNone/>
              <a:tabLst>
                <a:tab pos="3857625" algn="l"/>
              </a:tabLst>
              <a:defRPr/>
            </a:pPr>
            <a:r>
              <a:rPr kumimoji="1" sz="1800" b="0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kumimoji="1" sz="1800" b="0" i="1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Centrífuga</a:t>
            </a:r>
            <a:r>
              <a:rPr kumimoji="1" sz="1800" b="0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pitchFamily="34" charset="0"/>
              </a:rPr>
              <a:t>” social e </a:t>
            </a:r>
            <a:r>
              <a:rPr kumimoji="1" sz="1800" b="0" i="1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pitchFamily="34" charset="0"/>
              </a:rPr>
              <a:t>ocupação</a:t>
            </a:r>
            <a:r>
              <a:rPr kumimoji="1" sz="1800" b="0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pitchFamily="34" charset="0"/>
              </a:rPr>
              <a:t> de </a:t>
            </a:r>
            <a:r>
              <a:rPr kumimoji="1" sz="1800" b="0" i="1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pitchFamily="34" charset="0"/>
              </a:rPr>
              <a:t>mananciais</a:t>
            </a:r>
            <a:r>
              <a:rPr kumimoji="1" sz="1800" b="0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pitchFamily="34" charset="0"/>
              </a:rPr>
              <a:t> - RMSP</a:t>
            </a:r>
          </a:p>
        </p:txBody>
      </p:sp>
      <p:sp>
        <p:nvSpPr>
          <p:cNvPr id="7270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95288" y="1243013"/>
            <a:ext cx="6291262" cy="487362"/>
          </a:xfrm>
          <a:prstGeom prst="rect">
            <a:avLst/>
          </a:prstGeom>
        </p:spPr>
        <p:txBody>
          <a:bodyPr/>
          <a:lstStyle/>
          <a:p>
            <a:pPr eaLnBrk="1" hangingPunct="1">
              <a:buFontTx/>
              <a:buNone/>
            </a:pPr>
            <a:r>
              <a:rPr lang="pt-BR" altLang="pt-BR" sz="1900" smtClean="0">
                <a:solidFill>
                  <a:srgbClr val="FF0000"/>
                </a:solidFill>
                <a:latin typeface="Arial" charset="0"/>
              </a:rPr>
              <a:t>Taxas anuais de crescimento populacional 2000-2005</a:t>
            </a:r>
          </a:p>
        </p:txBody>
      </p:sp>
      <p:sp>
        <p:nvSpPr>
          <p:cNvPr id="72709" name="Rectangle 4"/>
          <p:cNvSpPr>
            <a:spLocks noChangeArrowheads="1"/>
          </p:cNvSpPr>
          <p:nvPr/>
        </p:nvSpPr>
        <p:spPr bwMode="auto">
          <a:xfrm>
            <a:off x="5262563" y="4095750"/>
            <a:ext cx="2160587" cy="1731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SzPct val="90000"/>
              <a:buBlip>
                <a:blip r:embed="rId3"/>
              </a:buBlip>
              <a:defRPr sz="2800">
                <a:solidFill>
                  <a:srgbClr val="339933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4"/>
              </a:buBlip>
              <a:defRPr sz="2800">
                <a:solidFill>
                  <a:srgbClr val="33CCFF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400">
                <a:solidFill>
                  <a:srgbClr val="0974B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rgbClr val="B7A1F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pt-BR" altLang="pt-BR" sz="200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72710" name="Group 6"/>
          <p:cNvGrpSpPr>
            <a:grpSpLocks/>
          </p:cNvGrpSpPr>
          <p:nvPr/>
        </p:nvGrpSpPr>
        <p:grpSpPr bwMode="auto">
          <a:xfrm>
            <a:off x="4956175" y="4140200"/>
            <a:ext cx="2279650" cy="1657350"/>
            <a:chOff x="3739" y="3161"/>
            <a:chExt cx="1436" cy="1044"/>
          </a:xfrm>
        </p:grpSpPr>
        <p:sp>
          <p:nvSpPr>
            <p:cNvPr id="72713" name="Rectangle 7"/>
            <p:cNvSpPr>
              <a:spLocks noChangeArrowheads="1"/>
            </p:cNvSpPr>
            <p:nvPr/>
          </p:nvSpPr>
          <p:spPr bwMode="auto">
            <a:xfrm>
              <a:off x="4015" y="3205"/>
              <a:ext cx="1117" cy="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SzPct val="90000"/>
                <a:buBlip>
                  <a:blip r:embed="rId3"/>
                </a:buBlip>
                <a:defRPr sz="2800">
                  <a:solidFill>
                    <a:srgbClr val="339933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4"/>
                </a:buBlip>
                <a:defRPr sz="2800">
                  <a:solidFill>
                    <a:srgbClr val="33CCFF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5"/>
                </a:buBlip>
                <a:defRPr sz="2400">
                  <a:solidFill>
                    <a:srgbClr val="0974BD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70000"/>
                <a:buBlip>
                  <a:blip r:embed="rId6"/>
                </a:buBlip>
                <a:defRPr sz="2000">
                  <a:solidFill>
                    <a:srgbClr val="B7A1FD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70000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0000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0000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0000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70000"/>
                <a:buBlip>
                  <a:blip r:embed="rId7"/>
                </a:buBlip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pt-BR" altLang="pt-BR" sz="200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72714" name="Picture 8" descr="legend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69" t="69629" r="11241" b="13719"/>
            <a:stretch>
              <a:fillRect/>
            </a:stretch>
          </p:blipFill>
          <p:spPr bwMode="auto">
            <a:xfrm>
              <a:off x="3739" y="3161"/>
              <a:ext cx="1436" cy="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813" name="AutoShape 1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281113" y="5949950"/>
            <a:ext cx="6581775" cy="531813"/>
          </a:xfrm>
          <a:prstGeom prst="actionButtonBlank">
            <a:avLst/>
          </a:prstGeom>
          <a:gradFill rotWithShape="0">
            <a:gsLst>
              <a:gs pos="0">
                <a:srgbClr val="CC3300"/>
              </a:gs>
              <a:gs pos="100000">
                <a:srgbClr val="CC3300">
                  <a:gamma/>
                  <a:tint val="7372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buClr>
                <a:schemeClr val="folHlink"/>
              </a:buClr>
              <a:buFont typeface="Wingdings" pitchFamily="2" charset="2"/>
              <a:buNone/>
              <a:defRPr/>
            </a:pPr>
            <a:r>
              <a:rPr lang="pt-BR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 tendência de crescimento periférico se mantém até 2025</a:t>
            </a:r>
          </a:p>
        </p:txBody>
      </p:sp>
      <p:pic>
        <p:nvPicPr>
          <p:cNvPr id="72712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176213"/>
            <a:ext cx="2541588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>
                      <a:alpha val="50000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8420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47675" y="1169988"/>
            <a:ext cx="8588821" cy="5211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"/>
          <a:stretch>
            <a:fillRect/>
          </a:stretch>
        </p:blipFill>
        <p:spPr bwMode="auto">
          <a:xfrm>
            <a:off x="447675" y="1290638"/>
            <a:ext cx="6900863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Retângulo 1"/>
          <p:cNvSpPr>
            <a:spLocks noChangeArrowheads="1"/>
          </p:cNvSpPr>
          <p:nvPr/>
        </p:nvSpPr>
        <p:spPr bwMode="auto">
          <a:xfrm>
            <a:off x="877887" y="5767388"/>
            <a:ext cx="16478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90000"/>
              <a:buBlip>
                <a:blip r:embed="rId3"/>
              </a:buBlip>
              <a:defRPr sz="2800">
                <a:solidFill>
                  <a:srgbClr val="339933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4"/>
              </a:buBlip>
              <a:defRPr sz="2800">
                <a:solidFill>
                  <a:srgbClr val="33CCFF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400">
                <a:solidFill>
                  <a:srgbClr val="0974B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rgbClr val="B7A1F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pt-BR" altLang="pt-BR" sz="800" b="1" dirty="0">
                <a:solidFill>
                  <a:schemeClr val="tx1"/>
                </a:solidFill>
                <a:latin typeface="Arial" charset="0"/>
              </a:rPr>
              <a:t>Fonte: </a:t>
            </a:r>
            <a:r>
              <a:rPr lang="pt-BR" altLang="pt-BR" sz="800" dirty="0">
                <a:solidFill>
                  <a:schemeClr val="tx1"/>
                </a:solidFill>
                <a:latin typeface="Arial" charset="0"/>
              </a:rPr>
              <a:t>IBGE; Fundação Seade.</a:t>
            </a:r>
          </a:p>
        </p:txBody>
      </p:sp>
      <p:pic>
        <p:nvPicPr>
          <p:cNvPr id="7373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3987800"/>
            <a:ext cx="3477071" cy="213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7373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5" t="16264" b="12392"/>
          <a:stretch>
            <a:fillRect/>
          </a:stretch>
        </p:blipFill>
        <p:spPr bwMode="auto">
          <a:xfrm>
            <a:off x="4603750" y="4330700"/>
            <a:ext cx="1009650" cy="154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971550" y="260350"/>
            <a:ext cx="628173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4400" b="1" kern="1200" dirty="0">
                <a:solidFill>
                  <a:srgbClr val="0099DA"/>
                </a:solidFill>
                <a:latin typeface="Verdana" pitchFamily="34" charset="0"/>
                <a:ea typeface="+mn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9pPr>
          </a:lstStyle>
          <a:p>
            <a:pPr marL="609600" indent="-609600">
              <a:lnSpc>
                <a:spcPct val="200000"/>
              </a:lnSpc>
              <a:spcBef>
                <a:spcPct val="50000"/>
              </a:spcBef>
              <a:tabLst>
                <a:tab pos="3857625" algn="l"/>
              </a:tabLst>
              <a:defRPr/>
            </a:pPr>
            <a:r>
              <a:rPr sz="1800" b="0" i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Índice Paulista de Vulnerabilidade Social - IPVS</a:t>
            </a:r>
          </a:p>
        </p:txBody>
      </p:sp>
    </p:spTree>
    <p:extLst>
      <p:ext uri="{BB962C8B-B14F-4D97-AF65-F5344CB8AC3E}">
        <p14:creationId xmlns:p14="http://schemas.microsoft.com/office/powerpoint/2010/main" val="36984189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7197725" y="2852738"/>
            <a:ext cx="0" cy="1887537"/>
          </a:xfrm>
          <a:prstGeom prst="line">
            <a:avLst/>
          </a:prstGeom>
          <a:noFill/>
          <a:ln w="63500" cap="sq">
            <a:solidFill>
              <a:srgbClr val="00808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2051050" y="2852738"/>
            <a:ext cx="0" cy="1962150"/>
          </a:xfrm>
          <a:prstGeom prst="line">
            <a:avLst/>
          </a:prstGeom>
          <a:noFill/>
          <a:ln w="63500" cap="sq">
            <a:solidFill>
              <a:srgbClr val="00808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 flipH="1">
            <a:off x="2843213" y="2889250"/>
            <a:ext cx="0" cy="363538"/>
          </a:xfrm>
          <a:prstGeom prst="line">
            <a:avLst/>
          </a:prstGeom>
          <a:noFill/>
          <a:ln w="63500" cap="sq">
            <a:solidFill>
              <a:srgbClr val="00808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3635375" y="2903538"/>
            <a:ext cx="0" cy="2251075"/>
          </a:xfrm>
          <a:prstGeom prst="line">
            <a:avLst/>
          </a:prstGeom>
          <a:noFill/>
          <a:ln w="63500" cap="sq">
            <a:solidFill>
              <a:srgbClr val="00808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5999163" y="2852738"/>
            <a:ext cx="0" cy="798512"/>
          </a:xfrm>
          <a:prstGeom prst="line">
            <a:avLst/>
          </a:prstGeom>
          <a:noFill/>
          <a:ln w="63500" cap="sq">
            <a:solidFill>
              <a:srgbClr val="00808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4389438" y="1236663"/>
            <a:ext cx="300037" cy="581025"/>
          </a:xfrm>
          <a:prstGeom prst="downArrow">
            <a:avLst>
              <a:gd name="adj1" fmla="val 50000"/>
              <a:gd name="adj2" fmla="val 48413"/>
            </a:avLst>
          </a:prstGeom>
          <a:solidFill>
            <a:schemeClr val="hlink"/>
          </a:solidFill>
          <a:ln w="12700" cap="sq">
            <a:solidFill>
              <a:srgbClr val="00808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SzPct val="90000"/>
              <a:buBlip>
                <a:blip r:embed="rId2"/>
              </a:buBlip>
              <a:defRPr sz="2800">
                <a:solidFill>
                  <a:srgbClr val="339933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rgbClr val="33CCFF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rgbClr val="0974B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000">
                <a:solidFill>
                  <a:srgbClr val="B7A1F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endParaRPr lang="pt-BR" altLang="pt-BR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8553" name="AutoShape 9"/>
          <p:cNvSpPr>
            <a:spLocks noChangeArrowheads="1"/>
          </p:cNvSpPr>
          <p:nvPr/>
        </p:nvSpPr>
        <p:spPr bwMode="auto">
          <a:xfrm>
            <a:off x="1335088" y="282575"/>
            <a:ext cx="6408737" cy="649288"/>
          </a:xfrm>
          <a:prstGeom prst="flowChartTerminator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pt-BR" sz="2400" dirty="0">
                <a:solidFill>
                  <a:schemeClr val="tx2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Saneamento</a:t>
            </a:r>
          </a:p>
        </p:txBody>
      </p:sp>
      <p:sp>
        <p:nvSpPr>
          <p:cNvPr id="10249" name="Rectangle 11"/>
          <p:cNvSpPr>
            <a:spLocks noChangeArrowheads="1"/>
          </p:cNvSpPr>
          <p:nvPr/>
        </p:nvSpPr>
        <p:spPr bwMode="auto">
          <a:xfrm>
            <a:off x="1039813" y="4794250"/>
            <a:ext cx="20208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SzPct val="90000"/>
              <a:buBlip>
                <a:blip r:embed="rId2"/>
              </a:buBlip>
              <a:defRPr sz="2800">
                <a:solidFill>
                  <a:srgbClr val="339933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rgbClr val="33CCFF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rgbClr val="0974B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000">
                <a:solidFill>
                  <a:srgbClr val="B7A1F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buClr>
                <a:schemeClr val="hlink"/>
              </a:buClr>
              <a:buSzTx/>
              <a:buFont typeface="Wingdings" pitchFamily="2" charset="2"/>
              <a:buNone/>
            </a:pPr>
            <a:r>
              <a:rPr lang="pt-BR" altLang="pt-BR" sz="1800" b="1">
                <a:solidFill>
                  <a:srgbClr val="0000CC"/>
                </a:solidFill>
              </a:rPr>
              <a:t>Limpeza Urbana</a:t>
            </a:r>
          </a:p>
        </p:txBody>
      </p:sp>
      <p:sp>
        <p:nvSpPr>
          <p:cNvPr id="10250" name="Rectangle 12"/>
          <p:cNvSpPr>
            <a:spLocks noChangeArrowheads="1"/>
          </p:cNvSpPr>
          <p:nvPr/>
        </p:nvSpPr>
        <p:spPr bwMode="auto">
          <a:xfrm>
            <a:off x="0" y="3963988"/>
            <a:ext cx="20208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SzPct val="90000"/>
              <a:buBlip>
                <a:blip r:embed="rId2"/>
              </a:buBlip>
              <a:defRPr sz="2800">
                <a:solidFill>
                  <a:srgbClr val="339933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rgbClr val="33CCFF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rgbClr val="0974B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000">
                <a:solidFill>
                  <a:srgbClr val="B7A1F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buClr>
                <a:schemeClr val="hlink"/>
              </a:buClr>
              <a:buSzTx/>
              <a:buFont typeface="Wingdings" pitchFamily="2" charset="2"/>
              <a:buNone/>
            </a:pPr>
            <a:r>
              <a:rPr lang="pt-BR" altLang="pt-BR" sz="1800" b="1">
                <a:solidFill>
                  <a:srgbClr val="0000CC"/>
                </a:solidFill>
              </a:rPr>
              <a:t>Medicina Preventiva</a:t>
            </a:r>
          </a:p>
        </p:txBody>
      </p:sp>
      <p:sp>
        <p:nvSpPr>
          <p:cNvPr id="10251" name="Rectangle 13"/>
          <p:cNvSpPr>
            <a:spLocks noChangeArrowheads="1"/>
          </p:cNvSpPr>
          <p:nvPr/>
        </p:nvSpPr>
        <p:spPr bwMode="auto">
          <a:xfrm>
            <a:off x="4989513" y="3551238"/>
            <a:ext cx="2019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SzPct val="90000"/>
              <a:buBlip>
                <a:blip r:embed="rId2"/>
              </a:buBlip>
              <a:defRPr sz="2800">
                <a:solidFill>
                  <a:srgbClr val="339933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rgbClr val="33CCFF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rgbClr val="0974B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000">
                <a:solidFill>
                  <a:srgbClr val="B7A1F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buClr>
                <a:schemeClr val="hlink"/>
              </a:buClr>
              <a:buSzTx/>
              <a:buFont typeface="Wingdings" pitchFamily="2" charset="2"/>
              <a:buNone/>
            </a:pPr>
            <a:r>
              <a:rPr lang="pt-BR" altLang="pt-BR" sz="1800" b="1">
                <a:solidFill>
                  <a:srgbClr val="0000CC"/>
                </a:solidFill>
              </a:rPr>
              <a:t>Controle de Vetores</a:t>
            </a:r>
          </a:p>
        </p:txBody>
      </p:sp>
      <p:sp>
        <p:nvSpPr>
          <p:cNvPr id="10252" name="Rectangle 14"/>
          <p:cNvSpPr>
            <a:spLocks noChangeArrowheads="1"/>
          </p:cNvSpPr>
          <p:nvPr/>
        </p:nvSpPr>
        <p:spPr bwMode="auto">
          <a:xfrm>
            <a:off x="3360738" y="3594100"/>
            <a:ext cx="202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SzPct val="90000"/>
              <a:buBlip>
                <a:blip r:embed="rId2"/>
              </a:buBlip>
              <a:defRPr sz="2800">
                <a:solidFill>
                  <a:srgbClr val="339933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rgbClr val="33CCFF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rgbClr val="0974B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000">
                <a:solidFill>
                  <a:srgbClr val="B7A1F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buClr>
                <a:schemeClr val="hlink"/>
              </a:buClr>
              <a:buSzTx/>
              <a:buFont typeface="Wingdings" pitchFamily="2" charset="2"/>
              <a:buNone/>
            </a:pPr>
            <a:r>
              <a:rPr lang="pt-BR" altLang="pt-BR" sz="1800" b="1">
                <a:solidFill>
                  <a:srgbClr val="0000CC"/>
                </a:solidFill>
              </a:rPr>
              <a:t>Drenagem</a:t>
            </a:r>
          </a:p>
        </p:txBody>
      </p:sp>
      <p:sp>
        <p:nvSpPr>
          <p:cNvPr id="10253" name="Rectangle 15"/>
          <p:cNvSpPr>
            <a:spLocks noChangeArrowheads="1"/>
          </p:cNvSpPr>
          <p:nvPr/>
        </p:nvSpPr>
        <p:spPr bwMode="auto">
          <a:xfrm>
            <a:off x="1831975" y="3227388"/>
            <a:ext cx="20224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SzPct val="90000"/>
              <a:buBlip>
                <a:blip r:embed="rId2"/>
              </a:buBlip>
              <a:defRPr sz="2800">
                <a:solidFill>
                  <a:srgbClr val="339933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rgbClr val="33CCFF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rgbClr val="0974B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000">
                <a:solidFill>
                  <a:srgbClr val="B7A1F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buClr>
                <a:schemeClr val="hlink"/>
              </a:buClr>
              <a:buSzTx/>
              <a:buFont typeface="Wingdings" pitchFamily="2" charset="2"/>
              <a:buNone/>
            </a:pPr>
            <a:r>
              <a:rPr lang="pt-BR" altLang="pt-BR" sz="1800" b="1">
                <a:solidFill>
                  <a:srgbClr val="0000CC"/>
                </a:solidFill>
              </a:rPr>
              <a:t>Controle Alimentos</a:t>
            </a:r>
          </a:p>
        </p:txBody>
      </p:sp>
      <p:sp>
        <p:nvSpPr>
          <p:cNvPr id="10254" name="Rectangle 16"/>
          <p:cNvSpPr>
            <a:spLocks noChangeArrowheads="1"/>
          </p:cNvSpPr>
          <p:nvPr/>
        </p:nvSpPr>
        <p:spPr bwMode="auto">
          <a:xfrm>
            <a:off x="7123113" y="3859213"/>
            <a:ext cx="2020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SzPct val="90000"/>
              <a:buBlip>
                <a:blip r:embed="rId2"/>
              </a:buBlip>
              <a:defRPr sz="2800">
                <a:solidFill>
                  <a:srgbClr val="339933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rgbClr val="33CCFF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rgbClr val="0974B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000">
                <a:solidFill>
                  <a:srgbClr val="B7A1F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buClr>
                <a:schemeClr val="hlink"/>
              </a:buClr>
              <a:buSzTx/>
              <a:buFont typeface="Wingdings" pitchFamily="2" charset="2"/>
              <a:buNone/>
            </a:pPr>
            <a:r>
              <a:rPr lang="pt-BR" altLang="pt-BR" sz="1800" b="1">
                <a:solidFill>
                  <a:srgbClr val="0000CC"/>
                </a:solidFill>
              </a:rPr>
              <a:t>Habitação</a:t>
            </a:r>
          </a:p>
        </p:txBody>
      </p:sp>
      <p:sp>
        <p:nvSpPr>
          <p:cNvPr id="10255" name="Rectangle 17"/>
          <p:cNvSpPr>
            <a:spLocks noChangeArrowheads="1"/>
          </p:cNvSpPr>
          <p:nvPr/>
        </p:nvSpPr>
        <p:spPr bwMode="auto">
          <a:xfrm>
            <a:off x="4244975" y="4762500"/>
            <a:ext cx="20208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SzPct val="90000"/>
              <a:buBlip>
                <a:blip r:embed="rId2"/>
              </a:buBlip>
              <a:defRPr sz="2800">
                <a:solidFill>
                  <a:srgbClr val="339933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rgbClr val="33CCFF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rgbClr val="0974B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000">
                <a:solidFill>
                  <a:srgbClr val="B7A1F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buClr>
                <a:schemeClr val="hlink"/>
              </a:buClr>
              <a:buSzTx/>
              <a:buFont typeface="Wingdings" pitchFamily="2" charset="2"/>
              <a:buNone/>
            </a:pPr>
            <a:r>
              <a:rPr lang="pt-BR" altLang="pt-BR" sz="1800" b="1">
                <a:solidFill>
                  <a:srgbClr val="0000CC"/>
                </a:solidFill>
              </a:rPr>
              <a:t>Controle Poluição</a:t>
            </a:r>
          </a:p>
        </p:txBody>
      </p:sp>
      <p:cxnSp>
        <p:nvCxnSpPr>
          <p:cNvPr id="10256" name="AutoShape 18"/>
          <p:cNvCxnSpPr>
            <a:cxnSpLocks noChangeShapeType="1"/>
            <a:stCxn id="108552" idx="1"/>
            <a:endCxn id="10250" idx="0"/>
          </p:cNvCxnSpPr>
          <p:nvPr/>
        </p:nvCxnSpPr>
        <p:spPr bwMode="auto">
          <a:xfrm rot="10800000" flipV="1">
            <a:off x="1011238" y="2411413"/>
            <a:ext cx="644525" cy="1552575"/>
          </a:xfrm>
          <a:prstGeom prst="bentConnector2">
            <a:avLst/>
          </a:prstGeom>
          <a:noFill/>
          <a:ln w="63500" cap="sq">
            <a:solidFill>
              <a:srgbClr val="008080"/>
            </a:solidFill>
            <a:miter lim="800000"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7" name="AutoShape 19"/>
          <p:cNvCxnSpPr>
            <a:cxnSpLocks noChangeShapeType="1"/>
            <a:stCxn id="108552" idx="3"/>
            <a:endCxn id="10254" idx="0"/>
          </p:cNvCxnSpPr>
          <p:nvPr/>
        </p:nvCxnSpPr>
        <p:spPr bwMode="auto">
          <a:xfrm>
            <a:off x="7421563" y="2411413"/>
            <a:ext cx="712787" cy="1447800"/>
          </a:xfrm>
          <a:prstGeom prst="bentConnector2">
            <a:avLst/>
          </a:prstGeom>
          <a:noFill/>
          <a:ln w="63500" cap="sq">
            <a:solidFill>
              <a:srgbClr val="008080"/>
            </a:solidFill>
            <a:miter lim="800000"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58" name="Rectangle 12"/>
          <p:cNvSpPr>
            <a:spLocks noChangeArrowheads="1"/>
          </p:cNvSpPr>
          <p:nvPr/>
        </p:nvSpPr>
        <p:spPr bwMode="auto">
          <a:xfrm>
            <a:off x="6186488" y="4665663"/>
            <a:ext cx="2022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SzPct val="90000"/>
              <a:buBlip>
                <a:blip r:embed="rId2"/>
              </a:buBlip>
              <a:defRPr sz="2800">
                <a:solidFill>
                  <a:srgbClr val="339933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rgbClr val="33CCFF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rgbClr val="0974B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000">
                <a:solidFill>
                  <a:srgbClr val="B7A1F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buClr>
                <a:schemeClr val="hlink"/>
              </a:buClr>
              <a:buSzTx/>
              <a:buFont typeface="Wingdings" pitchFamily="2" charset="2"/>
              <a:buNone/>
            </a:pPr>
            <a:r>
              <a:rPr lang="pt-BR" altLang="pt-BR" sz="1800" b="1">
                <a:solidFill>
                  <a:srgbClr val="0000CC"/>
                </a:solidFill>
              </a:rPr>
              <a:t>Sistemas de Esgotamento Sanitário</a:t>
            </a:r>
          </a:p>
        </p:txBody>
      </p:sp>
      <p:sp>
        <p:nvSpPr>
          <p:cNvPr id="10259" name="Rectangle 12"/>
          <p:cNvSpPr>
            <a:spLocks noChangeArrowheads="1"/>
          </p:cNvSpPr>
          <p:nvPr/>
        </p:nvSpPr>
        <p:spPr bwMode="auto">
          <a:xfrm>
            <a:off x="2625725" y="5127625"/>
            <a:ext cx="20208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SzPct val="90000"/>
              <a:buBlip>
                <a:blip r:embed="rId2"/>
              </a:buBlip>
              <a:defRPr sz="2800">
                <a:solidFill>
                  <a:srgbClr val="339933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rgbClr val="33CCFF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rgbClr val="0974B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000">
                <a:solidFill>
                  <a:srgbClr val="B7A1F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buClr>
                <a:schemeClr val="hlink"/>
              </a:buClr>
              <a:buSzTx/>
              <a:buFont typeface="Wingdings" pitchFamily="2" charset="2"/>
              <a:buNone/>
            </a:pPr>
            <a:r>
              <a:rPr lang="pt-BR" altLang="pt-BR" sz="1800" b="1">
                <a:solidFill>
                  <a:srgbClr val="0000CC"/>
                </a:solidFill>
              </a:rPr>
              <a:t>Sistemas de abastecimento de Água</a:t>
            </a:r>
          </a:p>
        </p:txBody>
      </p:sp>
      <p:sp>
        <p:nvSpPr>
          <p:cNvPr id="10260" name="Line 6"/>
          <p:cNvSpPr>
            <a:spLocks noChangeShapeType="1"/>
          </p:cNvSpPr>
          <p:nvPr/>
        </p:nvSpPr>
        <p:spPr bwMode="auto">
          <a:xfrm>
            <a:off x="4371975" y="2903538"/>
            <a:ext cx="0" cy="798512"/>
          </a:xfrm>
          <a:prstGeom prst="line">
            <a:avLst/>
          </a:prstGeom>
          <a:noFill/>
          <a:ln w="63500" cap="sq">
            <a:solidFill>
              <a:srgbClr val="00808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10261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2897188"/>
            <a:ext cx="255588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2" name="AutoShape 8"/>
          <p:cNvSpPr>
            <a:spLocks noChangeArrowheads="1"/>
          </p:cNvSpPr>
          <p:nvPr/>
        </p:nvSpPr>
        <p:spPr bwMode="auto">
          <a:xfrm>
            <a:off x="1655763" y="1974850"/>
            <a:ext cx="5765800" cy="871538"/>
          </a:xfrm>
          <a:prstGeom prst="plaque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1"/>
          <a:lstStyle/>
          <a:p>
            <a:pPr algn="ctr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endParaRPr lang="pt-BR" b="1" dirty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pt-BR" sz="2400" dirty="0">
                <a:solidFill>
                  <a:schemeClr val="tx2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FFFFFF"/>
                  </a:outerShdw>
                </a:effectLst>
              </a:rPr>
              <a:t>Ações Integradas</a:t>
            </a:r>
          </a:p>
          <a:p>
            <a:pPr algn="ctr">
              <a:spcBef>
                <a:spcPct val="50000"/>
              </a:spcBef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9685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827088" y="4149725"/>
            <a:ext cx="77168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marL="190500" indent="-190500" algn="ctr" eaLnBrk="0" hangingPunct="0">
              <a:spcBef>
                <a:spcPct val="50000"/>
              </a:spcBef>
              <a:defRPr/>
            </a:pPr>
            <a:r>
              <a:rPr lang="en-US" sz="3200" b="1" i="1" dirty="0">
                <a:solidFill>
                  <a:srgbClr val="002060"/>
                </a:solidFill>
              </a:rPr>
              <a:t>O </a:t>
            </a:r>
            <a:r>
              <a:rPr lang="en-US" sz="3200" b="1" i="1" dirty="0" err="1">
                <a:solidFill>
                  <a:srgbClr val="002060"/>
                </a:solidFill>
              </a:rPr>
              <a:t>controle</a:t>
            </a:r>
            <a:r>
              <a:rPr lang="en-US" sz="3200" b="1" i="1" dirty="0">
                <a:solidFill>
                  <a:srgbClr val="002060"/>
                </a:solidFill>
              </a:rPr>
              <a:t> da </a:t>
            </a:r>
            <a:r>
              <a:rPr lang="en-US" sz="3200" b="1" i="1" dirty="0" err="1">
                <a:solidFill>
                  <a:srgbClr val="002060"/>
                </a:solidFill>
              </a:rPr>
              <a:t>qualidade</a:t>
            </a:r>
            <a:r>
              <a:rPr lang="en-US" sz="3200" b="1" i="1" dirty="0">
                <a:solidFill>
                  <a:srgbClr val="002060"/>
                </a:solidFill>
              </a:rPr>
              <a:t> da </a:t>
            </a:r>
            <a:r>
              <a:rPr lang="en-US" sz="3200" b="1" i="1" dirty="0" err="1">
                <a:solidFill>
                  <a:srgbClr val="002060"/>
                </a:solidFill>
              </a:rPr>
              <a:t>água</a:t>
            </a:r>
            <a:r>
              <a:rPr lang="en-US" sz="3200" b="1" i="1" dirty="0">
                <a:solidFill>
                  <a:srgbClr val="002060"/>
                </a:solidFill>
              </a:rPr>
              <a:t> é  um </a:t>
            </a:r>
            <a:r>
              <a:rPr lang="en-US" sz="3200" b="1" i="1" dirty="0" err="1">
                <a:solidFill>
                  <a:srgbClr val="002060"/>
                </a:solidFill>
              </a:rPr>
              <a:t>importante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mecanismo</a:t>
            </a:r>
            <a:r>
              <a:rPr lang="en-US" sz="3200" b="1" i="1" dirty="0">
                <a:solidFill>
                  <a:srgbClr val="002060"/>
                </a:solidFill>
              </a:rPr>
              <a:t> para o </a:t>
            </a:r>
            <a:r>
              <a:rPr lang="en-US" sz="3200" b="1" i="1" dirty="0" err="1">
                <a:solidFill>
                  <a:srgbClr val="002060"/>
                </a:solidFill>
              </a:rPr>
              <a:t>aumento</a:t>
            </a:r>
            <a:r>
              <a:rPr lang="en-US" sz="3200" b="1" i="1" dirty="0">
                <a:solidFill>
                  <a:srgbClr val="002060"/>
                </a:solidFill>
              </a:rPr>
              <a:t> da </a:t>
            </a:r>
            <a:r>
              <a:rPr lang="en-US" sz="3200" b="1" i="1" dirty="0" err="1">
                <a:solidFill>
                  <a:srgbClr val="002060"/>
                </a:solidFill>
              </a:rPr>
              <a:t>disponibilidade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hídrica</a:t>
            </a:r>
            <a:r>
              <a:rPr lang="en-US" sz="3200" b="1" i="1" dirty="0">
                <a:solidFill>
                  <a:srgbClr val="002060"/>
                </a:solidFill>
              </a:rPr>
              <a:t> para </a:t>
            </a:r>
            <a:r>
              <a:rPr lang="en-US" sz="3200" b="1" i="1" dirty="0" err="1">
                <a:solidFill>
                  <a:srgbClr val="002060"/>
                </a:solidFill>
              </a:rPr>
              <a:t>usos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múltiplos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" name="Retângulo de cantos arredondados 1"/>
          <p:cNvSpPr/>
          <p:nvPr/>
        </p:nvSpPr>
        <p:spPr>
          <a:xfrm>
            <a:off x="1782762" y="1989138"/>
            <a:ext cx="2398501" cy="1079500"/>
          </a:xfrm>
          <a:prstGeom prst="roundRect">
            <a:avLst/>
          </a:prstGeom>
          <a:gradFill flip="none" rotWithShape="1"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schemeClr val="tx1"/>
                </a:solidFill>
              </a:rPr>
              <a:t>Gestão Integrada</a:t>
            </a:r>
          </a:p>
        </p:txBody>
      </p:sp>
      <p:sp>
        <p:nvSpPr>
          <p:cNvPr id="3" name="Seta para a direita 2"/>
          <p:cNvSpPr/>
          <p:nvPr/>
        </p:nvSpPr>
        <p:spPr>
          <a:xfrm>
            <a:off x="4259600" y="2385219"/>
            <a:ext cx="755650" cy="287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5105400" y="1989138"/>
            <a:ext cx="2634952" cy="1079500"/>
          </a:xfrm>
          <a:prstGeom prst="roundRect">
            <a:avLst/>
          </a:prstGeom>
          <a:gradFill flip="none" rotWithShape="1">
            <a:gsLst>
              <a:gs pos="0">
                <a:srgbClr val="33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schemeClr val="tx1"/>
                </a:solidFill>
              </a:rPr>
              <a:t>Disponibilidade Hídrica</a:t>
            </a:r>
          </a:p>
        </p:txBody>
      </p:sp>
    </p:spTree>
    <p:extLst>
      <p:ext uri="{BB962C8B-B14F-4D97-AF65-F5344CB8AC3E}">
        <p14:creationId xmlns:p14="http://schemas.microsoft.com/office/powerpoint/2010/main" val="8060993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30" y="260648"/>
            <a:ext cx="7816368" cy="6985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47A82">
                      <a:alpha val="50000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98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9351"/>
            <a:ext cx="7957319" cy="680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47A82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12291" name="Retângulo 1"/>
          <p:cNvSpPr>
            <a:spLocks noChangeArrowheads="1"/>
          </p:cNvSpPr>
          <p:nvPr/>
        </p:nvSpPr>
        <p:spPr bwMode="auto">
          <a:xfrm>
            <a:off x="683569" y="229352"/>
            <a:ext cx="2736303" cy="1155520"/>
          </a:xfrm>
          <a:prstGeom prst="rect">
            <a:avLst/>
          </a:prstGeom>
          <a:solidFill>
            <a:srgbClr val="00B050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90000"/>
              <a:buBlip>
                <a:blip r:embed="rId3"/>
              </a:buBlip>
              <a:defRPr sz="2800">
                <a:solidFill>
                  <a:srgbClr val="339933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4"/>
              </a:buBlip>
              <a:defRPr sz="2800">
                <a:solidFill>
                  <a:srgbClr val="33CCFF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400">
                <a:solidFill>
                  <a:srgbClr val="0974B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rgbClr val="B7A1F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endParaRPr lang="pt-BR" altLang="pt-BR" sz="20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2292" name="Retângulo 6"/>
          <p:cNvSpPr>
            <a:spLocks noChangeArrowheads="1"/>
          </p:cNvSpPr>
          <p:nvPr/>
        </p:nvSpPr>
        <p:spPr bwMode="auto">
          <a:xfrm>
            <a:off x="3419872" y="229352"/>
            <a:ext cx="5004991" cy="2163582"/>
          </a:xfrm>
          <a:prstGeom prst="rect">
            <a:avLst/>
          </a:prstGeom>
          <a:solidFill>
            <a:srgbClr val="00B050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90000"/>
              <a:buBlip>
                <a:blip r:embed="rId3"/>
              </a:buBlip>
              <a:defRPr sz="2800">
                <a:solidFill>
                  <a:srgbClr val="339933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4"/>
              </a:buBlip>
              <a:defRPr sz="2800">
                <a:solidFill>
                  <a:srgbClr val="33CCFF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400">
                <a:solidFill>
                  <a:srgbClr val="0974B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rgbClr val="B7A1F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endParaRPr lang="pt-BR" altLang="pt-BR" sz="20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2293" name="Retângulo 7"/>
          <p:cNvSpPr>
            <a:spLocks noChangeArrowheads="1"/>
          </p:cNvSpPr>
          <p:nvPr/>
        </p:nvSpPr>
        <p:spPr bwMode="auto">
          <a:xfrm>
            <a:off x="5652120" y="2391346"/>
            <a:ext cx="2760043" cy="1109662"/>
          </a:xfrm>
          <a:prstGeom prst="rect">
            <a:avLst/>
          </a:prstGeom>
          <a:solidFill>
            <a:srgbClr val="00B050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90000"/>
              <a:buBlip>
                <a:blip r:embed="rId3"/>
              </a:buBlip>
              <a:defRPr sz="2800">
                <a:solidFill>
                  <a:srgbClr val="339933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4"/>
              </a:buBlip>
              <a:defRPr sz="2800">
                <a:solidFill>
                  <a:srgbClr val="33CCFF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400">
                <a:solidFill>
                  <a:srgbClr val="0974B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rgbClr val="B7A1F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endParaRPr lang="pt-BR" altLang="pt-BR" sz="200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2544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533400" y="0"/>
            <a:ext cx="8610600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marL="609600" indent="-609600">
              <a:defRPr/>
            </a:pPr>
            <a:r>
              <a:rPr kumimoji="0" 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</a:t>
            </a: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CLASSIFICAÇÃO DAS ÁGUAS NATURAIS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57200" y="838200"/>
            <a:ext cx="8534400" cy="58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342900" indent="46038" eaLnBrk="0" hangingPunct="0">
              <a:tabLst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55663" indent="-96838" eaLnBrk="0" hangingPunct="0">
              <a:tabLst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84288" indent="-138113" eaLnBrk="0" hangingPunct="0">
              <a:tabLst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70000"/>
              </a:lnSpc>
              <a:spcBef>
                <a:spcPct val="50000"/>
              </a:spcBef>
              <a:spcAft>
                <a:spcPct val="25000"/>
              </a:spcAft>
              <a:buClr>
                <a:srgbClr val="6699FF"/>
              </a:buClr>
            </a:pPr>
            <a:r>
              <a:rPr kumimoji="0" lang="pt-BR" altLang="pt-BR" sz="1800" b="1" u="sng">
                <a:solidFill>
                  <a:srgbClr val="0070C0"/>
                </a:solidFill>
                <a:latin typeface="Arial" pitchFamily="34" charset="0"/>
              </a:rPr>
              <a:t>METEÓRICAS OU ATMOSFÉRICAS:</a:t>
            </a:r>
            <a:r>
              <a:rPr kumimoji="0" lang="pt-BR" altLang="pt-BR" sz="1800" b="1">
                <a:solidFill>
                  <a:srgbClr val="0070C0"/>
                </a:solidFill>
                <a:latin typeface="Arial" pitchFamily="34" charset="0"/>
              </a:rPr>
              <a:t> </a:t>
            </a:r>
          </a:p>
          <a:p>
            <a:pPr lvl="1" algn="just" eaLnBrk="1" hangingPunct="1">
              <a:lnSpc>
                <a:spcPct val="70000"/>
              </a:lnSpc>
              <a:spcBef>
                <a:spcPct val="5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</a:pPr>
            <a:r>
              <a:rPr kumimoji="0" lang="pt-BR" altLang="pt-BR" sz="1800" b="1">
                <a:latin typeface="Arial" pitchFamily="34" charset="0"/>
              </a:rPr>
              <a:t> </a:t>
            </a:r>
            <a:r>
              <a:rPr kumimoji="0" lang="pt-BR" altLang="pt-BR" sz="1800" b="1">
                <a:solidFill>
                  <a:srgbClr val="000000"/>
                </a:solidFill>
                <a:latin typeface="Arial" pitchFamily="34" charset="0"/>
              </a:rPr>
              <a:t>Chuva</a:t>
            </a:r>
          </a:p>
          <a:p>
            <a:pPr lvl="1" algn="just" eaLnBrk="1" hangingPunct="1">
              <a:lnSpc>
                <a:spcPct val="70000"/>
              </a:lnSpc>
              <a:spcBef>
                <a:spcPct val="5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</a:pPr>
            <a:r>
              <a:rPr kumimoji="0" lang="pt-BR" altLang="pt-BR" sz="1800" b="1">
                <a:solidFill>
                  <a:srgbClr val="000000"/>
                </a:solidFill>
                <a:latin typeface="Arial" pitchFamily="34" charset="0"/>
              </a:rPr>
              <a:t> Neve</a:t>
            </a:r>
          </a:p>
          <a:p>
            <a:pPr lvl="1" algn="just" eaLnBrk="1" hangingPunct="1">
              <a:lnSpc>
                <a:spcPct val="70000"/>
              </a:lnSpc>
              <a:spcBef>
                <a:spcPct val="5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</a:pPr>
            <a:r>
              <a:rPr kumimoji="0" lang="pt-BR" altLang="pt-BR" sz="1800" b="1">
                <a:solidFill>
                  <a:srgbClr val="000000"/>
                </a:solidFill>
                <a:latin typeface="Arial" pitchFamily="34" charset="0"/>
              </a:rPr>
              <a:t> Granizo</a:t>
            </a:r>
          </a:p>
          <a:p>
            <a:pPr algn="just" eaLnBrk="1" hangingPunct="1">
              <a:lnSpc>
                <a:spcPct val="70000"/>
              </a:lnSpc>
              <a:spcBef>
                <a:spcPct val="50000"/>
              </a:spcBef>
              <a:spcAft>
                <a:spcPct val="25000"/>
              </a:spcAft>
              <a:buClr>
                <a:srgbClr val="6699FF"/>
              </a:buClr>
            </a:pPr>
            <a:r>
              <a:rPr kumimoji="0" lang="pt-BR" altLang="pt-BR" sz="1800" b="1" u="sng">
                <a:solidFill>
                  <a:srgbClr val="0070C0"/>
                </a:solidFill>
                <a:latin typeface="Arial" pitchFamily="34" charset="0"/>
              </a:rPr>
              <a:t>SUPERFICIAIS</a:t>
            </a:r>
            <a:r>
              <a:rPr kumimoji="0" lang="pt-BR" altLang="pt-BR" sz="1800" b="1">
                <a:solidFill>
                  <a:srgbClr val="0070C0"/>
                </a:solidFill>
                <a:latin typeface="Arial" pitchFamily="34" charset="0"/>
              </a:rPr>
              <a:t>: </a:t>
            </a:r>
          </a:p>
          <a:p>
            <a:pPr lvl="1" algn="just" eaLnBrk="1" hangingPunct="1">
              <a:lnSpc>
                <a:spcPct val="70000"/>
              </a:lnSpc>
              <a:spcBef>
                <a:spcPct val="5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</a:pPr>
            <a:r>
              <a:rPr kumimoji="0" lang="pt-BR" altLang="pt-BR" sz="1800" b="1">
                <a:solidFill>
                  <a:srgbClr val="000000"/>
                </a:solidFill>
                <a:latin typeface="Arial" pitchFamily="34" charset="0"/>
              </a:rPr>
              <a:t> Minas</a:t>
            </a:r>
          </a:p>
          <a:p>
            <a:pPr lvl="1" algn="just" eaLnBrk="1" hangingPunct="1">
              <a:lnSpc>
                <a:spcPct val="70000"/>
              </a:lnSpc>
              <a:spcBef>
                <a:spcPct val="5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</a:pPr>
            <a:r>
              <a:rPr kumimoji="0" lang="pt-BR" altLang="pt-BR" sz="1800" b="1">
                <a:solidFill>
                  <a:srgbClr val="000000"/>
                </a:solidFill>
                <a:latin typeface="Arial" pitchFamily="34" charset="0"/>
              </a:rPr>
              <a:t> Mananciais de serra</a:t>
            </a:r>
          </a:p>
          <a:p>
            <a:pPr lvl="1" algn="just" eaLnBrk="1" hangingPunct="1">
              <a:lnSpc>
                <a:spcPct val="70000"/>
              </a:lnSpc>
              <a:spcBef>
                <a:spcPct val="5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</a:pPr>
            <a:r>
              <a:rPr kumimoji="0" lang="pt-BR" altLang="pt-BR" sz="1800" b="1">
                <a:solidFill>
                  <a:srgbClr val="000000"/>
                </a:solidFill>
                <a:latin typeface="Arial" pitchFamily="34" charset="0"/>
              </a:rPr>
              <a:t> Mananciais expostos (rios, lagos, represas, etc)</a:t>
            </a:r>
          </a:p>
          <a:p>
            <a:pPr algn="just" eaLnBrk="1" hangingPunct="1">
              <a:lnSpc>
                <a:spcPct val="70000"/>
              </a:lnSpc>
              <a:spcBef>
                <a:spcPct val="50000"/>
              </a:spcBef>
              <a:spcAft>
                <a:spcPct val="25000"/>
              </a:spcAft>
              <a:buClr>
                <a:srgbClr val="6699FF"/>
              </a:buClr>
            </a:pPr>
            <a:r>
              <a:rPr kumimoji="0" lang="pt-BR" altLang="pt-BR" sz="1800" b="1" u="sng">
                <a:solidFill>
                  <a:srgbClr val="0070C0"/>
                </a:solidFill>
                <a:latin typeface="Arial" pitchFamily="34" charset="0"/>
              </a:rPr>
              <a:t>SUBTERRÂNEAS</a:t>
            </a:r>
            <a:r>
              <a:rPr kumimoji="0" lang="pt-BR" altLang="pt-BR" sz="1800" b="1">
                <a:solidFill>
                  <a:srgbClr val="0070C0"/>
                </a:solidFill>
                <a:latin typeface="Arial" pitchFamily="34" charset="0"/>
              </a:rPr>
              <a:t>: </a:t>
            </a:r>
          </a:p>
          <a:p>
            <a:pPr lvl="1" algn="just" eaLnBrk="1" hangingPunct="1">
              <a:lnSpc>
                <a:spcPct val="70000"/>
              </a:lnSpc>
              <a:spcBef>
                <a:spcPct val="5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</a:pPr>
            <a:r>
              <a:rPr kumimoji="0" lang="pt-BR" altLang="pt-BR" sz="1800" b="1">
                <a:solidFill>
                  <a:srgbClr val="000000"/>
                </a:solidFill>
                <a:latin typeface="Arial" pitchFamily="34" charset="0"/>
              </a:rPr>
              <a:t> Lençol freático</a:t>
            </a:r>
          </a:p>
          <a:p>
            <a:pPr lvl="2" algn="just" eaLnBrk="1" hangingPunct="1">
              <a:lnSpc>
                <a:spcPct val="70000"/>
              </a:lnSpc>
              <a:spcBef>
                <a:spcPct val="5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</a:pPr>
            <a:r>
              <a:rPr kumimoji="0" lang="pt-BR" altLang="pt-BR" sz="1800" b="1">
                <a:solidFill>
                  <a:srgbClr val="000000"/>
                </a:solidFill>
                <a:latin typeface="Arial" pitchFamily="34" charset="0"/>
              </a:rPr>
              <a:t>Drenos</a:t>
            </a:r>
          </a:p>
          <a:p>
            <a:pPr lvl="2" algn="just" eaLnBrk="1" hangingPunct="1">
              <a:lnSpc>
                <a:spcPct val="70000"/>
              </a:lnSpc>
              <a:spcBef>
                <a:spcPct val="5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</a:pPr>
            <a:r>
              <a:rPr kumimoji="0" lang="pt-BR" altLang="pt-BR" sz="1800" b="1">
                <a:solidFill>
                  <a:srgbClr val="000000"/>
                </a:solidFill>
                <a:latin typeface="Arial" pitchFamily="34" charset="0"/>
              </a:rPr>
              <a:t>Poços amazonas</a:t>
            </a:r>
          </a:p>
          <a:p>
            <a:pPr lvl="1" algn="just" eaLnBrk="1" hangingPunct="1">
              <a:lnSpc>
                <a:spcPct val="70000"/>
              </a:lnSpc>
              <a:spcBef>
                <a:spcPct val="5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</a:pPr>
            <a:r>
              <a:rPr kumimoji="0" lang="pt-BR" altLang="pt-BR" sz="1800" b="1">
                <a:solidFill>
                  <a:srgbClr val="000000"/>
                </a:solidFill>
                <a:latin typeface="Arial" pitchFamily="34" charset="0"/>
              </a:rPr>
              <a:t> Lençol profundo</a:t>
            </a:r>
          </a:p>
          <a:p>
            <a:pPr lvl="2" algn="just" eaLnBrk="1" hangingPunct="1">
              <a:lnSpc>
                <a:spcPct val="70000"/>
              </a:lnSpc>
              <a:spcBef>
                <a:spcPct val="5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</a:pPr>
            <a:r>
              <a:rPr kumimoji="0" lang="pt-BR" altLang="pt-BR" sz="1800" b="1">
                <a:solidFill>
                  <a:srgbClr val="000000"/>
                </a:solidFill>
                <a:latin typeface="Arial" pitchFamily="34" charset="0"/>
              </a:rPr>
              <a:t>Poço profundo</a:t>
            </a:r>
          </a:p>
          <a:p>
            <a:pPr lvl="2" algn="just" eaLnBrk="1" hangingPunct="1">
              <a:lnSpc>
                <a:spcPct val="70000"/>
              </a:lnSpc>
              <a:spcBef>
                <a:spcPct val="5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</a:pPr>
            <a:r>
              <a:rPr kumimoji="0" lang="pt-BR" altLang="pt-BR" sz="1800" b="1">
                <a:solidFill>
                  <a:srgbClr val="000000"/>
                </a:solidFill>
                <a:latin typeface="Arial" pitchFamily="34" charset="0"/>
              </a:rPr>
              <a:t>Poções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533400" y="136525"/>
            <a:ext cx="8610600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marL="609600" indent="-609600" algn="just"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</a:t>
            </a:r>
            <a:r>
              <a:rPr kumimoji="0" 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CARACTERÍSTICAS </a:t>
            </a: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DAS ÁGUAS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819150" y="1411288"/>
            <a:ext cx="750570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342900" indent="46038" eaLnBrk="0" hangingPunct="0">
              <a:tabLst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80000"/>
              </a:lnSpc>
              <a:spcBef>
                <a:spcPct val="50000"/>
              </a:spcBef>
              <a:spcAft>
                <a:spcPct val="25000"/>
              </a:spcAft>
              <a:buClr>
                <a:srgbClr val="6699FF"/>
              </a:buClr>
            </a:pPr>
            <a:r>
              <a:rPr kumimoji="0" lang="pt-BR" altLang="pt-BR" b="1">
                <a:solidFill>
                  <a:srgbClr val="0066FF"/>
                </a:solidFill>
                <a:latin typeface="Arial" pitchFamily="34" charset="0"/>
              </a:rPr>
              <a:t>A água destinada ao consumo humano deve ser isenta de contaminantes químicos ou biológicos, além de apresentar certos requisitos de ordem estética, principalmente, baixos índices de cor e turbidez e ausência de propriedades organolépticas – odor e sabor .</a:t>
            </a:r>
            <a:endParaRPr kumimoji="0" lang="pt-BR" altLang="pt-BR" b="1">
              <a:solidFill>
                <a:srgbClr val="0099CC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304800" y="-19050"/>
            <a:ext cx="85344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342900" indent="46038" algn="just">
              <a:spcBef>
                <a:spcPct val="50000"/>
              </a:spcBef>
              <a:spcAft>
                <a:spcPct val="25000"/>
              </a:spcAft>
              <a:buClr>
                <a:srgbClr val="6699FF"/>
              </a:buClr>
              <a:tabLst>
                <a:tab pos="6376988" algn="l"/>
              </a:tabLst>
              <a:defRPr/>
            </a:pPr>
            <a:r>
              <a:rPr kumimoji="0" 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</a:t>
            </a: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CARACTERÍSTICAS FÍSICAS</a:t>
            </a:r>
            <a:r>
              <a:rPr kumimoji="0" lang="pt-BR" b="1" dirty="0">
                <a:solidFill>
                  <a:srgbClr val="000000"/>
                </a:solidFill>
                <a:latin typeface="Tahoma" pitchFamily="34" charset="0"/>
              </a:rPr>
              <a:t> </a:t>
            </a:r>
          </a:p>
          <a:p>
            <a:pPr marL="855663" lvl="1" indent="-96838" algn="just">
              <a:spcBef>
                <a:spcPct val="20000"/>
              </a:spcBef>
              <a:buClr>
                <a:schemeClr val="bg2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000000"/>
                </a:solidFill>
                <a:latin typeface="Arial" charset="0"/>
              </a:rPr>
              <a:t> COR</a:t>
            </a:r>
          </a:p>
          <a:p>
            <a:pPr marL="855663" lvl="1" indent="-96838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5F5F5F"/>
                </a:solidFill>
                <a:latin typeface="Arial" charset="0"/>
              </a:rPr>
              <a:t>Substâncias dissolvidas – na maioria de natureza orgânica</a:t>
            </a:r>
          </a:p>
          <a:p>
            <a:pPr marL="1284288" lvl="2" indent="-138113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336699"/>
                </a:solidFill>
                <a:latin typeface="Arial" charset="0"/>
              </a:rPr>
              <a:t>Utiliza-se escala de platino-cobalto</a:t>
            </a:r>
          </a:p>
          <a:p>
            <a:pPr marL="1284288" lvl="2" indent="-138113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336699"/>
                </a:solidFill>
                <a:latin typeface="Arial" charset="0"/>
              </a:rPr>
              <a:t>Na prática utiliza-se colorímetros</a:t>
            </a:r>
          </a:p>
          <a:p>
            <a:pPr marL="1284288" lvl="2" indent="-138113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336699"/>
                </a:solidFill>
                <a:latin typeface="Arial" charset="0"/>
              </a:rPr>
              <a:t>Medida em mg/L ou ppm</a:t>
            </a:r>
          </a:p>
          <a:p>
            <a:pPr marL="855663" lvl="1" indent="-96838" algn="just">
              <a:spcBef>
                <a:spcPct val="50000"/>
              </a:spcBef>
              <a:buClr>
                <a:schemeClr val="bg2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000000"/>
                </a:solidFill>
                <a:latin typeface="Arial" charset="0"/>
              </a:rPr>
              <a:t> TURBIDEZ</a:t>
            </a:r>
          </a:p>
          <a:p>
            <a:pPr marL="855663" lvl="1" indent="-96838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5F5F5F"/>
                </a:solidFill>
                <a:latin typeface="Arial" charset="0"/>
              </a:rPr>
              <a:t>Substâncias em suspensão constituídas de sólidos suspensos finalmente divididos em estado coloidal, e de organismos microscópicos</a:t>
            </a:r>
          </a:p>
          <a:p>
            <a:pPr marL="1284288" lvl="2" indent="-138113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336699"/>
                </a:solidFill>
                <a:latin typeface="Arial" charset="0"/>
              </a:rPr>
              <a:t>Utiliza-se na prática turbidímetros - NTU</a:t>
            </a:r>
          </a:p>
          <a:p>
            <a:pPr marL="1284288" lvl="2" indent="-138113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336699"/>
                </a:solidFill>
                <a:latin typeface="Arial" charset="0"/>
              </a:rPr>
              <a:t>Medida em mg/L quando suspensões de sílica – UJT e ppm quando solução de formazina - UFT</a:t>
            </a:r>
          </a:p>
          <a:p>
            <a:pPr marL="855663" lvl="1" indent="-96838" algn="just">
              <a:spcBef>
                <a:spcPct val="50000"/>
              </a:spcBef>
              <a:buClr>
                <a:schemeClr val="bg2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000000"/>
                </a:solidFill>
                <a:latin typeface="Arial" charset="0"/>
              </a:rPr>
              <a:t> SABOR E ODOR</a:t>
            </a:r>
          </a:p>
          <a:p>
            <a:pPr marL="855663" lvl="1" indent="-96838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5F5F5F"/>
                </a:solidFill>
                <a:latin typeface="Arial" charset="0"/>
              </a:rPr>
              <a:t>Sabor é a combinação de gosto e odor</a:t>
            </a:r>
          </a:p>
          <a:p>
            <a:pPr marL="1284288" lvl="2" indent="-138113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336699"/>
                </a:solidFill>
                <a:latin typeface="Arial" charset="0"/>
              </a:rPr>
              <a:t>Deve haver ausência de sabor e odor</a:t>
            </a:r>
          </a:p>
          <a:p>
            <a:pPr marL="855663" lvl="1" indent="-96838" algn="just">
              <a:spcBef>
                <a:spcPct val="50000"/>
              </a:spcBef>
              <a:buClr>
                <a:schemeClr val="bg2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000000"/>
                </a:solidFill>
                <a:latin typeface="Arial" charset="0"/>
              </a:rPr>
              <a:t> TEMPERATURA</a:t>
            </a:r>
          </a:p>
          <a:p>
            <a:pPr marL="855663" lvl="1" indent="-96838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5F5F5F"/>
                </a:solidFill>
                <a:latin typeface="Arial" charset="0"/>
              </a:rPr>
              <a:t>Para o uso doméstico a água deve ter temperatura refrescante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auto">
          <a:xfrm>
            <a:off x="381000" y="417513"/>
            <a:ext cx="85344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342900" indent="46038" algn="just">
              <a:spcBef>
                <a:spcPct val="50000"/>
              </a:spcBef>
              <a:spcAft>
                <a:spcPct val="25000"/>
              </a:spcAft>
              <a:buClr>
                <a:srgbClr val="6699FF"/>
              </a:buClr>
              <a:tabLst>
                <a:tab pos="6376988" algn="l"/>
              </a:tabLst>
              <a:defRPr/>
            </a:pPr>
            <a:r>
              <a:rPr kumimoji="0" 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CARACTERÍSTICAS </a:t>
            </a: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QUÍMICAS</a:t>
            </a:r>
            <a:r>
              <a:rPr kumimoji="0" lang="pt-BR" b="1" i="1" u="sng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marL="855663" lvl="1" indent="-96838" algn="just">
              <a:spcBef>
                <a:spcPct val="20000"/>
              </a:spcBef>
              <a:buClr>
                <a:schemeClr val="bg2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000000"/>
                </a:solidFill>
                <a:latin typeface="Arial" charset="0"/>
              </a:rPr>
              <a:t> SALINIDADE</a:t>
            </a:r>
          </a:p>
          <a:p>
            <a:pPr marL="855663" lvl="1" indent="-96838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5F5F5F"/>
                </a:solidFill>
                <a:latin typeface="Arial" charset="0"/>
              </a:rPr>
              <a:t>Conjunto de sais dissolvidos na água, formado pelos bicarbonatos, cloretos, sulfatos e em menor quantidade pelos demais sais.</a:t>
            </a:r>
          </a:p>
          <a:p>
            <a:pPr marL="1284288" lvl="2" indent="-138113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336699"/>
                </a:solidFill>
                <a:latin typeface="Arial" charset="0"/>
              </a:rPr>
              <a:t>Pode conferir à água sabor salino</a:t>
            </a:r>
          </a:p>
          <a:p>
            <a:pPr marL="1284288" lvl="2" indent="-138113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336699"/>
                </a:solidFill>
                <a:latin typeface="Arial" charset="0"/>
              </a:rPr>
              <a:t>Pode vir a ser laxativa (sulfatos)</a:t>
            </a:r>
          </a:p>
          <a:p>
            <a:pPr marL="1284288" lvl="2" indent="-138113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336699"/>
                </a:solidFill>
                <a:latin typeface="Arial" charset="0"/>
              </a:rPr>
              <a:t>Pode vir a indicar poluição por esgotos</a:t>
            </a:r>
          </a:p>
          <a:p>
            <a:pPr marL="1284288" lvl="2" indent="-138113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336699"/>
                </a:solidFill>
                <a:latin typeface="Arial" charset="0"/>
              </a:rPr>
              <a:t>Mais comum em águas profundas</a:t>
            </a:r>
          </a:p>
          <a:p>
            <a:pPr marL="855663" lvl="1" indent="-96838" algn="just">
              <a:spcBef>
                <a:spcPct val="50000"/>
              </a:spcBef>
              <a:buClr>
                <a:schemeClr val="bg2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000000"/>
                </a:solidFill>
                <a:latin typeface="Arial" charset="0"/>
              </a:rPr>
              <a:t> DUREZA</a:t>
            </a:r>
          </a:p>
          <a:p>
            <a:pPr marL="855663" lvl="1" indent="-96838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5F5F5F"/>
                </a:solidFill>
                <a:latin typeface="Arial" charset="0"/>
              </a:rPr>
              <a:t>Presença de sais alcalinos-terrosos (cálcio, magnésio, etc) e alguns metais, em menor intensidade</a:t>
            </a:r>
          </a:p>
          <a:p>
            <a:pPr marL="1284288" lvl="2" indent="-138113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336699"/>
                </a:solidFill>
                <a:latin typeface="Arial" charset="0"/>
              </a:rPr>
              <a:t>Quando os sais são bicarbonatados (de cálcio, magnésio, etc), é uma dureza temporária</a:t>
            </a:r>
          </a:p>
          <a:p>
            <a:pPr marL="1284288" lvl="2" indent="-138113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336699"/>
                </a:solidFill>
                <a:latin typeface="Arial" charset="0"/>
              </a:rPr>
              <a:t>Quando devida a outros é uma dureza permanente</a:t>
            </a:r>
          </a:p>
          <a:p>
            <a:pPr marL="1284288" lvl="2" indent="-138113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336699"/>
                </a:solidFill>
                <a:latin typeface="Arial" charset="0"/>
              </a:rPr>
              <a:t>Extinção da espuma</a:t>
            </a:r>
          </a:p>
          <a:p>
            <a:pPr marL="1284288" lvl="2" indent="-138113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336699"/>
                </a:solidFill>
                <a:latin typeface="Arial" charset="0"/>
              </a:rPr>
              <a:t>Em condições desfavoráveis de equilíbrio químico, pode incrustar severamente as tubulações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lh6.ggpht.com/_ZxdnXMCA14s/TExVU24KBDI/AAAAAAAAAMM/85Gt2vZqWKQ/Incrusta%C3%A7%C3%A3o%20em%20tubula%C3%A7%C3%A3o_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6"/>
          <a:stretch>
            <a:fillRect/>
          </a:stretch>
        </p:blipFill>
        <p:spPr bwMode="auto">
          <a:xfrm>
            <a:off x="1893888" y="1484313"/>
            <a:ext cx="53562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381000" y="76200"/>
            <a:ext cx="8534400" cy="668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342900" indent="46038" algn="just">
              <a:spcBef>
                <a:spcPct val="50000"/>
              </a:spcBef>
              <a:spcAft>
                <a:spcPct val="25000"/>
              </a:spcAft>
              <a:buClr>
                <a:srgbClr val="6699FF"/>
              </a:buClr>
              <a:tabLst>
                <a:tab pos="6376988" algn="l"/>
              </a:tabLst>
              <a:defRPr/>
            </a:pPr>
            <a:r>
              <a:rPr kumimoji="0" 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 </a:t>
            </a: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CARACTERÍSTICAS QUÍMICAS </a:t>
            </a:r>
          </a:p>
          <a:p>
            <a:pPr marL="855663" lvl="1" indent="-96838" algn="just">
              <a:spcBef>
                <a:spcPct val="20000"/>
              </a:spcBef>
              <a:buClr>
                <a:schemeClr val="bg2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6699FF"/>
                </a:solidFill>
                <a:latin typeface="Arial" charset="0"/>
              </a:rPr>
              <a:t> </a:t>
            </a:r>
            <a:r>
              <a:rPr kumimoji="0" lang="pt-BR" sz="1800" b="1" dirty="0">
                <a:solidFill>
                  <a:srgbClr val="336600"/>
                </a:solidFill>
                <a:latin typeface="Arial" charset="0"/>
              </a:rPr>
              <a:t>ALCALINIDADE</a:t>
            </a:r>
          </a:p>
          <a:p>
            <a:pPr marL="855663" lvl="1" indent="-96838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000000"/>
                </a:solidFill>
                <a:latin typeface="Arial" charset="0"/>
              </a:rPr>
              <a:t>Presença de bicarbonatos, carbonatos e hidróxidos, quase sempre de alcalinos ou alcalino-terrosos (sódio, potássio, cálcio, magnésio, etc)</a:t>
            </a:r>
          </a:p>
          <a:p>
            <a:pPr marL="1284288" lvl="2" indent="-138113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336699"/>
                </a:solidFill>
                <a:latin typeface="Arial" charset="0"/>
              </a:rPr>
              <a:t>Pode influenciar nos processos de tratamento</a:t>
            </a:r>
          </a:p>
          <a:p>
            <a:pPr marL="1284288" lvl="2" indent="-138113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336699"/>
                </a:solidFill>
                <a:latin typeface="Arial" charset="0"/>
              </a:rPr>
              <a:t>Pode influir na salinidade</a:t>
            </a:r>
          </a:p>
          <a:p>
            <a:pPr marL="855663" lvl="1" indent="-96838" algn="just">
              <a:spcBef>
                <a:spcPct val="50000"/>
              </a:spcBef>
              <a:buClr>
                <a:schemeClr val="bg2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218C8F"/>
                </a:solidFill>
                <a:latin typeface="Arial" charset="0"/>
              </a:rPr>
              <a:t> </a:t>
            </a:r>
            <a:r>
              <a:rPr kumimoji="0" lang="pt-BR" sz="1800" b="1" dirty="0">
                <a:solidFill>
                  <a:srgbClr val="336600"/>
                </a:solidFill>
                <a:latin typeface="Arial" charset="0"/>
              </a:rPr>
              <a:t>AGRESSIVIDADE</a:t>
            </a:r>
          </a:p>
          <a:p>
            <a:pPr marL="855663" lvl="1" indent="-96838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000000"/>
                </a:solidFill>
                <a:latin typeface="Arial" charset="0"/>
              </a:rPr>
              <a:t>Presença em solução de oxigênio, gás carbônico e gás sulfídrico</a:t>
            </a:r>
          </a:p>
          <a:p>
            <a:pPr marL="855663" lvl="1" indent="-96838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000000"/>
                </a:solidFill>
                <a:latin typeface="Arial" charset="0"/>
              </a:rPr>
              <a:t>Causa a corrosão:</a:t>
            </a:r>
          </a:p>
          <a:p>
            <a:pPr marL="1284288" lvl="2" indent="-138113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336699"/>
                </a:solidFill>
                <a:latin typeface="Arial" charset="0"/>
              </a:rPr>
              <a:t>Oxigênio </a:t>
            </a:r>
            <a:r>
              <a:rPr kumimoji="0" lang="pt-BR" sz="1800" b="1" dirty="0">
                <a:solidFill>
                  <a:srgbClr val="336699"/>
                </a:solidFill>
                <a:latin typeface="Arial" charset="0"/>
                <a:sym typeface="Symbol" pitchFamily="18" charset="2"/>
              </a:rPr>
              <a:t> produtos ferrosos</a:t>
            </a:r>
            <a:endParaRPr kumimoji="0" lang="pt-BR" sz="1800" b="1" dirty="0">
              <a:solidFill>
                <a:srgbClr val="336699"/>
              </a:solidFill>
              <a:latin typeface="Arial" charset="0"/>
            </a:endParaRPr>
          </a:p>
          <a:p>
            <a:pPr marL="1284288" lvl="2" indent="-138113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336699"/>
                </a:solidFill>
                <a:latin typeface="Arial" charset="0"/>
              </a:rPr>
              <a:t>Gás carbônico </a:t>
            </a:r>
            <a:r>
              <a:rPr kumimoji="0" lang="pt-BR" sz="1800" b="1" dirty="0">
                <a:solidFill>
                  <a:srgbClr val="336699"/>
                </a:solidFill>
                <a:latin typeface="Arial" charset="0"/>
                <a:sym typeface="Symbol" pitchFamily="18" charset="2"/>
              </a:rPr>
              <a:t> materiais a base de cimento</a:t>
            </a:r>
            <a:endParaRPr kumimoji="0" lang="pt-BR" sz="1800" b="1" dirty="0">
              <a:solidFill>
                <a:srgbClr val="336699"/>
              </a:solidFill>
              <a:latin typeface="Arial" charset="0"/>
            </a:endParaRPr>
          </a:p>
          <a:p>
            <a:pPr marL="1284288" lvl="2" indent="-138113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336699"/>
                </a:solidFill>
                <a:latin typeface="Arial" charset="0"/>
              </a:rPr>
              <a:t>Gás sulfídrico </a:t>
            </a:r>
            <a:r>
              <a:rPr kumimoji="0" lang="pt-BR" sz="1800" b="1" dirty="0">
                <a:solidFill>
                  <a:srgbClr val="336699"/>
                </a:solidFill>
                <a:latin typeface="Arial" charset="0"/>
                <a:sym typeface="Symbol" pitchFamily="18" charset="2"/>
              </a:rPr>
              <a:t> produtos não- ferrosos</a:t>
            </a:r>
          </a:p>
          <a:p>
            <a:pPr marL="855663" lvl="1" indent="-96838" algn="just">
              <a:spcBef>
                <a:spcPct val="50000"/>
              </a:spcBef>
              <a:buClr>
                <a:schemeClr val="bg2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kumimoji="0" lang="pt-BR" sz="1800" b="1" dirty="0">
                <a:solidFill>
                  <a:srgbClr val="336600"/>
                </a:solidFill>
                <a:latin typeface="Arial" charset="0"/>
              </a:rPr>
              <a:t>FERRO E MANGANÊS</a:t>
            </a:r>
          </a:p>
          <a:p>
            <a:pPr marL="1284288" lvl="2" indent="-138113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336699"/>
                </a:solidFill>
                <a:latin typeface="Arial" charset="0"/>
              </a:rPr>
              <a:t>Confere sabor </a:t>
            </a:r>
            <a:r>
              <a:rPr kumimoji="0" lang="pt-BR" sz="1800" b="1" dirty="0">
                <a:solidFill>
                  <a:srgbClr val="336699"/>
                </a:solidFill>
                <a:latin typeface="Arial" charset="0"/>
                <a:sym typeface="Symbol" pitchFamily="18" charset="2"/>
              </a:rPr>
              <a:t> sensação de adstringência</a:t>
            </a:r>
            <a:endParaRPr kumimoji="0" lang="pt-BR" sz="1800" b="1" dirty="0">
              <a:solidFill>
                <a:srgbClr val="336699"/>
              </a:solidFill>
              <a:latin typeface="Arial" charset="0"/>
            </a:endParaRPr>
          </a:p>
          <a:p>
            <a:pPr marL="1284288" lvl="2" indent="-138113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336699"/>
                </a:solidFill>
                <a:latin typeface="Arial" charset="0"/>
              </a:rPr>
              <a:t>Mancham roupas e aparelhos sanitários</a:t>
            </a:r>
          </a:p>
          <a:p>
            <a:pPr marL="1284288" lvl="2" indent="-138113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336699"/>
                </a:solidFill>
                <a:latin typeface="Arial" charset="0"/>
              </a:rPr>
              <a:t>Provocam deposições em tubulações</a:t>
            </a:r>
          </a:p>
          <a:p>
            <a:pPr marL="1284288" lvl="2" indent="-138113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tabLst>
                <a:tab pos="6376988" algn="l"/>
              </a:tabLst>
              <a:defRPr/>
            </a:pPr>
            <a:endParaRPr kumimoji="0" lang="pt-BR" sz="1800" b="1" dirty="0">
              <a:solidFill>
                <a:srgbClr val="336699"/>
              </a:solidFill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449263" y="1039813"/>
            <a:ext cx="8534400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342900" indent="46038" algn="just">
              <a:spcBef>
                <a:spcPct val="50000"/>
              </a:spcBef>
              <a:spcAft>
                <a:spcPct val="25000"/>
              </a:spcAft>
              <a:buClr>
                <a:srgbClr val="6699FF"/>
              </a:buClr>
              <a:tabLst>
                <a:tab pos="6376988" algn="l"/>
              </a:tabLst>
              <a:defRPr/>
            </a:pPr>
            <a:r>
              <a:rPr kumimoji="0" 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</a:t>
            </a: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CARACTERÍSTICAS BIOLÓGICAS</a:t>
            </a:r>
          </a:p>
          <a:p>
            <a:pPr marL="342900" indent="46038" algn="just">
              <a:spcBef>
                <a:spcPct val="50000"/>
              </a:spcBef>
              <a:spcAft>
                <a:spcPct val="25000"/>
              </a:spcAft>
              <a:buClr>
                <a:srgbClr val="6699FF"/>
              </a:buClr>
              <a:tabLst>
                <a:tab pos="6376988" algn="l"/>
              </a:tabLst>
              <a:defRPr/>
            </a:pPr>
            <a:endParaRPr kumimoji="0" lang="pt-BR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pPr marL="342900" indent="46038" algn="just">
              <a:spcBef>
                <a:spcPct val="50000"/>
              </a:spcBef>
              <a:spcAft>
                <a:spcPct val="25000"/>
              </a:spcAft>
              <a:buClr>
                <a:srgbClr val="6699FF"/>
              </a:buClr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6699FF"/>
                </a:solidFill>
                <a:latin typeface="Arial" charset="0"/>
              </a:rPr>
              <a:t> </a:t>
            </a:r>
            <a:r>
              <a:rPr kumimoji="0" lang="pt-BR" sz="1800" b="1" dirty="0">
                <a:solidFill>
                  <a:srgbClr val="000000"/>
                </a:solidFill>
                <a:latin typeface="Arial" charset="0"/>
              </a:rPr>
              <a:t>COLIFORMES TERMOTOLERANTES </a:t>
            </a:r>
          </a:p>
          <a:p>
            <a:pPr marL="984250" lvl="2" indent="-263525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336699"/>
                </a:solidFill>
                <a:latin typeface="Arial" charset="0"/>
              </a:rPr>
              <a:t>Não são de ocorrência freqüente, exceto em, associação com a poluição de origem fecal</a:t>
            </a:r>
          </a:p>
          <a:p>
            <a:pPr marL="984250" lvl="2" indent="-263525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336699"/>
                </a:solidFill>
                <a:latin typeface="Arial" charset="0"/>
              </a:rPr>
              <a:t>A sobrevivência do grupo dos coliformes fecais é mais curta no meio aquático do que a do grupo coliforme total; portanto, densidades elevadas indicam poluição relativamente recente</a:t>
            </a:r>
          </a:p>
          <a:p>
            <a:pPr marL="984250" lvl="2" indent="-263525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336699"/>
                </a:solidFill>
                <a:latin typeface="Arial" charset="0"/>
              </a:rPr>
              <a:t>Os coliformes fecais não se multiplicam fora dos intestinos dos animais de sangue quente.</a:t>
            </a:r>
          </a:p>
          <a:p>
            <a:pPr marL="1284288" lvl="2" indent="-138113" algn="just"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tabLst>
                <a:tab pos="6376988" algn="l"/>
              </a:tabLst>
              <a:defRPr/>
            </a:pPr>
            <a:endParaRPr kumimoji="0" lang="pt-BR" sz="1800" b="1" dirty="0">
              <a:solidFill>
                <a:srgbClr val="336699"/>
              </a:solidFill>
              <a:latin typeface="Arial" charset="0"/>
            </a:endParaRPr>
          </a:p>
          <a:p>
            <a:pPr marL="855663" lvl="1" indent="-96838" algn="just">
              <a:spcBef>
                <a:spcPct val="50000"/>
              </a:spcBef>
              <a:buClr>
                <a:schemeClr val="bg2"/>
              </a:buClr>
              <a:buFontTx/>
              <a:buChar char="•"/>
              <a:tabLst>
                <a:tab pos="6376988" algn="l"/>
              </a:tabLst>
              <a:defRPr/>
            </a:pPr>
            <a:endParaRPr kumimoji="0" lang="pt-BR" sz="1800" b="1" dirty="0">
              <a:solidFill>
                <a:srgbClr val="336699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85800" y="1219200"/>
            <a:ext cx="8229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342900" indent="-342900" eaLnBrk="0" hangingPunct="0">
              <a:spcBef>
                <a:spcPct val="20000"/>
              </a:spcBef>
              <a:buSzPct val="90000"/>
              <a:buBlip>
                <a:blip r:embed="rId2"/>
              </a:buBlip>
              <a:defRPr sz="2800">
                <a:solidFill>
                  <a:srgbClr val="339933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rgbClr val="33CCFF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rgbClr val="0974B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000">
                <a:solidFill>
                  <a:srgbClr val="B7A1F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buSzTx/>
              <a:buFontTx/>
              <a:buNone/>
            </a:pPr>
            <a:r>
              <a:rPr lang="pt-BR" altLang="pt-BR" sz="2400" b="1" dirty="0">
                <a:solidFill>
                  <a:srgbClr val="0000CC"/>
                </a:solidFill>
                <a:latin typeface="Arial" charset="0"/>
              </a:rPr>
              <a:t>Escore de características higiênicas de interferência na relação saneamento saúde</a:t>
            </a:r>
            <a:r>
              <a:rPr lang="pt-BR" altLang="pt-BR" sz="2400" b="1" dirty="0">
                <a:solidFill>
                  <a:srgbClr val="0066FF"/>
                </a:solidFill>
                <a:latin typeface="Arial" charset="0"/>
              </a:rPr>
              <a:t>:</a:t>
            </a:r>
          </a:p>
          <a:p>
            <a:pPr algn="ctr" eaLnBrk="1" hangingPunct="1">
              <a:lnSpc>
                <a:spcPct val="105000"/>
              </a:lnSpc>
              <a:buSzTx/>
              <a:buFontTx/>
              <a:buNone/>
            </a:pPr>
            <a:endParaRPr lang="pt-BR" altLang="pt-BR" sz="2000" dirty="0">
              <a:solidFill>
                <a:srgbClr val="0066FF"/>
              </a:solidFill>
              <a:latin typeface="Arial" charset="0"/>
            </a:endParaRP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pt-BR" altLang="pt-BR" sz="2400" b="1" dirty="0">
                <a:solidFill>
                  <a:srgbClr val="0000CC"/>
                </a:solidFill>
                <a:latin typeface="Arial" charset="0"/>
              </a:rPr>
              <a:t>Abastecimento de água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pt-BR" altLang="pt-BR" sz="2400" b="1" dirty="0">
                <a:solidFill>
                  <a:srgbClr val="0000CC"/>
                </a:solidFill>
                <a:latin typeface="Arial" charset="0"/>
              </a:rPr>
              <a:t>Características e conservação de fossas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pt-BR" altLang="pt-BR" sz="2400" b="1" dirty="0">
                <a:solidFill>
                  <a:srgbClr val="0000CC"/>
                </a:solidFill>
                <a:latin typeface="Arial" charset="0"/>
              </a:rPr>
              <a:t>Disposição de resíduos sólidos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pt-BR" altLang="pt-BR" sz="2400" b="1" dirty="0">
                <a:solidFill>
                  <a:srgbClr val="0000CC"/>
                </a:solidFill>
                <a:latin typeface="Arial" charset="0"/>
              </a:rPr>
              <a:t>Higiene alimentar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pt-BR" altLang="pt-BR" sz="2400" b="1" dirty="0">
                <a:solidFill>
                  <a:srgbClr val="0000CC"/>
                </a:solidFill>
                <a:latin typeface="Arial" charset="0"/>
              </a:rPr>
              <a:t>Controle de insetos e roedores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pt-BR" altLang="pt-BR" sz="2400" b="1" dirty="0">
                <a:solidFill>
                  <a:srgbClr val="0000CC"/>
                </a:solidFill>
                <a:latin typeface="Arial" charset="0"/>
              </a:rPr>
              <a:t>Higiene da habitação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pt-BR" altLang="pt-BR" sz="2400" b="1" dirty="0">
                <a:solidFill>
                  <a:srgbClr val="0000CC"/>
                </a:solidFill>
                <a:latin typeface="Arial" charset="0"/>
              </a:rPr>
              <a:t>Disposição das águas servidas</a:t>
            </a:r>
            <a:endParaRPr lang="pt-BR" altLang="pt-BR" sz="2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293309" y="185738"/>
            <a:ext cx="67952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i="1" dirty="0" err="1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Ittiravivongs</a:t>
            </a:r>
            <a:r>
              <a:rPr lang="pt-BR" sz="2400" i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2400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– Estudo desenvolvido na Tailândia</a:t>
            </a:r>
            <a:br>
              <a:rPr lang="pt-BR" sz="2400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pt-BR" sz="2400" i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29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88938"/>
            <a:ext cx="8748712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2913" indent="-442913" algn="l" eaLnBrk="1" hangingPunct="1">
              <a:tabLst>
                <a:tab pos="442913" algn="l"/>
              </a:tabLst>
              <a:defRPr/>
            </a:pPr>
            <a:r>
              <a:rPr lang="pt-BR" sz="2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PARTES CONSTITUINTES DE UM SISTEMA DE ABASTECIMENTO DE ÁGUA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189163" y="2071688"/>
            <a:ext cx="252730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pt-BR" altLang="pt-BR" sz="3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Captação</a:t>
            </a:r>
          </a:p>
        </p:txBody>
      </p:sp>
      <p:grpSp>
        <p:nvGrpSpPr>
          <p:cNvPr id="17412" name="Group 7"/>
          <p:cNvGrpSpPr>
            <a:grpSpLocks/>
          </p:cNvGrpSpPr>
          <p:nvPr/>
        </p:nvGrpSpPr>
        <p:grpSpPr bwMode="auto">
          <a:xfrm>
            <a:off x="4625975" y="1828800"/>
            <a:ext cx="4267200" cy="1004888"/>
            <a:chOff x="1920" y="1143"/>
            <a:chExt cx="2688" cy="633"/>
          </a:xfrm>
        </p:grpSpPr>
        <p:sp>
          <p:nvSpPr>
            <p:cNvPr id="17421" name="AutoShape 4"/>
            <p:cNvSpPr>
              <a:spLocks/>
            </p:cNvSpPr>
            <p:nvPr/>
          </p:nvSpPr>
          <p:spPr bwMode="auto">
            <a:xfrm>
              <a:off x="1920" y="1152"/>
              <a:ext cx="48" cy="624"/>
            </a:xfrm>
            <a:prstGeom prst="leftBrace">
              <a:avLst>
                <a:gd name="adj1" fmla="val 108333"/>
                <a:gd name="adj2" fmla="val 50000"/>
              </a:avLst>
            </a:prstGeom>
            <a:noFill/>
            <a:ln w="4445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endParaRPr lang="pt-BR" altLang="pt-BR">
                <a:solidFill>
                  <a:srgbClr val="0066FF"/>
                </a:solidFill>
              </a:endParaRPr>
            </a:p>
          </p:txBody>
        </p:sp>
        <p:sp>
          <p:nvSpPr>
            <p:cNvPr id="17422" name="Text Box 5"/>
            <p:cNvSpPr txBox="1">
              <a:spLocks noChangeArrowheads="1"/>
            </p:cNvSpPr>
            <p:nvPr/>
          </p:nvSpPr>
          <p:spPr bwMode="auto">
            <a:xfrm>
              <a:off x="2160" y="1143"/>
              <a:ext cx="2448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pt-BR" b="1">
                  <a:solidFill>
                    <a:srgbClr val="0066FF"/>
                  </a:solidFill>
                  <a:latin typeface="Arial" pitchFamily="34" charset="0"/>
                </a:rPr>
                <a:t>Captação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pt-BR" altLang="pt-BR" b="1">
                  <a:solidFill>
                    <a:srgbClr val="0066FF"/>
                  </a:solidFill>
                  <a:latin typeface="Arial" pitchFamily="34" charset="0"/>
                </a:rPr>
                <a:t>Adução</a:t>
              </a:r>
            </a:p>
          </p:txBody>
        </p:sp>
      </p:grpSp>
      <p:sp>
        <p:nvSpPr>
          <p:cNvPr id="17413" name="Rectangle 8"/>
          <p:cNvSpPr>
            <a:spLocks noChangeArrowheads="1"/>
          </p:cNvSpPr>
          <p:nvPr/>
        </p:nvSpPr>
        <p:spPr bwMode="auto">
          <a:xfrm>
            <a:off x="2051050" y="3644900"/>
            <a:ext cx="25273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kumimoji="0" lang="pt-BR" altLang="pt-BR" sz="3200" b="1">
                <a:solidFill>
                  <a:srgbClr val="000000"/>
                </a:solidFill>
                <a:latin typeface="Arial" pitchFamily="34" charset="0"/>
              </a:rPr>
              <a:t>Tratamento</a:t>
            </a:r>
          </a:p>
        </p:txBody>
      </p:sp>
      <p:grpSp>
        <p:nvGrpSpPr>
          <p:cNvPr id="17414" name="Group 9"/>
          <p:cNvGrpSpPr>
            <a:grpSpLocks/>
          </p:cNvGrpSpPr>
          <p:nvPr/>
        </p:nvGrpSpPr>
        <p:grpSpPr bwMode="auto">
          <a:xfrm>
            <a:off x="4625975" y="3429000"/>
            <a:ext cx="4267200" cy="1004888"/>
            <a:chOff x="1920" y="1143"/>
            <a:chExt cx="2688" cy="633"/>
          </a:xfrm>
        </p:grpSpPr>
        <p:sp>
          <p:nvSpPr>
            <p:cNvPr id="17419" name="AutoShape 10"/>
            <p:cNvSpPr>
              <a:spLocks/>
            </p:cNvSpPr>
            <p:nvPr/>
          </p:nvSpPr>
          <p:spPr bwMode="auto">
            <a:xfrm>
              <a:off x="1920" y="1152"/>
              <a:ext cx="48" cy="624"/>
            </a:xfrm>
            <a:prstGeom prst="leftBrace">
              <a:avLst>
                <a:gd name="adj1" fmla="val 108333"/>
                <a:gd name="adj2" fmla="val 50000"/>
              </a:avLst>
            </a:prstGeom>
            <a:noFill/>
            <a:ln w="4445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endParaRPr lang="pt-BR" altLang="pt-BR">
                <a:solidFill>
                  <a:srgbClr val="0066FF"/>
                </a:solidFill>
              </a:endParaRPr>
            </a:p>
          </p:txBody>
        </p:sp>
        <p:sp>
          <p:nvSpPr>
            <p:cNvPr id="17420" name="Text Box 11"/>
            <p:cNvSpPr txBox="1">
              <a:spLocks noChangeArrowheads="1"/>
            </p:cNvSpPr>
            <p:nvPr/>
          </p:nvSpPr>
          <p:spPr bwMode="auto">
            <a:xfrm>
              <a:off x="2160" y="1143"/>
              <a:ext cx="2448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pt-BR" b="1">
                  <a:solidFill>
                    <a:srgbClr val="0066FF"/>
                  </a:solidFill>
                  <a:latin typeface="Arial" pitchFamily="34" charset="0"/>
                </a:rPr>
                <a:t>Tratamento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pt-BR" altLang="pt-BR" b="1">
                  <a:solidFill>
                    <a:srgbClr val="0066FF"/>
                  </a:solidFill>
                  <a:latin typeface="Arial" pitchFamily="34" charset="0"/>
                </a:rPr>
                <a:t>Reservação</a:t>
              </a:r>
            </a:p>
          </p:txBody>
        </p:sp>
      </p:grpSp>
      <p:sp>
        <p:nvSpPr>
          <p:cNvPr id="17415" name="Rectangle 16"/>
          <p:cNvSpPr>
            <a:spLocks noChangeArrowheads="1"/>
          </p:cNvSpPr>
          <p:nvPr/>
        </p:nvSpPr>
        <p:spPr bwMode="auto">
          <a:xfrm>
            <a:off x="2108200" y="5410200"/>
            <a:ext cx="2895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kumimoji="0" lang="pt-BR" altLang="pt-BR" sz="3200" b="1">
                <a:solidFill>
                  <a:srgbClr val="000000"/>
                </a:solidFill>
                <a:latin typeface="Arial" pitchFamily="34" charset="0"/>
              </a:rPr>
              <a:t>Distribuição</a:t>
            </a:r>
          </a:p>
        </p:txBody>
      </p:sp>
      <p:grpSp>
        <p:nvGrpSpPr>
          <p:cNvPr id="17416" name="Group 17"/>
          <p:cNvGrpSpPr>
            <a:grpSpLocks/>
          </p:cNvGrpSpPr>
          <p:nvPr/>
        </p:nvGrpSpPr>
        <p:grpSpPr bwMode="auto">
          <a:xfrm>
            <a:off x="4625975" y="5213351"/>
            <a:ext cx="4267200" cy="1016001"/>
            <a:chOff x="1920" y="1143"/>
            <a:chExt cx="2688" cy="640"/>
          </a:xfrm>
        </p:grpSpPr>
        <p:sp>
          <p:nvSpPr>
            <p:cNvPr id="17417" name="AutoShape 18"/>
            <p:cNvSpPr>
              <a:spLocks/>
            </p:cNvSpPr>
            <p:nvPr/>
          </p:nvSpPr>
          <p:spPr bwMode="auto">
            <a:xfrm>
              <a:off x="1920" y="1152"/>
              <a:ext cx="48" cy="624"/>
            </a:xfrm>
            <a:prstGeom prst="leftBrace">
              <a:avLst>
                <a:gd name="adj1" fmla="val 108333"/>
                <a:gd name="adj2" fmla="val 50000"/>
              </a:avLst>
            </a:prstGeom>
            <a:noFill/>
            <a:ln w="44450" cap="sq">
              <a:solidFill>
                <a:srgbClr val="0000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endParaRPr lang="pt-BR" altLang="pt-BR">
                <a:solidFill>
                  <a:srgbClr val="0066FF"/>
                </a:solidFill>
              </a:endParaRPr>
            </a:p>
          </p:txBody>
        </p:sp>
        <p:sp>
          <p:nvSpPr>
            <p:cNvPr id="17418" name="Text Box 19"/>
            <p:cNvSpPr txBox="1">
              <a:spLocks noChangeArrowheads="1"/>
            </p:cNvSpPr>
            <p:nvPr/>
          </p:nvSpPr>
          <p:spPr bwMode="auto">
            <a:xfrm>
              <a:off x="2160" y="1143"/>
              <a:ext cx="244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pt-BR" b="1" dirty="0">
                  <a:solidFill>
                    <a:srgbClr val="0066FF"/>
                  </a:solidFill>
                  <a:latin typeface="Arial" pitchFamily="34" charset="0"/>
                </a:rPr>
                <a:t>Distribuição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pt-BR" altLang="pt-BR" b="1" dirty="0">
                  <a:solidFill>
                    <a:srgbClr val="0033CC"/>
                  </a:solidFill>
                  <a:latin typeface="Arial" pitchFamily="34" charset="0"/>
                </a:rPr>
                <a:t>Instalações Prediais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tângulo 3"/>
          <p:cNvSpPr>
            <a:spLocks noChangeArrowheads="1"/>
          </p:cNvSpPr>
          <p:nvPr/>
        </p:nvSpPr>
        <p:spPr bwMode="auto">
          <a:xfrm>
            <a:off x="404813" y="1844675"/>
            <a:ext cx="8569325" cy="446405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5125" y="142875"/>
            <a:ext cx="7493000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9600" indent="-609600" algn="l" eaLnBrk="1" hangingPunct="1">
              <a:defRPr/>
            </a:pPr>
            <a:r>
              <a:rPr lang="pt-BR" sz="23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CAPTAÇÃO</a:t>
            </a:r>
          </a:p>
        </p:txBody>
      </p:sp>
      <p:sp>
        <p:nvSpPr>
          <p:cNvPr id="19460" name="AutoShape 4"/>
          <p:cNvSpPr>
            <a:spLocks noChangeArrowheads="1"/>
          </p:cNvSpPr>
          <p:nvPr/>
        </p:nvSpPr>
        <p:spPr bwMode="auto">
          <a:xfrm>
            <a:off x="4071938" y="1000125"/>
            <a:ext cx="676275" cy="195263"/>
          </a:xfrm>
          <a:prstGeom prst="rightArrow">
            <a:avLst>
              <a:gd name="adj1" fmla="val 50000"/>
              <a:gd name="adj2" fmla="val 49995"/>
            </a:avLst>
          </a:prstGeom>
          <a:solidFill>
            <a:srgbClr val="3366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pt-BR" altLang="pt-BR" sz="1800"/>
          </a:p>
        </p:txBody>
      </p:sp>
      <p:sp>
        <p:nvSpPr>
          <p:cNvPr id="19461" name="Rectangle 27"/>
          <p:cNvSpPr>
            <a:spLocks noChangeArrowheads="1"/>
          </p:cNvSpPr>
          <p:nvPr/>
        </p:nvSpPr>
        <p:spPr bwMode="auto">
          <a:xfrm>
            <a:off x="1258888" y="866775"/>
            <a:ext cx="2663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kumimoji="0" lang="pt-BR" altLang="pt-BR" b="1">
                <a:solidFill>
                  <a:srgbClr val="6699FF"/>
                </a:solidFill>
              </a:rPr>
              <a:t>Qualitativamente</a:t>
            </a:r>
          </a:p>
        </p:txBody>
      </p:sp>
      <p:sp>
        <p:nvSpPr>
          <p:cNvPr id="19462" name="Rectangle 28"/>
          <p:cNvSpPr>
            <a:spLocks noChangeArrowheads="1"/>
          </p:cNvSpPr>
          <p:nvPr/>
        </p:nvSpPr>
        <p:spPr bwMode="auto">
          <a:xfrm>
            <a:off x="4805363" y="869950"/>
            <a:ext cx="294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kumimoji="0" lang="pt-BR" altLang="pt-BR" b="1">
                <a:solidFill>
                  <a:srgbClr val="6699FF"/>
                </a:solidFill>
              </a:rPr>
              <a:t>captação + adução</a:t>
            </a:r>
          </a:p>
        </p:txBody>
      </p:sp>
      <p:sp>
        <p:nvSpPr>
          <p:cNvPr id="19463" name="Rectangle 29"/>
          <p:cNvSpPr>
            <a:spLocks noChangeArrowheads="1"/>
          </p:cNvSpPr>
          <p:nvPr/>
        </p:nvSpPr>
        <p:spPr bwMode="auto">
          <a:xfrm>
            <a:off x="1258888" y="3830638"/>
            <a:ext cx="1543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kumimoji="0" lang="pt-BR" altLang="pt-BR" sz="1800" b="1">
                <a:solidFill>
                  <a:srgbClr val="336600"/>
                </a:solidFill>
              </a:rPr>
              <a:t>Mananciais  </a:t>
            </a:r>
          </a:p>
        </p:txBody>
      </p:sp>
      <p:sp>
        <p:nvSpPr>
          <p:cNvPr id="19464" name="Text Box 30"/>
          <p:cNvSpPr txBox="1">
            <a:spLocks noChangeArrowheads="1"/>
          </p:cNvSpPr>
          <p:nvPr/>
        </p:nvSpPr>
        <p:spPr bwMode="auto">
          <a:xfrm>
            <a:off x="3195638" y="2551113"/>
            <a:ext cx="381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altLang="pt-BR" sz="1800" b="1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Subterrâneos</a:t>
            </a:r>
          </a:p>
        </p:txBody>
      </p:sp>
      <p:sp>
        <p:nvSpPr>
          <p:cNvPr id="49165" name="AutoShape 31"/>
          <p:cNvSpPr>
            <a:spLocks/>
          </p:cNvSpPr>
          <p:nvPr/>
        </p:nvSpPr>
        <p:spPr bwMode="auto">
          <a:xfrm>
            <a:off x="2841625" y="2135188"/>
            <a:ext cx="377825" cy="3759200"/>
          </a:xfrm>
          <a:prstGeom prst="leftBrace">
            <a:avLst>
              <a:gd name="adj1" fmla="val 49219"/>
              <a:gd name="adj2" fmla="val 50000"/>
            </a:avLst>
          </a:prstGeom>
          <a:noFill/>
          <a:ln w="44450" cap="sq">
            <a:solidFill>
              <a:schemeClr val="tx1">
                <a:lumMod val="60000"/>
                <a:lumOff val="40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>
              <a:solidFill>
                <a:srgbClr val="0066FF"/>
              </a:solidFill>
            </a:endParaRPr>
          </a:p>
        </p:txBody>
      </p:sp>
      <p:sp>
        <p:nvSpPr>
          <p:cNvPr id="19466" name="Retângulo 1"/>
          <p:cNvSpPr>
            <a:spLocks noChangeArrowheads="1"/>
          </p:cNvSpPr>
          <p:nvPr/>
        </p:nvSpPr>
        <p:spPr bwMode="auto">
          <a:xfrm>
            <a:off x="3273425" y="4746625"/>
            <a:ext cx="1781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857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pt-BR" altLang="pt-BR" sz="1800" b="1">
                <a:solidFill>
                  <a:srgbClr val="0066FF"/>
                </a:solidFill>
              </a:rPr>
              <a:t>Superficiais</a:t>
            </a:r>
          </a:p>
        </p:txBody>
      </p:sp>
      <p:sp>
        <p:nvSpPr>
          <p:cNvPr id="20" name="AutoShape 31"/>
          <p:cNvSpPr>
            <a:spLocks/>
          </p:cNvSpPr>
          <p:nvPr/>
        </p:nvSpPr>
        <p:spPr bwMode="auto">
          <a:xfrm>
            <a:off x="5187950" y="2124075"/>
            <a:ext cx="188913" cy="1363663"/>
          </a:xfrm>
          <a:prstGeom prst="leftBrace">
            <a:avLst>
              <a:gd name="adj1" fmla="val 49219"/>
              <a:gd name="adj2" fmla="val 50000"/>
            </a:avLst>
          </a:prstGeom>
          <a:noFill/>
          <a:ln w="44450" cap="sq">
            <a:solidFill>
              <a:schemeClr val="bg2">
                <a:lumMod val="75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>
              <a:solidFill>
                <a:srgbClr val="0066FF"/>
              </a:solidFill>
            </a:endParaRPr>
          </a:p>
        </p:txBody>
      </p:sp>
      <p:sp>
        <p:nvSpPr>
          <p:cNvPr id="21" name="AutoShape 31"/>
          <p:cNvSpPr>
            <a:spLocks/>
          </p:cNvSpPr>
          <p:nvPr/>
        </p:nvSpPr>
        <p:spPr bwMode="auto">
          <a:xfrm>
            <a:off x="5159375" y="4249738"/>
            <a:ext cx="188913" cy="1363662"/>
          </a:xfrm>
          <a:prstGeom prst="leftBrace">
            <a:avLst>
              <a:gd name="adj1" fmla="val 49219"/>
              <a:gd name="adj2" fmla="val 50000"/>
            </a:avLst>
          </a:prstGeom>
          <a:noFill/>
          <a:ln w="44450" cap="sq">
            <a:solidFill>
              <a:schemeClr val="bg2">
                <a:lumMod val="75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pt-BR">
              <a:solidFill>
                <a:srgbClr val="0066FF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376863" y="2227263"/>
            <a:ext cx="3024187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dirty="0"/>
              <a:t>- Freático</a:t>
            </a:r>
          </a:p>
          <a:p>
            <a:pPr marL="342900" indent="-342900">
              <a:buFontTx/>
              <a:buChar char="-"/>
              <a:defRPr/>
            </a:pPr>
            <a:endParaRPr lang="pt-BR" dirty="0"/>
          </a:p>
          <a:p>
            <a:pPr>
              <a:defRPr/>
            </a:pPr>
            <a:r>
              <a:rPr lang="pt-BR" dirty="0"/>
              <a:t>- Profundo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5578475" y="4422775"/>
            <a:ext cx="3024188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dirty="0"/>
              <a:t>- Rios</a:t>
            </a:r>
          </a:p>
          <a:p>
            <a:pPr marL="342900" indent="-342900">
              <a:buFontTx/>
              <a:buChar char="-"/>
              <a:defRPr/>
            </a:pPr>
            <a:endParaRPr lang="pt-BR" dirty="0"/>
          </a:p>
          <a:p>
            <a:pPr>
              <a:defRPr/>
            </a:pPr>
            <a:r>
              <a:rPr lang="pt-BR" dirty="0"/>
              <a:t>- Lagos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aixaDeTexto 1"/>
          <p:cNvSpPr txBox="1">
            <a:spLocks noChangeArrowheads="1"/>
          </p:cNvSpPr>
          <p:nvPr/>
        </p:nvSpPr>
        <p:spPr bwMode="auto">
          <a:xfrm>
            <a:off x="500063" y="6427788"/>
            <a:ext cx="25003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altLang="pt-BR" sz="800">
                <a:latin typeface="Arial" pitchFamily="34" charset="0"/>
                <a:cs typeface="Arial" pitchFamily="34" charset="0"/>
              </a:rPr>
              <a:t>Fonte: MMA, 2007.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8625" y="142875"/>
            <a:ext cx="8610600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marL="609600" indent="-609600" algn="just">
              <a:defRPr/>
            </a:pPr>
            <a:r>
              <a:rPr kumimoji="0"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OS AQUÍFEROS</a:t>
            </a: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179513"/>
            <a:ext cx="7894638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aixaDeTexto 1"/>
          <p:cNvSpPr txBox="1">
            <a:spLocks noChangeArrowheads="1"/>
          </p:cNvSpPr>
          <p:nvPr/>
        </p:nvSpPr>
        <p:spPr bwMode="auto">
          <a:xfrm>
            <a:off x="500063" y="6427788"/>
            <a:ext cx="25003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altLang="pt-BR" sz="800">
                <a:latin typeface="Arial" pitchFamily="34" charset="0"/>
                <a:cs typeface="Arial" pitchFamily="34" charset="0"/>
              </a:rPr>
              <a:t>Fonte: MMA, 2007.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8625" y="142875"/>
            <a:ext cx="8610600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marL="609600" indent="-609600" algn="just">
              <a:defRPr/>
            </a:pPr>
            <a:r>
              <a:rPr kumimoji="0"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AQUÍFEROS E POÇOS</a:t>
            </a: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1101725"/>
            <a:ext cx="7535862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8625" y="142875"/>
            <a:ext cx="7643813" cy="769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algn="just">
              <a:defRPr/>
            </a:pPr>
            <a:r>
              <a:rPr kumimoji="0"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AQUÍFERO GUARANÍ</a:t>
            </a:r>
          </a:p>
          <a:p>
            <a:pPr algn="just">
              <a:defRPr/>
            </a:pPr>
            <a:r>
              <a:rPr kumimoji="0"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Mapa Esquemático</a:t>
            </a:r>
          </a:p>
        </p:txBody>
      </p:sp>
      <p:pic>
        <p:nvPicPr>
          <p:cNvPr id="20502" name="Picture 22"/>
          <p:cNvPicPr>
            <a:picLocks noChangeAspect="1" noChangeArrowheads="1"/>
          </p:cNvPicPr>
          <p:nvPr/>
        </p:nvPicPr>
        <p:blipFill>
          <a:blip r:embed="rId2"/>
          <a:srcRect l="1371" t="2625" r="5007" b="2625"/>
          <a:stretch>
            <a:fillRect/>
          </a:stretch>
        </p:blipFill>
        <p:spPr bwMode="auto">
          <a:xfrm>
            <a:off x="323850" y="4751388"/>
            <a:ext cx="3046413" cy="1606550"/>
          </a:xfrm>
          <a:prstGeom prst="rect">
            <a:avLst/>
          </a:prstGeom>
          <a:noFill/>
          <a:ln w="12700" cap="sq" cmpd="sng">
            <a:solidFill>
              <a:schemeClr val="bg1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/>
        </p:spPr>
      </p:pic>
      <p:pic>
        <p:nvPicPr>
          <p:cNvPr id="225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3" y="428625"/>
            <a:ext cx="5638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aixaDeTexto 1"/>
          <p:cNvSpPr txBox="1">
            <a:spLocks noChangeArrowheads="1"/>
          </p:cNvSpPr>
          <p:nvPr/>
        </p:nvSpPr>
        <p:spPr bwMode="auto">
          <a:xfrm>
            <a:off x="500063" y="6427788"/>
            <a:ext cx="25003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altLang="pt-BR" sz="800">
                <a:latin typeface="Arial" pitchFamily="34" charset="0"/>
                <a:cs typeface="Arial" pitchFamily="34" charset="0"/>
              </a:rPr>
              <a:t>Fonte: IPT/CPLA, 2011.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8625" y="142875"/>
            <a:ext cx="7643813" cy="769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algn="just">
              <a:defRPr/>
            </a:pPr>
            <a:r>
              <a:rPr kumimoji="0"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AQUÍFERO GUARANÍ</a:t>
            </a:r>
          </a:p>
          <a:p>
            <a:pPr algn="just">
              <a:defRPr/>
            </a:pPr>
            <a:r>
              <a:rPr kumimoji="0"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Localização no Estado de São Paulo</a:t>
            </a: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039813"/>
            <a:ext cx="712470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aixaDeTexto 1"/>
          <p:cNvSpPr txBox="1">
            <a:spLocks noChangeArrowheads="1"/>
          </p:cNvSpPr>
          <p:nvPr/>
        </p:nvSpPr>
        <p:spPr bwMode="auto">
          <a:xfrm>
            <a:off x="500063" y="6427788"/>
            <a:ext cx="25003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altLang="pt-BR" sz="800">
                <a:latin typeface="Arial" pitchFamily="34" charset="0"/>
                <a:cs typeface="Arial" pitchFamily="34" charset="0"/>
              </a:rPr>
              <a:t>Fonte: SMA, 2001, IPT/CPLA, 2011.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8625" y="142875"/>
            <a:ext cx="3714750" cy="769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algn="just">
              <a:defRPr/>
            </a:pPr>
            <a:r>
              <a:rPr kumimoji="0"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AQUÍFERO GUARANÍ</a:t>
            </a:r>
          </a:p>
          <a:p>
            <a:pPr algn="just">
              <a:defRPr/>
            </a:pPr>
            <a:r>
              <a:rPr kumimoji="0"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Unidades de Conservação</a:t>
            </a:r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214313"/>
            <a:ext cx="4429125" cy="630555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9" t="33887" r="51172" b="49268"/>
          <a:stretch>
            <a:fillRect/>
          </a:stretch>
        </p:blipFill>
        <p:spPr bwMode="auto">
          <a:xfrm>
            <a:off x="2193925" y="4548188"/>
            <a:ext cx="2162175" cy="1184275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" t="1709" r="2518" b="2942"/>
          <a:stretch>
            <a:fillRect/>
          </a:stretch>
        </p:blipFill>
        <p:spPr bwMode="auto">
          <a:xfrm>
            <a:off x="490538" y="228600"/>
            <a:ext cx="4789487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005263"/>
            <a:ext cx="3379788" cy="228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90513"/>
            <a:ext cx="2730500" cy="277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aixaDeTexto 1"/>
          <p:cNvSpPr txBox="1">
            <a:spLocks noChangeArrowheads="1"/>
          </p:cNvSpPr>
          <p:nvPr/>
        </p:nvSpPr>
        <p:spPr bwMode="auto">
          <a:xfrm>
            <a:off x="500063" y="6427788"/>
            <a:ext cx="25003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altLang="pt-BR" sz="800">
                <a:latin typeface="Arial" pitchFamily="34" charset="0"/>
                <a:cs typeface="Arial" pitchFamily="34" charset="0"/>
              </a:rPr>
              <a:t>Fonte: IPT/CPLA, 2011.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28625" y="115888"/>
            <a:ext cx="7358063" cy="709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algn="just">
              <a:defRPr/>
            </a:pPr>
            <a:r>
              <a:rPr kumimoji="0"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AQUÍFERO GUARANÍ</a:t>
            </a:r>
          </a:p>
          <a:p>
            <a:pPr algn="just">
              <a:defRPr/>
            </a:pPr>
            <a:r>
              <a:rPr kumimoji="0" lang="pt-B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Aspecto Característico de Sedimentação da Formação Botucatu</a:t>
            </a:r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439863"/>
            <a:ext cx="8047037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ixaDeTexto 1"/>
          <p:cNvSpPr txBox="1">
            <a:spLocks noChangeArrowheads="1"/>
          </p:cNvSpPr>
          <p:nvPr/>
        </p:nvSpPr>
        <p:spPr bwMode="auto">
          <a:xfrm>
            <a:off x="500063" y="6427788"/>
            <a:ext cx="25003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altLang="pt-BR" sz="800">
                <a:latin typeface="Arial" pitchFamily="34" charset="0"/>
                <a:cs typeface="Arial" pitchFamily="34" charset="0"/>
              </a:rPr>
              <a:t>Fonte: IPT/CPLA, 2011.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8625" y="142875"/>
            <a:ext cx="842962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algn="just">
              <a:defRPr/>
            </a:pPr>
            <a:r>
              <a:rPr kumimoji="0" lang="pt-B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AQUÍFERO GUARANÍ</a:t>
            </a:r>
          </a:p>
          <a:p>
            <a:pPr algn="just">
              <a:defRPr/>
            </a:pPr>
            <a:r>
              <a:rPr kumimoji="0" lang="pt-B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Exposição da Formação Pirambóia na Margem da Rodovia Castelo Branco</a:t>
            </a: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928688"/>
            <a:ext cx="6613525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487363" y="44450"/>
            <a:ext cx="8686800" cy="1235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spcBef>
                <a:spcPct val="50000"/>
              </a:spcBef>
              <a:defRPr/>
            </a:pPr>
            <a:r>
              <a:rPr lang="pt-BR" sz="2400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Evolução da mortalidade por febre tifoide e do atendimento por abastecimento de água em Massachusetts (1885-1940)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6900863" y="6232525"/>
            <a:ext cx="1597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90000"/>
              <a:buBlip>
                <a:blip r:embed="rId2"/>
              </a:buBlip>
              <a:defRPr sz="2800">
                <a:solidFill>
                  <a:srgbClr val="339933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rgbClr val="33CCFF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rgbClr val="0974B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000">
                <a:solidFill>
                  <a:srgbClr val="B7A1F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buClr>
                <a:schemeClr val="hlink"/>
              </a:buClr>
              <a:buSzTx/>
              <a:buFontTx/>
              <a:buNone/>
            </a:pPr>
            <a:r>
              <a:rPr lang="pt-BR" altLang="pt-BR" sz="1400" b="1">
                <a:solidFill>
                  <a:srgbClr val="0000CC"/>
                </a:solidFill>
              </a:rPr>
              <a:t>Fonte: Fair et al</a:t>
            </a:r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843915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80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133600"/>
            <a:ext cx="4902200" cy="418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Retângulo 1"/>
          <p:cNvSpPr>
            <a:spLocks noChangeArrowheads="1"/>
          </p:cNvSpPr>
          <p:nvPr/>
        </p:nvSpPr>
        <p:spPr bwMode="auto">
          <a:xfrm>
            <a:off x="401638" y="379413"/>
            <a:ext cx="874871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altLang="pt-BR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O Aquífero Alter do Chão, uma reserva com cerca de 86,4 quatrilhões de litros de água (86,4 mil km³) subterrânea, é suficiente para abastecer a população mundial em cerca de 100 vezes. Está localizado em uma formação geológica sob os Estados do Amazonas, Pará e Amapá.</a:t>
            </a:r>
            <a:r>
              <a:rPr lang="pt-PT" altLang="pt-BR" sz="1800"/>
              <a:t> </a:t>
            </a:r>
          </a:p>
          <a:p>
            <a:pPr eaLnBrk="1" hangingPunct="1"/>
            <a:r>
              <a:rPr lang="pt-PT" altLang="pt-BR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Abastece a totalidade de Santarém e quase a totalidade de Manaus através de poços profundos. </a:t>
            </a:r>
            <a:endParaRPr lang="pt-BR" altLang="pt-BR" sz="1800" b="1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8676" name="Retângulo 3"/>
          <p:cNvSpPr>
            <a:spLocks noChangeArrowheads="1"/>
          </p:cNvSpPr>
          <p:nvPr/>
        </p:nvSpPr>
        <p:spPr bwMode="auto">
          <a:xfrm>
            <a:off x="971600" y="2375269"/>
            <a:ext cx="22860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PT" altLang="pt-BR" sz="18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Pesquisadores da Universidade Federal do Pará e da Universidade Federal do Ceará desenvolveram estudos que podem revelar que o aquífero pode ser maior que o calculado inicialmente, passando inclusive a ser maior que o Aquifero Guarani.  </a:t>
            </a:r>
            <a:endParaRPr lang="pt-BR" altLang="pt-BR" sz="18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4313" y="214313"/>
            <a:ext cx="7491412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9600" indent="-609600" algn="l" eaLnBrk="1" hangingPunct="1">
              <a:defRPr/>
            </a:pPr>
            <a:r>
              <a:rPr lang="pt-BR" sz="2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TRATAMENTO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28625" y="2000250"/>
            <a:ext cx="7491413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40000"/>
              </a:spcBef>
              <a:spcAft>
                <a:spcPct val="30000"/>
              </a:spcAft>
              <a:buFontTx/>
              <a:buNone/>
            </a:pPr>
            <a:r>
              <a:rPr lang="pt-BR" altLang="pt-BR" sz="2400" dirty="0" smtClean="0">
                <a:solidFill>
                  <a:srgbClr val="0066FF"/>
                </a:solidFill>
              </a:rPr>
              <a:t>Finalidades do tratamento</a:t>
            </a:r>
            <a:r>
              <a:rPr lang="pt-BR" altLang="pt-BR" sz="2400" dirty="0" smtClean="0"/>
              <a:t>:</a:t>
            </a:r>
          </a:p>
          <a:p>
            <a:pPr algn="just" eaLnBrk="1" hangingPunct="1">
              <a:lnSpc>
                <a:spcPct val="120000"/>
              </a:lnSpc>
              <a:spcAft>
                <a:spcPct val="20000"/>
              </a:spcAft>
            </a:pPr>
            <a:r>
              <a:rPr lang="pt-BR" altLang="pt-BR" sz="2400" u="sng" dirty="0" smtClean="0">
                <a:solidFill>
                  <a:srgbClr val="0066FF"/>
                </a:solidFill>
              </a:rPr>
              <a:t>Higiênicas</a:t>
            </a:r>
            <a:r>
              <a:rPr lang="pt-BR" altLang="pt-BR" sz="2400" dirty="0" smtClean="0">
                <a:solidFill>
                  <a:srgbClr val="0066FF"/>
                </a:solidFill>
              </a:rPr>
              <a:t>: </a:t>
            </a:r>
            <a:r>
              <a:rPr lang="pt-BR" altLang="pt-BR" sz="2400" dirty="0" smtClean="0">
                <a:solidFill>
                  <a:srgbClr val="000000"/>
                </a:solidFill>
              </a:rPr>
              <a:t>remoção de bactérias e vírus; eliminação de substâncias tóxicas ou nocivas; eliminação de compostos orgânicos, algas, protozoários, e outros microrganismos.</a:t>
            </a:r>
          </a:p>
          <a:p>
            <a:pPr eaLnBrk="1" hangingPunct="1">
              <a:lnSpc>
                <a:spcPct val="120000"/>
              </a:lnSpc>
              <a:spcAft>
                <a:spcPct val="20000"/>
              </a:spcAft>
            </a:pPr>
            <a:r>
              <a:rPr lang="pt-BR" altLang="pt-BR" sz="2400" u="sng" dirty="0" smtClean="0">
                <a:solidFill>
                  <a:srgbClr val="0066FF"/>
                </a:solidFill>
              </a:rPr>
              <a:t>Estéticas:</a:t>
            </a:r>
            <a:r>
              <a:rPr lang="pt-BR" altLang="pt-BR" sz="2400" dirty="0" smtClean="0"/>
              <a:t>  </a:t>
            </a:r>
            <a:r>
              <a:rPr lang="pt-BR" altLang="pt-BR" sz="2400" dirty="0" smtClean="0">
                <a:solidFill>
                  <a:srgbClr val="000000"/>
                </a:solidFill>
              </a:rPr>
              <a:t>correção de cor, turbidez, odor e sabor</a:t>
            </a:r>
          </a:p>
          <a:p>
            <a:pPr algn="just" eaLnBrk="1" hangingPunct="1">
              <a:lnSpc>
                <a:spcPct val="120000"/>
              </a:lnSpc>
              <a:spcAft>
                <a:spcPct val="20000"/>
              </a:spcAft>
            </a:pPr>
            <a:r>
              <a:rPr lang="pt-BR" altLang="pt-BR" sz="2400" u="sng" dirty="0" smtClean="0">
                <a:solidFill>
                  <a:srgbClr val="0066FF"/>
                </a:solidFill>
              </a:rPr>
              <a:t>Econômicas:</a:t>
            </a:r>
            <a:r>
              <a:rPr lang="pt-BR" altLang="pt-BR" sz="2400" dirty="0" smtClean="0"/>
              <a:t> </a:t>
            </a:r>
            <a:r>
              <a:rPr lang="pt-BR" altLang="pt-BR" sz="2400" dirty="0" smtClean="0">
                <a:solidFill>
                  <a:srgbClr val="000000"/>
                </a:solidFill>
              </a:rPr>
              <a:t>redução de </a:t>
            </a:r>
            <a:r>
              <a:rPr lang="pt-BR" altLang="pt-BR" sz="2400" dirty="0" err="1" smtClean="0">
                <a:solidFill>
                  <a:srgbClr val="000000"/>
                </a:solidFill>
              </a:rPr>
              <a:t>corrosividade</a:t>
            </a:r>
            <a:r>
              <a:rPr lang="pt-BR" altLang="pt-BR" sz="2400" dirty="0" smtClean="0">
                <a:solidFill>
                  <a:srgbClr val="000000"/>
                </a:solidFill>
              </a:rPr>
              <a:t>, dureza, ferro, manganês.</a:t>
            </a:r>
          </a:p>
          <a:p>
            <a:pPr eaLnBrk="1" hangingPunct="1"/>
            <a:endParaRPr lang="pt-BR" altLang="pt-BR" sz="2400" dirty="0" smtClean="0"/>
          </a:p>
        </p:txBody>
      </p:sp>
      <p:grpSp>
        <p:nvGrpSpPr>
          <p:cNvPr id="29700" name="Group 7"/>
          <p:cNvGrpSpPr>
            <a:grpSpLocks/>
          </p:cNvGrpSpPr>
          <p:nvPr/>
        </p:nvGrpSpPr>
        <p:grpSpPr bwMode="auto">
          <a:xfrm>
            <a:off x="903288" y="1247775"/>
            <a:ext cx="8180387" cy="519113"/>
            <a:chOff x="569" y="786"/>
            <a:chExt cx="5153" cy="327"/>
          </a:xfrm>
        </p:grpSpPr>
        <p:sp>
          <p:nvSpPr>
            <p:cNvPr id="29701" name="AutoShape 4"/>
            <p:cNvSpPr>
              <a:spLocks noChangeArrowheads="1"/>
            </p:cNvSpPr>
            <p:nvPr/>
          </p:nvSpPr>
          <p:spPr bwMode="auto">
            <a:xfrm>
              <a:off x="2544" y="978"/>
              <a:ext cx="336" cy="48"/>
            </a:xfrm>
            <a:prstGeom prst="rightArrow">
              <a:avLst>
                <a:gd name="adj1" fmla="val 50000"/>
                <a:gd name="adj2" fmla="val 175000"/>
              </a:avLst>
            </a:prstGeom>
            <a:solidFill>
              <a:srgbClr val="00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pt-BR" altLang="pt-BR">
                <a:solidFill>
                  <a:srgbClr val="000000"/>
                </a:solidFill>
              </a:endParaRPr>
            </a:p>
          </p:txBody>
        </p:sp>
        <p:sp>
          <p:nvSpPr>
            <p:cNvPr id="29702" name="Rectangle 5"/>
            <p:cNvSpPr>
              <a:spLocks noChangeArrowheads="1"/>
            </p:cNvSpPr>
            <p:nvPr/>
          </p:nvSpPr>
          <p:spPr bwMode="auto">
            <a:xfrm>
              <a:off x="569" y="786"/>
              <a:ext cx="192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</a:pPr>
              <a:r>
                <a:rPr kumimoji="0" lang="pt-BR" altLang="pt-BR" sz="2800" b="1">
                  <a:solidFill>
                    <a:srgbClr val="000000"/>
                  </a:solidFill>
                  <a:latin typeface="Arial" pitchFamily="34" charset="0"/>
                </a:rPr>
                <a:t>Qualitativamente</a:t>
              </a:r>
            </a:p>
          </p:txBody>
        </p:sp>
        <p:sp>
          <p:nvSpPr>
            <p:cNvPr id="29703" name="Rectangle 6"/>
            <p:cNvSpPr>
              <a:spLocks noChangeArrowheads="1"/>
            </p:cNvSpPr>
            <p:nvPr/>
          </p:nvSpPr>
          <p:spPr bwMode="auto">
            <a:xfrm>
              <a:off x="3005" y="786"/>
              <a:ext cx="271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kumimoji="0" lang="pt-BR" altLang="pt-BR" sz="2800" b="1">
                  <a:solidFill>
                    <a:srgbClr val="000000"/>
                  </a:solidFill>
                  <a:latin typeface="Arial" pitchFamily="34" charset="0"/>
                </a:rPr>
                <a:t>tratamento + reservação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69963" y="142875"/>
            <a:ext cx="7493000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9600" indent="-609600" algn="l" eaLnBrk="1" hangingPunct="1">
              <a:defRPr/>
            </a:pPr>
            <a:r>
              <a:rPr lang="pt-BR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Níveis de tratamento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00063" y="2928938"/>
            <a:ext cx="8215312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spcAft>
                <a:spcPct val="20000"/>
              </a:spcAft>
              <a:buFontTx/>
              <a:buChar char="•"/>
            </a:pPr>
            <a:r>
              <a:rPr lang="pt-BR" altLang="pt-BR" sz="2400" smtClean="0">
                <a:solidFill>
                  <a:srgbClr val="000000"/>
                </a:solidFill>
              </a:rPr>
              <a:t>Filtração e desinfecção</a:t>
            </a:r>
          </a:p>
          <a:p>
            <a:pPr eaLnBrk="1" hangingPunct="1">
              <a:spcBef>
                <a:spcPct val="50000"/>
              </a:spcBef>
              <a:spcAft>
                <a:spcPct val="20000"/>
              </a:spcAft>
              <a:buFontTx/>
              <a:buChar char="•"/>
            </a:pPr>
            <a:endParaRPr lang="pt-BR" altLang="pt-BR" sz="2400" smtClean="0"/>
          </a:p>
          <a:p>
            <a:pPr eaLnBrk="1" hangingPunct="1">
              <a:spcBef>
                <a:spcPct val="50000"/>
              </a:spcBef>
              <a:spcAft>
                <a:spcPct val="20000"/>
              </a:spcAft>
              <a:buFontTx/>
              <a:buChar char="•"/>
            </a:pPr>
            <a:r>
              <a:rPr lang="pt-BR" altLang="pt-BR" sz="2400" smtClean="0">
                <a:solidFill>
                  <a:srgbClr val="000000"/>
                </a:solidFill>
              </a:rPr>
              <a:t>Tratamento convencional: Coagulação, decantação,                      				    filtração e desinfecção</a:t>
            </a:r>
          </a:p>
          <a:p>
            <a:pPr eaLnBrk="1" hangingPunct="1">
              <a:spcBef>
                <a:spcPct val="50000"/>
              </a:spcBef>
              <a:spcAft>
                <a:spcPct val="20000"/>
              </a:spcAft>
              <a:buFontTx/>
              <a:buChar char="•"/>
            </a:pPr>
            <a:endParaRPr lang="pt-BR" altLang="pt-BR" sz="240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spcAft>
                <a:spcPct val="20000"/>
              </a:spcAft>
              <a:buFontTx/>
              <a:buChar char="•"/>
            </a:pPr>
            <a:r>
              <a:rPr lang="pt-BR" altLang="pt-BR" sz="2400" smtClean="0">
                <a:solidFill>
                  <a:srgbClr val="000000"/>
                </a:solidFill>
              </a:rPr>
              <a:t> Micromembranas, nanomembranas, Osmose reversa</a:t>
            </a:r>
          </a:p>
        </p:txBody>
      </p:sp>
      <p:sp>
        <p:nvSpPr>
          <p:cNvPr id="30724" name="AutoShape 4"/>
          <p:cNvSpPr>
            <a:spLocks/>
          </p:cNvSpPr>
          <p:nvPr/>
        </p:nvSpPr>
        <p:spPr bwMode="auto">
          <a:xfrm>
            <a:off x="4343400" y="1162050"/>
            <a:ext cx="381000" cy="1371600"/>
          </a:xfrm>
          <a:prstGeom prst="leftBrace">
            <a:avLst>
              <a:gd name="adj1" fmla="val 30000"/>
              <a:gd name="adj2" fmla="val 50000"/>
            </a:avLst>
          </a:prstGeom>
          <a:noFill/>
          <a:ln w="44450" cap="sq">
            <a:solidFill>
              <a:srgbClr val="0000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pt-BR" altLang="pt-BR">
              <a:solidFill>
                <a:srgbClr val="0066FF"/>
              </a:solidFill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4746625" y="1143000"/>
            <a:ext cx="348297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921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921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921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921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921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altLang="pt-BR" sz="1800" b="1">
                <a:solidFill>
                  <a:srgbClr val="000000"/>
                </a:solidFill>
                <a:latin typeface="Arial" pitchFamily="34" charset="0"/>
              </a:rPr>
              <a:t>Mananciais subterrâneos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altLang="pt-BR" sz="1800" b="1">
                <a:solidFill>
                  <a:srgbClr val="000000"/>
                </a:solidFill>
                <a:latin typeface="Arial" pitchFamily="34" charset="0"/>
              </a:rPr>
              <a:t>Mananciais subsuperficiais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altLang="pt-BR" sz="1800" b="1">
                <a:solidFill>
                  <a:srgbClr val="000000"/>
                </a:solidFill>
                <a:latin typeface="Arial" pitchFamily="34" charset="0"/>
              </a:rPr>
              <a:t>Mananciais “de serra” 	(peneiramento)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823913" y="1579563"/>
            <a:ext cx="35067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kumimoji="0" lang="pt-BR" altLang="pt-BR" b="1">
                <a:solidFill>
                  <a:srgbClr val="000000"/>
                </a:solidFill>
                <a:latin typeface="Arial" pitchFamily="34" charset="0"/>
              </a:rPr>
              <a:t>  Simples desinfecção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"/>
          <p:cNvGrpSpPr>
            <a:grpSpLocks/>
          </p:cNvGrpSpPr>
          <p:nvPr/>
        </p:nvGrpSpPr>
        <p:grpSpPr bwMode="auto">
          <a:xfrm>
            <a:off x="1066800" y="987425"/>
            <a:ext cx="7629525" cy="4879975"/>
            <a:chOff x="762" y="336"/>
            <a:chExt cx="4806" cy="3074"/>
          </a:xfrm>
        </p:grpSpPr>
        <p:pic>
          <p:nvPicPr>
            <p:cNvPr id="31748" name="Picture 3" descr="guarau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12" b="8054"/>
            <a:stretch>
              <a:fillRect/>
            </a:stretch>
          </p:blipFill>
          <p:spPr bwMode="auto">
            <a:xfrm>
              <a:off x="768" y="1440"/>
              <a:ext cx="1777" cy="196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49" name="Picture 4" descr="foto%20tca%2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77"/>
            <a:stretch>
              <a:fillRect/>
            </a:stretch>
          </p:blipFill>
          <p:spPr bwMode="auto">
            <a:xfrm>
              <a:off x="762" y="336"/>
              <a:ext cx="1782" cy="116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50" name="Picture 5" descr="foto%20tga%2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336"/>
              <a:ext cx="3024" cy="307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0294" name="Rectangle 6"/>
          <p:cNvSpPr>
            <a:spLocks noChangeArrowheads="1"/>
          </p:cNvSpPr>
          <p:nvPr/>
        </p:nvSpPr>
        <p:spPr bwMode="auto">
          <a:xfrm>
            <a:off x="609600" y="76200"/>
            <a:ext cx="6324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marL="609600" indent="-609600"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Tratamento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1037"/>
          <p:cNvGrpSpPr>
            <a:grpSpLocks/>
          </p:cNvGrpSpPr>
          <p:nvPr/>
        </p:nvGrpSpPr>
        <p:grpSpPr bwMode="auto">
          <a:xfrm>
            <a:off x="504825" y="928688"/>
            <a:ext cx="8424863" cy="4743450"/>
            <a:chOff x="413" y="618"/>
            <a:chExt cx="5307" cy="2988"/>
          </a:xfrm>
        </p:grpSpPr>
        <p:pic>
          <p:nvPicPr>
            <p:cNvPr id="32772" name="Picture 1027" descr="i0trat_agu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" y="618"/>
              <a:ext cx="5307" cy="2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3" name="AutoShape 1028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545" y="709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774" name="AutoShape 1029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793" y="1590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775" name="AutoShape 1030"/>
            <p:cNvSpPr>
              <a:spLocks noChangeArrowheads="1"/>
            </p:cNvSpPr>
            <p:nvPr/>
          </p:nvSpPr>
          <p:spPr bwMode="auto">
            <a:xfrm>
              <a:off x="773" y="3022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776" name="AutoShape 1031"/>
            <p:cNvSpPr>
              <a:spLocks noChangeArrowheads="1"/>
            </p:cNvSpPr>
            <p:nvPr/>
          </p:nvSpPr>
          <p:spPr bwMode="auto">
            <a:xfrm>
              <a:off x="1902" y="3067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777" name="AutoShape 1032"/>
            <p:cNvSpPr>
              <a:spLocks noChangeArrowheads="1"/>
            </p:cNvSpPr>
            <p:nvPr/>
          </p:nvSpPr>
          <p:spPr bwMode="auto">
            <a:xfrm>
              <a:off x="2769" y="3057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778" name="AutoShape 1033"/>
            <p:cNvSpPr>
              <a:spLocks noChangeArrowheads="1"/>
            </p:cNvSpPr>
            <p:nvPr/>
          </p:nvSpPr>
          <p:spPr bwMode="auto">
            <a:xfrm>
              <a:off x="3198" y="2659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779" name="AutoShape 1034"/>
            <p:cNvSpPr>
              <a:spLocks noChangeArrowheads="1"/>
            </p:cNvSpPr>
            <p:nvPr/>
          </p:nvSpPr>
          <p:spPr bwMode="auto">
            <a:xfrm>
              <a:off x="4548" y="3052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780" name="AutoShape 1035"/>
            <p:cNvSpPr>
              <a:spLocks noChangeArrowheads="1"/>
            </p:cNvSpPr>
            <p:nvPr/>
          </p:nvSpPr>
          <p:spPr bwMode="auto">
            <a:xfrm>
              <a:off x="5173" y="2296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781" name="AutoShape 1036"/>
            <p:cNvSpPr>
              <a:spLocks noChangeArrowheads="1"/>
            </p:cNvSpPr>
            <p:nvPr/>
          </p:nvSpPr>
          <p:spPr bwMode="auto">
            <a:xfrm>
              <a:off x="4649" y="1026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609600" y="76200"/>
            <a:ext cx="6324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marL="609600" indent="-609600"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Sistema de Abastecimento de Água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5"/>
          <p:cNvGrpSpPr>
            <a:grpSpLocks/>
          </p:cNvGrpSpPr>
          <p:nvPr/>
        </p:nvGrpSpPr>
        <p:grpSpPr bwMode="auto">
          <a:xfrm>
            <a:off x="655638" y="981075"/>
            <a:ext cx="8424862" cy="4743450"/>
            <a:chOff x="413" y="618"/>
            <a:chExt cx="5307" cy="2988"/>
          </a:xfrm>
        </p:grpSpPr>
        <p:pic>
          <p:nvPicPr>
            <p:cNvPr id="33797" name="Picture 6" descr="i0trat_agu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" y="618"/>
              <a:ext cx="5307" cy="2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8" name="AutoShape 7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545" y="709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799" name="AutoShape 8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793" y="1590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800" name="AutoShape 9"/>
            <p:cNvSpPr>
              <a:spLocks noChangeArrowheads="1"/>
            </p:cNvSpPr>
            <p:nvPr/>
          </p:nvSpPr>
          <p:spPr bwMode="auto">
            <a:xfrm>
              <a:off x="773" y="3022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801" name="AutoShape 10"/>
            <p:cNvSpPr>
              <a:spLocks noChangeArrowheads="1"/>
            </p:cNvSpPr>
            <p:nvPr/>
          </p:nvSpPr>
          <p:spPr bwMode="auto">
            <a:xfrm>
              <a:off x="1902" y="3067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802" name="AutoShape 11"/>
            <p:cNvSpPr>
              <a:spLocks noChangeArrowheads="1"/>
            </p:cNvSpPr>
            <p:nvPr/>
          </p:nvSpPr>
          <p:spPr bwMode="auto">
            <a:xfrm>
              <a:off x="2769" y="3057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803" name="AutoShape 12"/>
            <p:cNvSpPr>
              <a:spLocks noChangeArrowheads="1"/>
            </p:cNvSpPr>
            <p:nvPr/>
          </p:nvSpPr>
          <p:spPr bwMode="auto">
            <a:xfrm>
              <a:off x="3198" y="2659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804" name="AutoShape 13"/>
            <p:cNvSpPr>
              <a:spLocks noChangeArrowheads="1"/>
            </p:cNvSpPr>
            <p:nvPr/>
          </p:nvSpPr>
          <p:spPr bwMode="auto">
            <a:xfrm>
              <a:off x="4548" y="3052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805" name="AutoShape 14"/>
            <p:cNvSpPr>
              <a:spLocks noChangeArrowheads="1"/>
            </p:cNvSpPr>
            <p:nvPr/>
          </p:nvSpPr>
          <p:spPr bwMode="auto">
            <a:xfrm>
              <a:off x="5173" y="2296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806" name="AutoShape 15"/>
            <p:cNvSpPr>
              <a:spLocks noChangeArrowheads="1"/>
            </p:cNvSpPr>
            <p:nvPr/>
          </p:nvSpPr>
          <p:spPr bwMode="auto">
            <a:xfrm>
              <a:off x="4649" y="1026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33795" name="Picture 3" descr="i0repre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75" y="1196975"/>
            <a:ext cx="245745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609600" y="76200"/>
            <a:ext cx="6324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marL="609600" indent="-609600"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Sistema de Abastecimento de Água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7"/>
          <p:cNvGrpSpPr>
            <a:grpSpLocks/>
          </p:cNvGrpSpPr>
          <p:nvPr/>
        </p:nvGrpSpPr>
        <p:grpSpPr bwMode="auto">
          <a:xfrm>
            <a:off x="655638" y="981075"/>
            <a:ext cx="8424862" cy="4743450"/>
            <a:chOff x="413" y="618"/>
            <a:chExt cx="5307" cy="2988"/>
          </a:xfrm>
        </p:grpSpPr>
        <p:pic>
          <p:nvPicPr>
            <p:cNvPr id="34821" name="Picture 8" descr="i0trat_agu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" y="618"/>
              <a:ext cx="5307" cy="2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2" name="AutoShape 9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545" y="709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823" name="AutoShape 10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793" y="1590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824" name="AutoShape 11"/>
            <p:cNvSpPr>
              <a:spLocks noChangeArrowheads="1"/>
            </p:cNvSpPr>
            <p:nvPr/>
          </p:nvSpPr>
          <p:spPr bwMode="auto">
            <a:xfrm>
              <a:off x="773" y="3022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825" name="AutoShape 12"/>
            <p:cNvSpPr>
              <a:spLocks noChangeArrowheads="1"/>
            </p:cNvSpPr>
            <p:nvPr/>
          </p:nvSpPr>
          <p:spPr bwMode="auto">
            <a:xfrm>
              <a:off x="1902" y="3067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826" name="AutoShape 13"/>
            <p:cNvSpPr>
              <a:spLocks noChangeArrowheads="1"/>
            </p:cNvSpPr>
            <p:nvPr/>
          </p:nvSpPr>
          <p:spPr bwMode="auto">
            <a:xfrm>
              <a:off x="2769" y="3057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827" name="AutoShape 14"/>
            <p:cNvSpPr>
              <a:spLocks noChangeArrowheads="1"/>
            </p:cNvSpPr>
            <p:nvPr/>
          </p:nvSpPr>
          <p:spPr bwMode="auto">
            <a:xfrm>
              <a:off x="3198" y="2659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828" name="AutoShape 15"/>
            <p:cNvSpPr>
              <a:spLocks noChangeArrowheads="1"/>
            </p:cNvSpPr>
            <p:nvPr/>
          </p:nvSpPr>
          <p:spPr bwMode="auto">
            <a:xfrm>
              <a:off x="4548" y="3052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829" name="AutoShape 16"/>
            <p:cNvSpPr>
              <a:spLocks noChangeArrowheads="1"/>
            </p:cNvSpPr>
            <p:nvPr/>
          </p:nvSpPr>
          <p:spPr bwMode="auto">
            <a:xfrm>
              <a:off x="5173" y="2296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830" name="AutoShape 17"/>
            <p:cNvSpPr>
              <a:spLocks noChangeArrowheads="1"/>
            </p:cNvSpPr>
            <p:nvPr/>
          </p:nvSpPr>
          <p:spPr bwMode="auto">
            <a:xfrm>
              <a:off x="4649" y="1026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34819" name="Picture 5" descr="i0sulfa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01775"/>
            <a:ext cx="245745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609600" y="76200"/>
            <a:ext cx="6324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marL="609600" indent="-609600"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Sistema de Abastecimento de Água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17"/>
          <p:cNvGrpSpPr>
            <a:grpSpLocks/>
          </p:cNvGrpSpPr>
          <p:nvPr/>
        </p:nvGrpSpPr>
        <p:grpSpPr bwMode="auto">
          <a:xfrm>
            <a:off x="655638" y="981075"/>
            <a:ext cx="8424862" cy="4743450"/>
            <a:chOff x="413" y="618"/>
            <a:chExt cx="5307" cy="2988"/>
          </a:xfrm>
        </p:grpSpPr>
        <p:pic>
          <p:nvPicPr>
            <p:cNvPr id="35845" name="Picture 18" descr="i0trat_agu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" y="618"/>
              <a:ext cx="5307" cy="2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6" name="AutoShape 19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545" y="709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5847" name="AutoShape 20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793" y="1590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5848" name="AutoShape 21"/>
            <p:cNvSpPr>
              <a:spLocks noChangeArrowheads="1"/>
            </p:cNvSpPr>
            <p:nvPr/>
          </p:nvSpPr>
          <p:spPr bwMode="auto">
            <a:xfrm>
              <a:off x="773" y="3022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5849" name="AutoShape 22"/>
            <p:cNvSpPr>
              <a:spLocks noChangeArrowheads="1"/>
            </p:cNvSpPr>
            <p:nvPr/>
          </p:nvSpPr>
          <p:spPr bwMode="auto">
            <a:xfrm>
              <a:off x="1902" y="3067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5850" name="AutoShape 23"/>
            <p:cNvSpPr>
              <a:spLocks noChangeArrowheads="1"/>
            </p:cNvSpPr>
            <p:nvPr/>
          </p:nvSpPr>
          <p:spPr bwMode="auto">
            <a:xfrm>
              <a:off x="2769" y="3057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5851" name="AutoShape 24"/>
            <p:cNvSpPr>
              <a:spLocks noChangeArrowheads="1"/>
            </p:cNvSpPr>
            <p:nvPr/>
          </p:nvSpPr>
          <p:spPr bwMode="auto">
            <a:xfrm>
              <a:off x="3198" y="2659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5852" name="AutoShape 25"/>
            <p:cNvSpPr>
              <a:spLocks noChangeArrowheads="1"/>
            </p:cNvSpPr>
            <p:nvPr/>
          </p:nvSpPr>
          <p:spPr bwMode="auto">
            <a:xfrm>
              <a:off x="4548" y="3052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5853" name="AutoShape 26"/>
            <p:cNvSpPr>
              <a:spLocks noChangeArrowheads="1"/>
            </p:cNvSpPr>
            <p:nvPr/>
          </p:nvSpPr>
          <p:spPr bwMode="auto">
            <a:xfrm>
              <a:off x="5173" y="2296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5854" name="AutoShape 27"/>
            <p:cNvSpPr>
              <a:spLocks noChangeArrowheads="1"/>
            </p:cNvSpPr>
            <p:nvPr/>
          </p:nvSpPr>
          <p:spPr bwMode="auto">
            <a:xfrm>
              <a:off x="4649" y="1026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35843" name="Picture 15" descr="i0floculaca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573463"/>
            <a:ext cx="245745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609600" y="76200"/>
            <a:ext cx="6324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marL="609600" indent="-609600"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Sistema de Abastecimento de Água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15"/>
          <p:cNvGrpSpPr>
            <a:grpSpLocks/>
          </p:cNvGrpSpPr>
          <p:nvPr/>
        </p:nvGrpSpPr>
        <p:grpSpPr bwMode="auto">
          <a:xfrm>
            <a:off x="655638" y="981075"/>
            <a:ext cx="8424862" cy="4743450"/>
            <a:chOff x="413" y="618"/>
            <a:chExt cx="5307" cy="2988"/>
          </a:xfrm>
        </p:grpSpPr>
        <p:pic>
          <p:nvPicPr>
            <p:cNvPr id="36869" name="Picture 16" descr="i0trat_agu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" y="618"/>
              <a:ext cx="5307" cy="2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0" name="AutoShape 17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545" y="709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871" name="AutoShape 18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793" y="1590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872" name="AutoShape 19"/>
            <p:cNvSpPr>
              <a:spLocks noChangeArrowheads="1"/>
            </p:cNvSpPr>
            <p:nvPr/>
          </p:nvSpPr>
          <p:spPr bwMode="auto">
            <a:xfrm>
              <a:off x="773" y="3022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873" name="AutoShape 20"/>
            <p:cNvSpPr>
              <a:spLocks noChangeArrowheads="1"/>
            </p:cNvSpPr>
            <p:nvPr/>
          </p:nvSpPr>
          <p:spPr bwMode="auto">
            <a:xfrm>
              <a:off x="1902" y="3067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874" name="AutoShape 21"/>
            <p:cNvSpPr>
              <a:spLocks noChangeArrowheads="1"/>
            </p:cNvSpPr>
            <p:nvPr/>
          </p:nvSpPr>
          <p:spPr bwMode="auto">
            <a:xfrm>
              <a:off x="2769" y="3057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875" name="AutoShape 22"/>
            <p:cNvSpPr>
              <a:spLocks noChangeArrowheads="1"/>
            </p:cNvSpPr>
            <p:nvPr/>
          </p:nvSpPr>
          <p:spPr bwMode="auto">
            <a:xfrm>
              <a:off x="3198" y="2659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876" name="AutoShape 23"/>
            <p:cNvSpPr>
              <a:spLocks noChangeArrowheads="1"/>
            </p:cNvSpPr>
            <p:nvPr/>
          </p:nvSpPr>
          <p:spPr bwMode="auto">
            <a:xfrm>
              <a:off x="4548" y="3052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877" name="AutoShape 24"/>
            <p:cNvSpPr>
              <a:spLocks noChangeArrowheads="1"/>
            </p:cNvSpPr>
            <p:nvPr/>
          </p:nvSpPr>
          <p:spPr bwMode="auto">
            <a:xfrm>
              <a:off x="5173" y="2296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878" name="AutoShape 25"/>
            <p:cNvSpPr>
              <a:spLocks noChangeArrowheads="1"/>
            </p:cNvSpPr>
            <p:nvPr/>
          </p:nvSpPr>
          <p:spPr bwMode="auto">
            <a:xfrm>
              <a:off x="4649" y="1026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36867" name="Picture 13" descr="i0decantaca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716338"/>
            <a:ext cx="245745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609600" y="76200"/>
            <a:ext cx="6324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marL="609600" indent="-609600"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Sistema de Abastecimento de Água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15"/>
          <p:cNvGrpSpPr>
            <a:grpSpLocks/>
          </p:cNvGrpSpPr>
          <p:nvPr/>
        </p:nvGrpSpPr>
        <p:grpSpPr bwMode="auto">
          <a:xfrm>
            <a:off x="655638" y="981075"/>
            <a:ext cx="8424862" cy="4743450"/>
            <a:chOff x="413" y="618"/>
            <a:chExt cx="5307" cy="2988"/>
          </a:xfrm>
        </p:grpSpPr>
        <p:pic>
          <p:nvPicPr>
            <p:cNvPr id="37893" name="Picture 16" descr="i0trat_agu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" y="618"/>
              <a:ext cx="5307" cy="2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4" name="AutoShape 17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545" y="709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895" name="AutoShape 18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793" y="1590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896" name="AutoShape 19"/>
            <p:cNvSpPr>
              <a:spLocks noChangeArrowheads="1"/>
            </p:cNvSpPr>
            <p:nvPr/>
          </p:nvSpPr>
          <p:spPr bwMode="auto">
            <a:xfrm>
              <a:off x="773" y="3022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897" name="AutoShape 20"/>
            <p:cNvSpPr>
              <a:spLocks noChangeArrowheads="1"/>
            </p:cNvSpPr>
            <p:nvPr/>
          </p:nvSpPr>
          <p:spPr bwMode="auto">
            <a:xfrm>
              <a:off x="1902" y="3067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898" name="AutoShape 21"/>
            <p:cNvSpPr>
              <a:spLocks noChangeArrowheads="1"/>
            </p:cNvSpPr>
            <p:nvPr/>
          </p:nvSpPr>
          <p:spPr bwMode="auto">
            <a:xfrm>
              <a:off x="2769" y="3057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899" name="AutoShape 22"/>
            <p:cNvSpPr>
              <a:spLocks noChangeArrowheads="1"/>
            </p:cNvSpPr>
            <p:nvPr/>
          </p:nvSpPr>
          <p:spPr bwMode="auto">
            <a:xfrm>
              <a:off x="3198" y="2659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900" name="AutoShape 23"/>
            <p:cNvSpPr>
              <a:spLocks noChangeArrowheads="1"/>
            </p:cNvSpPr>
            <p:nvPr/>
          </p:nvSpPr>
          <p:spPr bwMode="auto">
            <a:xfrm>
              <a:off x="4548" y="3052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901" name="AutoShape 24"/>
            <p:cNvSpPr>
              <a:spLocks noChangeArrowheads="1"/>
            </p:cNvSpPr>
            <p:nvPr/>
          </p:nvSpPr>
          <p:spPr bwMode="auto">
            <a:xfrm>
              <a:off x="5173" y="2296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7902" name="AutoShape 25"/>
            <p:cNvSpPr>
              <a:spLocks noChangeArrowheads="1"/>
            </p:cNvSpPr>
            <p:nvPr/>
          </p:nvSpPr>
          <p:spPr bwMode="auto">
            <a:xfrm>
              <a:off x="4649" y="1026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37891" name="Picture 13" descr="i0filtraca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781300"/>
            <a:ext cx="245745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609600" y="76200"/>
            <a:ext cx="6324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marL="609600" indent="-609600"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Sistema de Abastecimento de Água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8253413" y="6286500"/>
            <a:ext cx="8905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90000"/>
              <a:buBlip>
                <a:blip r:embed="rId2"/>
              </a:buBlip>
              <a:defRPr sz="2800">
                <a:solidFill>
                  <a:srgbClr val="339933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rgbClr val="33CCFF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rgbClr val="0974B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000">
                <a:solidFill>
                  <a:srgbClr val="B7A1F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buClr>
                <a:schemeClr val="hlink"/>
              </a:buClr>
              <a:buSzTx/>
              <a:buFontTx/>
              <a:buNone/>
            </a:pPr>
            <a:r>
              <a:rPr lang="pt-BR" altLang="pt-BR" sz="1000" b="1">
                <a:solidFill>
                  <a:srgbClr val="6699FF"/>
                </a:solidFill>
                <a:latin typeface="Arial" charset="0"/>
              </a:rPr>
              <a:t>Fonte: Reiff</a:t>
            </a:r>
          </a:p>
        </p:txBody>
      </p:sp>
      <p:sp>
        <p:nvSpPr>
          <p:cNvPr id="107539" name="Rectangle 19"/>
          <p:cNvSpPr>
            <a:spLocks noChangeArrowheads="1"/>
          </p:cNvSpPr>
          <p:nvPr/>
        </p:nvSpPr>
        <p:spPr bwMode="auto">
          <a:xfrm>
            <a:off x="6763823" y="836712"/>
            <a:ext cx="2416689" cy="4614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spcBef>
                <a:spcPts val="0"/>
              </a:spcBef>
              <a:defRPr/>
            </a:pPr>
            <a:r>
              <a:rPr lang="pt-BR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Evolução da mortalidade por diarreia e por gastroenterite</a:t>
            </a:r>
            <a:br>
              <a:rPr lang="pt-BR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br>
              <a:rPr lang="pt-BR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Evolução   do atendimento por abastecimento de água</a:t>
            </a:r>
            <a:br>
              <a:rPr lang="pt-BR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Costa </a:t>
            </a:r>
            <a:r>
              <a:rPr lang="pt-BR" i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Rica</a:t>
            </a:r>
          </a:p>
          <a:p>
            <a:pPr algn="ctr">
              <a:spcBef>
                <a:spcPts val="0"/>
              </a:spcBef>
              <a:defRPr/>
            </a:pPr>
            <a:r>
              <a:rPr lang="pt-BR" i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pt-BR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1940-1980)</a:t>
            </a:r>
          </a:p>
        </p:txBody>
      </p:sp>
      <p:pic>
        <p:nvPicPr>
          <p:cNvPr id="16388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3330"/>
            <a:ext cx="5960477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896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15"/>
          <p:cNvGrpSpPr>
            <a:grpSpLocks/>
          </p:cNvGrpSpPr>
          <p:nvPr/>
        </p:nvGrpSpPr>
        <p:grpSpPr bwMode="auto">
          <a:xfrm>
            <a:off x="655638" y="981075"/>
            <a:ext cx="8424862" cy="4743450"/>
            <a:chOff x="413" y="618"/>
            <a:chExt cx="5307" cy="2988"/>
          </a:xfrm>
        </p:grpSpPr>
        <p:pic>
          <p:nvPicPr>
            <p:cNvPr id="38917" name="Picture 16" descr="i0trat_agu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" y="618"/>
              <a:ext cx="5307" cy="2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18" name="AutoShape 17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545" y="709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8919" name="AutoShape 18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793" y="1590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8920" name="AutoShape 19"/>
            <p:cNvSpPr>
              <a:spLocks noChangeArrowheads="1"/>
            </p:cNvSpPr>
            <p:nvPr/>
          </p:nvSpPr>
          <p:spPr bwMode="auto">
            <a:xfrm>
              <a:off x="773" y="3022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8921" name="AutoShape 20"/>
            <p:cNvSpPr>
              <a:spLocks noChangeArrowheads="1"/>
            </p:cNvSpPr>
            <p:nvPr/>
          </p:nvSpPr>
          <p:spPr bwMode="auto">
            <a:xfrm>
              <a:off x="1902" y="3067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8922" name="AutoShape 21"/>
            <p:cNvSpPr>
              <a:spLocks noChangeArrowheads="1"/>
            </p:cNvSpPr>
            <p:nvPr/>
          </p:nvSpPr>
          <p:spPr bwMode="auto">
            <a:xfrm>
              <a:off x="2769" y="3057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8923" name="AutoShape 22"/>
            <p:cNvSpPr>
              <a:spLocks noChangeArrowheads="1"/>
            </p:cNvSpPr>
            <p:nvPr/>
          </p:nvSpPr>
          <p:spPr bwMode="auto">
            <a:xfrm>
              <a:off x="3198" y="2659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8924" name="AutoShape 23"/>
            <p:cNvSpPr>
              <a:spLocks noChangeArrowheads="1"/>
            </p:cNvSpPr>
            <p:nvPr/>
          </p:nvSpPr>
          <p:spPr bwMode="auto">
            <a:xfrm>
              <a:off x="4548" y="3052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8925" name="AutoShape 24"/>
            <p:cNvSpPr>
              <a:spLocks noChangeArrowheads="1"/>
            </p:cNvSpPr>
            <p:nvPr/>
          </p:nvSpPr>
          <p:spPr bwMode="auto">
            <a:xfrm>
              <a:off x="5173" y="2296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8926" name="AutoShape 25"/>
            <p:cNvSpPr>
              <a:spLocks noChangeArrowheads="1"/>
            </p:cNvSpPr>
            <p:nvPr/>
          </p:nvSpPr>
          <p:spPr bwMode="auto">
            <a:xfrm>
              <a:off x="4649" y="1026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38915" name="Picture 13" descr="i0c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349500"/>
            <a:ext cx="245745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609600" y="76200"/>
            <a:ext cx="6324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marL="609600" indent="-609600"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Sistema de Abastecimento de Água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15"/>
          <p:cNvGrpSpPr>
            <a:grpSpLocks/>
          </p:cNvGrpSpPr>
          <p:nvPr/>
        </p:nvGrpSpPr>
        <p:grpSpPr bwMode="auto">
          <a:xfrm>
            <a:off x="655638" y="981075"/>
            <a:ext cx="8424862" cy="4743450"/>
            <a:chOff x="413" y="618"/>
            <a:chExt cx="5307" cy="2988"/>
          </a:xfrm>
        </p:grpSpPr>
        <p:pic>
          <p:nvPicPr>
            <p:cNvPr id="39941" name="Picture 16" descr="i0trat_agu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" y="618"/>
              <a:ext cx="5307" cy="2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2" name="AutoShape 17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545" y="709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9943" name="AutoShape 18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793" y="1590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9944" name="AutoShape 19"/>
            <p:cNvSpPr>
              <a:spLocks noChangeArrowheads="1"/>
            </p:cNvSpPr>
            <p:nvPr/>
          </p:nvSpPr>
          <p:spPr bwMode="auto">
            <a:xfrm>
              <a:off x="773" y="3022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9945" name="AutoShape 20"/>
            <p:cNvSpPr>
              <a:spLocks noChangeArrowheads="1"/>
            </p:cNvSpPr>
            <p:nvPr/>
          </p:nvSpPr>
          <p:spPr bwMode="auto">
            <a:xfrm>
              <a:off x="1902" y="3067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9946" name="AutoShape 21"/>
            <p:cNvSpPr>
              <a:spLocks noChangeArrowheads="1"/>
            </p:cNvSpPr>
            <p:nvPr/>
          </p:nvSpPr>
          <p:spPr bwMode="auto">
            <a:xfrm>
              <a:off x="2769" y="3057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9947" name="AutoShape 22"/>
            <p:cNvSpPr>
              <a:spLocks noChangeArrowheads="1"/>
            </p:cNvSpPr>
            <p:nvPr/>
          </p:nvSpPr>
          <p:spPr bwMode="auto">
            <a:xfrm>
              <a:off x="3198" y="2659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9948" name="AutoShape 23"/>
            <p:cNvSpPr>
              <a:spLocks noChangeArrowheads="1"/>
            </p:cNvSpPr>
            <p:nvPr/>
          </p:nvSpPr>
          <p:spPr bwMode="auto">
            <a:xfrm>
              <a:off x="4548" y="3052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9949" name="AutoShape 24"/>
            <p:cNvSpPr>
              <a:spLocks noChangeArrowheads="1"/>
            </p:cNvSpPr>
            <p:nvPr/>
          </p:nvSpPr>
          <p:spPr bwMode="auto">
            <a:xfrm>
              <a:off x="5173" y="2296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9950" name="AutoShape 25"/>
            <p:cNvSpPr>
              <a:spLocks noChangeArrowheads="1"/>
            </p:cNvSpPr>
            <p:nvPr/>
          </p:nvSpPr>
          <p:spPr bwMode="auto">
            <a:xfrm>
              <a:off x="4649" y="1026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39939" name="Picture 13" descr="i0agua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860800"/>
            <a:ext cx="245745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609600" y="76200"/>
            <a:ext cx="6324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marL="609600" indent="-609600"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Sistema de Abastecimento de Água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5"/>
          <p:cNvGrpSpPr>
            <a:grpSpLocks/>
          </p:cNvGrpSpPr>
          <p:nvPr/>
        </p:nvGrpSpPr>
        <p:grpSpPr bwMode="auto">
          <a:xfrm>
            <a:off x="655638" y="981075"/>
            <a:ext cx="8424862" cy="4743450"/>
            <a:chOff x="413" y="618"/>
            <a:chExt cx="5307" cy="2988"/>
          </a:xfrm>
        </p:grpSpPr>
        <p:pic>
          <p:nvPicPr>
            <p:cNvPr id="40965" name="Picture 6" descr="i0trat_agu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" y="618"/>
              <a:ext cx="5307" cy="2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6" name="AutoShape 7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545" y="709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0967" name="AutoShape 8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793" y="1590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0968" name="AutoShape 9"/>
            <p:cNvSpPr>
              <a:spLocks noChangeArrowheads="1"/>
            </p:cNvSpPr>
            <p:nvPr/>
          </p:nvSpPr>
          <p:spPr bwMode="auto">
            <a:xfrm>
              <a:off x="773" y="3022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0969" name="AutoShape 10"/>
            <p:cNvSpPr>
              <a:spLocks noChangeArrowheads="1"/>
            </p:cNvSpPr>
            <p:nvPr/>
          </p:nvSpPr>
          <p:spPr bwMode="auto">
            <a:xfrm>
              <a:off x="1902" y="3067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0970" name="AutoShape 11"/>
            <p:cNvSpPr>
              <a:spLocks noChangeArrowheads="1"/>
            </p:cNvSpPr>
            <p:nvPr/>
          </p:nvSpPr>
          <p:spPr bwMode="auto">
            <a:xfrm>
              <a:off x="2769" y="3057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0971" name="AutoShape 12"/>
            <p:cNvSpPr>
              <a:spLocks noChangeArrowheads="1"/>
            </p:cNvSpPr>
            <p:nvPr/>
          </p:nvSpPr>
          <p:spPr bwMode="auto">
            <a:xfrm>
              <a:off x="3198" y="2659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0972" name="AutoShape 13"/>
            <p:cNvSpPr>
              <a:spLocks noChangeArrowheads="1"/>
            </p:cNvSpPr>
            <p:nvPr/>
          </p:nvSpPr>
          <p:spPr bwMode="auto">
            <a:xfrm>
              <a:off x="4548" y="3052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0973" name="AutoShape 14"/>
            <p:cNvSpPr>
              <a:spLocks noChangeArrowheads="1"/>
            </p:cNvSpPr>
            <p:nvPr/>
          </p:nvSpPr>
          <p:spPr bwMode="auto">
            <a:xfrm>
              <a:off x="5173" y="2296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0974" name="AutoShape 15"/>
            <p:cNvSpPr>
              <a:spLocks noChangeArrowheads="1"/>
            </p:cNvSpPr>
            <p:nvPr/>
          </p:nvSpPr>
          <p:spPr bwMode="auto">
            <a:xfrm>
              <a:off x="4649" y="1026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40963" name="Picture 4" descr="i0bairr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636838"/>
            <a:ext cx="245745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609600" y="76200"/>
            <a:ext cx="6324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marL="609600" indent="-609600"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Sistema de Abastecimento de Água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1029"/>
          <p:cNvGrpSpPr>
            <a:grpSpLocks/>
          </p:cNvGrpSpPr>
          <p:nvPr/>
        </p:nvGrpSpPr>
        <p:grpSpPr bwMode="auto">
          <a:xfrm>
            <a:off x="655638" y="981075"/>
            <a:ext cx="8424862" cy="4743450"/>
            <a:chOff x="413" y="618"/>
            <a:chExt cx="5307" cy="2988"/>
          </a:xfrm>
        </p:grpSpPr>
        <p:pic>
          <p:nvPicPr>
            <p:cNvPr id="41989" name="Picture 1030" descr="i0trat_agu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" y="618"/>
              <a:ext cx="5307" cy="2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0" name="AutoShape 1031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545" y="709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991" name="AutoShape 1032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793" y="1590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992" name="AutoShape 1033"/>
            <p:cNvSpPr>
              <a:spLocks noChangeArrowheads="1"/>
            </p:cNvSpPr>
            <p:nvPr/>
          </p:nvSpPr>
          <p:spPr bwMode="auto">
            <a:xfrm>
              <a:off x="773" y="3022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993" name="AutoShape 1034"/>
            <p:cNvSpPr>
              <a:spLocks noChangeArrowheads="1"/>
            </p:cNvSpPr>
            <p:nvPr/>
          </p:nvSpPr>
          <p:spPr bwMode="auto">
            <a:xfrm>
              <a:off x="1902" y="3067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994" name="AutoShape 1035"/>
            <p:cNvSpPr>
              <a:spLocks noChangeArrowheads="1"/>
            </p:cNvSpPr>
            <p:nvPr/>
          </p:nvSpPr>
          <p:spPr bwMode="auto">
            <a:xfrm>
              <a:off x="2769" y="3057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995" name="AutoShape 1036"/>
            <p:cNvSpPr>
              <a:spLocks noChangeArrowheads="1"/>
            </p:cNvSpPr>
            <p:nvPr/>
          </p:nvSpPr>
          <p:spPr bwMode="auto">
            <a:xfrm>
              <a:off x="3198" y="2659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996" name="AutoShape 1037"/>
            <p:cNvSpPr>
              <a:spLocks noChangeArrowheads="1"/>
            </p:cNvSpPr>
            <p:nvPr/>
          </p:nvSpPr>
          <p:spPr bwMode="auto">
            <a:xfrm>
              <a:off x="4548" y="3052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997" name="AutoShape 1038"/>
            <p:cNvSpPr>
              <a:spLocks noChangeArrowheads="1"/>
            </p:cNvSpPr>
            <p:nvPr/>
          </p:nvSpPr>
          <p:spPr bwMode="auto">
            <a:xfrm>
              <a:off x="5173" y="2296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998" name="AutoShape 1039"/>
            <p:cNvSpPr>
              <a:spLocks noChangeArrowheads="1"/>
            </p:cNvSpPr>
            <p:nvPr/>
          </p:nvSpPr>
          <p:spPr bwMode="auto">
            <a:xfrm>
              <a:off x="4649" y="1026"/>
              <a:ext cx="272" cy="2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6 w 21600"/>
                <a:gd name="T25" fmla="*/ 3176 h 21600"/>
                <a:gd name="T26" fmla="*/ 18424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97" y="10800"/>
                  </a:moveTo>
                  <a:cubicBezTo>
                    <a:pt x="3097" y="15054"/>
                    <a:pt x="6546" y="18503"/>
                    <a:pt x="10800" y="18503"/>
                  </a:cubicBezTo>
                  <a:cubicBezTo>
                    <a:pt x="15054" y="18503"/>
                    <a:pt x="18503" y="15054"/>
                    <a:pt x="18503" y="10800"/>
                  </a:cubicBezTo>
                  <a:cubicBezTo>
                    <a:pt x="18503" y="6546"/>
                    <a:pt x="15054" y="3097"/>
                    <a:pt x="10800" y="3097"/>
                  </a:cubicBezTo>
                  <a:cubicBezTo>
                    <a:pt x="6546" y="3097"/>
                    <a:pt x="3097" y="6546"/>
                    <a:pt x="3097" y="10800"/>
                  </a:cubicBezTo>
                  <a:close/>
                </a:path>
              </a:pathLst>
            </a:custGeom>
            <a:solidFill>
              <a:srgbClr val="CC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41987" name="Picture 1028" descr="i0distribuica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852738"/>
            <a:ext cx="245745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609600" y="76200"/>
            <a:ext cx="6324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marL="609600" indent="-609600"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Sistema de Abastecimento de Água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aterro ETA 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1236663" y="357188"/>
            <a:ext cx="6959600" cy="596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ópia de aterro ETA 0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66713"/>
            <a:ext cx="79883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aterro ETA 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71488"/>
            <a:ext cx="7848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agem 1" descr="10 filtros (2)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500063"/>
            <a:ext cx="7572375" cy="56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m 1" descr="10 filtros (3)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500063"/>
            <a:ext cx="7502525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magem 1" descr="10 filtros (4)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642938"/>
            <a:ext cx="7502525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890343"/>
            <a:ext cx="7772400" cy="609600"/>
          </a:xfrm>
        </p:spPr>
        <p:txBody>
          <a:bodyPr/>
          <a:lstStyle/>
          <a:p>
            <a:r>
              <a:rPr lang="pt-BR" sz="1800" i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Classificação Ambiental das doenças relacionadas com a água</a:t>
            </a:r>
            <a:endParaRPr lang="pt-BR" sz="1800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08051" y="2100464"/>
            <a:ext cx="741682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pt-BR" sz="1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Transmissão hídrica</a:t>
            </a:r>
            <a:r>
              <a:rPr lang="pt-BR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ocorre quando o patogênico encontra-se na água que é ingerida; </a:t>
            </a:r>
            <a:endParaRPr lang="pt-BR" sz="18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pt-BR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Transmissão relacionada </a:t>
            </a:r>
            <a:r>
              <a:rPr lang="pt-BR" sz="1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a higiene</a:t>
            </a:r>
            <a:r>
              <a:rPr lang="pt-BR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identificada como aquela que pode ser interrompida pela implantação de higiene pessoal e doméstica</a:t>
            </a:r>
            <a:r>
              <a:rPr lang="pt-BR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pt-BR" sz="1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Transmissão baseada </a:t>
            </a:r>
            <a:r>
              <a:rPr lang="pt-BR" sz="1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água</a:t>
            </a:r>
            <a:r>
              <a:rPr lang="pt-BR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caracterizada quando o patogênico desenvolve parte de seu ciclo vital em um animal aquático</a:t>
            </a:r>
            <a:r>
              <a:rPr lang="pt-BR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pt-BR" sz="1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Transmissão através </a:t>
            </a:r>
            <a:r>
              <a:rPr lang="pt-BR" sz="1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um inseto vetor</a:t>
            </a:r>
            <a:r>
              <a:rPr lang="pt-BR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na qual insetos, que procriam na água ou cuja picadura ocorre próximo a ela, são os transmissores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11560" y="1172238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pt-BR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Categoria</a:t>
            </a:r>
          </a:p>
          <a:p>
            <a:pPr marL="342900" indent="-342900">
              <a:buFontTx/>
              <a:buChar char="-"/>
            </a:pPr>
            <a:r>
              <a:rPr lang="pt-BR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Infecção ou doença</a:t>
            </a:r>
            <a:endParaRPr lang="pt-BR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399584" y="6381328"/>
            <a:ext cx="3744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00" dirty="0" smtClean="0"/>
              <a:t>Fonte: Saneamento e Saúde. Leo Heller, 1997</a:t>
            </a:r>
            <a:endParaRPr lang="pt-BR" sz="10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251520" y="80477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Doenças de veiculação hídrica</a:t>
            </a:r>
          </a:p>
        </p:txBody>
      </p:sp>
    </p:spTree>
    <p:extLst>
      <p:ext uri="{BB962C8B-B14F-4D97-AF65-F5344CB8AC3E}">
        <p14:creationId xmlns:p14="http://schemas.microsoft.com/office/powerpoint/2010/main" val="640865811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agem 1" descr="10 filtros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428625"/>
            <a:ext cx="7858125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ilt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6" t="6876" r="30000" b="-2"/>
          <a:stretch>
            <a:fillRect/>
          </a:stretch>
        </p:blipFill>
        <p:spPr bwMode="auto">
          <a:xfrm>
            <a:off x="7164388" y="47625"/>
            <a:ext cx="160813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6326" name="Group 198"/>
          <p:cNvGraphicFramePr>
            <a:graphicFrameLocks noGrp="1"/>
          </p:cNvGraphicFramePr>
          <p:nvPr/>
        </p:nvGraphicFramePr>
        <p:xfrm>
          <a:off x="1428750" y="571500"/>
          <a:ext cx="5429250" cy="5842000"/>
        </p:xfrm>
        <a:graphic>
          <a:graphicData uri="http://schemas.openxmlformats.org/drawingml/2006/table">
            <a:tbl>
              <a:tblPr/>
              <a:tblGrid>
                <a:gridCol w="163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3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3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CAMADA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ALTURA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MATERIAL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9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45717" marB="4571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56 cm</a:t>
                      </a:r>
                    </a:p>
                  </a:txBody>
                  <a:tcPr marT="45717" marB="4571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Carvão antracito</a:t>
                      </a:r>
                    </a:p>
                  </a:txBody>
                  <a:tcPr marT="45717" marB="4571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92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52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marT="45717" marB="4571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DFF">
                        <a:alpha val="1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30 cm</a:t>
                      </a:r>
                    </a:p>
                  </a:txBody>
                  <a:tcPr marT="45717" marB="4571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DFF">
                        <a:alpha val="1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Areia (quartzola)</a:t>
                      </a:r>
                    </a:p>
                  </a:txBody>
                  <a:tcPr marT="45717" marB="4571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DFF">
                        <a:alpha val="1686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marT="45717" marB="4571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7,5 cm</a:t>
                      </a:r>
                    </a:p>
                  </a:txBody>
                  <a:tcPr marT="45717" marB="4571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3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Pedregulho (seixo)</a:t>
                      </a:r>
                    </a:p>
                  </a:txBody>
                  <a:tcPr marT="45717" marB="4571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3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7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T="45717" marB="4571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7,5 cm</a:t>
                      </a:r>
                    </a:p>
                  </a:txBody>
                  <a:tcPr marT="45717" marB="4571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Pedregulho (seixo)</a:t>
                      </a:r>
                    </a:p>
                  </a:txBody>
                  <a:tcPr marT="45717" marB="4571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46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T="45717" marB="4571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7,5 cm</a:t>
                      </a:r>
                    </a:p>
                  </a:txBody>
                  <a:tcPr marT="45717" marB="4571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Pedregulho (seixo)</a:t>
                      </a:r>
                    </a:p>
                  </a:txBody>
                  <a:tcPr marT="45717" marB="4571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1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</a:t>
                      </a:r>
                    </a:p>
                  </a:txBody>
                  <a:tcPr marT="45717" marB="4571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>
                        <a:alpha val="5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7,5 cm</a:t>
                      </a:r>
                    </a:p>
                  </a:txBody>
                  <a:tcPr marT="45717" marB="4571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>
                        <a:alpha val="5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Pedregulho (seixo)</a:t>
                      </a:r>
                    </a:p>
                  </a:txBody>
                  <a:tcPr marT="45717" marB="4571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>
                        <a:alpha val="5294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4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</a:t>
                      </a:r>
                    </a:p>
                  </a:txBody>
                  <a:tcPr marT="45717" marB="45717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 cm</a:t>
                      </a:r>
                    </a:p>
                  </a:txBody>
                  <a:tcPr marT="45717" marB="4571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Pedregulho (seixo)</a:t>
                      </a:r>
                    </a:p>
                  </a:txBody>
                  <a:tcPr marT="45717" marB="4571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76304" name="Rectangle 176"/>
          <p:cNvSpPr>
            <a:spLocks noChangeArrowheads="1"/>
          </p:cNvSpPr>
          <p:nvPr/>
        </p:nvSpPr>
        <p:spPr bwMode="auto">
          <a:xfrm>
            <a:off x="214313" y="0"/>
            <a:ext cx="152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marL="609600" indent="-609600" algn="ctr"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Filtro</a:t>
            </a:r>
          </a:p>
        </p:txBody>
      </p:sp>
      <p:cxnSp>
        <p:nvCxnSpPr>
          <p:cNvPr id="50218" name="Conector reto 5"/>
          <p:cNvCxnSpPr>
            <a:cxnSpLocks noChangeShapeType="1"/>
          </p:cNvCxnSpPr>
          <p:nvPr/>
        </p:nvCxnSpPr>
        <p:spPr bwMode="auto">
          <a:xfrm>
            <a:off x="6858000" y="4311650"/>
            <a:ext cx="35718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219" name="Conector reto 7"/>
          <p:cNvCxnSpPr>
            <a:cxnSpLocks noChangeShapeType="1"/>
          </p:cNvCxnSpPr>
          <p:nvPr/>
        </p:nvCxnSpPr>
        <p:spPr bwMode="auto">
          <a:xfrm>
            <a:off x="6858000" y="879475"/>
            <a:ext cx="35718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220" name="Conector reto 8"/>
          <p:cNvCxnSpPr>
            <a:cxnSpLocks noChangeShapeType="1"/>
          </p:cNvCxnSpPr>
          <p:nvPr/>
        </p:nvCxnSpPr>
        <p:spPr bwMode="auto">
          <a:xfrm>
            <a:off x="6878638" y="4000500"/>
            <a:ext cx="2857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221" name="Conector reto 9"/>
          <p:cNvCxnSpPr>
            <a:cxnSpLocks noChangeShapeType="1"/>
          </p:cNvCxnSpPr>
          <p:nvPr/>
        </p:nvCxnSpPr>
        <p:spPr bwMode="auto">
          <a:xfrm>
            <a:off x="6870700" y="2781300"/>
            <a:ext cx="2857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222" name="Conector reto 10"/>
          <p:cNvCxnSpPr>
            <a:cxnSpLocks noChangeShapeType="1"/>
          </p:cNvCxnSpPr>
          <p:nvPr/>
        </p:nvCxnSpPr>
        <p:spPr bwMode="auto">
          <a:xfrm>
            <a:off x="6858000" y="5815013"/>
            <a:ext cx="357188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223" name="Conector reto 12"/>
          <p:cNvCxnSpPr>
            <a:cxnSpLocks noChangeShapeType="1"/>
          </p:cNvCxnSpPr>
          <p:nvPr/>
        </p:nvCxnSpPr>
        <p:spPr bwMode="auto">
          <a:xfrm>
            <a:off x="6835775" y="5162550"/>
            <a:ext cx="35718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224" name="Conector reto 14"/>
          <p:cNvCxnSpPr>
            <a:cxnSpLocks noChangeShapeType="1"/>
          </p:cNvCxnSpPr>
          <p:nvPr/>
        </p:nvCxnSpPr>
        <p:spPr bwMode="auto">
          <a:xfrm>
            <a:off x="6858000" y="4684713"/>
            <a:ext cx="357188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225" name="Conector reto 51"/>
          <p:cNvCxnSpPr>
            <a:cxnSpLocks noChangeShapeType="1"/>
          </p:cNvCxnSpPr>
          <p:nvPr/>
        </p:nvCxnSpPr>
        <p:spPr bwMode="auto">
          <a:xfrm>
            <a:off x="6858000" y="6410325"/>
            <a:ext cx="35718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aterro ETA 1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785813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olha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" t="28502" r="17647" b="28047"/>
          <a:stretch>
            <a:fillRect/>
          </a:stretch>
        </p:blipFill>
        <p:spPr bwMode="auto">
          <a:xfrm>
            <a:off x="1562100" y="723900"/>
            <a:ext cx="5713413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609600" y="5653088"/>
            <a:ext cx="838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kumimoji="0" lang="en-US" altLang="pt-BR" sz="1800" b="1">
                <a:solidFill>
                  <a:srgbClr val="000000"/>
                </a:solidFill>
                <a:latin typeface="Arial" pitchFamily="34" charset="0"/>
              </a:rPr>
              <a:t>Algumas disposições de estações convencionais de tratamento de água</a:t>
            </a:r>
            <a:endParaRPr kumimoji="0" lang="pt-BR" altLang="pt-BR" sz="1800" b="1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1024"/>
          <p:cNvGraphicFramePr>
            <a:graphicFrameLocks noChangeAspect="1"/>
          </p:cNvGraphicFramePr>
          <p:nvPr/>
        </p:nvGraphicFramePr>
        <p:xfrm>
          <a:off x="609600" y="1679575"/>
          <a:ext cx="8382000" cy="235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0" name="Image" r:id="rId3" imgW="6219048" imgH="3352381" progId="PhotoDeluxe.Image.2">
                  <p:embed/>
                </p:oleObj>
              </mc:Choice>
              <mc:Fallback>
                <p:oleObj name="Image" r:id="rId3" imgW="6219048" imgH="3352381" progId="PhotoDeluxe.Image.2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2766" b="25021"/>
                      <a:stretch>
                        <a:fillRect/>
                      </a:stretch>
                    </p:blipFill>
                    <p:spPr bwMode="auto">
                      <a:xfrm>
                        <a:off x="609600" y="1679575"/>
                        <a:ext cx="8382000" cy="2359025"/>
                      </a:xfrm>
                      <a:prstGeom prst="rect">
                        <a:avLst/>
                      </a:prstGeom>
                      <a:noFill/>
                      <a:ln w="12700" cap="sq">
                        <a:solidFill>
                          <a:schemeClr val="bg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609600" y="4191000"/>
            <a:ext cx="838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kumimoji="0" lang="en-US" altLang="pt-BR" sz="1800" b="1">
                <a:solidFill>
                  <a:srgbClr val="000000"/>
                </a:solidFill>
                <a:latin typeface="Arial" pitchFamily="34" charset="0"/>
              </a:rPr>
              <a:t>Floculador de chicanas com gradiente variável</a:t>
            </a:r>
            <a:endParaRPr kumimoji="0" lang="pt-BR" altLang="pt-BR" sz="1800" b="1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554038" y="428625"/>
          <a:ext cx="8324850" cy="593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5" name="VISIO" r:id="rId3" imgW="8324088" imgH="5931408" progId="Visio.Drawing.5">
                  <p:embed/>
                </p:oleObj>
              </mc:Choice>
              <mc:Fallback>
                <p:oleObj name="VISIO" r:id="rId3" imgW="8324088" imgH="5931408" progId="Visio.Drawing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8" y="428625"/>
                        <a:ext cx="8324850" cy="5932488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9CCFF"/>
                          </a:gs>
                          <a:gs pos="100000">
                            <a:srgbClr val="FFFFCC"/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2663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2224088"/>
            <a:ext cx="72485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124701" y="4665870"/>
            <a:ext cx="3183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ULTRAFILTRAÇÃO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220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871538"/>
            <a:ext cx="761047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906043" y="5986463"/>
            <a:ext cx="362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mtClean="0"/>
              <a:t>ULTRAFILTRAÇÃO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792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1223963"/>
            <a:ext cx="673417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132287" y="566663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NANOFILTRAÇÃO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677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35" y="1014748"/>
            <a:ext cx="7596336" cy="409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906043" y="5127453"/>
            <a:ext cx="362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OSMOSE REVERSA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667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80645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1781175" y="1125538"/>
            <a:ext cx="55800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90000"/>
              <a:buBlip>
                <a:blip r:embed="rId3"/>
              </a:buBlip>
              <a:defRPr sz="2800">
                <a:solidFill>
                  <a:srgbClr val="339933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4"/>
              </a:buBlip>
              <a:defRPr sz="2800">
                <a:solidFill>
                  <a:srgbClr val="33CCFF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2400">
                <a:solidFill>
                  <a:srgbClr val="0974B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rgbClr val="B7A1F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pt-BR" altLang="pt-BR" sz="1600" b="1" dirty="0">
                <a:solidFill>
                  <a:schemeClr val="tx1"/>
                </a:solidFill>
                <a:latin typeface="Calibri" pitchFamily="34" charset="0"/>
              </a:rPr>
              <a:t>Categoria				Infecção</a:t>
            </a:r>
          </a:p>
        </p:txBody>
      </p:sp>
    </p:spTree>
    <p:extLst>
      <p:ext uri="{BB962C8B-B14F-4D97-AF65-F5344CB8AC3E}">
        <p14:creationId xmlns:p14="http://schemas.microsoft.com/office/powerpoint/2010/main" val="204112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C:\Users\miriammoreira\AppData\Local\Temp\osmose_rev (2)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C:\Users\miriammoreira\AppData\Local\Temp\osmose_rev (2).gif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6326" name="Picture 6" descr="C:\012-Miriam\FSP\PASTA G\Vários\Tudo\VÁRIOS\Vários\osmose_rev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851" y="3389647"/>
            <a:ext cx="4815224" cy="32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 bwMode="auto">
          <a:xfrm>
            <a:off x="6149824" y="6347138"/>
            <a:ext cx="974251" cy="274312"/>
          </a:xfrm>
          <a:prstGeom prst="rect">
            <a:avLst/>
          </a:prstGeom>
          <a:solidFill>
            <a:srgbClr val="B3FFD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pt-B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555" y="54020"/>
            <a:ext cx="6722715" cy="333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3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609600" y="1447800"/>
            <a:ext cx="769620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marL="1312863" lvl="2" indent="-96838" algn="just">
              <a:lnSpc>
                <a:spcPct val="150000"/>
              </a:lnSpc>
              <a:spcBef>
                <a:spcPct val="50000"/>
              </a:spcBef>
              <a:buClr>
                <a:schemeClr val="bg2"/>
              </a:buClr>
              <a:buFontTx/>
              <a:buChar char="•"/>
              <a:tabLst>
                <a:tab pos="952500" algn="l"/>
                <a:tab pos="6376988" algn="l"/>
              </a:tabLst>
              <a:defRPr/>
            </a:pPr>
            <a:r>
              <a:rPr kumimoji="0" lang="pt-BR" sz="1800" b="1" dirty="0">
                <a:solidFill>
                  <a:srgbClr val="0033CC"/>
                </a:solidFill>
                <a:latin typeface="Arial" pitchFamily="34" charset="0"/>
              </a:rPr>
              <a:t>Fatores que interferem na eficiência da desinfecção</a:t>
            </a:r>
          </a:p>
          <a:p>
            <a:pPr marL="855663" lvl="1" indent="-96838" algn="just">
              <a:lnSpc>
                <a:spcPct val="150000"/>
              </a:lnSpc>
              <a:spcBef>
                <a:spcPct val="50000"/>
              </a:spcBef>
              <a:buClr>
                <a:schemeClr val="bg2"/>
              </a:buClr>
              <a:buFontTx/>
              <a:buChar char="•"/>
              <a:tabLst>
                <a:tab pos="952500" algn="l"/>
                <a:tab pos="6376988" algn="l"/>
              </a:tabLst>
              <a:defRPr/>
            </a:pPr>
            <a:endParaRPr kumimoji="0" lang="pt-BR" sz="1800" b="1" dirty="0">
              <a:solidFill>
                <a:srgbClr val="6699FF"/>
              </a:solidFill>
              <a:latin typeface="Arial" pitchFamily="34" charset="0"/>
            </a:endParaRPr>
          </a:p>
          <a:p>
            <a:pPr marL="1284288" lvl="2" indent="-138113" algn="just">
              <a:lnSpc>
                <a:spcPct val="200000"/>
              </a:lnSpc>
              <a:spcBef>
                <a:spcPct val="10000"/>
              </a:spcBef>
              <a:spcAft>
                <a:spcPct val="25000"/>
              </a:spcAft>
              <a:buFont typeface="Arial" pitchFamily="34" charset="0"/>
              <a:buChar char="•"/>
              <a:tabLst>
                <a:tab pos="952500" algn="l"/>
                <a:tab pos="6376988" algn="l"/>
              </a:tabLst>
              <a:defRPr/>
            </a:pPr>
            <a:r>
              <a:rPr kumimoji="0" lang="pt-BR" sz="1800" b="1" dirty="0">
                <a:solidFill>
                  <a:srgbClr val="000000"/>
                </a:solidFill>
                <a:latin typeface="Arial" pitchFamily="34" charset="0"/>
              </a:rPr>
              <a:t>Espécie e concentração do </a:t>
            </a:r>
            <a:r>
              <a:rPr kumimoji="0" lang="pt-BR" sz="1800" b="1" i="1" dirty="0">
                <a:solidFill>
                  <a:srgbClr val="000000"/>
                </a:solidFill>
                <a:latin typeface="Arial" pitchFamily="34" charset="0"/>
              </a:rPr>
              <a:t>organismo</a:t>
            </a:r>
            <a:r>
              <a:rPr kumimoji="0" lang="pt-BR" sz="1800" b="1" dirty="0">
                <a:solidFill>
                  <a:srgbClr val="000000"/>
                </a:solidFill>
                <a:latin typeface="Arial" pitchFamily="34" charset="0"/>
              </a:rPr>
              <a:t> a ser destruído</a:t>
            </a:r>
          </a:p>
          <a:p>
            <a:pPr marL="1284288" lvl="2" indent="-138113" algn="just">
              <a:lnSpc>
                <a:spcPct val="200000"/>
              </a:lnSpc>
              <a:spcBef>
                <a:spcPct val="10000"/>
              </a:spcBef>
              <a:spcAft>
                <a:spcPct val="25000"/>
              </a:spcAft>
              <a:buFont typeface="Arial" pitchFamily="34" charset="0"/>
              <a:buChar char="•"/>
              <a:tabLst>
                <a:tab pos="952500" algn="l"/>
                <a:tab pos="6376988" algn="l"/>
              </a:tabLst>
              <a:defRPr/>
            </a:pPr>
            <a:r>
              <a:rPr kumimoji="0" lang="pt-BR" sz="1800" b="1" dirty="0">
                <a:solidFill>
                  <a:srgbClr val="000000"/>
                </a:solidFill>
                <a:latin typeface="Arial" pitchFamily="34" charset="0"/>
              </a:rPr>
              <a:t>Espécie e concentração do desinfetante</a:t>
            </a:r>
          </a:p>
          <a:p>
            <a:pPr marL="1284288" lvl="2" indent="-138113" algn="just">
              <a:lnSpc>
                <a:spcPct val="200000"/>
              </a:lnSpc>
              <a:spcBef>
                <a:spcPct val="10000"/>
              </a:spcBef>
              <a:spcAft>
                <a:spcPct val="25000"/>
              </a:spcAft>
              <a:buFont typeface="Arial" pitchFamily="34" charset="0"/>
              <a:buChar char="•"/>
              <a:tabLst>
                <a:tab pos="952500" algn="l"/>
                <a:tab pos="6376988" algn="l"/>
              </a:tabLst>
              <a:defRPr/>
            </a:pPr>
            <a:r>
              <a:rPr kumimoji="0" lang="pt-BR" sz="1800" b="1" dirty="0">
                <a:solidFill>
                  <a:srgbClr val="000000"/>
                </a:solidFill>
                <a:latin typeface="Arial" pitchFamily="34" charset="0"/>
              </a:rPr>
              <a:t>Tempo de contato</a:t>
            </a:r>
          </a:p>
          <a:p>
            <a:pPr marL="1284288" lvl="2" indent="-138113" algn="just">
              <a:lnSpc>
                <a:spcPct val="200000"/>
              </a:lnSpc>
              <a:spcBef>
                <a:spcPct val="10000"/>
              </a:spcBef>
              <a:spcAft>
                <a:spcPct val="25000"/>
              </a:spcAft>
              <a:buFont typeface="Arial" pitchFamily="34" charset="0"/>
              <a:buChar char="•"/>
              <a:tabLst>
                <a:tab pos="952500" algn="l"/>
                <a:tab pos="6376988" algn="l"/>
              </a:tabLst>
              <a:defRPr/>
            </a:pPr>
            <a:r>
              <a:rPr kumimoji="0" lang="pt-BR" sz="1800" b="1" dirty="0">
                <a:solidFill>
                  <a:srgbClr val="000000"/>
                </a:solidFill>
                <a:latin typeface="Arial" pitchFamily="34" charset="0"/>
              </a:rPr>
              <a:t>Características químicas e físicas da água</a:t>
            </a:r>
          </a:p>
          <a:p>
            <a:pPr marL="1284288" lvl="2" indent="-138113" algn="just">
              <a:lnSpc>
                <a:spcPct val="200000"/>
              </a:lnSpc>
              <a:spcBef>
                <a:spcPct val="10000"/>
              </a:spcBef>
              <a:spcAft>
                <a:spcPct val="25000"/>
              </a:spcAft>
              <a:buFont typeface="Arial" pitchFamily="34" charset="0"/>
              <a:buChar char="•"/>
              <a:tabLst>
                <a:tab pos="952500" algn="l"/>
                <a:tab pos="6376988" algn="l"/>
              </a:tabLst>
              <a:defRPr/>
            </a:pPr>
            <a:r>
              <a:rPr kumimoji="0" lang="pt-BR" sz="1800" b="1" dirty="0">
                <a:solidFill>
                  <a:srgbClr val="000000"/>
                </a:solidFill>
                <a:latin typeface="Arial" pitchFamily="34" charset="0"/>
              </a:rPr>
              <a:t>Grau de dispersão do desinfetante na água</a:t>
            </a: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1295400" y="374650"/>
            <a:ext cx="2162175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DESINFECÇÃO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304800" y="184150"/>
            <a:ext cx="8534400" cy="584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342900" indent="46038">
              <a:lnSpc>
                <a:spcPct val="140000"/>
              </a:lnSpc>
              <a:buClr>
                <a:srgbClr val="6699FF"/>
              </a:buClr>
              <a:tabLst>
                <a:tab pos="6376988" algn="l"/>
              </a:tabLst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OUTRAS FORMAS DE DESINFECÇÃO DAS ÁGUAS</a:t>
            </a:r>
          </a:p>
          <a:p>
            <a:pPr marL="855663" lvl="1" indent="-96838" algn="just">
              <a:lnSpc>
                <a:spcPct val="250000"/>
              </a:lnSpc>
              <a:spcBef>
                <a:spcPct val="20000"/>
              </a:spcBef>
              <a:buClr>
                <a:schemeClr val="bg2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000000"/>
                </a:solidFill>
                <a:latin typeface="Arial" charset="0"/>
              </a:rPr>
              <a:t>OZONIZAÇÃO</a:t>
            </a:r>
          </a:p>
          <a:p>
            <a:pPr marL="855663" lvl="1" indent="-96838" algn="just">
              <a:lnSpc>
                <a:spcPct val="250000"/>
              </a:lnSpc>
              <a:spcBef>
                <a:spcPct val="20000"/>
              </a:spcBef>
              <a:buClr>
                <a:schemeClr val="bg2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000000"/>
                </a:solidFill>
                <a:latin typeface="Arial" charset="0"/>
              </a:rPr>
              <a:t>CALOR E OUTROS MEIOS FÍSICOS</a:t>
            </a:r>
          </a:p>
          <a:p>
            <a:pPr marL="855663" lvl="1" indent="-96838" algn="just">
              <a:lnSpc>
                <a:spcPct val="250000"/>
              </a:lnSpc>
              <a:spcBef>
                <a:spcPct val="20000"/>
              </a:spcBef>
              <a:buClr>
                <a:schemeClr val="bg2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000000"/>
                </a:solidFill>
                <a:latin typeface="Arial" charset="0"/>
              </a:rPr>
              <a:t>IRRADIAÇÕES</a:t>
            </a:r>
          </a:p>
          <a:p>
            <a:pPr marL="855663" lvl="1" indent="-96838" algn="just">
              <a:lnSpc>
                <a:spcPct val="250000"/>
              </a:lnSpc>
              <a:spcBef>
                <a:spcPct val="20000"/>
              </a:spcBef>
              <a:buClr>
                <a:schemeClr val="bg2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000000"/>
                </a:solidFill>
                <a:latin typeface="Arial" charset="0"/>
              </a:rPr>
              <a:t>AÇÃO OLIGODINÂMICA DOS METAIS (prata e cobre)</a:t>
            </a:r>
          </a:p>
          <a:p>
            <a:pPr marL="855663" lvl="1" indent="-96838" algn="just">
              <a:lnSpc>
                <a:spcPct val="250000"/>
              </a:lnSpc>
              <a:spcBef>
                <a:spcPct val="20000"/>
              </a:spcBef>
              <a:buClr>
                <a:schemeClr val="bg2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000000"/>
                </a:solidFill>
                <a:latin typeface="Arial" charset="0"/>
              </a:rPr>
              <a:t>ÁLCALIS E ÁCIDOS</a:t>
            </a:r>
          </a:p>
          <a:p>
            <a:pPr marL="855663" lvl="1" indent="-96838" algn="just">
              <a:lnSpc>
                <a:spcPct val="250000"/>
              </a:lnSpc>
              <a:spcBef>
                <a:spcPct val="20000"/>
              </a:spcBef>
              <a:buClr>
                <a:schemeClr val="bg2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000000"/>
                </a:solidFill>
                <a:latin typeface="Arial" charset="0"/>
              </a:rPr>
              <a:t>TENSOATIVOS (detergentes)</a:t>
            </a:r>
          </a:p>
          <a:p>
            <a:pPr marL="855663" lvl="1" indent="-96838" algn="just">
              <a:lnSpc>
                <a:spcPct val="250000"/>
              </a:lnSpc>
              <a:spcBef>
                <a:spcPct val="20000"/>
              </a:spcBef>
              <a:buClr>
                <a:schemeClr val="bg2"/>
              </a:buClr>
              <a:buFontTx/>
              <a:buChar char="•"/>
              <a:tabLst>
                <a:tab pos="6376988" algn="l"/>
              </a:tabLst>
              <a:defRPr/>
            </a:pPr>
            <a:r>
              <a:rPr kumimoji="0" lang="pt-BR" sz="1800" b="1" dirty="0">
                <a:solidFill>
                  <a:srgbClr val="000000"/>
                </a:solidFill>
                <a:latin typeface="Arial" charset="0"/>
              </a:rPr>
              <a:t>OXIDANTES QUÍMICOS (bromo, permanganato de potássio)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ChangeArrowheads="1"/>
          </p:cNvSpPr>
          <p:nvPr/>
        </p:nvSpPr>
        <p:spPr bwMode="auto">
          <a:xfrm>
            <a:off x="0" y="0"/>
            <a:ext cx="8991600" cy="641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855663" lvl="1" indent="-96838" algn="just">
              <a:lnSpc>
                <a:spcPct val="160000"/>
              </a:lnSpc>
              <a:buClr>
                <a:schemeClr val="bg2"/>
              </a:buClr>
              <a:tabLst>
                <a:tab pos="952500" algn="l"/>
                <a:tab pos="6376988" algn="l"/>
              </a:tabLst>
              <a:defRPr/>
            </a:pPr>
            <a:r>
              <a:rPr kumimoji="0" lang="pt-BR" sz="2000" b="1" dirty="0">
                <a:solidFill>
                  <a:srgbClr val="0033CC"/>
                </a:solidFill>
                <a:latin typeface="Arial" charset="0"/>
              </a:rPr>
              <a:t>Atributos para os desinfetantes utilizados no tratamento da água</a:t>
            </a:r>
          </a:p>
          <a:p>
            <a:pPr marL="722313" lvl="2" indent="-273050" algn="just">
              <a:lnSpc>
                <a:spcPct val="160000"/>
              </a:lnSpc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952500" algn="l"/>
                <a:tab pos="6376988" algn="l"/>
              </a:tabLst>
              <a:defRPr/>
            </a:pPr>
            <a:r>
              <a:rPr kumimoji="0" lang="pt-BR" sz="1800" u="sng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Poder destruir</a:t>
            </a:r>
            <a:r>
              <a:rPr kumimoji="0" lang="pt-BR" sz="1800" dirty="0">
                <a:solidFill>
                  <a:srgbClr val="336600"/>
                </a:solidFill>
                <a:latin typeface="+mn-lt"/>
              </a:rPr>
              <a:t>, em tempo razoável os organismos patogênicos a serem eliminados, na quantidade que se apresentam e nas condições encontradas nas águas;</a:t>
            </a:r>
          </a:p>
          <a:p>
            <a:pPr marL="722313" lvl="2" indent="-273050" algn="just">
              <a:lnSpc>
                <a:spcPct val="160000"/>
              </a:lnSpc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952500" algn="l"/>
                <a:tab pos="6376988" algn="l"/>
              </a:tabLst>
              <a:defRPr/>
            </a:pPr>
            <a:r>
              <a:rPr kumimoji="0" lang="pt-BR" sz="1800" u="sng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Não devem ser tóxicos para o homem e para os animais </a:t>
            </a:r>
          </a:p>
          <a:p>
            <a:pPr marL="722313" lvl="2" indent="-273050" algn="just">
              <a:lnSpc>
                <a:spcPct val="160000"/>
              </a:lnSpc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952500" algn="l"/>
                <a:tab pos="6376988" algn="l"/>
              </a:tabLst>
              <a:defRPr/>
            </a:pPr>
            <a:r>
              <a:rPr kumimoji="0" lang="pt-BR" sz="1800" dirty="0">
                <a:solidFill>
                  <a:srgbClr val="336600"/>
                </a:solidFill>
                <a:latin typeface="+mn-lt"/>
              </a:rPr>
              <a:t>Nas concentrações usuais, não </a:t>
            </a:r>
            <a:r>
              <a:rPr kumimoji="0" lang="pt-BR" sz="1800" u="sng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causar à água cheiro e gosto que prejudiquem o seu consumo</a:t>
            </a:r>
            <a:r>
              <a:rPr kumimoji="0" lang="pt-BR" sz="1800" dirty="0">
                <a:solidFill>
                  <a:srgbClr val="336600"/>
                </a:solidFill>
                <a:latin typeface="+mn-lt"/>
              </a:rPr>
              <a:t>;</a:t>
            </a:r>
          </a:p>
          <a:p>
            <a:pPr marL="722313" lvl="2" indent="-273050" algn="just">
              <a:lnSpc>
                <a:spcPct val="160000"/>
              </a:lnSpc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952500" algn="l"/>
                <a:tab pos="6376988" algn="l"/>
              </a:tabLst>
              <a:defRPr/>
            </a:pPr>
            <a:r>
              <a:rPr kumimoji="0" lang="pt-BR" sz="1800" u="sng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Estar disponíveis a custo razoável</a:t>
            </a:r>
            <a:r>
              <a:rPr kumimoji="0" lang="pt-BR" sz="1800" dirty="0">
                <a:solidFill>
                  <a:srgbClr val="336600"/>
                </a:solidFill>
                <a:latin typeface="+mn-lt"/>
              </a:rPr>
              <a:t>, apresentar facilidade e segurança no transporte, armazenamento, manuseio e aplicação;</a:t>
            </a:r>
          </a:p>
          <a:p>
            <a:pPr marL="722313" lvl="2" indent="-273050" algn="just">
              <a:lnSpc>
                <a:spcPct val="160000"/>
              </a:lnSpc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952500" algn="l"/>
                <a:tab pos="6376988" algn="l"/>
              </a:tabLst>
              <a:defRPr/>
            </a:pPr>
            <a:r>
              <a:rPr kumimoji="0" lang="pt-BR" sz="1800" u="sng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Concentração na água tratada fácil e rapidamente determinável</a:t>
            </a:r>
            <a:r>
              <a:rPr kumimoji="0" lang="pt-BR" sz="1800" dirty="0">
                <a:solidFill>
                  <a:srgbClr val="336600"/>
                </a:solidFill>
                <a:latin typeface="+mn-lt"/>
              </a:rPr>
              <a:t>, de preferência automaticamente;</a:t>
            </a:r>
          </a:p>
          <a:p>
            <a:pPr marL="722313" lvl="2" indent="-273050" algn="just">
              <a:lnSpc>
                <a:spcPct val="160000"/>
              </a:lnSpc>
              <a:spcBef>
                <a:spcPct val="10000"/>
              </a:spcBef>
              <a:spcAft>
                <a:spcPct val="25000"/>
              </a:spcAft>
              <a:buClr>
                <a:srgbClr val="6699FF"/>
              </a:buClr>
              <a:buFontTx/>
              <a:buChar char="•"/>
              <a:tabLst>
                <a:tab pos="952500" algn="l"/>
                <a:tab pos="6376988" algn="l"/>
              </a:tabLst>
              <a:defRPr/>
            </a:pPr>
            <a:r>
              <a:rPr kumimoji="0" lang="pt-BR" sz="1800" u="sng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Produzir residuais resistentes na água</a:t>
            </a:r>
            <a:r>
              <a:rPr kumimoji="0" lang="pt-BR" sz="1800" dirty="0">
                <a:solidFill>
                  <a:srgbClr val="336600"/>
                </a:solidFill>
                <a:latin typeface="+mn-lt"/>
              </a:rPr>
              <a:t>, de maneira a constituir uma barreira sanitária contra eventuais recontaminações antes do uso.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449263" y="357188"/>
            <a:ext cx="8534400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342900" indent="46038">
              <a:lnSpc>
                <a:spcPct val="140000"/>
              </a:lnSpc>
              <a:buClr>
                <a:srgbClr val="6699FF"/>
              </a:buClr>
              <a:tabLst>
                <a:tab pos="6376988" algn="l"/>
              </a:tabLst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DESINFECÇÃO COM CLORO </a:t>
            </a:r>
          </a:p>
          <a:p>
            <a:pPr marL="261938" lvl="1" algn="just">
              <a:lnSpc>
                <a:spcPct val="140000"/>
              </a:lnSpc>
              <a:spcBef>
                <a:spcPct val="20000"/>
              </a:spcBef>
              <a:buClr>
                <a:schemeClr val="bg2"/>
              </a:buClr>
              <a:tabLst>
                <a:tab pos="711200" algn="l"/>
                <a:tab pos="6376988" algn="l"/>
              </a:tabLst>
              <a:defRPr/>
            </a:pPr>
            <a:endParaRPr kumimoji="0" lang="pt-BR" sz="18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261938" lvl="1" algn="just">
              <a:lnSpc>
                <a:spcPct val="140000"/>
              </a:lnSpc>
              <a:spcBef>
                <a:spcPct val="20000"/>
              </a:spcBef>
              <a:buClr>
                <a:schemeClr val="bg2"/>
              </a:buClr>
              <a:tabLst>
                <a:tab pos="711200" algn="l"/>
                <a:tab pos="6376988" algn="l"/>
              </a:tabLst>
              <a:defRPr/>
            </a:pPr>
            <a:r>
              <a:rPr kumimoji="0" lang="pt-BR" sz="18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A ação do cloro depende basicamente de:</a:t>
            </a:r>
          </a:p>
          <a:p>
            <a:pPr marL="261938" lvl="1" indent="-261938" algn="just">
              <a:lnSpc>
                <a:spcPct val="150000"/>
              </a:lnSpc>
              <a:spcBef>
                <a:spcPct val="20000"/>
              </a:spcBef>
              <a:buClr>
                <a:schemeClr val="bg2"/>
              </a:buClr>
              <a:buFontTx/>
              <a:buChar char="•"/>
              <a:tabLst>
                <a:tab pos="0" algn="l"/>
                <a:tab pos="6376988" algn="l"/>
              </a:tabLst>
              <a:defRPr/>
            </a:pPr>
            <a:r>
              <a:rPr kumimoji="0" lang="pt-BR" sz="18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Concentração:</a:t>
            </a:r>
            <a:r>
              <a:rPr kumimoji="0" lang="pt-BR" sz="1800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quanto maior, mais efetiva a ação;</a:t>
            </a:r>
          </a:p>
          <a:p>
            <a:pPr marL="261938" lvl="1" indent="-261938" algn="just">
              <a:lnSpc>
                <a:spcPct val="150000"/>
              </a:lnSpc>
              <a:spcBef>
                <a:spcPct val="20000"/>
              </a:spcBef>
              <a:buClr>
                <a:schemeClr val="bg2"/>
              </a:buClr>
              <a:buFontTx/>
              <a:buChar char="•"/>
              <a:tabLst>
                <a:tab pos="0" algn="l"/>
                <a:tab pos="6376988" algn="l"/>
              </a:tabLst>
              <a:defRPr/>
            </a:pPr>
            <a:r>
              <a:rPr kumimoji="0" lang="pt-BR" sz="18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Forma como se apresenta: </a:t>
            </a:r>
            <a:r>
              <a:rPr kumimoji="0" lang="pt-BR" sz="1800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ácido hipocloroso ou íon hipoclorito (cloro livre)  ou   cloraminas (cloro combinado);</a:t>
            </a:r>
          </a:p>
          <a:p>
            <a:pPr marL="261938" lvl="1" indent="-261938" algn="just">
              <a:lnSpc>
                <a:spcPct val="150000"/>
              </a:lnSpc>
              <a:spcBef>
                <a:spcPct val="20000"/>
              </a:spcBef>
              <a:buClr>
                <a:schemeClr val="bg2"/>
              </a:buClr>
              <a:buFontTx/>
              <a:buChar char="•"/>
              <a:tabLst>
                <a:tab pos="0" algn="l"/>
                <a:tab pos="6376988" algn="l"/>
              </a:tabLst>
              <a:defRPr/>
            </a:pPr>
            <a:r>
              <a:rPr kumimoji="0" lang="pt-BR" sz="18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Tempo de contato: </a:t>
            </a:r>
            <a:r>
              <a:rPr kumimoji="0" lang="pt-BR" sz="1800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quanto maior, mais efetiva a ação;</a:t>
            </a:r>
          </a:p>
          <a:p>
            <a:pPr marL="261938" lvl="1" indent="-261938" algn="just">
              <a:lnSpc>
                <a:spcPct val="150000"/>
              </a:lnSpc>
              <a:spcBef>
                <a:spcPct val="20000"/>
              </a:spcBef>
              <a:buClr>
                <a:schemeClr val="bg2"/>
              </a:buClr>
              <a:buFontTx/>
              <a:buChar char="•"/>
              <a:tabLst>
                <a:tab pos="0" algn="l"/>
                <a:tab pos="6376988" algn="l"/>
              </a:tabLst>
              <a:defRPr/>
            </a:pPr>
            <a:r>
              <a:rPr kumimoji="0" lang="pt-BR" sz="18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Temperatura da água: </a:t>
            </a:r>
            <a:r>
              <a:rPr kumimoji="0" lang="pt-BR" sz="1800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o aumento da temperatura favorece a desinfecção;</a:t>
            </a:r>
          </a:p>
          <a:p>
            <a:pPr marL="261938" lvl="1" indent="-261938" algn="just">
              <a:lnSpc>
                <a:spcPct val="150000"/>
              </a:lnSpc>
              <a:spcBef>
                <a:spcPct val="20000"/>
              </a:spcBef>
              <a:buClr>
                <a:schemeClr val="bg2"/>
              </a:buClr>
              <a:buFontTx/>
              <a:buChar char="•"/>
              <a:tabLst>
                <a:tab pos="0" algn="l"/>
                <a:tab pos="6376988" algn="l"/>
              </a:tabLst>
              <a:defRPr/>
            </a:pPr>
            <a:r>
              <a:rPr kumimoji="0" lang="pt-BR" sz="18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pH: </a:t>
            </a:r>
            <a:r>
              <a:rPr kumimoji="0" lang="pt-BR" sz="1800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influi na dissociação do ácido hipocloroso ou agente desinfetante;</a:t>
            </a:r>
          </a:p>
          <a:p>
            <a:pPr marL="261938" lvl="1" indent="-261938" algn="just">
              <a:lnSpc>
                <a:spcPct val="150000"/>
              </a:lnSpc>
              <a:spcBef>
                <a:spcPct val="20000"/>
              </a:spcBef>
              <a:buClr>
                <a:schemeClr val="bg2"/>
              </a:buClr>
              <a:buFontTx/>
              <a:buChar char="•"/>
              <a:tabLst>
                <a:tab pos="0" algn="l"/>
                <a:tab pos="6376988" algn="l"/>
              </a:tabLst>
              <a:defRPr/>
            </a:pPr>
            <a:r>
              <a:rPr kumimoji="0" lang="pt-BR" sz="18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Tipo de microrganismo: </a:t>
            </a:r>
            <a:r>
              <a:rPr kumimoji="0" lang="pt-BR" sz="1800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alguns são resistentes à ação do cloro;</a:t>
            </a:r>
          </a:p>
          <a:p>
            <a:pPr marL="261938" lvl="1" indent="-261938" algn="just">
              <a:lnSpc>
                <a:spcPct val="150000"/>
              </a:lnSpc>
              <a:spcBef>
                <a:spcPct val="20000"/>
              </a:spcBef>
              <a:buClr>
                <a:schemeClr val="bg2"/>
              </a:buClr>
              <a:buFontTx/>
              <a:buChar char="•"/>
              <a:tabLst>
                <a:tab pos="0" algn="l"/>
                <a:tab pos="6376988" algn="l"/>
              </a:tabLst>
              <a:defRPr/>
            </a:pPr>
            <a:r>
              <a:rPr kumimoji="0" lang="pt-BR" sz="18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Turbidez: </a:t>
            </a:r>
            <a:r>
              <a:rPr kumimoji="0" lang="pt-BR" sz="1800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organismos envoltos por determinados materiais que dão turbidez à água poderão proteger-se contra a ação do desinfetante;</a:t>
            </a:r>
          </a:p>
          <a:p>
            <a:pPr marL="261938" lvl="1" indent="-261938" algn="just">
              <a:lnSpc>
                <a:spcPct val="150000"/>
              </a:lnSpc>
              <a:spcBef>
                <a:spcPct val="20000"/>
              </a:spcBef>
              <a:buClr>
                <a:schemeClr val="bg2"/>
              </a:buClr>
              <a:buFontTx/>
              <a:buChar char="•"/>
              <a:tabLst>
                <a:tab pos="0" algn="l"/>
                <a:tab pos="6376988" algn="l"/>
              </a:tabLst>
              <a:defRPr/>
            </a:pPr>
            <a:r>
              <a:rPr kumimoji="0" lang="pt-BR" sz="18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Contato: </a:t>
            </a:r>
            <a:r>
              <a:rPr kumimoji="0" lang="pt-BR" sz="1800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relação direta entre o grau de mistura e o tempo de contato.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tângulo 2"/>
          <p:cNvSpPr>
            <a:spLocks noChangeArrowheads="1"/>
          </p:cNvSpPr>
          <p:nvPr/>
        </p:nvSpPr>
        <p:spPr bwMode="auto">
          <a:xfrm>
            <a:off x="395288" y="188913"/>
            <a:ext cx="80645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1938" indent="-261938" eaLnBrk="0" hangingPunct="0"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ctr" eaLnBrk="1" hangingPunct="1">
              <a:lnSpc>
                <a:spcPct val="150000"/>
              </a:lnSpc>
              <a:spcBef>
                <a:spcPct val="20000"/>
              </a:spcBef>
              <a:buClr>
                <a:schemeClr val="bg2"/>
              </a:buClr>
            </a:pPr>
            <a:r>
              <a:rPr kumimoji="0" lang="pt-BR" altLang="pt-BR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O residual de cloro nas águas de abastecimento é regulamentado pela  Portaria  2914/2011* do</a:t>
            </a:r>
          </a:p>
          <a:p>
            <a:pPr lvl="1" algn="ctr" eaLnBrk="1" hangingPunct="1">
              <a:lnSpc>
                <a:spcPct val="150000"/>
              </a:lnSpc>
              <a:spcBef>
                <a:spcPct val="20000"/>
              </a:spcBef>
              <a:buClr>
                <a:schemeClr val="bg2"/>
              </a:buClr>
            </a:pPr>
            <a:r>
              <a:rPr kumimoji="0" lang="pt-BR" altLang="pt-BR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Ministério da Saúde:</a:t>
            </a:r>
            <a:endParaRPr kumimoji="0" lang="pt-BR" altLang="pt-BR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43" name="Retângulo 1"/>
          <p:cNvSpPr>
            <a:spLocks noChangeArrowheads="1"/>
          </p:cNvSpPr>
          <p:nvPr/>
        </p:nvSpPr>
        <p:spPr bwMode="auto">
          <a:xfrm>
            <a:off x="665163" y="2420938"/>
            <a:ext cx="79930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altLang="pt-BR" sz="1800" i="1">
                <a:latin typeface="Arial" pitchFamily="34" charset="0"/>
                <a:cs typeface="Arial" pitchFamily="34" charset="0"/>
              </a:rPr>
              <a:t>Artigo 34</a:t>
            </a:r>
          </a:p>
          <a:p>
            <a:pPr eaLnBrk="1" hangingPunct="1"/>
            <a:r>
              <a:rPr lang="pt-BR" altLang="pt-BR" sz="1800" i="1">
                <a:latin typeface="Arial" pitchFamily="34" charset="0"/>
                <a:cs typeface="Arial" pitchFamily="34" charset="0"/>
              </a:rPr>
              <a:t>É obrigatória a manutenção de, </a:t>
            </a:r>
            <a:r>
              <a:rPr lang="pt-BR" altLang="pt-BR" sz="1800" b="1" i="1">
                <a:latin typeface="Arial" pitchFamily="34" charset="0"/>
                <a:cs typeface="Arial" pitchFamily="34" charset="0"/>
              </a:rPr>
              <a:t>no mínimo, 0,2 mg/L de cloro residual livre </a:t>
            </a:r>
            <a:r>
              <a:rPr lang="pt-BR" altLang="pt-BR" sz="1800" i="1">
                <a:latin typeface="Arial" pitchFamily="34" charset="0"/>
                <a:cs typeface="Arial" pitchFamily="34" charset="0"/>
              </a:rPr>
              <a:t>ou 2 mg/L de cloro residual combinado ou de 0,2 mg/L de dióxido de cloro em toda a extensão do sistema de distribuição (reservatório e rede).</a:t>
            </a:r>
          </a:p>
        </p:txBody>
      </p:sp>
      <p:sp>
        <p:nvSpPr>
          <p:cNvPr id="61444" name="Retângulo 2"/>
          <p:cNvSpPr>
            <a:spLocks noChangeArrowheads="1"/>
          </p:cNvSpPr>
          <p:nvPr/>
        </p:nvSpPr>
        <p:spPr bwMode="auto">
          <a:xfrm>
            <a:off x="709613" y="4149725"/>
            <a:ext cx="80645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altLang="pt-BR" sz="1800" i="1">
                <a:latin typeface="Arial" pitchFamily="34" charset="0"/>
                <a:cs typeface="Arial" pitchFamily="34" charset="0"/>
              </a:rPr>
              <a:t>Artigo 39</a:t>
            </a:r>
          </a:p>
          <a:p>
            <a:pPr eaLnBrk="1" hangingPunct="1"/>
            <a:r>
              <a:rPr lang="pt-BR" altLang="pt-BR" sz="1800" i="1">
                <a:latin typeface="Arial" pitchFamily="34" charset="0"/>
                <a:cs typeface="Arial" pitchFamily="34" charset="0"/>
              </a:rPr>
              <a:t>§ 2º Recomenda-se que o </a:t>
            </a:r>
            <a:r>
              <a:rPr lang="pt-BR" altLang="pt-BR" sz="1800" b="1" i="1">
                <a:latin typeface="Arial" pitchFamily="34" charset="0"/>
                <a:cs typeface="Arial" pitchFamily="34" charset="0"/>
              </a:rPr>
              <a:t>teor máximo de cloro residual livre em qualquer ponto </a:t>
            </a:r>
            <a:r>
              <a:rPr lang="pt-BR" altLang="pt-BR" sz="1800" i="1">
                <a:latin typeface="Arial" pitchFamily="34" charset="0"/>
                <a:cs typeface="Arial" pitchFamily="34" charset="0"/>
              </a:rPr>
              <a:t>do sistema de abastecimento seja de </a:t>
            </a:r>
            <a:r>
              <a:rPr lang="pt-BR" altLang="pt-BR" sz="1800" b="1" i="1">
                <a:latin typeface="Arial" pitchFamily="34" charset="0"/>
                <a:cs typeface="Arial" pitchFamily="34" charset="0"/>
              </a:rPr>
              <a:t>2 mg/L. </a:t>
            </a:r>
          </a:p>
        </p:txBody>
      </p:sp>
      <p:sp>
        <p:nvSpPr>
          <p:cNvPr id="61445" name="Retângulo 3"/>
          <p:cNvSpPr>
            <a:spLocks noChangeArrowheads="1"/>
          </p:cNvSpPr>
          <p:nvPr/>
        </p:nvSpPr>
        <p:spPr bwMode="auto">
          <a:xfrm>
            <a:off x="395288" y="6334125"/>
            <a:ext cx="84978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altLang="pt-BR" sz="1200" i="1">
                <a:solidFill>
                  <a:srgbClr val="0033CC"/>
                </a:solidFill>
              </a:rPr>
              <a:t>*Dispõe sobre os procedimentos de controle e de vigilância da qualidade da água para consumo humano e seu padrão de potabilidade.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tângulo 2"/>
          <p:cNvSpPr>
            <a:spLocks noChangeArrowheads="1"/>
          </p:cNvSpPr>
          <p:nvPr/>
        </p:nvSpPr>
        <p:spPr bwMode="auto">
          <a:xfrm>
            <a:off x="395288" y="333375"/>
            <a:ext cx="83534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1938" indent="-261938" eaLnBrk="0" hangingPunct="0"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ctr" eaLnBrk="1" hangingPunct="1">
              <a:lnSpc>
                <a:spcPct val="150000"/>
              </a:lnSpc>
              <a:spcBef>
                <a:spcPct val="20000"/>
              </a:spcBef>
              <a:buClr>
                <a:schemeClr val="bg2"/>
              </a:buClr>
            </a:pPr>
            <a:r>
              <a:rPr kumimoji="0" lang="pt-BR" altLang="pt-BR" sz="200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Para a utilização de outro agente desinfetante, a Portaria MS 2914/2011 estabelece que: </a:t>
            </a:r>
            <a:endParaRPr kumimoji="0" lang="pt-BR" altLang="pt-BR" sz="200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467" name="Retângulo 1"/>
          <p:cNvSpPr>
            <a:spLocks noChangeArrowheads="1"/>
          </p:cNvSpPr>
          <p:nvPr/>
        </p:nvSpPr>
        <p:spPr bwMode="auto">
          <a:xfrm>
            <a:off x="395288" y="2192338"/>
            <a:ext cx="86233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pt-BR" altLang="pt-BR" sz="1800" i="1">
                <a:latin typeface="Arial" pitchFamily="34" charset="0"/>
                <a:cs typeface="Arial" pitchFamily="34" charset="0"/>
              </a:rPr>
              <a:t>Art. 35. No caso do uso de ozônio ou radiação ultravioleta como</a:t>
            </a:r>
          </a:p>
          <a:p>
            <a:pPr algn="just" eaLnBrk="1" hangingPunct="1"/>
            <a:r>
              <a:rPr lang="pt-BR" altLang="pt-BR" sz="1800" i="1">
                <a:latin typeface="Arial" pitchFamily="34" charset="0"/>
                <a:cs typeface="Arial" pitchFamily="34" charset="0"/>
              </a:rPr>
              <a:t>desinfetante, </a:t>
            </a:r>
            <a:r>
              <a:rPr lang="pt-BR" altLang="pt-BR" sz="1800" b="1" i="1">
                <a:latin typeface="Arial" pitchFamily="34" charset="0"/>
                <a:cs typeface="Arial" pitchFamily="34" charset="0"/>
              </a:rPr>
              <a:t>deverá ser adicionado cloro ou dióxido de cloro</a:t>
            </a:r>
            <a:r>
              <a:rPr lang="pt-BR" altLang="pt-BR" sz="1800" i="1">
                <a:latin typeface="Arial" pitchFamily="34" charset="0"/>
                <a:cs typeface="Arial" pitchFamily="34" charset="0"/>
              </a:rPr>
              <a:t>, de forma a manter residual mínimo no sistema de distribuição (reservatório e rede), de acordo com as disposições do art. 34 desta Portaria. </a:t>
            </a:r>
          </a:p>
          <a:p>
            <a:pPr algn="just" eaLnBrk="1" hangingPunct="1"/>
            <a:endParaRPr lang="pt-BR" altLang="pt-BR" sz="1800" i="1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endParaRPr lang="pt-BR" altLang="pt-BR" sz="1800" i="1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endParaRPr lang="pt-BR" altLang="pt-BR" sz="1800" i="1">
              <a:latin typeface="Arial" pitchFamily="34" charset="0"/>
              <a:cs typeface="Arial" pitchFamily="34" charset="0"/>
            </a:endParaRPr>
          </a:p>
          <a:p>
            <a:pPr algn="just" eaLnBrk="1" hangingPunct="1"/>
            <a:r>
              <a:rPr lang="pt-BR" altLang="pt-BR" sz="1800" i="1">
                <a:latin typeface="Arial" pitchFamily="34" charset="0"/>
                <a:cs typeface="Arial" pitchFamily="34" charset="0"/>
              </a:rPr>
              <a:t>Art. 36. Para a utilização de outro agente desinfetante, além dos citados nesta Portaria, deve-se consultar o Ministério da Saúde, por intermédio da SVS/MS.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7" t="29639" r="31102" b="8829"/>
          <a:stretch>
            <a:fillRect/>
          </a:stretch>
        </p:blipFill>
        <p:spPr bwMode="auto">
          <a:xfrm>
            <a:off x="2374900" y="404813"/>
            <a:ext cx="6769100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3491" name="Retângulo 2"/>
          <p:cNvSpPr>
            <a:spLocks noChangeArrowheads="1"/>
          </p:cNvSpPr>
          <p:nvPr/>
        </p:nvSpPr>
        <p:spPr bwMode="auto">
          <a:xfrm>
            <a:off x="468313" y="333375"/>
            <a:ext cx="17272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61938" indent="-261938" eaLnBrk="0" hangingPunct="0"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63769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ctr" eaLnBrk="1" hangingPunct="1">
              <a:lnSpc>
                <a:spcPct val="150000"/>
              </a:lnSpc>
              <a:spcBef>
                <a:spcPct val="20000"/>
              </a:spcBef>
              <a:buClr>
                <a:schemeClr val="bg2"/>
              </a:buClr>
            </a:pPr>
            <a:r>
              <a:rPr kumimoji="0" lang="pt-BR" altLang="pt-BR" sz="180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Principais Compostos e Produtos de Cloro Usados para a Desinfecção de Água</a:t>
            </a:r>
            <a:endParaRPr kumimoji="0" lang="pt-BR" altLang="pt-BR" sz="180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tângulo 1"/>
          <p:cNvSpPr>
            <a:spLocks noChangeArrowheads="1"/>
          </p:cNvSpPr>
          <p:nvPr/>
        </p:nvSpPr>
        <p:spPr bwMode="auto">
          <a:xfrm>
            <a:off x="323850" y="1484313"/>
            <a:ext cx="489585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pt-BR" altLang="pt-BR" sz="2000">
                <a:latin typeface="Arial" pitchFamily="34" charset="0"/>
                <a:cs typeface="Arial" pitchFamily="34" charset="0"/>
              </a:rPr>
              <a:t>Enriquecimento excessivo de nutrientes, tais como nitrogênio e o fósforo, nos cursos de água, levando à proliferação de algas.</a:t>
            </a:r>
          </a:p>
          <a:p>
            <a:pPr eaLnBrk="1" hangingPunct="1">
              <a:buFont typeface="Arial" pitchFamily="34" charset="0"/>
              <a:buChar char="•"/>
            </a:pPr>
            <a:endParaRPr lang="pt-BR" altLang="pt-BR" sz="200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t-BR" altLang="pt-BR" sz="2000">
                <a:latin typeface="Arial" pitchFamily="34" charset="0"/>
                <a:cs typeface="Arial" pitchFamily="34" charset="0"/>
              </a:rPr>
              <a:t> A sua decomposição leva ao aumento de microorganismos e consequente deteorização da qualidade da água.</a:t>
            </a:r>
          </a:p>
          <a:p>
            <a:pPr eaLnBrk="1" hangingPunct="1">
              <a:buFont typeface="Arial" pitchFamily="34" charset="0"/>
              <a:buChar char="•"/>
            </a:pPr>
            <a:endParaRPr lang="pt-BR" altLang="pt-BR" sz="200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t-BR" altLang="pt-BR" sz="2000">
                <a:latin typeface="Arial" pitchFamily="34" charset="0"/>
                <a:cs typeface="Arial" pitchFamily="34" charset="0"/>
              </a:rPr>
              <a:t> Os usos da água ficam comprometidos</a:t>
            </a:r>
          </a:p>
          <a:p>
            <a:pPr eaLnBrk="1" hangingPunct="1">
              <a:buFont typeface="Arial" pitchFamily="34" charset="0"/>
              <a:buChar char="•"/>
            </a:pPr>
            <a:endParaRPr lang="pt-BR" altLang="pt-BR" sz="200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pt-BR" altLang="pt-BR" sz="20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4515" name="Picture 5" descr="http://3.bp.blogspot.com/_f63c8MYVkOA/R5X_MlWJF-I/AAAAAAAAAEE/YSnsO5W-lMA/s320/la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76250"/>
            <a:ext cx="3611563" cy="28813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6" name="Retângulo 3"/>
          <p:cNvSpPr>
            <a:spLocks noChangeArrowheads="1"/>
          </p:cNvSpPr>
          <p:nvPr/>
        </p:nvSpPr>
        <p:spPr bwMode="auto">
          <a:xfrm>
            <a:off x="323850" y="404813"/>
            <a:ext cx="39973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46038">
              <a:lnSpc>
                <a:spcPct val="140000"/>
              </a:lnSpc>
              <a:buClr>
                <a:srgbClr val="6699FF"/>
              </a:buClr>
              <a:tabLst>
                <a:tab pos="6376988" algn="l"/>
              </a:tabLst>
              <a:defRPr/>
            </a:pPr>
            <a:r>
              <a:rPr kumimoji="0" lang="pt-BR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Eutrofização</a:t>
            </a: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tângulo 1"/>
          <p:cNvSpPr>
            <a:spLocks noChangeArrowheads="1"/>
          </p:cNvSpPr>
          <p:nvPr/>
        </p:nvSpPr>
        <p:spPr bwMode="auto">
          <a:xfrm>
            <a:off x="5580063" y="3213100"/>
            <a:ext cx="3384550" cy="3046413"/>
          </a:xfrm>
          <a:prstGeom prst="rect">
            <a:avLst/>
          </a:prstGeom>
          <a:solidFill>
            <a:srgbClr val="CCFFCC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altLang="pt-BR"/>
              <a:t>Processo de enriquecimento de nutrientes provenientes de atividades humanas, como por exemplo, a agricultura, a indústria e os esgotos oriundos das atividades urbanas.</a:t>
            </a:r>
          </a:p>
        </p:txBody>
      </p:sp>
      <p:sp>
        <p:nvSpPr>
          <p:cNvPr id="65539" name="Retângulo 3"/>
          <p:cNvSpPr>
            <a:spLocks noChangeArrowheads="1"/>
          </p:cNvSpPr>
          <p:nvPr/>
        </p:nvSpPr>
        <p:spPr bwMode="auto">
          <a:xfrm>
            <a:off x="179388" y="87313"/>
            <a:ext cx="61928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46038">
              <a:lnSpc>
                <a:spcPct val="140000"/>
              </a:lnSpc>
              <a:buClr>
                <a:srgbClr val="6699FF"/>
              </a:buClr>
              <a:tabLst>
                <a:tab pos="6376988" algn="l"/>
              </a:tabLst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Processo de </a:t>
            </a:r>
            <a:r>
              <a:rPr kumimoji="0" lang="pt-BR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eutrofização</a:t>
            </a: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: </a:t>
            </a:r>
          </a:p>
        </p:txBody>
      </p:sp>
      <p:sp>
        <p:nvSpPr>
          <p:cNvPr id="65540" name="Retângulo 4"/>
          <p:cNvSpPr>
            <a:spLocks noChangeArrowheads="1"/>
          </p:cNvSpPr>
          <p:nvPr/>
        </p:nvSpPr>
        <p:spPr bwMode="auto">
          <a:xfrm>
            <a:off x="381000" y="765175"/>
            <a:ext cx="2952750" cy="1008063"/>
          </a:xfrm>
          <a:prstGeom prst="rect">
            <a:avLst/>
          </a:prstGeom>
          <a:solidFill>
            <a:srgbClr val="008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2000">
                <a:solidFill>
                  <a:schemeClr val="bg1"/>
                </a:solidFill>
                <a:latin typeface="Arial" pitchFamily="34" charset="0"/>
              </a:rPr>
              <a:t>Eutrofização natural</a:t>
            </a:r>
          </a:p>
        </p:txBody>
      </p:sp>
      <p:sp>
        <p:nvSpPr>
          <p:cNvPr id="65541" name="Retângulo 5"/>
          <p:cNvSpPr>
            <a:spLocks noChangeArrowheads="1"/>
          </p:cNvSpPr>
          <p:nvPr/>
        </p:nvSpPr>
        <p:spPr bwMode="auto">
          <a:xfrm>
            <a:off x="5795963" y="1341438"/>
            <a:ext cx="2952750" cy="1008062"/>
          </a:xfrm>
          <a:prstGeom prst="rect">
            <a:avLst/>
          </a:prstGeom>
          <a:solidFill>
            <a:srgbClr val="008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2000">
                <a:solidFill>
                  <a:schemeClr val="bg1"/>
                </a:solidFill>
                <a:latin typeface="Arial" pitchFamily="34" charset="0"/>
              </a:rPr>
              <a:t>Eutrofização acelerada ou artificial</a:t>
            </a:r>
          </a:p>
        </p:txBody>
      </p:sp>
      <p:sp>
        <p:nvSpPr>
          <p:cNvPr id="65542" name="Retângulo 6"/>
          <p:cNvSpPr>
            <a:spLocks noChangeArrowheads="1"/>
          </p:cNvSpPr>
          <p:nvPr/>
        </p:nvSpPr>
        <p:spPr bwMode="auto">
          <a:xfrm>
            <a:off x="395288" y="2565400"/>
            <a:ext cx="2933700" cy="3784600"/>
          </a:xfrm>
          <a:prstGeom prst="rect">
            <a:avLst/>
          </a:prstGeom>
          <a:solidFill>
            <a:srgbClr val="CCFFCC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altLang="pt-BR">
                <a:solidFill>
                  <a:srgbClr val="545472"/>
                </a:solidFill>
              </a:rPr>
              <a:t>Processo muito demorado, associado à evolução de ecossistemas durante o fenômeno de sucessão ecológica.</a:t>
            </a:r>
          </a:p>
          <a:p>
            <a:pPr algn="ctr" eaLnBrk="1" hangingPunct="1"/>
            <a:r>
              <a:rPr lang="pt-BR" altLang="pt-BR">
                <a:solidFill>
                  <a:srgbClr val="545472"/>
                </a:solidFill>
              </a:rPr>
              <a:t>Processo evolutivo dos sistemas aquáticos para o sistema terrestre</a:t>
            </a:r>
            <a:endParaRPr lang="pt-BR" altLang="pt-BR"/>
          </a:p>
        </p:txBody>
      </p:sp>
      <p:cxnSp>
        <p:nvCxnSpPr>
          <p:cNvPr id="65543" name="Conector de seta reta 8"/>
          <p:cNvCxnSpPr>
            <a:cxnSpLocks noChangeShapeType="1"/>
            <a:stCxn id="65540" idx="2"/>
            <a:endCxn id="65542" idx="0"/>
          </p:cNvCxnSpPr>
          <p:nvPr/>
        </p:nvCxnSpPr>
        <p:spPr bwMode="auto">
          <a:xfrm rot="16200000" flipH="1">
            <a:off x="1463676" y="2166937"/>
            <a:ext cx="792162" cy="4763"/>
          </a:xfrm>
          <a:prstGeom prst="straightConnector1">
            <a:avLst/>
          </a:prstGeom>
          <a:noFill/>
          <a:ln w="19050" algn="ctr">
            <a:solidFill>
              <a:srgbClr val="00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544" name="Conector de seta reta 9"/>
          <p:cNvCxnSpPr>
            <a:cxnSpLocks noChangeShapeType="1"/>
          </p:cNvCxnSpPr>
          <p:nvPr/>
        </p:nvCxnSpPr>
        <p:spPr bwMode="auto">
          <a:xfrm rot="16200000" flipH="1">
            <a:off x="6915151" y="2814637"/>
            <a:ext cx="792162" cy="4763"/>
          </a:xfrm>
          <a:prstGeom prst="straightConnector1">
            <a:avLst/>
          </a:prstGeom>
          <a:noFill/>
          <a:ln w="19050" algn="ctr">
            <a:solidFill>
              <a:srgbClr val="00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584200"/>
            <a:ext cx="7585075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2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2.bp.blogspot.com/_EiVr0VXE1ps/Sf7ocQ0ELFI/AAAAAAAAG8Y/BK4GQAOoXLU/s400/Arroio+Boa+Vista+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60350"/>
            <a:ext cx="3833812" cy="28749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4" descr="Eutrofização no Arroio Estrela - Seca 2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84538"/>
            <a:ext cx="4162425" cy="31321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6" descr="http://www.ufrrj.br/institutos/it/de/acidentes/alga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429000"/>
            <a:ext cx="4049712" cy="28590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5" name="Picture 8" descr="http://www.abae.pt/programa/JRA/concursos/concurso09/uploads/B1/image/Nova_imagem-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4484687" cy="28717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aixaDeTexto 2"/>
          <p:cNvSpPr txBox="1">
            <a:spLocks noChangeArrowheads="1"/>
          </p:cNvSpPr>
          <p:nvPr/>
        </p:nvSpPr>
        <p:spPr bwMode="auto">
          <a:xfrm>
            <a:off x="323850" y="0"/>
            <a:ext cx="62642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Problemas em áreas de mananciais</a:t>
            </a:r>
          </a:p>
        </p:txBody>
      </p:sp>
      <p:sp>
        <p:nvSpPr>
          <p:cNvPr id="67587" name="CaixaDeTexto 3"/>
          <p:cNvSpPr txBox="1">
            <a:spLocks noChangeArrowheads="1"/>
          </p:cNvSpPr>
          <p:nvPr/>
        </p:nvSpPr>
        <p:spPr bwMode="auto">
          <a:xfrm>
            <a:off x="4643438" y="1196975"/>
            <a:ext cx="51133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pt-BR" altLang="pt-BR" sz="2000">
                <a:latin typeface="Arial" pitchFamily="34" charset="0"/>
                <a:cs typeface="Arial" pitchFamily="34" charset="0"/>
              </a:rPr>
              <a:t>Ocupação irregular</a:t>
            </a:r>
          </a:p>
          <a:p>
            <a:pPr eaLnBrk="1" hangingPunct="1">
              <a:buFont typeface="Arial" pitchFamily="34" charset="0"/>
              <a:buChar char="•"/>
            </a:pPr>
            <a:endParaRPr lang="pt-BR" altLang="pt-BR" sz="200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t-BR" altLang="pt-BR" sz="2000">
                <a:latin typeface="Arial" pitchFamily="34" charset="0"/>
                <a:cs typeface="Arial" pitchFamily="34" charset="0"/>
              </a:rPr>
              <a:t>Lançamentos de esgotos in natura</a:t>
            </a:r>
          </a:p>
        </p:txBody>
      </p:sp>
      <p:pic>
        <p:nvPicPr>
          <p:cNvPr id="67588" name="Picture 2" descr="Cantinho_Ceu_S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6613"/>
            <a:ext cx="4176712" cy="57769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573463"/>
            <a:ext cx="3816350" cy="29511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2" name="Picture 2" descr="RecHidr"/>
          <p:cNvPicPr>
            <a:picLocks noChangeAspect="1" noChangeArrowheads="1"/>
          </p:cNvPicPr>
          <p:nvPr/>
        </p:nvPicPr>
        <p:blipFill>
          <a:blip r:embed="rId2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106488"/>
            <a:ext cx="8553450" cy="4699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2339975" y="115888"/>
            <a:ext cx="443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 algn="ctr">
              <a:spcBef>
                <a:spcPct val="20000"/>
              </a:spcBef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Região da </a:t>
            </a:r>
            <a:r>
              <a:rPr kumimoji="0" lang="pt-BR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Billings</a:t>
            </a:r>
            <a:endParaRPr kumimoji="0" lang="pt-BR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2" descr="DCP_0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81075"/>
            <a:ext cx="7180263" cy="52720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2689225" y="115888"/>
            <a:ext cx="3733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533400" indent="-533400" algn="ctr">
              <a:spcBef>
                <a:spcPct val="20000"/>
              </a:spcBef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CANTINHO DO CÉU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4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Imagem 1" descr="Barra Bonita3 set07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88913"/>
            <a:ext cx="8045450" cy="603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Imagem 1" descr="Barra Bonita4 set07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260350"/>
            <a:ext cx="815975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1026"/>
          <p:cNvSpPr>
            <a:spLocks noChangeArrowheads="1"/>
          </p:cNvSpPr>
          <p:nvPr/>
        </p:nvSpPr>
        <p:spPr bwMode="auto">
          <a:xfrm>
            <a:off x="685800" y="-85725"/>
            <a:ext cx="8229600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algn="just">
              <a:lnSpc>
                <a:spcPct val="250000"/>
              </a:lnSpc>
              <a:spcBef>
                <a:spcPct val="50000"/>
              </a:spcBef>
              <a:spcAft>
                <a:spcPct val="25000"/>
              </a:spcAft>
              <a:buClr>
                <a:srgbClr val="6699FF"/>
              </a:buClr>
              <a:defRPr/>
            </a:pPr>
            <a:r>
              <a:rPr kumimoji="0"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ALGAS</a:t>
            </a:r>
          </a:p>
          <a:p>
            <a:pPr algn="just">
              <a:lnSpc>
                <a:spcPct val="110000"/>
              </a:lnSpc>
              <a:defRPr/>
            </a:pPr>
            <a:r>
              <a:rPr kumimoji="0" lang="pt-BR" sz="1800" b="1" dirty="0">
                <a:solidFill>
                  <a:srgbClr val="006666"/>
                </a:solidFill>
                <a:latin typeface="Arial" charset="0"/>
              </a:rPr>
              <a:t>Os ácidos graxos presentes nas células das algas são os responsáveis pelos odores e sabores de cada grupo. A quantidade de lipídios nas células aumenta com o seu envelhecimento, ao mesmo tempo que diminui a quantidade de compostos nitrogenados, de maneira que as algas mais velhas tendem a apresentar sabor e odor pronunciados.</a:t>
            </a:r>
          </a:p>
          <a:p>
            <a:pPr algn="just">
              <a:lnSpc>
                <a:spcPct val="110000"/>
              </a:lnSpc>
              <a:defRPr/>
            </a:pPr>
            <a:endParaRPr kumimoji="0" lang="pt-BR" sz="1800" b="1" dirty="0">
              <a:solidFill>
                <a:srgbClr val="006666"/>
              </a:solidFill>
              <a:latin typeface="Arial" charset="0"/>
            </a:endParaRPr>
          </a:p>
        </p:txBody>
      </p:sp>
      <p:graphicFrame>
        <p:nvGraphicFramePr>
          <p:cNvPr id="145446" name="Group 1062"/>
          <p:cNvGraphicFramePr>
            <a:graphicFrameLocks noGrp="1"/>
          </p:cNvGraphicFramePr>
          <p:nvPr/>
        </p:nvGraphicFramePr>
        <p:xfrm>
          <a:off x="685800" y="2362200"/>
          <a:ext cx="8153400" cy="4035425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marL="2905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ODOR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05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ALGA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Gerânio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Cyclotella, Fragilaria, Melosira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Rabanetes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Anabaena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Violetas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Cryptomonas, Dinobryon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Noz moscada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Synura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Pepinos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Peridium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Capim ou grama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Closterium, Microcystis, Oscillatoria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Mofo ou barro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Chlamydomonas, Nostoc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Peixe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A maioria delas em elevadas concentrações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Esgoto Séptico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Hydrodictyon</a:t>
                      </a: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pt-B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Cladophora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1026"/>
          <p:cNvSpPr>
            <a:spLocks noChangeArrowheads="1"/>
          </p:cNvSpPr>
          <p:nvPr/>
        </p:nvSpPr>
        <p:spPr bwMode="auto">
          <a:xfrm>
            <a:off x="685800" y="676275"/>
            <a:ext cx="8229600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algn="just">
              <a:lnSpc>
                <a:spcPct val="250000"/>
              </a:lnSpc>
              <a:spcBef>
                <a:spcPct val="50000"/>
              </a:spcBef>
              <a:spcAft>
                <a:spcPct val="25000"/>
              </a:spcAft>
              <a:buClr>
                <a:srgbClr val="6699FF"/>
              </a:buClr>
              <a:defRPr/>
            </a:pPr>
            <a:r>
              <a:rPr kumimoji="0"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Interferências das algas nos sistemas de tratamento de água</a:t>
            </a:r>
          </a:p>
          <a:p>
            <a:pPr algn="just">
              <a:lnSpc>
                <a:spcPct val="110000"/>
              </a:lnSpc>
              <a:defRPr/>
            </a:pPr>
            <a:endParaRPr kumimoji="0" lang="pt-BR" sz="1800" b="1" dirty="0">
              <a:solidFill>
                <a:srgbClr val="006666"/>
              </a:solidFill>
              <a:latin typeface="Arial" charset="0"/>
            </a:endParaRPr>
          </a:p>
        </p:txBody>
      </p:sp>
      <p:graphicFrame>
        <p:nvGraphicFramePr>
          <p:cNvPr id="145446" name="Group 1062"/>
          <p:cNvGraphicFramePr>
            <a:graphicFrameLocks noGrp="1"/>
          </p:cNvGraphicFramePr>
          <p:nvPr/>
        </p:nvGraphicFramePr>
        <p:xfrm>
          <a:off x="1403350" y="1773238"/>
          <a:ext cx="6719888" cy="3616356"/>
        </p:xfrm>
        <a:graphic>
          <a:graphicData uri="http://schemas.openxmlformats.org/drawingml/2006/table">
            <a:tbl>
              <a:tblPr/>
              <a:tblGrid>
                <a:gridCol w="3359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9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6190">
                <a:tc>
                  <a:txBody>
                    <a:bodyPr/>
                    <a:lstStyle/>
                    <a:p>
                      <a:pPr marL="2905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ALGA</a:t>
                      </a:r>
                    </a:p>
                  </a:txBody>
                  <a:tcPr marL="91441" marR="91441"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05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Problema</a:t>
                      </a:r>
                    </a:p>
                  </a:txBody>
                  <a:tcPr marL="91441" marR="91441"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05"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Chorella</a:t>
                      </a:r>
                      <a:endParaRPr kumimoji="0" lang="pt-BR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latin typeface="Arial" charset="0"/>
                      </a:endParaRPr>
                    </a:p>
                  </a:txBody>
                  <a:tcPr marL="91441" marR="91441"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Coloração, odor e persistência no sistema de distribuição</a:t>
                      </a:r>
                    </a:p>
                  </a:txBody>
                  <a:tcPr marL="91441" marR="91441"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068"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Anabaena</a:t>
                      </a:r>
                      <a:endParaRPr kumimoji="0" lang="pt-BR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latin typeface="Arial" charset="0"/>
                      </a:endParaRPr>
                    </a:p>
                  </a:txBody>
                  <a:tcPr marL="91441" marR="91441"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Odor, interferência na coagulação, toxinas</a:t>
                      </a:r>
                    </a:p>
                  </a:txBody>
                  <a:tcPr marL="91441" marR="91441"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05"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Asterionella</a:t>
                      </a:r>
                      <a:endParaRPr kumimoji="0" lang="pt-BR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latin typeface="Arial" charset="0"/>
                      </a:endParaRPr>
                    </a:p>
                  </a:txBody>
                  <a:tcPr marL="91441" marR="91441"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Odor, persistência no sistema de distribuição e interferência na coagulação</a:t>
                      </a:r>
                    </a:p>
                  </a:txBody>
                  <a:tcPr marL="91441" marR="91441"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068"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Euglena</a:t>
                      </a:r>
                    </a:p>
                  </a:txBody>
                  <a:tcPr marL="91441" marR="91441"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Odor, corrosão em concreto e interferência na coagulação</a:t>
                      </a:r>
                    </a:p>
                  </a:txBody>
                  <a:tcPr marL="91441" marR="91441"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190"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Spirogyra</a:t>
                      </a:r>
                      <a:endParaRPr kumimoji="0" lang="pt-BR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latin typeface="Arial" charset="0"/>
                      </a:endParaRPr>
                    </a:p>
                  </a:txBody>
                  <a:tcPr marL="91441" marR="91441"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905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charset="0"/>
                        </a:rPr>
                        <a:t>Odor e produção de lodo</a:t>
                      </a:r>
                    </a:p>
                  </a:txBody>
                  <a:tcPr marL="91441" marR="91441"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23850" y="158750"/>
            <a:ext cx="842486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33400" indent="-533400" algn="ctr">
              <a:spcBef>
                <a:spcPct val="20000"/>
              </a:spcBef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Formação de subprodutos tóxicos – Pré-oxidação</a:t>
            </a:r>
          </a:p>
        </p:txBody>
      </p:sp>
      <p:sp>
        <p:nvSpPr>
          <p:cNvPr id="74755" name="CaixaDeTexto 3"/>
          <p:cNvSpPr txBox="1">
            <a:spLocks noChangeArrowheads="1"/>
          </p:cNvSpPr>
          <p:nvPr/>
        </p:nvSpPr>
        <p:spPr bwMode="auto">
          <a:xfrm>
            <a:off x="684213" y="1412875"/>
            <a:ext cx="7848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200000"/>
              </a:lnSpc>
              <a:buFont typeface="Arial" pitchFamily="34" charset="0"/>
              <a:buChar char="•"/>
            </a:pPr>
            <a:r>
              <a:rPr lang="pt-BR" altLang="pt-BR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Rompimento das células de algas</a:t>
            </a:r>
          </a:p>
          <a:p>
            <a:pPr eaLnBrk="1" hangingPunct="1">
              <a:lnSpc>
                <a:spcPct val="200000"/>
              </a:lnSpc>
              <a:buFont typeface="Arial" pitchFamily="34" charset="0"/>
              <a:buChar char="•"/>
            </a:pPr>
            <a:r>
              <a:rPr lang="pt-BR" altLang="pt-BR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Aumento na concentração de matéria orgânica</a:t>
            </a:r>
          </a:p>
          <a:p>
            <a:pPr eaLnBrk="1" hangingPunct="1">
              <a:lnSpc>
                <a:spcPct val="200000"/>
              </a:lnSpc>
              <a:buFont typeface="Arial" pitchFamily="34" charset="0"/>
              <a:buChar char="•"/>
            </a:pPr>
            <a:r>
              <a:rPr lang="pt-BR" altLang="pt-BR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Aumento no potencial de subprodutos tóxicos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331913" y="4941888"/>
            <a:ext cx="6048375" cy="8302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i="1" dirty="0">
                <a:latin typeface="Arial" pitchFamily="34" charset="0"/>
                <a:cs typeface="Arial" pitchFamily="34" charset="0"/>
              </a:rPr>
              <a:t>Esses efeitos variam em função do tipo de agente de pré-oxidação e de sua dosagem</a:t>
            </a:r>
          </a:p>
        </p:txBody>
      </p:sp>
      <p:sp>
        <p:nvSpPr>
          <p:cNvPr id="74757" name="CaixaDeTexto 5"/>
          <p:cNvSpPr txBox="1">
            <a:spLocks noChangeArrowheads="1"/>
          </p:cNvSpPr>
          <p:nvPr/>
        </p:nvSpPr>
        <p:spPr bwMode="auto">
          <a:xfrm>
            <a:off x="4030663" y="6381750"/>
            <a:ext cx="51133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pt-BR" altLang="pt-BR" sz="1000">
                <a:latin typeface="Arial" pitchFamily="34" charset="0"/>
                <a:cs typeface="Arial" pitchFamily="34" charset="0"/>
              </a:rPr>
              <a:t>Fonte: adaptado de Mierzwa,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95288" y="260350"/>
            <a:ext cx="842486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33400" indent="-533400" algn="ctr">
              <a:spcBef>
                <a:spcPct val="20000"/>
              </a:spcBef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Potencial de liberação de toxinas</a:t>
            </a:r>
          </a:p>
        </p:txBody>
      </p:sp>
      <p:sp>
        <p:nvSpPr>
          <p:cNvPr id="75779" name="CaixaDeTexto 3"/>
          <p:cNvSpPr txBox="1">
            <a:spLocks noChangeArrowheads="1"/>
          </p:cNvSpPr>
          <p:nvPr/>
        </p:nvSpPr>
        <p:spPr bwMode="auto">
          <a:xfrm>
            <a:off x="755650" y="1412875"/>
            <a:ext cx="7848600" cy="3462338"/>
          </a:xfrm>
          <a:prstGeom prst="rect">
            <a:avLst/>
          </a:prstGeom>
          <a:solidFill>
            <a:srgbClr val="99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altLang="pt-BR" sz="1800">
                <a:latin typeface="Arial" pitchFamily="34" charset="0"/>
                <a:cs typeface="Arial" pitchFamily="34" charset="0"/>
              </a:rPr>
              <a:t>Alguns tipos de algas, como as cianofíceas, na ocorrência de florações produzem toxinas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altLang="pt-BR" sz="1800">
                <a:latin typeface="Arial" pitchFamily="34" charset="0"/>
                <a:cs typeface="Arial" pitchFamily="34" charset="0"/>
              </a:rPr>
              <a:t>A hipótese é de que estas toxinas tenham a função de proteger as algas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altLang="pt-BR" sz="1800">
                <a:latin typeface="Arial" pitchFamily="34" charset="0"/>
                <a:cs typeface="Arial" pitchFamily="34" charset="0"/>
              </a:rPr>
              <a:t>De acordo com a ação farmacológica, as toxinas podem ser hepatotóxicas ou neurotóxicas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altLang="pt-BR" sz="1800">
                <a:latin typeface="Arial" pitchFamily="34" charset="0"/>
                <a:cs typeface="Arial" pitchFamily="34" charset="0"/>
              </a:rPr>
              <a:t>Durante o processo de tratamento de água, estas toxinas podem ser liberadas</a:t>
            </a:r>
          </a:p>
        </p:txBody>
      </p:sp>
      <p:sp>
        <p:nvSpPr>
          <p:cNvPr id="75780" name="CaixaDeTexto 4"/>
          <p:cNvSpPr txBox="1">
            <a:spLocks noChangeArrowheads="1"/>
          </p:cNvSpPr>
          <p:nvPr/>
        </p:nvSpPr>
        <p:spPr bwMode="auto">
          <a:xfrm>
            <a:off x="4030663" y="6381750"/>
            <a:ext cx="51133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pt-BR" altLang="pt-BR" sz="1000">
                <a:latin typeface="Arial" pitchFamily="34" charset="0"/>
                <a:cs typeface="Arial" pitchFamily="34" charset="0"/>
              </a:rPr>
              <a:t>Fonte: adaptado de Mierzwa,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8255" y="3165361"/>
            <a:ext cx="7916416" cy="2735982"/>
          </a:xfrm>
        </p:spPr>
        <p:txBody>
          <a:bodyPr/>
          <a:lstStyle/>
          <a:p>
            <a:pPr algn="l">
              <a:lnSpc>
                <a:spcPct val="150000"/>
              </a:lnSpc>
              <a:spcBef>
                <a:spcPts val="600"/>
              </a:spcBef>
            </a:pPr>
            <a:r>
              <a:rPr kumimoji="1" lang="pt-BR" sz="1800" b="0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1" lang="pt-BR" sz="1800" b="0" kern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Grupos de doenças</a:t>
            </a:r>
            <a:br>
              <a:rPr kumimoji="1" lang="pt-BR" sz="1800" b="0" kern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1" lang="pt-BR" sz="1800" b="0" kern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Formas de transmissão</a:t>
            </a:r>
            <a:br>
              <a:rPr kumimoji="1" lang="pt-BR" sz="1800" b="0" kern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1" lang="pt-BR" sz="1800" b="0" kern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Principais doenças </a:t>
            </a:r>
            <a:br>
              <a:rPr kumimoji="1" lang="pt-BR" sz="1800" b="0" kern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1" lang="pt-BR" sz="1800" b="0" kern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Poluentes patogênicos</a:t>
            </a:r>
            <a:br>
              <a:rPr kumimoji="1" lang="pt-BR" sz="1800" b="0" kern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1" lang="pt-BR" sz="1800" b="0" kern="12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Característica </a:t>
            </a:r>
            <a:r>
              <a:rPr kumimoji="1" lang="pt-BR" sz="1800" b="0" kern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epidemiológica</a:t>
            </a:r>
            <a:br>
              <a:rPr kumimoji="1" lang="pt-BR" sz="1800" b="0" kern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1" lang="pt-BR" sz="1800" b="0" kern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Formas de prevenção</a:t>
            </a:r>
            <a:br>
              <a:rPr kumimoji="1" lang="pt-BR" sz="1800" b="0" kern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1" lang="pt-BR" sz="1800" b="0" kern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Principais medidas de controle</a:t>
            </a:r>
            <a:br>
              <a:rPr kumimoji="1" lang="pt-BR" sz="1800" b="0" kern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1" lang="pt-BR" sz="1800" b="0" kern="1200" dirty="0">
              <a:solidFill>
                <a:srgbClr val="0070C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70223" y="764704"/>
            <a:ext cx="889248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Doenças </a:t>
            </a:r>
            <a:r>
              <a:rPr lang="pt-B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relacionadas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com a água </a:t>
            </a:r>
            <a:r>
              <a:rPr lang="pt-B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contaminada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Classificação ambiental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das doenças relacionadas com os </a:t>
            </a:r>
            <a:r>
              <a:rPr lang="pt-B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excretos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Doenças relacionadas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com a ausência de rede de </a:t>
            </a:r>
            <a:r>
              <a:rPr lang="pt-B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esgotos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Doenças 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e outras consequências da ausência de tratamento de </a:t>
            </a:r>
            <a:r>
              <a:rPr lang="pt-B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esgoto sanitário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20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251520" y="80477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Doenças de veiculação hídrica</a:t>
            </a:r>
            <a:endParaRPr lang="pt-BR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053490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95288" y="260350"/>
            <a:ext cx="842486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33400" indent="-533400" algn="ctr">
              <a:spcBef>
                <a:spcPct val="20000"/>
              </a:spcBef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Algas potencialmente tóxicas</a:t>
            </a:r>
          </a:p>
        </p:txBody>
      </p:sp>
      <p:sp>
        <p:nvSpPr>
          <p:cNvPr id="76803" name="CaixaDeTexto 3"/>
          <p:cNvSpPr txBox="1">
            <a:spLocks noChangeArrowheads="1"/>
          </p:cNvSpPr>
          <p:nvPr/>
        </p:nvSpPr>
        <p:spPr bwMode="auto">
          <a:xfrm>
            <a:off x="827088" y="1773238"/>
            <a:ext cx="7848600" cy="2892425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altLang="pt-BR" sz="1800">
                <a:latin typeface="Arial" pitchFamily="34" charset="0"/>
                <a:cs typeface="Arial" pitchFamily="34" charset="0"/>
              </a:rPr>
              <a:t>As algas potencialmente tóxicas pertencem à divisão </a:t>
            </a:r>
            <a:r>
              <a:rPr lang="pt-BR" altLang="pt-BR" sz="1800" i="1">
                <a:latin typeface="Arial" pitchFamily="34" charset="0"/>
                <a:cs typeface="Arial" pitchFamily="34" charset="0"/>
              </a:rPr>
              <a:t>Cyanophyta</a:t>
            </a:r>
            <a:r>
              <a:rPr lang="pt-BR" altLang="pt-BR" sz="1800">
                <a:latin typeface="Arial" pitchFamily="34" charset="0"/>
                <a:cs typeface="Arial" pitchFamily="34" charset="0"/>
              </a:rPr>
              <a:t>, geralmente denominadas por Cianobactérias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altLang="pt-BR" sz="1800">
                <a:latin typeface="Arial" pitchFamily="34" charset="0"/>
                <a:cs typeface="Arial" pitchFamily="34" charset="0"/>
              </a:rPr>
              <a:t>Vários gêneros e espécies de Cianobactérias que formam florações produzem toxinas, conhecidas como Cianotoxinas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pt-BR" altLang="pt-BR" sz="1800">
                <a:latin typeface="Arial" pitchFamily="34" charset="0"/>
                <a:cs typeface="Arial" pitchFamily="34" charset="0"/>
              </a:rPr>
              <a:t>Algumas das toxinas produzidas pelas Cianobactérias têm ação rápida, podendo causar a morte de mamíferos.</a:t>
            </a:r>
          </a:p>
        </p:txBody>
      </p:sp>
      <p:sp>
        <p:nvSpPr>
          <p:cNvPr id="76804" name="CaixaDeTexto 5"/>
          <p:cNvSpPr txBox="1">
            <a:spLocks noChangeArrowheads="1"/>
          </p:cNvSpPr>
          <p:nvPr/>
        </p:nvSpPr>
        <p:spPr bwMode="auto">
          <a:xfrm>
            <a:off x="4030663" y="6381750"/>
            <a:ext cx="51133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pt-BR" altLang="pt-BR" sz="1000">
                <a:latin typeface="Arial" pitchFamily="34" charset="0"/>
                <a:cs typeface="Arial" pitchFamily="34" charset="0"/>
              </a:rPr>
              <a:t>Fonte: adaptado de Mierzwa,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aterro ETA 118 vir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1249" b="4633"/>
          <a:stretch>
            <a:fillRect/>
          </a:stretch>
        </p:blipFill>
        <p:spPr bwMode="auto">
          <a:xfrm>
            <a:off x="2895600" y="304800"/>
            <a:ext cx="5346700" cy="6096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0" y="1828800"/>
            <a:ext cx="2362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marL="609600" indent="-609600"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	Algas que produzem gosto e odor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aterro ETA 119 vir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19972" r="5000" b="3722"/>
          <a:stretch>
            <a:fillRect/>
          </a:stretch>
        </p:blipFill>
        <p:spPr bwMode="auto">
          <a:xfrm>
            <a:off x="2546350" y="152400"/>
            <a:ext cx="4913313" cy="62484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1" name="Rectangle 3"/>
          <p:cNvSpPr>
            <a:spLocks noChangeArrowheads="1"/>
          </p:cNvSpPr>
          <p:nvPr/>
        </p:nvSpPr>
        <p:spPr bwMode="auto">
          <a:xfrm>
            <a:off x="0" y="2011363"/>
            <a:ext cx="236220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marL="609600" indent="-609600"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	Algas de águas limpas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aterro ETA 120 vir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8750" r="8333" b="8749"/>
          <a:stretch>
            <a:fillRect/>
          </a:stretch>
        </p:blipFill>
        <p:spPr bwMode="auto">
          <a:xfrm>
            <a:off x="2590800" y="228600"/>
            <a:ext cx="4789488" cy="6172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275" name="Rectangle 3"/>
          <p:cNvSpPr>
            <a:spLocks noChangeArrowheads="1"/>
          </p:cNvSpPr>
          <p:nvPr/>
        </p:nvSpPr>
        <p:spPr bwMode="auto">
          <a:xfrm>
            <a:off x="0" y="2011363"/>
            <a:ext cx="236220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marL="609600" indent="-609600"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	Algas de águas poluídas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aterro ETA 121 vir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7500" r="10001" b="6250"/>
          <a:stretch>
            <a:fillRect/>
          </a:stretch>
        </p:blipFill>
        <p:spPr bwMode="auto">
          <a:xfrm>
            <a:off x="2578100" y="228600"/>
            <a:ext cx="4965700" cy="61817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299" name="Rectangle 3"/>
          <p:cNvSpPr>
            <a:spLocks noChangeArrowheads="1"/>
          </p:cNvSpPr>
          <p:nvPr/>
        </p:nvSpPr>
        <p:spPr bwMode="auto">
          <a:xfrm>
            <a:off x="0" y="2011363"/>
            <a:ext cx="236220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marL="609600" indent="-609600"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	Algas que entopem filtros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aterro ETA 122 vir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000" r="10001" b="8749"/>
          <a:stretch>
            <a:fillRect/>
          </a:stretch>
        </p:blipFill>
        <p:spPr bwMode="auto">
          <a:xfrm>
            <a:off x="2771775" y="225425"/>
            <a:ext cx="4916488" cy="62277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0" y="2193925"/>
            <a:ext cx="2362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marL="609600" indent="-609600"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	Algas de superfície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aterro ETA 123 vir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6251" r="5000" b="6250"/>
          <a:stretch>
            <a:fillRect/>
          </a:stretch>
        </p:blipFill>
        <p:spPr bwMode="auto">
          <a:xfrm>
            <a:off x="3000375" y="71438"/>
            <a:ext cx="5041900" cy="63801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347" name="Rectangle 3"/>
          <p:cNvSpPr>
            <a:spLocks noChangeArrowheads="1"/>
          </p:cNvSpPr>
          <p:nvPr/>
        </p:nvSpPr>
        <p:spPr bwMode="auto">
          <a:xfrm>
            <a:off x="142875" y="1857375"/>
            <a:ext cx="27860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marL="96838" indent="-96838">
              <a:defRPr/>
            </a:pPr>
            <a:r>
              <a:rPr kumimoji="0"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	Algas que se desenvolvem nas paredes do reservatório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17650"/>
            <a:ext cx="4267200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47A8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sta2">
  <a:themeElements>
    <a:clrScheme name="Aquarela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Aquarela">
      <a:majorFont>
        <a:latin typeface="Lucida Sans"/>
        <a:ea typeface=""/>
        <a:cs typeface=""/>
      </a:majorFont>
      <a:minorFont>
        <a:latin typeface="Tahom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80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80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quarela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quarela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quarel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quarela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quarela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quarela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quarela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Lista2</Template>
  <TotalTime>5335</TotalTime>
  <Words>2281</Words>
  <Application>Microsoft Office PowerPoint</Application>
  <PresentationFormat>Apresentação na tela (4:3)</PresentationFormat>
  <Paragraphs>355</Paragraphs>
  <Slides>97</Slides>
  <Notes>2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97</vt:i4>
      </vt:variant>
    </vt:vector>
  </HeadingPairs>
  <TitlesOfParts>
    <vt:vector size="108" baseType="lpstr">
      <vt:lpstr>Arial</vt:lpstr>
      <vt:lpstr>Calibri</vt:lpstr>
      <vt:lpstr>Georgia</vt:lpstr>
      <vt:lpstr>Lucida Sans</vt:lpstr>
      <vt:lpstr>Symbol</vt:lpstr>
      <vt:lpstr>Tahoma</vt:lpstr>
      <vt:lpstr>Times New Roman</vt:lpstr>
      <vt:lpstr>Wingdings</vt:lpstr>
      <vt:lpstr>Lista2</vt:lpstr>
      <vt:lpstr>Image</vt:lpstr>
      <vt:lpstr>VISIO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Classificação Ambiental das doenças relacionadas com a água</vt:lpstr>
      <vt:lpstr>Apresentação do PowerPoint</vt:lpstr>
      <vt:lpstr>Apresentação do PowerPoint</vt:lpstr>
      <vt:lpstr>- Grupos de doenças - Formas de transmissão - Principais doenças  - Poluentes patogênicos - Característica epidemiológica - Formas de prevenção - Principais medidas de controle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Interrupção do processo de transmissão de doenças por meio do saneamento e da educação sanitária e ambiental</vt:lpstr>
      <vt:lpstr>Apresentação do PowerPoint</vt:lpstr>
      <vt:lpstr>“Centrífuga” social e ocupação de mananciais - RMSP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PARTES CONSTITUINTES DE UM SISTEMA DE ABASTECIMENTO DE ÁGUA</vt:lpstr>
      <vt:lpstr> CAPTAÇÃO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TRATAMENTO</vt:lpstr>
      <vt:lpstr>Níveis de tratamento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Resumo de status</dc:title>
  <dc:creator>Sabesp</dc:creator>
  <cp:lastModifiedBy>Miriam Moreira Bocchiglieri</cp:lastModifiedBy>
  <cp:revision>411</cp:revision>
  <cp:lastPrinted>2019-05-22T12:11:24Z</cp:lastPrinted>
  <dcterms:created xsi:type="dcterms:W3CDTF">2002-05-16T17:04:48Z</dcterms:created>
  <dcterms:modified xsi:type="dcterms:W3CDTF">2019-05-22T12:18:07Z</dcterms:modified>
</cp:coreProperties>
</file>