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0" r:id="rId5"/>
    <p:sldId id="258" r:id="rId6"/>
    <p:sldId id="257" r:id="rId7"/>
    <p:sldId id="259" r:id="rId8"/>
    <p:sldId id="270" r:id="rId9"/>
    <p:sldId id="261" r:id="rId10"/>
    <p:sldId id="262" r:id="rId11"/>
    <p:sldId id="263" r:id="rId12"/>
    <p:sldId id="265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34F086-BC64-46F9-B6A1-98DF1AE58BE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AA7EC0C-1203-4DA9-B788-905C8030E086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Introdução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Projeto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Engenharia</a:t>
            </a:r>
            <a:r>
              <a:rPr lang="en-US" dirty="0"/>
              <a:t> - 0313102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Aula 01</a:t>
            </a:r>
          </a:p>
          <a:p>
            <a:r>
              <a:rPr lang="en-US" dirty="0"/>
              <a:t>3 de </a:t>
            </a:r>
            <a:r>
              <a:rPr lang="en-US" dirty="0" err="1"/>
              <a:t>agosto</a:t>
            </a:r>
            <a:r>
              <a:rPr lang="en-US" dirty="0"/>
              <a:t> </a:t>
            </a:r>
            <a:r>
              <a:rPr lang="en-US"/>
              <a:t>de 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Foco</a:t>
            </a:r>
            <a:r>
              <a:rPr lang="en-US" dirty="0"/>
              <a:t> </a:t>
            </a:r>
            <a:r>
              <a:rPr lang="en-US" dirty="0" err="1"/>
              <a:t>deste</a:t>
            </a:r>
            <a:r>
              <a:rPr lang="en-US" dirty="0"/>
              <a:t> </a:t>
            </a:r>
            <a:r>
              <a:rPr lang="en-US" dirty="0" err="1"/>
              <a:t>curso</a:t>
            </a:r>
            <a:r>
              <a:rPr lang="en-US" dirty="0"/>
              <a:t>: design thinking e PBL (problem-based learning)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4 </a:t>
            </a:r>
            <a:r>
              <a:rPr lang="en-US" dirty="0" err="1"/>
              <a:t>desafios</a:t>
            </a:r>
            <a:r>
              <a:rPr lang="en-US" dirty="0"/>
              <a:t> que </a:t>
            </a:r>
            <a:r>
              <a:rPr lang="en-US" dirty="0" err="1"/>
              <a:t>serão</a:t>
            </a:r>
            <a:r>
              <a:rPr lang="en-US" dirty="0"/>
              <a:t> </a:t>
            </a:r>
            <a:r>
              <a:rPr lang="en-US" dirty="0" err="1"/>
              <a:t>enfrentados</a:t>
            </a:r>
            <a:r>
              <a:rPr lang="en-US" dirty="0"/>
              <a:t>: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Um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</a:t>
            </a:r>
            <a:r>
              <a:rPr lang="en-US" dirty="0" err="1"/>
              <a:t>ambiental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Um </a:t>
            </a:r>
            <a:r>
              <a:rPr lang="en-US" dirty="0" err="1"/>
              <a:t>problema</a:t>
            </a:r>
            <a:r>
              <a:rPr lang="en-US" dirty="0"/>
              <a:t> dos </a:t>
            </a:r>
            <a:r>
              <a:rPr lang="en-US" dirty="0" err="1"/>
              <a:t>alunos</a:t>
            </a:r>
            <a:r>
              <a:rPr lang="en-US" dirty="0"/>
              <a:t> da </a:t>
            </a:r>
            <a:r>
              <a:rPr lang="en-US" dirty="0" err="1"/>
              <a:t>Poli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Um </a:t>
            </a:r>
            <a:r>
              <a:rPr lang="en-US" dirty="0" err="1"/>
              <a:t>problema</a:t>
            </a:r>
            <a:r>
              <a:rPr lang="en-US" dirty="0"/>
              <a:t> dos </a:t>
            </a:r>
            <a:r>
              <a:rPr lang="en-US" dirty="0" err="1"/>
              <a:t>alunos</a:t>
            </a:r>
            <a:r>
              <a:rPr lang="en-US" dirty="0"/>
              <a:t> da USP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Um </a:t>
            </a:r>
            <a:r>
              <a:rPr lang="en-US" dirty="0" err="1"/>
              <a:t>problema</a:t>
            </a:r>
            <a:r>
              <a:rPr lang="en-US" dirty="0"/>
              <a:t> de </a:t>
            </a:r>
            <a:r>
              <a:rPr lang="en-US" dirty="0" err="1"/>
              <a:t>engenharia</a:t>
            </a:r>
            <a:r>
              <a:rPr lang="en-US" dirty="0"/>
              <a:t> civil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>
              <a:buNone/>
            </a:pP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reais</a:t>
            </a:r>
            <a:r>
              <a:rPr lang="en-US" dirty="0"/>
              <a:t>, com </a:t>
            </a:r>
            <a:r>
              <a:rPr lang="en-US" dirty="0" err="1"/>
              <a:t>clientes</a:t>
            </a:r>
            <a:r>
              <a:rPr lang="en-US" dirty="0"/>
              <a:t> </a:t>
            </a:r>
            <a:r>
              <a:rPr lang="en-US" dirty="0" err="1"/>
              <a:t>reais</a:t>
            </a:r>
            <a:endParaRPr lang="en-US" dirty="0"/>
          </a:p>
          <a:p>
            <a:pPr>
              <a:buNone/>
            </a:pPr>
            <a:r>
              <a:rPr lang="en-US" dirty="0"/>
              <a:t>PBL é </a:t>
            </a:r>
            <a:r>
              <a:rPr lang="en-US" dirty="0" err="1"/>
              <a:t>mão-na-massa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colaborativo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equipe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ativos</a:t>
            </a:r>
            <a:r>
              <a:rPr lang="en-US" dirty="0"/>
              <a:t> </a:t>
            </a:r>
            <a:r>
              <a:rPr lang="en-US" dirty="0" err="1"/>
              <a:t>existentes</a:t>
            </a:r>
            <a:endParaRPr lang="en-US" dirty="0"/>
          </a:p>
          <a:p>
            <a:pPr>
              <a:buNone/>
            </a:pPr>
            <a:r>
              <a:rPr lang="en-US" dirty="0" err="1"/>
              <a:t>Exemplo</a:t>
            </a:r>
            <a:r>
              <a:rPr lang="en-US" dirty="0"/>
              <a:t> de </a:t>
            </a:r>
            <a:r>
              <a:rPr lang="en-US" dirty="0" err="1"/>
              <a:t>bom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ativos</a:t>
            </a:r>
            <a:r>
              <a:rPr lang="en-US" dirty="0"/>
              <a:t> </a:t>
            </a:r>
            <a:r>
              <a:rPr lang="en-US" dirty="0" err="1"/>
              <a:t>existentes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err="1"/>
              <a:t>Exercício</a:t>
            </a:r>
            <a:r>
              <a:rPr lang="en-US" dirty="0"/>
              <a:t> de </a:t>
            </a:r>
            <a:r>
              <a:rPr lang="en-US" dirty="0" err="1"/>
              <a:t>empreendedorismo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Stanford: </a:t>
            </a:r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consegue</a:t>
            </a:r>
            <a:r>
              <a:rPr lang="en-US" dirty="0"/>
              <a:t> </a:t>
            </a:r>
            <a:r>
              <a:rPr lang="en-US" dirty="0" err="1"/>
              <a:t>gerar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valor </a:t>
            </a:r>
            <a:r>
              <a:rPr lang="en-US" dirty="0" err="1"/>
              <a:t>partindo</a:t>
            </a:r>
            <a:r>
              <a:rPr lang="en-US" dirty="0"/>
              <a:t> de um </a:t>
            </a:r>
            <a:r>
              <a:rPr lang="en-US" dirty="0" err="1"/>
              <a:t>investimento</a:t>
            </a:r>
            <a:r>
              <a:rPr lang="en-US" dirty="0"/>
              <a:t> de 20 </a:t>
            </a:r>
            <a:r>
              <a:rPr lang="en-US" dirty="0" err="1"/>
              <a:t>dólares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88 </a:t>
            </a:r>
            <a:r>
              <a:rPr lang="en-US" dirty="0" err="1"/>
              <a:t>horas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?</a:t>
            </a:r>
          </a:p>
          <a:p>
            <a:pPr>
              <a:buNone/>
            </a:pPr>
            <a:r>
              <a:rPr lang="en-US" dirty="0"/>
              <a:t>3a. </a:t>
            </a:r>
            <a:r>
              <a:rPr lang="en-US" dirty="0" err="1"/>
              <a:t>colocada</a:t>
            </a:r>
            <a:r>
              <a:rPr lang="en-US" dirty="0"/>
              <a:t>: 250 </a:t>
            </a:r>
            <a:r>
              <a:rPr lang="en-US" dirty="0" err="1"/>
              <a:t>dólares</a:t>
            </a:r>
            <a:r>
              <a:rPr lang="en-US" dirty="0"/>
              <a:t> (</a:t>
            </a:r>
            <a:r>
              <a:rPr lang="en-US" dirty="0" err="1"/>
              <a:t>consertar</a:t>
            </a:r>
            <a:r>
              <a:rPr lang="en-US" dirty="0"/>
              <a:t> </a:t>
            </a:r>
            <a:r>
              <a:rPr lang="en-US" dirty="0" err="1"/>
              <a:t>bicicletas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2a. </a:t>
            </a:r>
            <a:r>
              <a:rPr lang="en-US" dirty="0" err="1"/>
              <a:t>colocada</a:t>
            </a:r>
            <a:r>
              <a:rPr lang="en-US" dirty="0"/>
              <a:t>: 320 </a:t>
            </a:r>
            <a:r>
              <a:rPr lang="en-US" dirty="0" err="1"/>
              <a:t>dólares</a:t>
            </a:r>
            <a:r>
              <a:rPr lang="en-US" dirty="0"/>
              <a:t> (</a:t>
            </a:r>
            <a:r>
              <a:rPr lang="en-US" dirty="0" err="1"/>
              <a:t>guardar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fila de </a:t>
            </a:r>
            <a:r>
              <a:rPr lang="en-US" dirty="0" err="1"/>
              <a:t>restaurante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1a. </a:t>
            </a:r>
            <a:r>
              <a:rPr lang="en-US" dirty="0" err="1"/>
              <a:t>colocada</a:t>
            </a:r>
            <a:r>
              <a:rPr lang="en-US" dirty="0"/>
              <a:t>: 650 </a:t>
            </a:r>
            <a:r>
              <a:rPr lang="en-US" dirty="0" err="1"/>
              <a:t>dólares</a:t>
            </a:r>
            <a:r>
              <a:rPr lang="en-US" dirty="0"/>
              <a:t> (vender </a:t>
            </a:r>
            <a:r>
              <a:rPr lang="en-US" dirty="0" err="1"/>
              <a:t>seus</a:t>
            </a:r>
            <a:r>
              <a:rPr lang="en-US" dirty="0"/>
              <a:t> 10 </a:t>
            </a:r>
            <a:r>
              <a:rPr lang="en-US" dirty="0" err="1"/>
              <a:t>minutos</a:t>
            </a:r>
            <a:r>
              <a:rPr lang="en-US" dirty="0"/>
              <a:t> de tempo para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 de </a:t>
            </a:r>
            <a:r>
              <a:rPr lang="en-US" dirty="0" err="1"/>
              <a:t>recrutamento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fazer</a:t>
            </a:r>
            <a:r>
              <a:rPr lang="en-US" dirty="0"/>
              <a:t> boas </a:t>
            </a:r>
            <a:r>
              <a:rPr lang="en-US" dirty="0" err="1"/>
              <a:t>perguntas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626" t="13379" r="28527" b="12294"/>
          <a:stretch>
            <a:fillRect/>
          </a:stretch>
        </p:blipFill>
        <p:spPr bwMode="auto">
          <a:xfrm>
            <a:off x="234238" y="1556792"/>
            <a:ext cx="75666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Projetos apoiam-se em premissas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Premissa – um pressuposto que limita o escopo de um projeto;</a:t>
            </a:r>
          </a:p>
          <a:p>
            <a:r>
              <a:rPr lang="pt-BR"/>
              <a:t>Uma premissa já comprovada é um fato</a:t>
            </a:r>
          </a:p>
          <a:p>
            <a:r>
              <a:rPr lang="pt-BR"/>
              <a:t>Uma premissa ainda não comprovada é uma hipótese.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731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/>
              <a:t>Exemplo de uma má pergunta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pt-BR"/>
              <a:t>(Inclue premissas ainda não comprovadas)</a:t>
            </a:r>
          </a:p>
          <a:p>
            <a:r>
              <a:rPr lang="pt-BR"/>
              <a:t>A mulher da figura trabalha numa lavanderia?</a:t>
            </a:r>
          </a:p>
          <a:p>
            <a:endParaRPr lang="pt-BR"/>
          </a:p>
          <a:p>
            <a:pPr marL="118872" indent="0">
              <a:buNone/>
            </a:pPr>
            <a:r>
              <a:rPr lang="pt-BR"/>
              <a:t>Perguntas boas: </a:t>
            </a:r>
          </a:p>
          <a:p>
            <a:pPr marL="633222" indent="-514350">
              <a:buAutoNum type="arabicPeriod"/>
            </a:pPr>
            <a:r>
              <a:rPr lang="pt-BR"/>
              <a:t>A pessoa da figura é uma mulher? </a:t>
            </a:r>
          </a:p>
          <a:p>
            <a:pPr marL="633222" indent="-514350">
              <a:buAutoNum type="arabicPeriod"/>
            </a:pPr>
            <a:r>
              <a:rPr lang="pt-BR"/>
              <a:t>O ambiente da foto é uma lavanderia?</a:t>
            </a:r>
          </a:p>
          <a:p>
            <a:pPr marL="633222" indent="-514350">
              <a:buAutoNum type="arabicPeriod"/>
            </a:pPr>
            <a:r>
              <a:rPr lang="pt-BR"/>
              <a:t>A pessoa da figura está trabalhando naquele local?</a:t>
            </a:r>
          </a:p>
          <a:p>
            <a:pPr marL="118872" indent="0">
              <a:buNone/>
            </a:pPr>
            <a:endParaRPr lang="pt-BR"/>
          </a:p>
          <a:p>
            <a:pPr marL="118872" indent="0">
              <a:buNone/>
            </a:pPr>
            <a:r>
              <a:rPr lang="pt-BR"/>
              <a:t>Procure testar apenas um fato em cada pergunta. Todo o restante da pergunta precisa ser comprovado impiricamente pela foto ou por respostas anteriores.  </a:t>
            </a:r>
          </a:p>
        </p:txBody>
      </p:sp>
    </p:spTree>
    <p:extLst>
      <p:ext uri="{BB962C8B-B14F-4D97-AF65-F5344CB8AC3E}">
        <p14:creationId xmlns:p14="http://schemas.microsoft.com/office/powerpoint/2010/main" val="111500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/>
              <a:t>Programação das aulas</a:t>
            </a:r>
            <a:br>
              <a:rPr lang="pt-BR" sz="4800" b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t-B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981553"/>
              </p:ext>
            </p:extLst>
          </p:nvPr>
        </p:nvGraphicFramePr>
        <p:xfrm>
          <a:off x="35496" y="1052741"/>
          <a:ext cx="9108504" cy="6000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3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141">
                <a:tc gridSpan="3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Aula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Data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Assunto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03/</a:t>
                      </a:r>
                      <a:r>
                        <a:rPr lang="pt-BR" sz="2000" u="none" strike="noStrike" dirty="0" err="1">
                          <a:effectLst/>
                        </a:rPr>
                        <a:t>ago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Introdução Geral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10/</a:t>
                      </a:r>
                      <a:r>
                        <a:rPr lang="pt-BR" sz="2000" u="none" strike="noStrike" dirty="0" err="1">
                          <a:effectLst/>
                        </a:rPr>
                        <a:t>ago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Processos e projetos - Atributos de um projeto - fases do projeto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17/</a:t>
                      </a:r>
                      <a:r>
                        <a:rPr lang="pt-BR" sz="2000" u="none" strike="noStrike" dirty="0" err="1">
                          <a:effectLst/>
                        </a:rPr>
                        <a:t>ago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Tipos de projetos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24/</a:t>
                      </a:r>
                      <a:r>
                        <a:rPr lang="pt-BR" sz="2000" u="none" strike="noStrike" dirty="0" err="1">
                          <a:effectLst/>
                        </a:rPr>
                        <a:t>ago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A Técnica do Design </a:t>
                      </a:r>
                      <a:r>
                        <a:rPr lang="pt-BR" sz="2000" u="none" strike="noStrike" dirty="0" err="1">
                          <a:effectLst/>
                        </a:rPr>
                        <a:t>thinking</a:t>
                      </a:r>
                      <a:r>
                        <a:rPr lang="pt-BR" sz="2000" u="none" strike="noStrike" dirty="0">
                          <a:effectLst/>
                        </a:rPr>
                        <a:t> - conceituação e primeiro exercício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2/set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Primeira semana de provas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14/set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err="1">
                          <a:effectLst/>
                        </a:rPr>
                        <a:t>Problem-based</a:t>
                      </a:r>
                      <a:r>
                        <a:rPr lang="pt-BR" sz="2000" u="none" strike="noStrike" baseline="0" dirty="0">
                          <a:effectLst/>
                        </a:rPr>
                        <a:t> </a:t>
                      </a:r>
                      <a:r>
                        <a:rPr lang="pt-BR" sz="2000" u="none" strike="noStrike" baseline="0" dirty="0" err="1">
                          <a:effectLst/>
                        </a:rPr>
                        <a:t>learning</a:t>
                      </a:r>
                      <a:r>
                        <a:rPr lang="pt-BR" sz="2000" u="none" strike="noStrike" baseline="0" dirty="0">
                          <a:effectLst/>
                        </a:rPr>
                        <a:t> – PBL1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21/set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PBL1 - continuação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28/set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PBL2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05/out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PBL2 - continuação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a 19/out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Segunda semana de provas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26/out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PBL3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9/</a:t>
                      </a:r>
                      <a:r>
                        <a:rPr lang="pt-BR" sz="2000" u="none" strike="noStrike" dirty="0" err="1">
                          <a:effectLst/>
                        </a:rPr>
                        <a:t>nov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PBL3 - continuação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16/</a:t>
                      </a:r>
                      <a:r>
                        <a:rPr lang="pt-BR" sz="2000" u="none" strike="noStrike" dirty="0" err="1">
                          <a:effectLst/>
                        </a:rPr>
                        <a:t>nov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PBL4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PBL4 - continuação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2/dez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Terceira semana de provas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5677237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a 10/dez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8748129"/>
                  </a:ext>
                </a:extLst>
              </a:tr>
              <a:tr h="32002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507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42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Critérios de avaliação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55976"/>
          </a:xfrm>
        </p:spPr>
        <p:txBody>
          <a:bodyPr>
            <a:normAutofit/>
          </a:bodyPr>
          <a:lstStyle/>
          <a:p>
            <a:r>
              <a:rPr lang="pt-BR" dirty="0"/>
              <a:t>3 provas escritas individuais</a:t>
            </a:r>
          </a:p>
          <a:p>
            <a:r>
              <a:rPr lang="pt-BR" dirty="0"/>
              <a:t>Trabalhos em equipe T1, T2, T3 e T4, também com notas individuais</a:t>
            </a:r>
          </a:p>
          <a:p>
            <a:r>
              <a:rPr lang="pt-BR" dirty="0"/>
              <a:t>P = (P1 + P2 + P3) / 3</a:t>
            </a:r>
          </a:p>
          <a:p>
            <a:r>
              <a:rPr lang="pt-BR" dirty="0"/>
              <a:t>T = (T1 + T2 + T3 + T4) / 4</a:t>
            </a:r>
          </a:p>
          <a:p>
            <a:r>
              <a:rPr lang="pt-BR" dirty="0"/>
              <a:t>Média final: MF = 0,4 P + 0,6T</a:t>
            </a:r>
          </a:p>
        </p:txBody>
      </p:sp>
    </p:spTree>
    <p:extLst>
      <p:ext uri="{BB962C8B-B14F-4D97-AF65-F5344CB8AC3E}">
        <p14:creationId xmlns:p14="http://schemas.microsoft.com/office/powerpoint/2010/main" val="18877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Dedicação</a:t>
            </a:r>
            <a:r>
              <a:rPr lang="en-US" dirty="0"/>
              <a:t> </a:t>
            </a:r>
            <a:r>
              <a:rPr lang="en-US" dirty="0" err="1"/>
              <a:t>esperada</a:t>
            </a:r>
            <a:r>
              <a:rPr lang="en-US" dirty="0"/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Aulas</a:t>
            </a:r>
            <a:r>
              <a:rPr lang="en-US" dirty="0"/>
              <a:t> – 12 x 2 </a:t>
            </a:r>
            <a:r>
              <a:rPr lang="en-US" dirty="0" err="1"/>
              <a:t>créditos</a:t>
            </a:r>
            <a:r>
              <a:rPr lang="en-US" dirty="0"/>
              <a:t>-aula x 1h= 24h</a:t>
            </a:r>
          </a:p>
          <a:p>
            <a:endParaRPr lang="en-US" dirty="0"/>
          </a:p>
          <a:p>
            <a:r>
              <a:rPr lang="en-US" dirty="0" err="1"/>
              <a:t>Trabalhos</a:t>
            </a:r>
            <a:r>
              <a:rPr lang="en-US" dirty="0"/>
              <a:t> – 12 x 1 </a:t>
            </a:r>
            <a:r>
              <a:rPr lang="en-US" dirty="0" err="1"/>
              <a:t>crédito-trabalho</a:t>
            </a:r>
            <a:r>
              <a:rPr lang="en-US" dirty="0"/>
              <a:t> x 2h= 24h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Competências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EC3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253209"/>
              </p:ext>
            </p:extLst>
          </p:nvPr>
        </p:nvGraphicFramePr>
        <p:xfrm>
          <a:off x="179512" y="620691"/>
          <a:ext cx="8784977" cy="6063160"/>
        </p:xfrm>
        <a:graphic>
          <a:graphicData uri="http://schemas.openxmlformats.org/drawingml/2006/table">
            <a:tbl>
              <a:tblPr/>
              <a:tblGrid>
                <a:gridCol w="57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1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4866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Níveis de domínio cognitivo mínimos segundo a Taxonomia de Bloom alcançados em todas as habilitações / ênfases da Escola Politécnica da USP, nos três momentos de formação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latin typeface="Times New Roman"/>
                          <a:ea typeface="Times New Roman"/>
                          <a:cs typeface="Times New Roman"/>
                        </a:rPr>
                        <a:t>1. Conhecimento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latin typeface="Times New Roman"/>
                          <a:ea typeface="Times New Roman"/>
                          <a:cs typeface="Times New Roman"/>
                        </a:rPr>
                        <a:t>2. Compreensão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latin typeface="Times New Roman"/>
                          <a:ea typeface="Times New Roman"/>
                          <a:cs typeface="Times New Roman"/>
                        </a:rPr>
                        <a:t>3. Aplicação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latin typeface="Times New Roman"/>
                          <a:ea typeface="Times New Roman"/>
                          <a:cs typeface="Times New Roman"/>
                        </a:rPr>
                        <a:t>4. Análise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latin typeface="Times New Roman"/>
                          <a:ea typeface="Times New Roman"/>
                          <a:cs typeface="Times New Roman"/>
                        </a:rPr>
                        <a:t>5. Síntese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latin typeface="Times New Roman"/>
                          <a:ea typeface="Times New Roman"/>
                          <a:cs typeface="Times New Roman"/>
                        </a:rPr>
                        <a:t>6. Avaliação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1: Matemática 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94150" algn="r"/>
                        </a:tabLs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2: Ciências Naturais 	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3: Ciências humanas e ciências socialmente aplicáveis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4: Experimentos </a:t>
                      </a:r>
                      <a:endParaRPr lang="en-US" sz="1000" b="1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5: Identificação de Problemas e Formulação de Soluções </a:t>
                      </a:r>
                      <a:endParaRPr lang="en-US" sz="10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MF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MF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6: Gerenciamento de Empreendimentos (</a:t>
                      </a:r>
                      <a:r>
                        <a:rPr lang="pt-BR" sz="1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Project Management</a:t>
                      </a:r>
                      <a:r>
                        <a:rPr lang="pt-BR" sz="1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MF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MF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7: Projeto (</a:t>
                      </a:r>
                      <a:r>
                        <a:rPr lang="pt-BR" sz="1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Design</a:t>
                      </a:r>
                      <a:r>
                        <a:rPr lang="pt-BR" sz="1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en-US" sz="10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8: Operação e Manutenção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6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9: Perspectivas Históricas e Questões Contemporâneas (Sustentabilidade e Globalização) 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10: Visão Aprofundada em Áreas da Habilitação / Ênfase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11: Especialização Técnica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MF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MF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MF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12: Comunicação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13: Política pública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14: Administração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15: Atitudes, Liderança e Trabalho em Equipe</a:t>
                      </a:r>
                      <a:endParaRPr lang="en-US" sz="10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16: Aprendizagem contínua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>
                          <a:latin typeface="Times New Roman"/>
                          <a:ea typeface="Times New Roman"/>
                          <a:cs typeface="Times New Roman"/>
                        </a:rPr>
                        <a:t>MF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17: Responsabilidade Profissional e Ética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G/E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G/E</a:t>
                      </a: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340" marR="4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Objetivo da disciplina : </a:t>
            </a:r>
            <a:r>
              <a:rPr lang="en-US" sz="3600" dirty="0" err="1"/>
              <a:t>desenvolvimento</a:t>
            </a:r>
            <a:r>
              <a:rPr lang="en-US" sz="3600" dirty="0"/>
              <a:t> de </a:t>
            </a:r>
            <a:r>
              <a:rPr lang="en-US" sz="3600" dirty="0" err="1"/>
              <a:t>competências</a:t>
            </a:r>
            <a:r>
              <a:rPr lang="en-US" sz="3600" dirty="0"/>
              <a:t>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cinco</a:t>
            </a:r>
            <a:r>
              <a:rPr lang="en-US" sz="3600" dirty="0"/>
              <a:t> </a:t>
            </a:r>
            <a:r>
              <a:rPr lang="en-US" sz="3600" dirty="0" err="1"/>
              <a:t>pilares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4: Experimentos (algo que é feito para testar uma hipótese de modo disciplinado) </a:t>
            </a:r>
            <a:endParaRPr lang="en-US" dirty="0"/>
          </a:p>
          <a:p>
            <a:r>
              <a:rPr lang="pt-BR" dirty="0"/>
              <a:t>5: Identificação de Problemas e Formulação de Soluções (esta é a praia do engenheiro)</a:t>
            </a:r>
            <a:endParaRPr lang="en-US" dirty="0"/>
          </a:p>
          <a:p>
            <a:r>
              <a:rPr lang="pt-BR" dirty="0"/>
              <a:t>6: Gerenciamento de Empreendimentos (</a:t>
            </a:r>
            <a:r>
              <a:rPr lang="pt-BR" i="1" dirty="0"/>
              <a:t>Project Management</a:t>
            </a:r>
            <a:r>
              <a:rPr lang="pt-BR" dirty="0"/>
              <a:t>) (só pode ser controlado o que pode ser medido)</a:t>
            </a:r>
            <a:endParaRPr lang="en-US" dirty="0"/>
          </a:p>
          <a:p>
            <a:r>
              <a:rPr lang="pt-BR" dirty="0"/>
              <a:t>7: Projeto (</a:t>
            </a:r>
            <a:r>
              <a:rPr lang="pt-BR" i="1" dirty="0"/>
              <a:t>Design</a:t>
            </a:r>
            <a:r>
              <a:rPr lang="pt-BR" dirty="0"/>
              <a:t>) (concepção de um artefato ou de um serviço)</a:t>
            </a:r>
            <a:endParaRPr lang="en-US" dirty="0"/>
          </a:p>
          <a:p>
            <a:r>
              <a:rPr lang="pt-BR" dirty="0"/>
              <a:t>15: Atitudes, Liderança e Trabalho em Equipe (parceria e colaboração mútua – capacidade para desenvolver capital social)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Continuação</a:t>
            </a:r>
            <a:r>
              <a:rPr lang="en-US" sz="4000" dirty="0"/>
              <a:t> </a:t>
            </a:r>
            <a:r>
              <a:rPr lang="en-US" sz="4000" dirty="0" err="1"/>
              <a:t>da</a:t>
            </a:r>
            <a:r>
              <a:rPr lang="en-US" sz="4000" dirty="0"/>
              <a:t> </a:t>
            </a:r>
            <a:r>
              <a:rPr lang="en-US" sz="4000" dirty="0" err="1"/>
              <a:t>disciplina</a:t>
            </a:r>
            <a:r>
              <a:rPr lang="en-US" sz="4000" dirty="0"/>
              <a:t> </a:t>
            </a:r>
            <a:r>
              <a:rPr lang="en-US" sz="4000" dirty="0" err="1"/>
              <a:t>Introdução</a:t>
            </a:r>
            <a:r>
              <a:rPr lang="en-US" sz="4000" dirty="0"/>
              <a:t> à </a:t>
            </a:r>
            <a:r>
              <a:rPr lang="en-US" sz="4000" err="1"/>
              <a:t>Engenharia</a:t>
            </a:r>
            <a:r>
              <a:rPr lang="en-US" sz="4000"/>
              <a:t> Civil</a:t>
            </a:r>
            <a:endParaRPr lang="en-US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62500" lnSpcReduction="20000"/>
          </a:bodyPr>
          <a:lstStyle/>
          <a:p>
            <a:pPr marL="118872" indent="0">
              <a:buNone/>
            </a:pPr>
            <a:r>
              <a:rPr lang="pt-BR" dirty="0"/>
              <a:t>ATÉ ONDE FOI:</a:t>
            </a:r>
          </a:p>
          <a:p>
            <a:r>
              <a:rPr lang="pt-BR" dirty="0"/>
              <a:t>Alunos organizaram-se em equipes para levantar dados sobre um determinado problema. 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pt-BR" dirty="0"/>
              <a:t>Os assuntos vinham pré-definidos como importantes para o cliente que estava contratando. A equipe buscou </a:t>
            </a:r>
            <a:r>
              <a:rPr lang="pt-BR" b="1" dirty="0"/>
              <a:t>investigar</a:t>
            </a:r>
            <a:r>
              <a:rPr lang="pt-BR" dirty="0"/>
              <a:t> soluções existentes para cada um dos problemas encontrados. Não foi pedido que </a:t>
            </a:r>
            <a:r>
              <a:rPr lang="pt-BR" b="1" dirty="0"/>
              <a:t>desenvolvessem</a:t>
            </a:r>
            <a:r>
              <a:rPr lang="pt-BR" dirty="0"/>
              <a:t> novas soluções.</a:t>
            </a:r>
            <a:endParaRPr lang="en-US" dirty="0"/>
          </a:p>
          <a:p>
            <a:pPr>
              <a:buNone/>
            </a:pPr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A equipe lidou com a questão da classificação das soluções. Talvez tenham ficado preocupados com a subjetividade na definição dos índices comparativos de critérios.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pt-BR" dirty="0"/>
              <a:t>A equipe lidou também com a necessidade de ser claro e se comunicar bem - o jargão próprio de cada área da engenharia.</a:t>
            </a:r>
          </a:p>
          <a:p>
            <a:endParaRPr lang="pt-BR" dirty="0"/>
          </a:p>
          <a:p>
            <a:pPr marL="118872" indent="0">
              <a:buNone/>
            </a:pPr>
            <a:r>
              <a:rPr lang="pt-BR" dirty="0"/>
              <a:t>FICARAM FALTANDO: </a:t>
            </a:r>
            <a:r>
              <a:rPr lang="pt-BR" b="1" dirty="0">
                <a:solidFill>
                  <a:srgbClr val="FF0000"/>
                </a:solidFill>
              </a:rPr>
              <a:t>DEFINIÇÃO DO PROBLEMA </a:t>
            </a:r>
            <a:r>
              <a:rPr lang="pt-BR" dirty="0"/>
              <a:t>E </a:t>
            </a:r>
          </a:p>
          <a:p>
            <a:pPr marL="118872" indent="0">
              <a:buNone/>
            </a:pPr>
            <a:r>
              <a:rPr lang="pt-BR" dirty="0"/>
              <a:t>			A </a:t>
            </a:r>
            <a:r>
              <a:rPr lang="pt-BR" b="1" dirty="0">
                <a:solidFill>
                  <a:srgbClr val="FF0000"/>
                </a:solidFill>
              </a:rPr>
              <a:t>ENTREGA DA SOLUÇÃO (que é distinta da </a:t>
            </a:r>
          </a:p>
          <a:p>
            <a:pPr marL="118872" indent="0">
              <a:buNone/>
            </a:pPr>
            <a:r>
              <a:rPr lang="pt-BR" b="1" dirty="0">
                <a:solidFill>
                  <a:srgbClr val="FF0000"/>
                </a:solidFill>
              </a:rPr>
              <a:t>			entrega da especificação da solução)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Um tópico importante de vocabulário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 um projeto? Depende...</a:t>
            </a:r>
          </a:p>
          <a:p>
            <a:r>
              <a:rPr lang="pt-BR" dirty="0"/>
              <a:t>Projeto = um esforço focado = Project (inglês)</a:t>
            </a:r>
          </a:p>
          <a:p>
            <a:r>
              <a:rPr lang="pt-BR" dirty="0"/>
              <a:t>Projeto = design (inglês)</a:t>
            </a:r>
          </a:p>
          <a:p>
            <a:endParaRPr lang="pt-BR" dirty="0"/>
          </a:p>
          <a:p>
            <a:r>
              <a:rPr lang="pt-BR" dirty="0"/>
              <a:t>Como se distingue um do outro?</a:t>
            </a:r>
          </a:p>
          <a:p>
            <a:endParaRPr lang="pt-BR" dirty="0"/>
          </a:p>
          <a:p>
            <a:r>
              <a:rPr lang="pt-BR" dirty="0"/>
              <a:t>Um problema do projeto (do esforço)</a:t>
            </a:r>
          </a:p>
          <a:p>
            <a:r>
              <a:rPr lang="pt-BR" dirty="0"/>
              <a:t>Um problema de projeto (de como resolver, de design)</a:t>
            </a:r>
          </a:p>
        </p:txBody>
      </p:sp>
    </p:spTree>
    <p:extLst>
      <p:ext uri="{BB962C8B-B14F-4D97-AF65-F5344CB8AC3E}">
        <p14:creationId xmlns:p14="http://schemas.microsoft.com/office/powerpoint/2010/main" val="1624702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Definição</a:t>
            </a:r>
            <a:r>
              <a:rPr lang="en-US" dirty="0"/>
              <a:t> de </a:t>
            </a:r>
            <a:r>
              <a:rPr lang="en-US" dirty="0" err="1"/>
              <a:t>projeto</a:t>
            </a:r>
            <a:r>
              <a:rPr lang="en-US" dirty="0"/>
              <a:t> (project)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Um </a:t>
            </a:r>
            <a:r>
              <a:rPr lang="en-US" dirty="0" err="1"/>
              <a:t>esforço</a:t>
            </a:r>
            <a:r>
              <a:rPr lang="en-US" dirty="0"/>
              <a:t> com data de </a:t>
            </a:r>
            <a:r>
              <a:rPr lang="en-US" dirty="0" err="1"/>
              <a:t>início</a:t>
            </a:r>
            <a:r>
              <a:rPr lang="en-US" dirty="0"/>
              <a:t>, data de </a:t>
            </a:r>
            <a:r>
              <a:rPr lang="en-US" dirty="0" err="1"/>
              <a:t>término</a:t>
            </a:r>
            <a:r>
              <a:rPr lang="en-US" dirty="0"/>
              <a:t>, com um </a:t>
            </a:r>
            <a:r>
              <a:rPr lang="en-US" dirty="0" err="1"/>
              <a:t>objetivo</a:t>
            </a:r>
            <a:r>
              <a:rPr lang="en-US" dirty="0"/>
              <a:t> final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claro</a:t>
            </a:r>
            <a:endParaRPr lang="en-US" dirty="0"/>
          </a:p>
          <a:p>
            <a:r>
              <a:rPr lang="en-US" dirty="0"/>
              <a:t>Design (</a:t>
            </a:r>
            <a:r>
              <a:rPr lang="en-US" dirty="0" err="1"/>
              <a:t>concepção</a:t>
            </a:r>
            <a:r>
              <a:rPr lang="en-US" dirty="0"/>
              <a:t>): a </a:t>
            </a:r>
            <a:r>
              <a:rPr lang="en-US" dirty="0" err="1"/>
              <a:t>primeira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de um </a:t>
            </a:r>
            <a:r>
              <a:rPr lang="en-US" dirty="0" err="1"/>
              <a:t>projeto</a:t>
            </a:r>
            <a:endParaRPr lang="en-US" dirty="0"/>
          </a:p>
          <a:p>
            <a:r>
              <a:rPr lang="en-US" dirty="0" err="1"/>
              <a:t>Elaboração</a:t>
            </a:r>
            <a:r>
              <a:rPr lang="en-US" dirty="0"/>
              <a:t> (</a:t>
            </a:r>
            <a:r>
              <a:rPr lang="en-US" dirty="0" err="1"/>
              <a:t>planejamento</a:t>
            </a:r>
            <a:r>
              <a:rPr lang="en-US" dirty="0"/>
              <a:t>): a </a:t>
            </a:r>
            <a:r>
              <a:rPr lang="en-US" dirty="0" err="1"/>
              <a:t>segunda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de um </a:t>
            </a:r>
            <a:r>
              <a:rPr lang="en-US" dirty="0" err="1"/>
              <a:t>projeto</a:t>
            </a:r>
            <a:endParaRPr lang="en-US" dirty="0"/>
          </a:p>
          <a:p>
            <a:r>
              <a:rPr lang="en-US" dirty="0" err="1"/>
              <a:t>Execução</a:t>
            </a:r>
            <a:r>
              <a:rPr lang="en-US" dirty="0"/>
              <a:t>: a </a:t>
            </a:r>
            <a:r>
              <a:rPr lang="en-US" dirty="0" err="1"/>
              <a:t>terceira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de um </a:t>
            </a:r>
            <a:r>
              <a:rPr lang="en-US" dirty="0" err="1"/>
              <a:t>projeto</a:t>
            </a:r>
            <a:endParaRPr lang="en-US" dirty="0"/>
          </a:p>
          <a:p>
            <a:r>
              <a:rPr lang="en-US" dirty="0" err="1"/>
              <a:t>Fechamento</a:t>
            </a:r>
            <a:r>
              <a:rPr lang="en-US" dirty="0"/>
              <a:t>: a </a:t>
            </a:r>
            <a:r>
              <a:rPr lang="en-US" dirty="0" err="1"/>
              <a:t>quarta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de um </a:t>
            </a:r>
            <a:r>
              <a:rPr lang="en-US" dirty="0" err="1"/>
              <a:t>projeto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388</TotalTime>
  <Words>924</Words>
  <Application>Microsoft Office PowerPoint</Application>
  <PresentationFormat>Apresentação na tela (4:3)</PresentationFormat>
  <Paragraphs>216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Módulo</vt:lpstr>
      <vt:lpstr>Introdução ao Projeto na Engenharia - 0313102</vt:lpstr>
      <vt:lpstr>Programação das aulas </vt:lpstr>
      <vt:lpstr>Critérios de avaliação</vt:lpstr>
      <vt:lpstr>Dedicação esperada:</vt:lpstr>
      <vt:lpstr>Competências na EC3</vt:lpstr>
      <vt:lpstr>Objetivo da disciplina : desenvolvimento de competências em cinco pilares</vt:lpstr>
      <vt:lpstr>Continuação da disciplina Introdução à Engenharia Civil</vt:lpstr>
      <vt:lpstr>Um tópico importante de vocabulário</vt:lpstr>
      <vt:lpstr>Definição de projeto (project)</vt:lpstr>
      <vt:lpstr>Foco deste curso: design thinking e PBL (problem-based learning)</vt:lpstr>
      <vt:lpstr>Trabalho colaborativo em equipe</vt:lpstr>
      <vt:lpstr>Como fazer boas perguntas</vt:lpstr>
      <vt:lpstr>Projetos apoiam-se em premissas</vt:lpstr>
      <vt:lpstr>Exemplo de uma má pergunta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Projeto na Engenharia - 0313102</dc:title>
  <dc:creator>jals</dc:creator>
  <cp:lastModifiedBy>Jose Siqueira</cp:lastModifiedBy>
  <cp:revision>22</cp:revision>
  <dcterms:created xsi:type="dcterms:W3CDTF">2014-08-04T14:13:26Z</dcterms:created>
  <dcterms:modified xsi:type="dcterms:W3CDTF">2016-08-03T16:17:49Z</dcterms:modified>
</cp:coreProperties>
</file>