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421" r:id="rId3"/>
    <p:sldId id="430" r:id="rId4"/>
    <p:sldId id="431" r:id="rId5"/>
    <p:sldId id="432" r:id="rId6"/>
    <p:sldId id="433" r:id="rId7"/>
    <p:sldId id="434" r:id="rId8"/>
    <p:sldId id="423" r:id="rId9"/>
    <p:sldId id="287" r:id="rId10"/>
    <p:sldId id="424" r:id="rId11"/>
    <p:sldId id="425" r:id="rId12"/>
    <p:sldId id="426" r:id="rId13"/>
    <p:sldId id="293" r:id="rId14"/>
    <p:sldId id="301" r:id="rId15"/>
    <p:sldId id="320" r:id="rId16"/>
    <p:sldId id="436" r:id="rId17"/>
    <p:sldId id="437" r:id="rId18"/>
    <p:sldId id="438" r:id="rId19"/>
    <p:sldId id="439" r:id="rId20"/>
    <p:sldId id="44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6099"/>
  </p:normalViewPr>
  <p:slideViewPr>
    <p:cSldViewPr snapToGrid="0" snapToObjects="1">
      <p:cViewPr varScale="1">
        <p:scale>
          <a:sx n="90" d="100"/>
          <a:sy n="90" d="100"/>
        </p:scale>
        <p:origin x="23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FA03C-A1BD-8B41-83AF-7A8208C1CE00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1D52D-0C59-0846-8CF6-E051A7FB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2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714" indent="-298352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406" indent="-238681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769" indent="-238681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8131" indent="-238681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494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2856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0219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581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8F7EFC-7D36-4003-801B-FF94F154481E}" type="slidenum">
              <a:rPr lang="pt-BR" altLang="pt-BR" sz="1300">
                <a:latin typeface="Tahoma" panose="020B0604030504040204" pitchFamily="34" charset="0"/>
              </a:rPr>
              <a:pPr/>
              <a:t>9</a:t>
            </a:fld>
            <a:endParaRPr lang="pt-BR" altLang="pt-BR" sz="1300">
              <a:latin typeface="Tahoma" panose="020B060403050404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463" y="768350"/>
            <a:ext cx="6816725" cy="3835400"/>
          </a:xfrm>
          <a:ln w="12700" cap="flat">
            <a:solidFill>
              <a:schemeClr val="tx1"/>
            </a:solidFill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003" y="4860692"/>
            <a:ext cx="5212059" cy="460574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905" tIns="47111" rIns="95905" bIns="47111"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0629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714" indent="-298352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406" indent="-238681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769" indent="-238681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8131" indent="-238681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494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2856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0219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581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70541C-2A75-402F-A488-E90918FBA934}" type="slidenum">
              <a:rPr lang="pt-BR" altLang="pt-BR" sz="1300">
                <a:latin typeface="Tahoma" panose="020B0604030504040204" pitchFamily="34" charset="0"/>
              </a:rPr>
              <a:pPr/>
              <a:t>13</a:t>
            </a:fld>
            <a:endParaRPr lang="pt-BR" altLang="pt-BR" sz="1300">
              <a:latin typeface="Tahoma" panose="020B060403050404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463" y="768350"/>
            <a:ext cx="6816725" cy="3835400"/>
          </a:xfrm>
          <a:ln w="12700" cap="flat">
            <a:solidFill>
              <a:schemeClr val="tx1"/>
            </a:solidFill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003" y="4860692"/>
            <a:ext cx="5212059" cy="460574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905" tIns="47111" rIns="95905" bIns="47111"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7132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714" indent="-298352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406" indent="-238681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769" indent="-238681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8131" indent="-238681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494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2856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0219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581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1303A8-888B-490B-B5A4-6769BE8993C1}" type="slidenum">
              <a:rPr lang="pt-BR" altLang="pt-BR" sz="1300">
                <a:latin typeface="Tahoma" panose="020B0604030504040204" pitchFamily="34" charset="0"/>
              </a:rPr>
              <a:pPr/>
              <a:t>14</a:t>
            </a:fld>
            <a:endParaRPr lang="pt-BR" altLang="pt-BR" sz="1300">
              <a:latin typeface="Tahoma" panose="020B060403050404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463" y="768350"/>
            <a:ext cx="6816725" cy="3835400"/>
          </a:xfrm>
          <a:ln w="12700" cap="flat">
            <a:solidFill>
              <a:schemeClr val="tx1"/>
            </a:solidFill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003" y="4860692"/>
            <a:ext cx="5212059" cy="460574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905" tIns="47111" rIns="95905" bIns="47111"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035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EAE02-8A69-2B4A-95DC-25FB26584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7DE66-42E7-FE4E-964E-AA44EE3B1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85DA3-E744-2248-BD78-9227E529B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FDCA-8353-0540-8DAA-36718643B73D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BF6C6-EC19-B34C-A21D-1E9FCF422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0B9F2-2746-AC43-9D8B-76624A79E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6624-EE37-1D46-ABDC-C021D76F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5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6E4E-9D81-5A4B-B984-BC1425E17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416B8B-97F1-CF4C-9B01-7E7A499AA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A3378-538B-3243-96E6-B5E166457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FDCA-8353-0540-8DAA-36718643B73D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F4D0C-4ADB-4D47-A846-30C37F9E4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E273A-DFBC-084B-AD2C-35B223D2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6624-EE37-1D46-ABDC-C021D76F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9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56C873-8655-AF4B-B51C-B25CE5AA4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29BCD-E837-4E46-8A71-ED55115EE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15E3E-097D-4945-9407-3BB09C746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FDCA-8353-0540-8DAA-36718643B73D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5ADBE-D1F7-4A4A-89A8-170BC7A0F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BF232-A8F1-4B4B-887D-C108A1A42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6624-EE37-1D46-ABDC-C021D76F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6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432F0-BB03-5F42-ABAA-41A4DCDCE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125CF-A213-BC45-A5FD-668D35F14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0732C-54FD-1D43-8B4A-1C12497F2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FDCA-8353-0540-8DAA-36718643B73D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E2303-5602-934A-9444-3376A85C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C7751-3EEC-E947-9A0A-39F826598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6624-EE37-1D46-ABDC-C021D76F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8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230C7-1339-BE4A-96C8-DE5DEB138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468E0-14B0-2544-A2F0-7ADC0FBE6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E39E1-5600-B247-9BAA-2A106964A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FDCA-8353-0540-8DAA-36718643B73D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0575-258D-6D43-84EF-2180B4478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043A0-907E-1D4A-90CB-AC0E4D99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6624-EE37-1D46-ABDC-C021D76F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7F64C-633F-1748-A7BC-CD4D7FF6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FD197-ACDF-C449-984D-F487F1030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B311D7-56B5-F549-A05A-0509DC954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5C31E-36A8-CE45-9FF6-62D8E8DD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FDCA-8353-0540-8DAA-36718643B73D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1E469-A8B1-E94E-8F61-26E14080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F7641-A09C-E440-AB38-30DB53F4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6624-EE37-1D46-ABDC-C021D76F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4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13FB5-3CAA-0245-B53C-46F3256DD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54DCC-7BC1-0C4B-B6BF-7F40860A3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946C3-DFC3-7A46-A233-4A5F11E6E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437E99-E5CE-DF41-9CD7-FF08F9831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6707E1-86EB-5A41-B115-4ED48CDC7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B6A435-6CC9-2142-B76C-16484C88C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FDCA-8353-0540-8DAA-36718643B73D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E0FB19-7273-1B4E-AA18-0C14AEE80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F7F25E-477F-2249-8A9A-BA05444F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6624-EE37-1D46-ABDC-C021D76F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2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DA246-3B18-3243-8DCB-020B1C28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8A2789-E7E2-8245-B91D-1A52E65C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FDCA-8353-0540-8DAA-36718643B73D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97A68-C383-0444-9B9B-356FD331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07A64-AABB-604D-B2DE-55CBA2C6B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6624-EE37-1D46-ABDC-C021D76F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1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27365A-FC94-3C4E-9CF0-42FCBD4B4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FDCA-8353-0540-8DAA-36718643B73D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B52C69-802F-CE4E-928E-347A978D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FA24A-3AD0-7541-8036-99C00A05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6624-EE37-1D46-ABDC-C021D76F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6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D5C3A-1E40-1F42-8093-83258EAA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437DC-8D86-3E48-8B4A-C4E29F02F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A77B3-7468-EE48-A330-1BD1FC3A4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698E7-EF26-DB41-8D1F-67215F9AE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FDCA-8353-0540-8DAA-36718643B73D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79DD0-71BD-5B43-A7CE-49D768D3A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47B9E-454C-474F-850B-ECD77B7A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6624-EE37-1D46-ABDC-C021D76F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2B354-9812-4243-928B-3379A4392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C8ECC-71D2-6B4A-9EB9-15BC9EC61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D6FEA-4CE7-AF4E-8668-B11EAD2C6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36D67C-68E2-4144-9AFA-CCD03530D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FDCA-8353-0540-8DAA-36718643B73D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4CA18-9774-DD45-B30D-CC11700A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D503D-B643-7A4C-982F-6092AC7A0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6624-EE37-1D46-ABDC-C021D76F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1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2B0338-D758-514D-9DCB-518EBD8A8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B09ED-4938-8145-97F4-B076F6AB6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2B829-4A9A-114F-BE66-888F5CABC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BFDCA-8353-0540-8DAA-36718643B73D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BADF8-B429-6745-90A7-833EB590C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A079D-1094-934D-B6A7-92B6EE9A6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E6624-EE37-1D46-ABDC-C021D76F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1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4775-9279-264B-9DED-DF8CBCA366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ENGENHARIA ECONÔMICA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05F3D5-F6C3-DD4B-8C70-4B08B764F3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 3213 / 2020</a:t>
            </a:r>
          </a:p>
          <a:p>
            <a:r>
              <a:rPr lang="en-US" dirty="0" err="1"/>
              <a:t>Profa</a:t>
            </a:r>
            <a:r>
              <a:rPr lang="en-US" dirty="0"/>
              <a:t>. Dra. Ana Paula </a:t>
            </a:r>
            <a:r>
              <a:rPr lang="en-US" dirty="0" err="1"/>
              <a:t>Paes</a:t>
            </a:r>
            <a:r>
              <a:rPr lang="en-US" dirty="0"/>
              <a:t> </a:t>
            </a:r>
            <a:r>
              <a:rPr lang="en-US" dirty="0" err="1"/>
              <a:t>Leme</a:t>
            </a:r>
            <a:r>
              <a:rPr lang="en-US" dirty="0"/>
              <a:t> Barbosa</a:t>
            </a:r>
          </a:p>
          <a:p>
            <a:endParaRPr lang="en-US" sz="1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90A424-5B7E-374E-BCB6-F30FCA14B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332" y="5712254"/>
            <a:ext cx="1169194" cy="4810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C15A8F5-E254-2841-B87F-3FE308650E34}"/>
              </a:ext>
            </a:extLst>
          </p:cNvPr>
          <p:cNvSpPr txBox="1"/>
          <p:nvPr/>
        </p:nvSpPr>
        <p:spPr>
          <a:xfrm>
            <a:off x="10004394" y="6220105"/>
            <a:ext cx="17985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University of São Paulo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AF84123-A2A2-0B49-83DD-1FDCD7559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12" y="5342924"/>
            <a:ext cx="713517" cy="812868"/>
          </a:xfrm>
          <a:prstGeom prst="rect">
            <a:avLst/>
          </a:prstGeom>
        </p:spPr>
      </p:pic>
      <p:sp>
        <p:nvSpPr>
          <p:cNvPr id="28" name="TextBox 13">
            <a:extLst>
              <a:ext uri="{FF2B5EF4-FFF2-40B4-BE49-F238E27FC236}">
                <a16:creationId xmlns:a16="http://schemas.microsoft.com/office/drawing/2014/main" id="{8931D214-8009-AC40-BCDB-42C4D50BF0DB}"/>
              </a:ext>
            </a:extLst>
          </p:cNvPr>
          <p:cNvSpPr txBox="1"/>
          <p:nvPr/>
        </p:nvSpPr>
        <p:spPr>
          <a:xfrm>
            <a:off x="545702" y="6070064"/>
            <a:ext cx="15010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Polytechnic School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691385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AE61D7-FA65-8B42-AE4A-9BAABF7E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Juros</a:t>
            </a:r>
            <a:r>
              <a:rPr lang="en-US" dirty="0"/>
              <a:t> </a:t>
            </a:r>
            <a:r>
              <a:rPr lang="en-US"/>
              <a:t>compostos</a:t>
            </a:r>
            <a:endParaRPr lang="en-US" dirty="0"/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3230D15B-5284-F24C-AEF7-338B00B1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733" r="1" b="1156"/>
          <a:stretch/>
        </p:blipFill>
        <p:spPr>
          <a:xfrm>
            <a:off x="1377181" y="1945877"/>
            <a:ext cx="9093343" cy="41282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31390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F9B3C-23B0-0647-82EB-7AAC6B55A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Juros</a:t>
            </a:r>
            <a:r>
              <a:rPr lang="en-US" dirty="0"/>
              <a:t> </a:t>
            </a:r>
            <a:r>
              <a:rPr lang="en-US" dirty="0" err="1"/>
              <a:t>compostos</a:t>
            </a:r>
            <a:endParaRPr lang="en-US" dirty="0"/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E1FA1CA2-7D89-B143-A4E0-AFE576B39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88" r="1197"/>
          <a:stretch/>
        </p:blipFill>
        <p:spPr>
          <a:xfrm>
            <a:off x="970505" y="2253330"/>
            <a:ext cx="10250990" cy="351339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92632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DF030-3517-DF4C-AC88-B64E90EC6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110" y="640081"/>
            <a:ext cx="5645539" cy="359276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/>
              <a:t>Juros</a:t>
            </a:r>
            <a:r>
              <a:rPr lang="en-US" sz="6000" dirty="0"/>
              <a:t> simples x </a:t>
            </a:r>
            <a:r>
              <a:rPr lang="en-US" sz="6000" dirty="0" err="1"/>
              <a:t>Juros</a:t>
            </a:r>
            <a:r>
              <a:rPr lang="en-US" sz="6000" dirty="0"/>
              <a:t> </a:t>
            </a:r>
            <a:r>
              <a:rPr lang="en-US" sz="6000" dirty="0" err="1"/>
              <a:t>compostos</a:t>
            </a:r>
            <a:endParaRPr lang="en-US" sz="6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07EE7325-81E7-9345-B411-C9BA1BF80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32" r="3" b="3"/>
          <a:stretch/>
        </p:blipFill>
        <p:spPr>
          <a:xfrm>
            <a:off x="1120701" y="1112060"/>
            <a:ext cx="3861262" cy="463385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31288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3"/>
          <p:cNvSpPr>
            <a:spLocks noChangeArrowheads="1"/>
          </p:cNvSpPr>
          <p:nvPr/>
        </p:nvSpPr>
        <p:spPr bwMode="auto">
          <a:xfrm>
            <a:off x="9226550" y="2749550"/>
            <a:ext cx="673100" cy="673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9282113" y="2790826"/>
            <a:ext cx="540214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>
                <a:latin typeface="Times New Roman" panose="02020603050405020304" pitchFamily="18" charset="0"/>
              </a:rPr>
              <a:t>J</a:t>
            </a:r>
            <a:r>
              <a:rPr lang="pt-BR" altLang="pt-BR" sz="3200" b="1" baseline="-25000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9658350" y="6300788"/>
            <a:ext cx="69850" cy="365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1738313" y="1731964"/>
            <a:ext cx="729368" cy="58221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Times New Roman" panose="02020603050405020304" pitchFamily="18" charset="0"/>
              </a:rPr>
              <a:t>VP</a:t>
            </a:r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3155950" y="1731964"/>
            <a:ext cx="682880" cy="4180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baseline="-25000" dirty="0">
                <a:latin typeface="Times New Roman" panose="02020603050405020304" pitchFamily="18" charset="0"/>
              </a:rPr>
              <a:t>VF1</a:t>
            </a:r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4603750" y="1731964"/>
            <a:ext cx="682880" cy="4180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baseline="-25000" dirty="0">
                <a:latin typeface="Times New Roman" panose="02020603050405020304" pitchFamily="18" charset="0"/>
              </a:rPr>
              <a:t>VF2</a:t>
            </a:r>
          </a:p>
        </p:txBody>
      </p:sp>
      <p:sp>
        <p:nvSpPr>
          <p:cNvPr id="24584" name="Rectangle 11"/>
          <p:cNvSpPr>
            <a:spLocks noChangeArrowheads="1"/>
          </p:cNvSpPr>
          <p:nvPr/>
        </p:nvSpPr>
        <p:spPr bwMode="auto">
          <a:xfrm>
            <a:off x="5975350" y="1754189"/>
            <a:ext cx="682880" cy="4180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baseline="-25000" dirty="0">
                <a:latin typeface="Times New Roman" panose="02020603050405020304" pitchFamily="18" charset="0"/>
              </a:rPr>
              <a:t>VF3</a:t>
            </a: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3118501" y="3965614"/>
            <a:ext cx="7016281" cy="95154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dirty="0" err="1"/>
              <a:t>VF</a:t>
            </a:r>
            <a:r>
              <a:rPr lang="pt-BR" altLang="pt-BR" sz="2800" baseline="-25000" dirty="0" err="1"/>
              <a:t>n</a:t>
            </a:r>
            <a:r>
              <a:rPr lang="pt-BR" altLang="pt-BR" sz="2800" dirty="0"/>
              <a:t> = VP + J</a:t>
            </a:r>
            <a:r>
              <a:rPr lang="pt-BR" altLang="pt-BR" sz="2800" baseline="-25000" dirty="0"/>
              <a:t>1</a:t>
            </a:r>
            <a:r>
              <a:rPr lang="pt-BR" altLang="pt-BR" sz="2800" dirty="0"/>
              <a:t> + J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 + J</a:t>
            </a:r>
            <a:r>
              <a:rPr lang="pt-BR" altLang="pt-BR" sz="2800" baseline="-25000" dirty="0"/>
              <a:t>3</a:t>
            </a:r>
            <a:r>
              <a:rPr lang="pt-BR" altLang="pt-BR" sz="2800" dirty="0"/>
              <a:t> + ... + </a:t>
            </a:r>
            <a:r>
              <a:rPr lang="pt-BR" altLang="pt-BR" sz="2800" dirty="0" err="1"/>
              <a:t>J</a:t>
            </a:r>
            <a:r>
              <a:rPr lang="pt-BR" altLang="pt-BR" sz="2800" baseline="-25000" dirty="0" err="1"/>
              <a:t>n</a:t>
            </a:r>
            <a:endParaRPr lang="pt-BR" altLang="pt-BR" sz="2800" baseline="-25000" dirty="0"/>
          </a:p>
          <a:p>
            <a:pPr eaLnBrk="1" hangingPunct="1"/>
            <a:r>
              <a:rPr lang="pt-BR" altLang="pt-BR" sz="2800" dirty="0" err="1"/>
              <a:t>VF</a:t>
            </a:r>
            <a:r>
              <a:rPr lang="pt-BR" altLang="pt-BR" sz="2800" baseline="-25000" dirty="0" err="1"/>
              <a:t>n</a:t>
            </a:r>
            <a:r>
              <a:rPr lang="pt-BR" altLang="pt-BR" sz="2800" dirty="0"/>
              <a:t> = VP + (</a:t>
            </a:r>
            <a:r>
              <a:rPr lang="pt-BR" altLang="pt-BR" sz="2800" dirty="0" err="1"/>
              <a:t>i</a:t>
            </a:r>
            <a:r>
              <a:rPr lang="pt-BR" altLang="pt-BR" sz="2800" dirty="0"/>
              <a:t> . VP) + (</a:t>
            </a:r>
            <a:r>
              <a:rPr lang="pt-BR" altLang="pt-BR" sz="2800" dirty="0" err="1"/>
              <a:t>i</a:t>
            </a:r>
            <a:r>
              <a:rPr lang="pt-BR" altLang="pt-BR" sz="2800" dirty="0"/>
              <a:t> . VP</a:t>
            </a:r>
            <a:r>
              <a:rPr lang="pt-BR" altLang="pt-BR" sz="2800" baseline="-25000" dirty="0"/>
              <a:t>1</a:t>
            </a:r>
            <a:r>
              <a:rPr lang="pt-BR" altLang="pt-BR" sz="2800" dirty="0"/>
              <a:t> ) +...+ </a:t>
            </a:r>
            <a:r>
              <a:rPr lang="pt-BR" altLang="pt-BR" sz="2800" dirty="0" err="1"/>
              <a:t>i</a:t>
            </a:r>
            <a:r>
              <a:rPr lang="pt-BR" altLang="pt-BR" sz="2800" dirty="0"/>
              <a:t> . VP</a:t>
            </a:r>
            <a:r>
              <a:rPr lang="pt-BR" altLang="pt-BR" sz="2800" baseline="-25000" dirty="0"/>
              <a:t>n-1</a:t>
            </a: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4800600" y="5105400"/>
            <a:ext cx="3276600" cy="838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dirty="0" err="1"/>
              <a:t>VF</a:t>
            </a:r>
            <a:r>
              <a:rPr lang="pt-BR" altLang="pt-BR" sz="3200" b="1" baseline="-25000" dirty="0" err="1"/>
              <a:t>n</a:t>
            </a:r>
            <a:r>
              <a:rPr lang="pt-BR" altLang="pt-BR" sz="3200" b="1" baseline="-25000" dirty="0"/>
              <a:t> </a:t>
            </a:r>
            <a:r>
              <a:rPr lang="pt-BR" altLang="pt-BR" sz="3200" b="1" dirty="0"/>
              <a:t>= VP. (1 + </a:t>
            </a:r>
            <a:r>
              <a:rPr lang="pt-BR" altLang="pt-BR" sz="3200" b="1" dirty="0" err="1"/>
              <a:t>i</a:t>
            </a:r>
            <a:r>
              <a:rPr lang="pt-BR" altLang="pt-BR" sz="3200" b="1" dirty="0"/>
              <a:t>)</a:t>
            </a:r>
            <a:r>
              <a:rPr lang="pt-BR" altLang="pt-BR" sz="3200" b="1" baseline="30000" dirty="0" err="1"/>
              <a:t>n</a:t>
            </a:r>
            <a:endParaRPr lang="pt-BR" altLang="pt-BR" sz="3200" b="1" dirty="0"/>
          </a:p>
        </p:txBody>
      </p:sp>
      <p:sp>
        <p:nvSpPr>
          <p:cNvPr id="24587" name="Rectangle 14"/>
          <p:cNvSpPr>
            <a:spLocks noChangeArrowheads="1"/>
          </p:cNvSpPr>
          <p:nvPr/>
        </p:nvSpPr>
        <p:spPr bwMode="auto">
          <a:xfrm>
            <a:off x="9861550" y="1754189"/>
            <a:ext cx="698910" cy="4180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baseline="-25000" dirty="0" err="1">
                <a:latin typeface="Times New Roman" panose="02020603050405020304" pitchFamily="18" charset="0"/>
              </a:rPr>
              <a:t>VFn</a:t>
            </a:r>
            <a:endParaRPr lang="pt-BR" altLang="pt-BR" sz="3200" b="1" baseline="-25000" dirty="0">
              <a:latin typeface="Times New Roman" panose="02020603050405020304" pitchFamily="18" charset="0"/>
            </a:endParaRPr>
          </a:p>
        </p:txBody>
      </p:sp>
      <p:sp>
        <p:nvSpPr>
          <p:cNvPr id="24590" name="Oval 18"/>
          <p:cNvSpPr>
            <a:spLocks noChangeArrowheads="1"/>
          </p:cNvSpPr>
          <p:nvPr/>
        </p:nvSpPr>
        <p:spPr bwMode="auto">
          <a:xfrm>
            <a:off x="5264150" y="2749550"/>
            <a:ext cx="673100" cy="673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4591" name="Rectangle 19"/>
          <p:cNvSpPr>
            <a:spLocks noChangeArrowheads="1"/>
          </p:cNvSpPr>
          <p:nvPr/>
        </p:nvSpPr>
        <p:spPr bwMode="auto">
          <a:xfrm>
            <a:off x="5319714" y="2790826"/>
            <a:ext cx="524183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>
                <a:latin typeface="Times New Roman" panose="02020603050405020304" pitchFamily="18" charset="0"/>
              </a:rPr>
              <a:t>J</a:t>
            </a:r>
            <a:r>
              <a:rPr lang="pt-BR" altLang="pt-BR" sz="3200" b="1" baseline="-25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4592" name="Oval 21"/>
          <p:cNvSpPr>
            <a:spLocks noChangeArrowheads="1"/>
          </p:cNvSpPr>
          <p:nvPr/>
        </p:nvSpPr>
        <p:spPr bwMode="auto">
          <a:xfrm>
            <a:off x="3892550" y="2749550"/>
            <a:ext cx="673100" cy="673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4593" name="Rectangle 22"/>
          <p:cNvSpPr>
            <a:spLocks noChangeArrowheads="1"/>
          </p:cNvSpPr>
          <p:nvPr/>
        </p:nvSpPr>
        <p:spPr bwMode="auto">
          <a:xfrm>
            <a:off x="3948114" y="2790826"/>
            <a:ext cx="524183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>
                <a:latin typeface="Times New Roman" panose="02020603050405020304" pitchFamily="18" charset="0"/>
              </a:rPr>
              <a:t>J</a:t>
            </a:r>
            <a:r>
              <a:rPr lang="pt-BR" altLang="pt-BR" sz="3200" b="1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4594" name="Rectangle 24"/>
          <p:cNvSpPr>
            <a:spLocks noChangeArrowheads="1"/>
          </p:cNvSpPr>
          <p:nvPr/>
        </p:nvSpPr>
        <p:spPr bwMode="auto">
          <a:xfrm>
            <a:off x="1828801" y="2782889"/>
            <a:ext cx="325411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0</a:t>
            </a:r>
          </a:p>
        </p:txBody>
      </p:sp>
      <p:sp>
        <p:nvSpPr>
          <p:cNvPr id="24595" name="Rectangle 25"/>
          <p:cNvSpPr>
            <a:spLocks noChangeArrowheads="1"/>
          </p:cNvSpPr>
          <p:nvPr/>
        </p:nvSpPr>
        <p:spPr bwMode="auto">
          <a:xfrm>
            <a:off x="9988550" y="2805114"/>
            <a:ext cx="339838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n</a:t>
            </a:r>
          </a:p>
        </p:txBody>
      </p:sp>
      <p:grpSp>
        <p:nvGrpSpPr>
          <p:cNvPr id="24596" name="Group 26"/>
          <p:cNvGrpSpPr>
            <a:grpSpLocks/>
          </p:cNvGrpSpPr>
          <p:nvPr/>
        </p:nvGrpSpPr>
        <p:grpSpPr bwMode="auto">
          <a:xfrm>
            <a:off x="1995488" y="2514601"/>
            <a:ext cx="8153400" cy="180975"/>
            <a:chOff x="288" y="1584"/>
            <a:chExt cx="5136" cy="114"/>
          </a:xfrm>
        </p:grpSpPr>
        <p:sp>
          <p:nvSpPr>
            <p:cNvPr id="24604" name="Line 27"/>
            <p:cNvSpPr>
              <a:spLocks noChangeShapeType="1"/>
            </p:cNvSpPr>
            <p:nvPr/>
          </p:nvSpPr>
          <p:spPr bwMode="auto">
            <a:xfrm>
              <a:off x="313" y="1637"/>
              <a:ext cx="50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605" name="Line 28"/>
            <p:cNvSpPr>
              <a:spLocks noChangeShapeType="1"/>
            </p:cNvSpPr>
            <p:nvPr/>
          </p:nvSpPr>
          <p:spPr bwMode="auto">
            <a:xfrm>
              <a:off x="288" y="1584"/>
              <a:ext cx="0" cy="1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606" name="Line 29"/>
            <p:cNvSpPr>
              <a:spLocks noChangeShapeType="1"/>
            </p:cNvSpPr>
            <p:nvPr/>
          </p:nvSpPr>
          <p:spPr bwMode="auto">
            <a:xfrm>
              <a:off x="1200" y="1584"/>
              <a:ext cx="0" cy="1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607" name="Line 30"/>
            <p:cNvSpPr>
              <a:spLocks noChangeShapeType="1"/>
            </p:cNvSpPr>
            <p:nvPr/>
          </p:nvSpPr>
          <p:spPr bwMode="auto">
            <a:xfrm>
              <a:off x="2112" y="1584"/>
              <a:ext cx="0" cy="1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608" name="Line 31"/>
            <p:cNvSpPr>
              <a:spLocks noChangeShapeType="1"/>
            </p:cNvSpPr>
            <p:nvPr/>
          </p:nvSpPr>
          <p:spPr bwMode="auto">
            <a:xfrm>
              <a:off x="2976" y="1598"/>
              <a:ext cx="0" cy="1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609" name="Line 32"/>
            <p:cNvSpPr>
              <a:spLocks noChangeShapeType="1"/>
            </p:cNvSpPr>
            <p:nvPr/>
          </p:nvSpPr>
          <p:spPr bwMode="auto">
            <a:xfrm>
              <a:off x="5424" y="1598"/>
              <a:ext cx="0" cy="1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610" name="Line 33"/>
            <p:cNvSpPr>
              <a:spLocks noChangeShapeType="1"/>
            </p:cNvSpPr>
            <p:nvPr/>
          </p:nvSpPr>
          <p:spPr bwMode="auto">
            <a:xfrm>
              <a:off x="4704" y="1598"/>
              <a:ext cx="0" cy="1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4597" name="Rectangle 34"/>
          <p:cNvSpPr>
            <a:spLocks noChangeArrowheads="1"/>
          </p:cNvSpPr>
          <p:nvPr/>
        </p:nvSpPr>
        <p:spPr bwMode="auto">
          <a:xfrm>
            <a:off x="8540750" y="2805114"/>
            <a:ext cx="567464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n-1</a:t>
            </a:r>
          </a:p>
        </p:txBody>
      </p:sp>
      <p:sp>
        <p:nvSpPr>
          <p:cNvPr id="24598" name="Rectangle 35"/>
          <p:cNvSpPr>
            <a:spLocks noChangeArrowheads="1"/>
          </p:cNvSpPr>
          <p:nvPr/>
        </p:nvSpPr>
        <p:spPr bwMode="auto">
          <a:xfrm>
            <a:off x="3282951" y="2782889"/>
            <a:ext cx="325411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1</a:t>
            </a:r>
          </a:p>
        </p:txBody>
      </p:sp>
      <p:sp>
        <p:nvSpPr>
          <p:cNvPr id="24599" name="Rectangle 36"/>
          <p:cNvSpPr>
            <a:spLocks noChangeArrowheads="1"/>
          </p:cNvSpPr>
          <p:nvPr/>
        </p:nvSpPr>
        <p:spPr bwMode="auto">
          <a:xfrm>
            <a:off x="4730751" y="2782889"/>
            <a:ext cx="325411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2</a:t>
            </a:r>
          </a:p>
        </p:txBody>
      </p:sp>
      <p:sp>
        <p:nvSpPr>
          <p:cNvPr id="24600" name="Rectangle 37"/>
          <p:cNvSpPr>
            <a:spLocks noChangeArrowheads="1"/>
          </p:cNvSpPr>
          <p:nvPr/>
        </p:nvSpPr>
        <p:spPr bwMode="auto">
          <a:xfrm>
            <a:off x="6102351" y="2805114"/>
            <a:ext cx="325411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3</a:t>
            </a:r>
          </a:p>
        </p:txBody>
      </p:sp>
      <p:sp>
        <p:nvSpPr>
          <p:cNvPr id="24601" name="Oval 39"/>
          <p:cNvSpPr>
            <a:spLocks noChangeArrowheads="1"/>
          </p:cNvSpPr>
          <p:nvPr/>
        </p:nvSpPr>
        <p:spPr bwMode="auto">
          <a:xfrm>
            <a:off x="2306638" y="2701925"/>
            <a:ext cx="673100" cy="673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4602" name="Rectangle 40"/>
          <p:cNvSpPr>
            <a:spLocks noChangeArrowheads="1"/>
          </p:cNvSpPr>
          <p:nvPr/>
        </p:nvSpPr>
        <p:spPr bwMode="auto">
          <a:xfrm>
            <a:off x="2362201" y="2743201"/>
            <a:ext cx="524183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>
                <a:latin typeface="Times New Roman" panose="02020603050405020304" pitchFamily="18" charset="0"/>
              </a:rPr>
              <a:t>J</a:t>
            </a:r>
            <a:r>
              <a:rPr lang="pt-BR" altLang="pt-BR" sz="3200" b="1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4603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Juros Compostos</a:t>
            </a:r>
          </a:p>
        </p:txBody>
      </p:sp>
    </p:spTree>
    <p:extLst>
      <p:ext uri="{BB962C8B-B14F-4D97-AF65-F5344CB8AC3E}">
        <p14:creationId xmlns:p14="http://schemas.microsoft.com/office/powerpoint/2010/main" val="365401542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4" grpId="0" build="p" autoUpdateAnimBg="0"/>
      <p:bldP spid="5940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9658350" y="6300788"/>
            <a:ext cx="69850" cy="36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228976" y="571500"/>
            <a:ext cx="7034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228975" y="407988"/>
            <a:ext cx="70167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3368675" y="4864101"/>
            <a:ext cx="3968750" cy="7715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cmpd="thinThick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 dirty="0" err="1"/>
              <a:t>VF</a:t>
            </a:r>
            <a:r>
              <a:rPr lang="pt-BR" altLang="pt-BR" sz="3200" b="1" baseline="-25000" dirty="0" err="1"/>
              <a:t>n</a:t>
            </a:r>
            <a:r>
              <a:rPr lang="pt-BR" altLang="pt-BR" sz="3200" b="1" dirty="0"/>
              <a:t> = VP . (1 + </a:t>
            </a:r>
            <a:r>
              <a:rPr lang="pt-BR" altLang="pt-BR" sz="3200" b="1" dirty="0" err="1"/>
              <a:t>i</a:t>
            </a:r>
            <a:r>
              <a:rPr lang="pt-BR" altLang="pt-BR" sz="3200" b="1" dirty="0"/>
              <a:t>)</a:t>
            </a:r>
            <a:r>
              <a:rPr lang="pt-BR" altLang="pt-BR" sz="3200" b="1" baseline="30000" dirty="0" err="1"/>
              <a:t>n</a:t>
            </a:r>
            <a:endParaRPr lang="pt-BR" altLang="pt-BR" sz="3200" b="1" baseline="30000" dirty="0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3213101" y="2501901"/>
            <a:ext cx="4506913" cy="7715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cmpd="thinThick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 dirty="0" err="1"/>
              <a:t>VF</a:t>
            </a:r>
            <a:r>
              <a:rPr lang="pt-BR" altLang="pt-BR" sz="3200" b="1" baseline="-25000" dirty="0" err="1"/>
              <a:t>n</a:t>
            </a:r>
            <a:r>
              <a:rPr lang="pt-BR" altLang="pt-BR" sz="3200" b="1" dirty="0"/>
              <a:t> = VP . (1 + </a:t>
            </a:r>
            <a:r>
              <a:rPr lang="pt-BR" altLang="pt-BR" sz="3200" b="1" dirty="0" err="1"/>
              <a:t>i</a:t>
            </a:r>
            <a:r>
              <a:rPr lang="pt-BR" altLang="pt-BR" sz="3200" b="1" dirty="0"/>
              <a:t> . </a:t>
            </a:r>
            <a:r>
              <a:rPr lang="pt-BR" altLang="pt-BR" sz="3200" b="1" dirty="0" err="1"/>
              <a:t>n</a:t>
            </a:r>
            <a:r>
              <a:rPr lang="pt-BR" altLang="pt-BR" sz="3200" b="1" dirty="0"/>
              <a:t>)</a:t>
            </a: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2043114" y="1593850"/>
            <a:ext cx="6363923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 dirty="0"/>
              <a:t> Regime de JUROS SIMPLES</a:t>
            </a: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2057401" y="3879851"/>
            <a:ext cx="71659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/>
              <a:t>Regime de JUROS COMPOSTOS</a:t>
            </a:r>
          </a:p>
        </p:txBody>
      </p:sp>
    </p:spTree>
    <p:extLst>
      <p:ext uri="{BB962C8B-B14F-4D97-AF65-F5344CB8AC3E}">
        <p14:creationId xmlns:p14="http://schemas.microsoft.com/office/powerpoint/2010/main" val="11697937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 autoUpdateAnimBg="0"/>
      <p:bldP spid="70663" grpId="0" animBg="1" autoUpdateAnimBg="0"/>
      <p:bldP spid="70664" grpId="0" autoUpdateAnimBg="0"/>
      <p:bldP spid="7066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Juros Reais e Nominais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6248400" y="1965325"/>
            <a:ext cx="3505200" cy="162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>
                <a:solidFill>
                  <a:srgbClr val="000000"/>
                </a:solidFill>
                <a:cs typeface="Times New Roman" panose="02020603050405020304" pitchFamily="18" charset="0"/>
              </a:rPr>
              <a:t>A taxa de juros paga por um fundo de investimento em 2006 foi de 12%a.a. A inflação no mesmo período foi de 4,5%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400800" y="3962400"/>
            <a:ext cx="3810000" cy="15696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00000"/>
                </a:solidFill>
                <a:cs typeface="Times New Roman" panose="02020603050405020304" pitchFamily="18" charset="0"/>
              </a:rPr>
              <a:t>12% é uma </a:t>
            </a:r>
            <a:r>
              <a:rPr lang="pt-BR" altLang="pt-BR" b="1" u="sng">
                <a:solidFill>
                  <a:srgbClr val="000000"/>
                </a:solidFill>
                <a:cs typeface="Times New Roman" panose="02020603050405020304" pitchFamily="18" charset="0"/>
              </a:rPr>
              <a:t>Taxa de juros Nominal</a:t>
            </a:r>
            <a:endParaRPr lang="pt-BR" altLang="pt-BR" b="1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pt-BR" altLang="pt-BR" b="1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pt-BR" altLang="pt-BR" b="1">
                <a:solidFill>
                  <a:srgbClr val="000000"/>
                </a:solidFill>
                <a:cs typeface="Times New Roman" panose="02020603050405020304" pitchFamily="18" charset="0"/>
              </a:rPr>
              <a:t>a </a:t>
            </a:r>
            <a:r>
              <a:rPr lang="pt-BR" altLang="pt-BR" b="1" u="sng">
                <a:solidFill>
                  <a:srgbClr val="000000"/>
                </a:solidFill>
                <a:cs typeface="Times New Roman" panose="02020603050405020304" pitchFamily="18" charset="0"/>
              </a:rPr>
              <a:t>Taxa juros Real</a:t>
            </a:r>
            <a:r>
              <a:rPr lang="pt-BR" altLang="pt-BR" b="1">
                <a:solidFill>
                  <a:srgbClr val="000000"/>
                </a:solidFill>
                <a:cs typeface="Times New Roman" panose="02020603050405020304" pitchFamily="18" charset="0"/>
              </a:rPr>
              <a:t> é  7,5%</a:t>
            </a:r>
          </a:p>
        </p:txBody>
      </p:sp>
      <p:sp>
        <p:nvSpPr>
          <p:cNvPr id="16389" name="AutoShape 7"/>
          <p:cNvSpPr>
            <a:spLocks noChangeArrowheads="1"/>
          </p:cNvSpPr>
          <p:nvPr/>
        </p:nvSpPr>
        <p:spPr bwMode="auto">
          <a:xfrm>
            <a:off x="1905000" y="1447800"/>
            <a:ext cx="4267200" cy="2438400"/>
          </a:xfrm>
          <a:prstGeom prst="rightArrowCallout">
            <a:avLst>
              <a:gd name="adj1" fmla="val 23852"/>
              <a:gd name="adj2" fmla="val 25000"/>
              <a:gd name="adj3" fmla="val 12850"/>
              <a:gd name="adj4" fmla="val 8740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>
                <a:solidFill>
                  <a:srgbClr val="000000"/>
                </a:solidFill>
                <a:cs typeface="Times New Roman" panose="02020603050405020304" pitchFamily="18" charset="0"/>
              </a:rPr>
              <a:t>Taxa de juros Nominal é a praticada pelas instituições financeiras. Taxa de juros real é  a taxa de juros nominal descontada da inflação do período. </a:t>
            </a:r>
          </a:p>
          <a:p>
            <a:pPr algn="ctr"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5203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0F172-2CCC-CD45-9069-8CB65EE5C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51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Ex.01 </a:t>
            </a:r>
            <a:r>
              <a:rPr lang="en-US" dirty="0" err="1"/>
              <a:t>Apliquei</a:t>
            </a:r>
            <a:r>
              <a:rPr lang="en-US" dirty="0"/>
              <a:t> $1.000 no banco </a:t>
            </a:r>
            <a:r>
              <a:rPr lang="en-US" dirty="0" err="1"/>
              <a:t>em</a:t>
            </a:r>
            <a:r>
              <a:rPr lang="en-US" dirty="0"/>
              <a:t> regime de </a:t>
            </a:r>
            <a:r>
              <a:rPr lang="en-US" dirty="0" err="1"/>
              <a:t>juros</a:t>
            </a:r>
            <a:r>
              <a:rPr lang="en-US" dirty="0"/>
              <a:t> </a:t>
            </a:r>
            <a:r>
              <a:rPr lang="en-US" dirty="0" err="1"/>
              <a:t>compostos</a:t>
            </a:r>
            <a:r>
              <a:rPr lang="en-US" dirty="0"/>
              <a:t>, por </a:t>
            </a:r>
            <a:r>
              <a:rPr lang="en-US" dirty="0" err="1"/>
              <a:t>cinco</a:t>
            </a:r>
            <a:r>
              <a:rPr lang="en-US" dirty="0"/>
              <a:t> </a:t>
            </a:r>
            <a:r>
              <a:rPr lang="en-US" dirty="0" err="1"/>
              <a:t>meses</a:t>
            </a:r>
            <a:r>
              <a:rPr lang="en-US" dirty="0"/>
              <a:t>, com taxa de 1,0%a.m. </a:t>
            </a:r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err="1"/>
              <a:t>vou</a:t>
            </a:r>
            <a:r>
              <a:rPr lang="en-US" dirty="0"/>
              <a:t> </a:t>
            </a:r>
            <a:r>
              <a:rPr lang="en-US" dirty="0" err="1"/>
              <a:t>receber</a:t>
            </a:r>
            <a:r>
              <a:rPr lang="en-US" dirty="0"/>
              <a:t> no final do </a:t>
            </a:r>
            <a:r>
              <a:rPr lang="en-US" dirty="0" err="1"/>
              <a:t>período</a:t>
            </a:r>
            <a:r>
              <a:rPr lang="en-US" dirty="0"/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C5BB8B-646B-2241-A8D2-8A8C54E1DFA0}"/>
              </a:ext>
            </a:extLst>
          </p:cNvPr>
          <p:cNvSpPr txBox="1"/>
          <p:nvPr/>
        </p:nvSpPr>
        <p:spPr>
          <a:xfrm>
            <a:off x="3562216" y="2752457"/>
            <a:ext cx="3688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VF = VP(1+i)ˆn</a:t>
            </a:r>
          </a:p>
          <a:p>
            <a:endParaRPr lang="en-US" sz="3200" dirty="0"/>
          </a:p>
          <a:p>
            <a:r>
              <a:rPr lang="en-US" sz="3200" dirty="0"/>
              <a:t>VF= 1000 (1+0,01)ˆ5</a:t>
            </a:r>
          </a:p>
          <a:p>
            <a:endParaRPr lang="en-US" sz="3200" dirty="0"/>
          </a:p>
          <a:p>
            <a:r>
              <a:rPr lang="en-US" sz="3200" dirty="0"/>
              <a:t>VF = 1.051,01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9BE27-3CAD-9C44-A103-B7C9472FF3CA}"/>
              </a:ext>
            </a:extLst>
          </p:cNvPr>
          <p:cNvSpPr txBox="1"/>
          <p:nvPr/>
        </p:nvSpPr>
        <p:spPr>
          <a:xfrm>
            <a:off x="838200" y="5699402"/>
            <a:ext cx="417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VER SEQUÊNCIA DE EXERCÍCIOS NO EXCEL</a:t>
            </a:r>
          </a:p>
        </p:txBody>
      </p:sp>
    </p:spTree>
    <p:extLst>
      <p:ext uri="{BB962C8B-B14F-4D97-AF65-F5344CB8AC3E}">
        <p14:creationId xmlns:p14="http://schemas.microsoft.com/office/powerpoint/2010/main" val="1620688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F7F64-C5BC-9D47-9705-86419B935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Como </a:t>
            </a:r>
            <a:r>
              <a:rPr lang="en-US" dirty="0" err="1"/>
              <a:t>transformar</a:t>
            </a:r>
            <a:r>
              <a:rPr lang="en-US" dirty="0"/>
              <a:t> taxa mensal para </a:t>
            </a:r>
            <a:r>
              <a:rPr lang="en-US" dirty="0" err="1"/>
              <a:t>anual</a:t>
            </a:r>
            <a:r>
              <a:rPr lang="en-US" dirty="0"/>
              <a:t> e vice versa? (</a:t>
            </a:r>
            <a:r>
              <a:rPr lang="en-US" dirty="0" err="1"/>
              <a:t>taxas</a:t>
            </a:r>
            <a:r>
              <a:rPr lang="en-US" dirty="0"/>
              <a:t> </a:t>
            </a:r>
            <a:r>
              <a:rPr lang="en-US" dirty="0" err="1"/>
              <a:t>equivalentes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93A84B-2CAC-694F-BF3C-32547C72CF78}"/>
              </a:ext>
            </a:extLst>
          </p:cNvPr>
          <p:cNvSpPr txBox="1"/>
          <p:nvPr/>
        </p:nvSpPr>
        <p:spPr>
          <a:xfrm>
            <a:off x="838200" y="2092180"/>
            <a:ext cx="5879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Quanto</a:t>
            </a:r>
            <a:r>
              <a:rPr lang="en-US" sz="2800" dirty="0"/>
              <a:t> vale 9% </a:t>
            </a:r>
            <a:r>
              <a:rPr lang="en-US" sz="2800" dirty="0" err="1"/>
              <a:t>a.a.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taxas</a:t>
            </a:r>
            <a:r>
              <a:rPr lang="en-US" sz="2800" dirty="0"/>
              <a:t> </a:t>
            </a:r>
            <a:r>
              <a:rPr lang="en-US" sz="2800" dirty="0" err="1"/>
              <a:t>mensais</a:t>
            </a:r>
            <a:r>
              <a:rPr lang="en-US" sz="28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2BA7A6-CBE8-DB42-9A4B-974FD71C87ED}"/>
              </a:ext>
            </a:extLst>
          </p:cNvPr>
          <p:cNvSpPr txBox="1"/>
          <p:nvPr/>
        </p:nvSpPr>
        <p:spPr>
          <a:xfrm>
            <a:off x="8075053" y="2353790"/>
            <a:ext cx="387093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VF</a:t>
            </a:r>
            <a:r>
              <a:rPr lang="en-US" dirty="0"/>
              <a:t> </a:t>
            </a:r>
            <a:r>
              <a:rPr lang="en-US" dirty="0" err="1"/>
              <a:t>cálculo</a:t>
            </a:r>
            <a:r>
              <a:rPr lang="en-US" dirty="0"/>
              <a:t> mensal = </a:t>
            </a:r>
            <a:r>
              <a:rPr lang="en-US" sz="2400" dirty="0"/>
              <a:t>VF</a:t>
            </a:r>
            <a:r>
              <a:rPr lang="en-US" dirty="0"/>
              <a:t> </a:t>
            </a:r>
            <a:r>
              <a:rPr lang="en-US" dirty="0" err="1"/>
              <a:t>cálculo</a:t>
            </a:r>
            <a:r>
              <a:rPr lang="en-US" dirty="0"/>
              <a:t> annual</a:t>
            </a:r>
          </a:p>
          <a:p>
            <a:pPr algn="ctr"/>
            <a:r>
              <a:rPr lang="en-US" dirty="0"/>
              <a:t>PV.(1+im)ˆnm. = PV.(1+ia)ˆ</a:t>
            </a:r>
            <a:r>
              <a:rPr lang="en-US" dirty="0" err="1"/>
              <a:t>na</a:t>
            </a:r>
            <a:endParaRPr lang="en-US" dirty="0"/>
          </a:p>
          <a:p>
            <a:pPr algn="ctr"/>
            <a:r>
              <a:rPr lang="en-US" dirty="0"/>
              <a:t>PV.(1+im)ˆ12 = PV.(1+ia)ˆ1</a:t>
            </a:r>
          </a:p>
          <a:p>
            <a:pPr algn="ctr"/>
            <a:endParaRPr lang="en-US" dirty="0"/>
          </a:p>
          <a:p>
            <a:pPr algn="ctr"/>
            <a:r>
              <a:rPr lang="en-US" sz="2800" b="1" dirty="0" err="1"/>
              <a:t>im</a:t>
            </a:r>
            <a:r>
              <a:rPr lang="en-US" sz="2800" b="1" dirty="0"/>
              <a:t> = (1+ia)ˆ1/12 – 1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BD3D10-EF92-0843-A1D6-9E307A60549B}"/>
              </a:ext>
            </a:extLst>
          </p:cNvPr>
          <p:cNvSpPr txBox="1"/>
          <p:nvPr/>
        </p:nvSpPr>
        <p:spPr>
          <a:xfrm>
            <a:off x="1259073" y="2982608"/>
            <a:ext cx="43733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/>
              <a:t>im</a:t>
            </a:r>
            <a:r>
              <a:rPr lang="en-US" sz="3600" dirty="0"/>
              <a:t> = (1+0,09)ˆ(1/12)-1</a:t>
            </a:r>
          </a:p>
          <a:p>
            <a:pPr algn="ctr"/>
            <a:r>
              <a:rPr lang="en-US" sz="3600" dirty="0" err="1"/>
              <a:t>im</a:t>
            </a:r>
            <a:r>
              <a:rPr lang="en-US" sz="3600" dirty="0"/>
              <a:t> = 0,72%a.m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A13E97-658C-DC40-87E8-FF5D775BA49B}"/>
              </a:ext>
            </a:extLst>
          </p:cNvPr>
          <p:cNvSpPr/>
          <p:nvPr/>
        </p:nvSpPr>
        <p:spPr>
          <a:xfrm>
            <a:off x="794685" y="486775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+mj-lt"/>
              <a:buAutoNum type="arabicPeriod"/>
            </a:pP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Dia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para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mês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: (1+</a:t>
            </a: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</a:rPr>
              <a:t>Taxa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)^30-1.</a:t>
            </a:r>
          </a:p>
          <a:p>
            <a:pPr>
              <a:buFont typeface="+mj-lt"/>
              <a:buAutoNum type="arabicPeriod"/>
            </a:pP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Dia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para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ano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: (1+</a:t>
            </a: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</a:rPr>
              <a:t>Taxa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)^360-1.</a:t>
            </a:r>
          </a:p>
          <a:p>
            <a:pPr>
              <a:buFont typeface="+mj-lt"/>
              <a:buAutoNum type="arabicPeriod"/>
            </a:pP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Mês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para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dia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: (1+</a:t>
            </a: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</a:rPr>
              <a:t>Taxa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)^(1/30)-1.</a:t>
            </a:r>
          </a:p>
          <a:p>
            <a:pPr>
              <a:buFont typeface="+mj-lt"/>
              <a:buAutoNum type="arabicPeriod"/>
            </a:pP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Mês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para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ano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: (1+</a:t>
            </a: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</a:rPr>
              <a:t>Taxa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)^12-1.</a:t>
            </a:r>
          </a:p>
          <a:p>
            <a:pPr>
              <a:buFont typeface="+mj-lt"/>
              <a:buAutoNum type="arabicPeriod"/>
            </a:pP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Ano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para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dia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: (1+</a:t>
            </a: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</a:rPr>
              <a:t>Taxa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)^(1/360)-1.</a:t>
            </a:r>
          </a:p>
          <a:p>
            <a:pPr>
              <a:buFont typeface="+mj-lt"/>
              <a:buAutoNum type="arabicPeriod"/>
            </a:pP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Ano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para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mês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: (1+</a:t>
            </a: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</a:rPr>
              <a:t>Taxa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)^(1/12)-1.</a:t>
            </a:r>
            <a:endParaRPr 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67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31845-359B-2A43-9D88-AFEB1473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QUANDO UM INVESTIMENTO DEVE SER ACEITO?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69379F-3CE3-4241-A1AC-BA3F570D90FC}"/>
              </a:ext>
            </a:extLst>
          </p:cNvPr>
          <p:cNvSpPr txBox="1"/>
          <p:nvPr/>
        </p:nvSpPr>
        <p:spPr>
          <a:xfrm>
            <a:off x="1917453" y="2042484"/>
            <a:ext cx="8176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QUANDO A TAXA DE RETORNO FOR &gt; QUE A TAXA MÍNIMA DE ATRATIVIDADE (TMA)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26D9A32-5A9D-5B42-BB29-DD63EB392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015" y="2763613"/>
            <a:ext cx="6621887" cy="37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7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719FC-004C-E949-9482-5D66EA7B5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 QUANDO UMA EMPRESA USAR FONTES VARIADAS? QUAL A TMA?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154921EF-97BC-AA4A-BD63-88309EF1C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2267855"/>
            <a:ext cx="8683625" cy="440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7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95EB-CBF0-B940-B046-F1407298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57F94-32AA-6F4C-8596-3A07CB67F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96" y="2366680"/>
            <a:ext cx="4702848" cy="2124640"/>
          </a:xfrm>
        </p:spPr>
        <p:txBody>
          <a:bodyPr anchor="ctr">
            <a:normAutofit/>
          </a:bodyPr>
          <a:lstStyle/>
          <a:p>
            <a:r>
              <a:rPr lang="en-US" sz="2400" dirty="0" err="1"/>
              <a:t>Papel</a:t>
            </a:r>
            <a:r>
              <a:rPr lang="en-US" sz="2400" dirty="0"/>
              <a:t> da Eng. </a:t>
            </a:r>
            <a:r>
              <a:rPr lang="en-US" sz="2400" dirty="0" err="1"/>
              <a:t>Enconômica</a:t>
            </a:r>
            <a:endParaRPr lang="en-US" sz="2400" dirty="0"/>
          </a:p>
          <a:p>
            <a:r>
              <a:rPr lang="en-US" sz="2400" dirty="0" err="1"/>
              <a:t>Juros</a:t>
            </a:r>
            <a:r>
              <a:rPr lang="en-US" sz="2400" dirty="0"/>
              <a:t> simples</a:t>
            </a:r>
          </a:p>
          <a:p>
            <a:r>
              <a:rPr lang="en-US" sz="2400" dirty="0" err="1"/>
              <a:t>Juros</a:t>
            </a:r>
            <a:r>
              <a:rPr lang="en-US" sz="2400" dirty="0"/>
              <a:t> </a:t>
            </a:r>
            <a:r>
              <a:rPr lang="en-US" sz="2400" dirty="0" err="1"/>
              <a:t>compostos</a:t>
            </a:r>
            <a:endParaRPr lang="en-US" sz="2400" dirty="0"/>
          </a:p>
          <a:p>
            <a:r>
              <a:rPr lang="en-US" sz="2400" dirty="0" err="1"/>
              <a:t>Exercícios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0083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D1B4F-5862-2340-9AA6-8D6E503C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Fórmulas</a:t>
            </a:r>
            <a:r>
              <a:rPr lang="en-US" dirty="0"/>
              <a:t> no excel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CEDC5E-105F-1744-8B9B-A41163D8E8C1}"/>
              </a:ext>
            </a:extLst>
          </p:cNvPr>
          <p:cNvSpPr txBox="1"/>
          <p:nvPr/>
        </p:nvSpPr>
        <p:spPr>
          <a:xfrm>
            <a:off x="1100137" y="1871663"/>
            <a:ext cx="9901237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TAXA:</a:t>
            </a:r>
            <a:r>
              <a:rPr lang="en-US" dirty="0"/>
              <a:t> A taxa de </a:t>
            </a:r>
            <a:r>
              <a:rPr lang="en-US" dirty="0" err="1"/>
              <a:t>juros</a:t>
            </a:r>
            <a:r>
              <a:rPr lang="en-US" dirty="0"/>
              <a:t> por </a:t>
            </a:r>
            <a:r>
              <a:rPr lang="en-US" dirty="0" err="1"/>
              <a:t>período</a:t>
            </a:r>
            <a:r>
              <a:rPr lang="en-US" dirty="0"/>
              <a:t>. (INGLES: RATE)</a:t>
            </a:r>
          </a:p>
          <a:p>
            <a:pPr>
              <a:lnSpc>
                <a:spcPct val="150000"/>
              </a:lnSpc>
            </a:pPr>
            <a:r>
              <a:rPr lang="en-US" b="1" dirty="0"/>
              <a:t>NPER:</a:t>
            </a:r>
            <a:r>
              <a:rPr lang="en-US" dirty="0"/>
              <a:t> O </a:t>
            </a:r>
            <a:r>
              <a:rPr lang="en-US" dirty="0" err="1"/>
              <a:t>número</a:t>
            </a:r>
            <a:r>
              <a:rPr lang="en-US" dirty="0"/>
              <a:t> total de </a:t>
            </a:r>
            <a:r>
              <a:rPr lang="en-US" dirty="0" err="1"/>
              <a:t>períodos</a:t>
            </a:r>
            <a:r>
              <a:rPr lang="en-US" dirty="0"/>
              <a:t> de </a:t>
            </a:r>
            <a:r>
              <a:rPr lang="en-US" dirty="0" err="1"/>
              <a:t>pagamentos</a:t>
            </a:r>
            <a:r>
              <a:rPr lang="en-US" dirty="0"/>
              <a:t> (</a:t>
            </a:r>
            <a:r>
              <a:rPr lang="en-US" dirty="0" err="1"/>
              <a:t>parcelas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prestações</a:t>
            </a:r>
            <a:r>
              <a:rPr lang="en-US" dirty="0"/>
              <a:t>).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PGTO: </a:t>
            </a:r>
            <a:r>
              <a:rPr lang="en-US" dirty="0"/>
              <a:t>O </a:t>
            </a:r>
            <a:r>
              <a:rPr lang="en-US" dirty="0" err="1"/>
              <a:t>pagamento</a:t>
            </a:r>
            <a:r>
              <a:rPr lang="en-US" dirty="0"/>
              <a:t> </a:t>
            </a:r>
            <a:r>
              <a:rPr lang="en-US" dirty="0" err="1"/>
              <a:t>feito</a:t>
            </a:r>
            <a:r>
              <a:rPr lang="en-US" dirty="0"/>
              <a:t> a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período</a:t>
            </a:r>
            <a:r>
              <a:rPr lang="en-US" dirty="0"/>
              <a:t> (valor das </a:t>
            </a:r>
            <a:r>
              <a:rPr lang="en-US" dirty="0" err="1"/>
              <a:t>parcelas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prestações</a:t>
            </a:r>
            <a:r>
              <a:rPr lang="en-US" dirty="0"/>
              <a:t>). (INGLÊS: PMT)</a:t>
            </a:r>
          </a:p>
          <a:p>
            <a:pPr>
              <a:lnSpc>
                <a:spcPct val="150000"/>
              </a:lnSpc>
            </a:pPr>
            <a:r>
              <a:rPr lang="en-US" b="1" dirty="0"/>
              <a:t>VP</a:t>
            </a:r>
            <a:r>
              <a:rPr lang="en-US" dirty="0"/>
              <a:t>: O valor </a:t>
            </a:r>
            <a:r>
              <a:rPr lang="en-US" dirty="0" err="1"/>
              <a:t>presente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a soma total </a:t>
            </a:r>
            <a:r>
              <a:rPr lang="en-US" dirty="0" err="1"/>
              <a:t>correspondente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valor </a:t>
            </a:r>
            <a:r>
              <a:rPr lang="en-US" dirty="0" err="1"/>
              <a:t>presente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série</a:t>
            </a:r>
            <a:r>
              <a:rPr lang="en-US" dirty="0"/>
              <a:t> de </a:t>
            </a:r>
            <a:r>
              <a:rPr lang="en-US" dirty="0" err="1"/>
              <a:t>pagamentos</a:t>
            </a:r>
            <a:r>
              <a:rPr lang="en-US" dirty="0"/>
              <a:t> </a:t>
            </a:r>
            <a:r>
              <a:rPr lang="en-US" dirty="0" err="1"/>
              <a:t>futuros</a:t>
            </a:r>
            <a:r>
              <a:rPr lang="en-US" dirty="0"/>
              <a:t>. (INGLÊS: PV)</a:t>
            </a:r>
          </a:p>
          <a:p>
            <a:pPr>
              <a:lnSpc>
                <a:spcPct val="150000"/>
              </a:lnSpc>
            </a:pPr>
            <a:r>
              <a:rPr lang="en-US" b="1" dirty="0"/>
              <a:t>VF</a:t>
            </a:r>
            <a:r>
              <a:rPr lang="en-US" dirty="0"/>
              <a:t>: O valor </a:t>
            </a:r>
            <a:r>
              <a:rPr lang="en-US" dirty="0" err="1"/>
              <a:t>futuro</a:t>
            </a:r>
            <a:r>
              <a:rPr lang="en-US" dirty="0"/>
              <a:t> que </a:t>
            </a:r>
            <a:r>
              <a:rPr lang="en-US" dirty="0" err="1"/>
              <a:t>você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pagar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receber</a:t>
            </a:r>
            <a:r>
              <a:rPr lang="en-US" dirty="0"/>
              <a:t>. (INGLÊS: FV)</a:t>
            </a:r>
          </a:p>
          <a:p>
            <a:pPr>
              <a:lnSpc>
                <a:spcPct val="150000"/>
              </a:lnSpc>
            </a:pPr>
            <a:r>
              <a:rPr lang="en-US" b="1" dirty="0"/>
              <a:t>TIPO</a:t>
            </a:r>
            <a:r>
              <a:rPr lang="en-US" dirty="0"/>
              <a:t>: 0 se o </a:t>
            </a:r>
            <a:r>
              <a:rPr lang="en-US" dirty="0" err="1"/>
              <a:t>pagamento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feito</a:t>
            </a:r>
            <a:r>
              <a:rPr lang="en-US" dirty="0"/>
              <a:t> no </a:t>
            </a:r>
            <a:r>
              <a:rPr lang="en-US" dirty="0" err="1"/>
              <a:t>fim</a:t>
            </a:r>
            <a:r>
              <a:rPr lang="en-US" dirty="0"/>
              <a:t> do </a:t>
            </a:r>
            <a:r>
              <a:rPr lang="en-US" dirty="0" err="1"/>
              <a:t>mês</a:t>
            </a:r>
            <a:r>
              <a:rPr lang="en-US" dirty="0"/>
              <a:t>. O 1 </a:t>
            </a:r>
            <a:r>
              <a:rPr lang="en-US" dirty="0" err="1"/>
              <a:t>indica</a:t>
            </a:r>
            <a:r>
              <a:rPr lang="en-US" dirty="0"/>
              <a:t> que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pagamentos</a:t>
            </a:r>
            <a:r>
              <a:rPr lang="en-US" dirty="0"/>
              <a:t> </a:t>
            </a:r>
            <a:r>
              <a:rPr lang="en-US" dirty="0" err="1"/>
              <a:t>estão</a:t>
            </a:r>
            <a:r>
              <a:rPr lang="en-US" dirty="0"/>
              <a:t> </a:t>
            </a:r>
            <a:r>
              <a:rPr lang="en-US" dirty="0" err="1"/>
              <a:t>sendo</a:t>
            </a:r>
            <a:r>
              <a:rPr lang="en-US" dirty="0"/>
              <a:t> </a:t>
            </a:r>
            <a:r>
              <a:rPr lang="en-US" dirty="0" err="1"/>
              <a:t>realizados</a:t>
            </a:r>
            <a:r>
              <a:rPr lang="en-US" dirty="0"/>
              <a:t> no </a:t>
            </a:r>
            <a:r>
              <a:rPr lang="en-US" dirty="0" err="1"/>
              <a:t>início</a:t>
            </a:r>
            <a:r>
              <a:rPr lang="en-US" dirty="0"/>
              <a:t> do </a:t>
            </a:r>
            <a:r>
              <a:rPr lang="en-US" dirty="0" err="1"/>
              <a:t>mês</a:t>
            </a:r>
            <a:r>
              <a:rPr lang="en-US" dirty="0"/>
              <a:t>. Se o </a:t>
            </a:r>
            <a:r>
              <a:rPr lang="en-US" dirty="0" err="1"/>
              <a:t>tipo</a:t>
            </a:r>
            <a:r>
              <a:rPr lang="en-US" dirty="0"/>
              <a:t> for </a:t>
            </a:r>
            <a:r>
              <a:rPr lang="en-US" dirty="0" err="1"/>
              <a:t>omitido</a:t>
            </a:r>
            <a:r>
              <a:rPr lang="en-US" dirty="0"/>
              <a:t>, </a:t>
            </a:r>
            <a:r>
              <a:rPr lang="en-US" dirty="0" err="1"/>
              <a:t>será</a:t>
            </a:r>
            <a:r>
              <a:rPr lang="en-US" dirty="0"/>
              <a:t> </a:t>
            </a:r>
            <a:r>
              <a:rPr lang="en-US" dirty="0" err="1"/>
              <a:t>considerado</a:t>
            </a:r>
            <a:r>
              <a:rPr lang="en-US" dirty="0"/>
              <a:t> 0. (INGLÊS: TYPE)</a:t>
            </a:r>
          </a:p>
        </p:txBody>
      </p:sp>
    </p:spTree>
    <p:extLst>
      <p:ext uri="{BB962C8B-B14F-4D97-AF65-F5344CB8AC3E}">
        <p14:creationId xmlns:p14="http://schemas.microsoft.com/office/powerpoint/2010/main" val="226391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D54F8-2639-B848-9851-70F91095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Engenharia</a:t>
            </a:r>
            <a:r>
              <a:rPr lang="en-US" dirty="0"/>
              <a:t> </a:t>
            </a:r>
            <a:r>
              <a:rPr lang="en-US" dirty="0" err="1"/>
              <a:t>econômica</a:t>
            </a:r>
            <a:endParaRPr lang="en-US" dirty="0"/>
          </a:p>
        </p:txBody>
      </p:sp>
      <p:sp>
        <p:nvSpPr>
          <p:cNvPr id="4" name="Text Box 1028">
            <a:extLst>
              <a:ext uri="{FF2B5EF4-FFF2-40B4-BE49-F238E27FC236}">
                <a16:creationId xmlns:a16="http://schemas.microsoft.com/office/drawing/2014/main" id="{B7D125D5-325D-E146-9CFF-1649C7882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462" y="2736502"/>
            <a:ext cx="8277225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dirty="0"/>
              <a:t>Métodos para tomada de decisão (escolha entre alternativas), considerando o aspecto econômico-financeiro</a:t>
            </a:r>
          </a:p>
        </p:txBody>
      </p:sp>
    </p:spTree>
    <p:extLst>
      <p:ext uri="{BB962C8B-B14F-4D97-AF65-F5344CB8AC3E}">
        <p14:creationId xmlns:p14="http://schemas.microsoft.com/office/powerpoint/2010/main" val="210730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544185-D2CC-AC4D-9D38-E8E2CD64E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 err="1"/>
              <a:t>Etapas</a:t>
            </a:r>
            <a:r>
              <a:rPr lang="en-US" sz="5400" dirty="0"/>
              <a:t> para </a:t>
            </a:r>
            <a:r>
              <a:rPr lang="en-US" sz="5400" dirty="0" err="1"/>
              <a:t>decisão</a:t>
            </a:r>
            <a:r>
              <a:rPr lang="en-US" sz="5400" dirty="0"/>
              <a:t> entre </a:t>
            </a:r>
            <a:r>
              <a:rPr lang="en-US" sz="5400" dirty="0" err="1"/>
              <a:t>alternativas</a:t>
            </a:r>
            <a:endParaRPr lang="en-US" sz="5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DBDC4AE-E685-3D4D-BFC1-07270FF14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6253"/>
          <a:stretch/>
        </p:blipFill>
        <p:spPr>
          <a:xfrm>
            <a:off x="733506" y="391251"/>
            <a:ext cx="5536001" cy="601707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9AD2C23-4799-5845-B4DC-289C6C3EE258}"/>
              </a:ext>
            </a:extLst>
          </p:cNvPr>
          <p:cNvSpPr txBox="1"/>
          <p:nvPr/>
        </p:nvSpPr>
        <p:spPr>
          <a:xfrm>
            <a:off x="1494330" y="6451792"/>
            <a:ext cx="2509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Blank e Tarquin (2008), p.10</a:t>
            </a:r>
          </a:p>
        </p:txBody>
      </p:sp>
    </p:spTree>
    <p:extLst>
      <p:ext uri="{BB962C8B-B14F-4D97-AF65-F5344CB8AC3E}">
        <p14:creationId xmlns:p14="http://schemas.microsoft.com/office/powerpoint/2010/main" val="244588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3B76-2DF5-F940-822A-202BF30A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 </a:t>
            </a:r>
            <a:r>
              <a:rPr lang="en-US" dirty="0" err="1"/>
              <a:t>é</a:t>
            </a:r>
            <a:r>
              <a:rPr lang="en-US" dirty="0"/>
              <a:t> a </a:t>
            </a:r>
            <a:r>
              <a:rPr lang="en-US" dirty="0" err="1"/>
              <a:t>melhor</a:t>
            </a:r>
            <a:r>
              <a:rPr lang="en-US" dirty="0"/>
              <a:t> </a:t>
            </a:r>
            <a:r>
              <a:rPr lang="en-US" dirty="0" err="1"/>
              <a:t>alternativa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3B9A6-93B1-D044-B538-8AE6F844E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138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/>
              <a:t>Uma </a:t>
            </a:r>
            <a:r>
              <a:rPr lang="en-US" sz="2000" dirty="0" err="1"/>
              <a:t>empresa</a:t>
            </a:r>
            <a:r>
              <a:rPr lang="en-US" sz="2000" dirty="0"/>
              <a:t> </a:t>
            </a:r>
            <a:r>
              <a:rPr lang="en-US" sz="2000" dirty="0" err="1"/>
              <a:t>precisa</a:t>
            </a:r>
            <a:r>
              <a:rPr lang="en-US" sz="2000" dirty="0"/>
              <a:t> </a:t>
            </a:r>
            <a:r>
              <a:rPr lang="en-US" sz="2000" dirty="0" err="1"/>
              <a:t>escolher</a:t>
            </a:r>
            <a:r>
              <a:rPr lang="en-US" sz="2000" dirty="0"/>
              <a:t> entre </a:t>
            </a:r>
            <a:r>
              <a:rPr lang="en-US" sz="2000" dirty="0" err="1"/>
              <a:t>duas</a:t>
            </a:r>
            <a:r>
              <a:rPr lang="en-US" sz="2000" dirty="0"/>
              <a:t> </a:t>
            </a:r>
            <a:r>
              <a:rPr lang="en-US" sz="2000" dirty="0" err="1"/>
              <a:t>alternativas</a:t>
            </a:r>
            <a:r>
              <a:rPr lang="en-US" sz="2000" dirty="0"/>
              <a:t> de </a:t>
            </a:r>
            <a:r>
              <a:rPr lang="en-US" sz="2000" dirty="0" err="1"/>
              <a:t>compra</a:t>
            </a:r>
            <a:r>
              <a:rPr lang="en-US" sz="2000" dirty="0"/>
              <a:t> de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máquina</a:t>
            </a:r>
            <a:r>
              <a:rPr lang="en-US" sz="2000" dirty="0"/>
              <a:t>:</a:t>
            </a:r>
          </a:p>
          <a:p>
            <a:pPr marL="0" indent="0" algn="just">
              <a:buNone/>
            </a:pPr>
            <a:endParaRPr lang="en-US" sz="2000" dirty="0"/>
          </a:p>
          <a:p>
            <a:pPr algn="just"/>
            <a:r>
              <a:rPr lang="en-US" sz="2000" dirty="0" err="1"/>
              <a:t>Opção</a:t>
            </a:r>
            <a:r>
              <a:rPr lang="en-US" sz="2000" dirty="0"/>
              <a:t> A : valor </a:t>
            </a:r>
            <a:r>
              <a:rPr lang="en-US" sz="2000" dirty="0" err="1"/>
              <a:t>equivalente</a:t>
            </a:r>
            <a:r>
              <a:rPr lang="en-US" sz="2000" dirty="0"/>
              <a:t> a $200.000,00; </a:t>
            </a:r>
            <a:r>
              <a:rPr lang="en-US" sz="2000" dirty="0" err="1"/>
              <a:t>vida</a:t>
            </a:r>
            <a:r>
              <a:rPr lang="en-US" sz="2000" dirty="0"/>
              <a:t> </a:t>
            </a:r>
            <a:r>
              <a:rPr lang="en-US" sz="2000" dirty="0" err="1"/>
              <a:t>útil</a:t>
            </a:r>
            <a:r>
              <a:rPr lang="en-US" sz="2000" dirty="0"/>
              <a:t> </a:t>
            </a:r>
            <a:r>
              <a:rPr lang="en-US" sz="2000" dirty="0" err="1"/>
              <a:t>prevista</a:t>
            </a:r>
            <a:r>
              <a:rPr lang="en-US" sz="2000" dirty="0"/>
              <a:t> de 5 </a:t>
            </a:r>
            <a:r>
              <a:rPr lang="en-US" sz="2000" dirty="0" err="1"/>
              <a:t>anos</a:t>
            </a:r>
            <a:r>
              <a:rPr lang="en-US" sz="2000" dirty="0"/>
              <a:t>; </a:t>
            </a:r>
            <a:r>
              <a:rPr lang="en-US" sz="2000" dirty="0" err="1"/>
              <a:t>capacidade</a:t>
            </a:r>
            <a:r>
              <a:rPr lang="en-US" sz="2000" dirty="0"/>
              <a:t> para </a:t>
            </a:r>
            <a:r>
              <a:rPr lang="en-US" sz="2000" dirty="0" err="1"/>
              <a:t>atender</a:t>
            </a:r>
            <a:r>
              <a:rPr lang="en-US" sz="2000" dirty="0"/>
              <a:t> a </a:t>
            </a:r>
            <a:r>
              <a:rPr lang="en-US" sz="2000" dirty="0" err="1"/>
              <a:t>produção</a:t>
            </a:r>
            <a:r>
              <a:rPr lang="en-US" sz="2000" dirty="0"/>
              <a:t> </a:t>
            </a:r>
            <a:r>
              <a:rPr lang="en-US" sz="2000" dirty="0" err="1"/>
              <a:t>prevista</a:t>
            </a:r>
            <a:r>
              <a:rPr lang="en-US" sz="2000" dirty="0"/>
              <a:t> para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próximos</a:t>
            </a:r>
            <a:r>
              <a:rPr lang="en-US" sz="2000" dirty="0"/>
              <a:t> 5 </a:t>
            </a:r>
            <a:r>
              <a:rPr lang="en-US" sz="2000" dirty="0" err="1"/>
              <a:t>anos</a:t>
            </a:r>
            <a:r>
              <a:rPr lang="en-US" sz="2000" dirty="0"/>
              <a:t> </a:t>
            </a:r>
          </a:p>
          <a:p>
            <a:pPr algn="just"/>
            <a:r>
              <a:rPr lang="en-US" sz="2000" dirty="0" err="1"/>
              <a:t>Opção</a:t>
            </a:r>
            <a:r>
              <a:rPr lang="en-US" sz="2000" dirty="0"/>
              <a:t> B: dobro da </a:t>
            </a:r>
            <a:r>
              <a:rPr lang="en-US" sz="2000" dirty="0" err="1"/>
              <a:t>capacidade</a:t>
            </a:r>
            <a:r>
              <a:rPr lang="en-US" sz="2000" dirty="0"/>
              <a:t> da </a:t>
            </a:r>
            <a:r>
              <a:rPr lang="en-US" sz="2000" dirty="0" err="1"/>
              <a:t>primeira</a:t>
            </a:r>
            <a:r>
              <a:rPr lang="en-US" sz="2000" dirty="0"/>
              <a:t>; </a:t>
            </a:r>
            <a:r>
              <a:rPr lang="en-US" sz="2000" dirty="0" err="1"/>
              <a:t>vida</a:t>
            </a:r>
            <a:r>
              <a:rPr lang="en-US" sz="2000" dirty="0"/>
              <a:t> </a:t>
            </a:r>
            <a:r>
              <a:rPr lang="en-US" sz="2000" dirty="0" err="1"/>
              <a:t>útil</a:t>
            </a:r>
            <a:r>
              <a:rPr lang="en-US" sz="2000" dirty="0"/>
              <a:t> de 10 </a:t>
            </a:r>
            <a:r>
              <a:rPr lang="en-US" sz="2000" dirty="0" err="1"/>
              <a:t>anos</a:t>
            </a:r>
            <a:r>
              <a:rPr lang="en-US" sz="2000" dirty="0"/>
              <a:t> e </a:t>
            </a:r>
            <a:r>
              <a:rPr lang="en-US" sz="2000" dirty="0" err="1"/>
              <a:t>custo</a:t>
            </a:r>
            <a:r>
              <a:rPr lang="en-US" sz="2000" dirty="0"/>
              <a:t> </a:t>
            </a:r>
            <a:r>
              <a:rPr lang="en-US" sz="2000" dirty="0" err="1"/>
              <a:t>correspondente</a:t>
            </a:r>
            <a:r>
              <a:rPr lang="en-US" sz="2000" dirty="0"/>
              <a:t> a $350.000,00.</a:t>
            </a:r>
          </a:p>
          <a:p>
            <a:pPr marL="0" indent="0" algn="just">
              <a:buNone/>
            </a:pPr>
            <a:r>
              <a:rPr lang="en-US" sz="2000" dirty="0" err="1"/>
              <a:t>Ambas</a:t>
            </a:r>
            <a:r>
              <a:rPr lang="en-US" sz="2000" dirty="0"/>
              <a:t> as </a:t>
            </a:r>
            <a:r>
              <a:rPr lang="en-US" sz="2000" dirty="0" err="1"/>
              <a:t>opções</a:t>
            </a:r>
            <a:r>
              <a:rPr lang="en-US" sz="2000" dirty="0"/>
              <a:t> </a:t>
            </a:r>
            <a:r>
              <a:rPr lang="en-US" sz="2000" dirty="0" err="1"/>
              <a:t>têm</a:t>
            </a:r>
            <a:r>
              <a:rPr lang="en-US" sz="2000" dirty="0"/>
              <a:t> valor de </a:t>
            </a:r>
            <a:r>
              <a:rPr lang="en-US" sz="2000" dirty="0" err="1"/>
              <a:t>revenda</a:t>
            </a:r>
            <a:r>
              <a:rPr lang="en-US" sz="2000" dirty="0"/>
              <a:t> zero no </a:t>
            </a:r>
            <a:r>
              <a:rPr lang="en-US" sz="2000" dirty="0" err="1"/>
              <a:t>fim</a:t>
            </a:r>
            <a:r>
              <a:rPr lang="en-US" sz="2000" dirty="0"/>
              <a:t> da </a:t>
            </a:r>
            <a:r>
              <a:rPr lang="en-US" sz="2000" dirty="0" err="1"/>
              <a:t>vida</a:t>
            </a:r>
            <a:r>
              <a:rPr lang="en-US" sz="2000" dirty="0"/>
              <a:t> </a:t>
            </a:r>
            <a:r>
              <a:rPr lang="en-US" sz="2000" dirty="0" err="1"/>
              <a:t>útil</a:t>
            </a:r>
            <a:r>
              <a:rPr lang="en-US" sz="2000" dirty="0"/>
              <a:t>. Como a </a:t>
            </a:r>
            <a:r>
              <a:rPr lang="en-US" sz="2000" dirty="0" err="1"/>
              <a:t>partir</a:t>
            </a:r>
            <a:r>
              <a:rPr lang="en-US" sz="2000" dirty="0"/>
              <a:t> do 6o </a:t>
            </a:r>
            <a:r>
              <a:rPr lang="en-US" sz="2000" dirty="0" err="1"/>
              <a:t>ano</a:t>
            </a:r>
            <a:r>
              <a:rPr lang="en-US" sz="2000" dirty="0"/>
              <a:t> a </a:t>
            </a:r>
            <a:r>
              <a:rPr lang="en-US" sz="2000" dirty="0" err="1"/>
              <a:t>produção</a:t>
            </a:r>
            <a:r>
              <a:rPr lang="en-US" sz="2000" dirty="0"/>
              <a:t> </a:t>
            </a:r>
            <a:r>
              <a:rPr lang="en-US" sz="2000" dirty="0" err="1"/>
              <a:t>devera</a:t>
            </a:r>
            <a:r>
              <a:rPr lang="en-US" sz="2000" dirty="0"/>
              <a:t>́ </a:t>
            </a:r>
            <a:r>
              <a:rPr lang="en-US" sz="2000" dirty="0" err="1"/>
              <a:t>crescer</a:t>
            </a:r>
            <a:r>
              <a:rPr lang="en-US" sz="2000" dirty="0"/>
              <a:t> </a:t>
            </a:r>
            <a:r>
              <a:rPr lang="en-US" sz="2000" dirty="0" err="1"/>
              <a:t>substancialmente</a:t>
            </a:r>
            <a:r>
              <a:rPr lang="en-US" sz="2000" dirty="0"/>
              <a:t>, a </a:t>
            </a:r>
            <a:r>
              <a:rPr lang="en-US" sz="2000" dirty="0" err="1"/>
              <a:t>compra</a:t>
            </a:r>
            <a:r>
              <a:rPr lang="en-US" sz="2000" dirty="0"/>
              <a:t> da </a:t>
            </a:r>
            <a:r>
              <a:rPr lang="en-US" sz="2000" dirty="0" err="1"/>
              <a:t>máquina</a:t>
            </a:r>
            <a:r>
              <a:rPr lang="en-US" sz="2000" dirty="0"/>
              <a:t> A </a:t>
            </a:r>
            <a:r>
              <a:rPr lang="en-US" sz="2000" dirty="0" err="1"/>
              <a:t>hoje</a:t>
            </a:r>
            <a:r>
              <a:rPr lang="en-US" sz="2000" dirty="0"/>
              <a:t> </a:t>
            </a:r>
            <a:r>
              <a:rPr lang="en-US" sz="2000" dirty="0" err="1"/>
              <a:t>implicara</a:t>
            </a:r>
            <a:r>
              <a:rPr lang="en-US" sz="2000" dirty="0"/>
              <a:t>́ a </a:t>
            </a:r>
            <a:r>
              <a:rPr lang="en-US" sz="2000" dirty="0" err="1"/>
              <a:t>necessidade</a:t>
            </a:r>
            <a:r>
              <a:rPr lang="en-US" sz="2000" dirty="0"/>
              <a:t> de </a:t>
            </a:r>
            <a:r>
              <a:rPr lang="en-US" sz="2000" dirty="0" err="1"/>
              <a:t>compra</a:t>
            </a:r>
            <a:r>
              <a:rPr lang="en-US" sz="2000" dirty="0"/>
              <a:t> de </a:t>
            </a:r>
            <a:r>
              <a:rPr lang="en-US" sz="2000" dirty="0" err="1"/>
              <a:t>duas</a:t>
            </a:r>
            <a:r>
              <a:rPr lang="en-US" sz="2000" dirty="0"/>
              <a:t> do </a:t>
            </a:r>
            <a:r>
              <a:rPr lang="en-US" sz="2000" dirty="0" err="1"/>
              <a:t>mesmo</a:t>
            </a:r>
            <a:r>
              <a:rPr lang="en-US" sz="2000" dirty="0"/>
              <a:t> </a:t>
            </a:r>
            <a:r>
              <a:rPr lang="en-US" sz="2000" dirty="0" err="1"/>
              <a:t>porte</a:t>
            </a:r>
            <a:r>
              <a:rPr lang="en-US" sz="2000" dirty="0"/>
              <a:t> no final do 5o </a:t>
            </a:r>
            <a:r>
              <a:rPr lang="en-US" sz="2000" dirty="0" err="1"/>
              <a:t>ano</a:t>
            </a:r>
            <a:r>
              <a:rPr lang="en-US" sz="2000" dirty="0"/>
              <a:t> com </a:t>
            </a:r>
            <a:r>
              <a:rPr lang="en-US" sz="2000" dirty="0" err="1"/>
              <a:t>custo</a:t>
            </a:r>
            <a:r>
              <a:rPr lang="en-US" sz="2000" dirty="0"/>
              <a:t> </a:t>
            </a:r>
            <a:r>
              <a:rPr lang="en-US" sz="2000" dirty="0" err="1"/>
              <a:t>unitário</a:t>
            </a:r>
            <a:r>
              <a:rPr lang="en-US" sz="2000" dirty="0"/>
              <a:t> </a:t>
            </a:r>
            <a:r>
              <a:rPr lang="en-US" sz="2000" dirty="0" err="1"/>
              <a:t>idêntico</a:t>
            </a:r>
            <a:r>
              <a:rPr lang="en-US" sz="2000" dirty="0"/>
              <a:t> </a:t>
            </a:r>
            <a:r>
              <a:rPr lang="en-US" sz="2000" dirty="0" err="1"/>
              <a:t>ao</a:t>
            </a:r>
            <a:r>
              <a:rPr lang="en-US" sz="2000" dirty="0"/>
              <a:t> </a:t>
            </a:r>
            <a:r>
              <a:rPr lang="en-US" sz="2000" dirty="0" err="1"/>
              <a:t>atual</a:t>
            </a:r>
            <a:r>
              <a:rPr lang="en-US" sz="2000" dirty="0"/>
              <a:t>. </a:t>
            </a:r>
          </a:p>
          <a:p>
            <a:pPr marL="0" indent="0" algn="just">
              <a:buNone/>
            </a:pPr>
            <a:r>
              <a:rPr lang="en-US" sz="2000" dirty="0" err="1"/>
              <a:t>Optando</a:t>
            </a:r>
            <a:r>
              <a:rPr lang="en-US" sz="2000" dirty="0"/>
              <a:t>-se pela </a:t>
            </a:r>
            <a:r>
              <a:rPr lang="en-US" sz="2000" dirty="0" err="1"/>
              <a:t>máquina</a:t>
            </a:r>
            <a:r>
              <a:rPr lang="en-US" sz="2000" dirty="0"/>
              <a:t> A, o </a:t>
            </a:r>
            <a:r>
              <a:rPr lang="en-US" sz="2000" dirty="0" err="1"/>
              <a:t>lucro</a:t>
            </a:r>
            <a:r>
              <a:rPr lang="en-US" sz="2000" dirty="0"/>
              <a:t> </a:t>
            </a:r>
            <a:r>
              <a:rPr lang="en-US" sz="2000" dirty="0" err="1"/>
              <a:t>bruto</a:t>
            </a:r>
            <a:r>
              <a:rPr lang="en-US" sz="2000" dirty="0"/>
              <a:t> </a:t>
            </a:r>
            <a:r>
              <a:rPr lang="en-US" sz="2000" dirty="0" err="1"/>
              <a:t>anual</a:t>
            </a:r>
            <a:r>
              <a:rPr lang="en-US" sz="2000" dirty="0"/>
              <a:t> </a:t>
            </a:r>
            <a:r>
              <a:rPr lang="en-US" sz="2000" dirty="0" err="1"/>
              <a:t>gerado</a:t>
            </a:r>
            <a:r>
              <a:rPr lang="en-US" sz="2000" dirty="0"/>
              <a:t> (já </a:t>
            </a:r>
            <a:r>
              <a:rPr lang="en-US" sz="2000" dirty="0" err="1"/>
              <a:t>descontados</a:t>
            </a:r>
            <a:r>
              <a:rPr lang="en-US" sz="2000" dirty="0"/>
              <a:t> </a:t>
            </a:r>
            <a:r>
              <a:rPr lang="en-US" sz="2000" dirty="0" err="1"/>
              <a:t>todos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custos, </a:t>
            </a:r>
            <a:r>
              <a:rPr lang="en-US" sz="2000" dirty="0" err="1"/>
              <a:t>diretos</a:t>
            </a:r>
            <a:r>
              <a:rPr lang="en-US" sz="2000" dirty="0"/>
              <a:t> e </a:t>
            </a:r>
            <a:r>
              <a:rPr lang="en-US" sz="2000" dirty="0" err="1"/>
              <a:t>indiretos</a:t>
            </a:r>
            <a:r>
              <a:rPr lang="en-US" sz="2000" dirty="0"/>
              <a:t> de </a:t>
            </a:r>
            <a:r>
              <a:rPr lang="en-US" sz="2000" dirty="0" err="1"/>
              <a:t>fabricação</a:t>
            </a:r>
            <a:r>
              <a:rPr lang="en-US" sz="2000" dirty="0"/>
              <a:t>, com </a:t>
            </a:r>
            <a:r>
              <a:rPr lang="en-US" sz="2000" dirty="0" err="1"/>
              <a:t>exceção</a:t>
            </a:r>
            <a:r>
              <a:rPr lang="en-US" sz="2000" dirty="0"/>
              <a:t> da </a:t>
            </a:r>
            <a:r>
              <a:rPr lang="en-US" sz="2000" dirty="0" err="1"/>
              <a:t>depreciação</a:t>
            </a:r>
            <a:r>
              <a:rPr lang="en-US" sz="2000" dirty="0"/>
              <a:t>) para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próximos</a:t>
            </a:r>
            <a:r>
              <a:rPr lang="en-US" sz="2000" dirty="0"/>
              <a:t> 10 </a:t>
            </a:r>
            <a:r>
              <a:rPr lang="en-US" sz="2000" dirty="0" err="1"/>
              <a:t>anos</a:t>
            </a:r>
            <a:r>
              <a:rPr lang="en-US" sz="2000" dirty="0"/>
              <a:t> </a:t>
            </a:r>
            <a:r>
              <a:rPr lang="en-US" sz="2000" dirty="0" err="1"/>
              <a:t>são</a:t>
            </a:r>
            <a:r>
              <a:rPr lang="en-US" sz="2000" dirty="0"/>
              <a:t> </a:t>
            </a:r>
            <a:r>
              <a:rPr lang="en-US" sz="2000" dirty="0" err="1"/>
              <a:t>estimadas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$110.000,00 </a:t>
            </a:r>
            <a:r>
              <a:rPr lang="en-US" sz="2000" dirty="0" err="1"/>
              <a:t>ao</a:t>
            </a:r>
            <a:r>
              <a:rPr lang="en-US" sz="2000" dirty="0"/>
              <a:t> </a:t>
            </a:r>
            <a:r>
              <a:rPr lang="en-US" sz="2000" dirty="0" err="1"/>
              <a:t>ano</a:t>
            </a:r>
            <a:r>
              <a:rPr lang="en-US" sz="2000" dirty="0"/>
              <a:t> para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primeiros</a:t>
            </a:r>
            <a:r>
              <a:rPr lang="en-US" sz="2000" dirty="0"/>
              <a:t> 5 </a:t>
            </a:r>
            <a:r>
              <a:rPr lang="en-US" sz="2000" dirty="0" err="1"/>
              <a:t>anos</a:t>
            </a:r>
            <a:r>
              <a:rPr lang="en-US" sz="2000" dirty="0"/>
              <a:t>, $140.000,00 para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dois</a:t>
            </a:r>
            <a:r>
              <a:rPr lang="en-US" sz="2000" dirty="0"/>
              <a:t> </a:t>
            </a:r>
            <a:r>
              <a:rPr lang="en-US" sz="2000" dirty="0" err="1"/>
              <a:t>seguintes</a:t>
            </a:r>
            <a:r>
              <a:rPr lang="en-US" sz="2000" dirty="0"/>
              <a:t> e $190.000,00 para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três</a:t>
            </a:r>
            <a:r>
              <a:rPr lang="en-US" sz="2000" dirty="0"/>
              <a:t> </a:t>
            </a:r>
            <a:r>
              <a:rPr lang="en-US" sz="2000" dirty="0" err="1"/>
              <a:t>últimos</a:t>
            </a:r>
            <a:r>
              <a:rPr lang="en-US" sz="2000" dirty="0"/>
              <a:t>. </a:t>
            </a:r>
          </a:p>
          <a:p>
            <a:pPr marL="0" indent="0" algn="just">
              <a:buNone/>
            </a:pPr>
            <a:r>
              <a:rPr lang="en-US" sz="2000" dirty="0"/>
              <a:t>Já se a </a:t>
            </a:r>
            <a:r>
              <a:rPr lang="en-US" sz="2000" dirty="0" err="1"/>
              <a:t>escolha</a:t>
            </a:r>
            <a:r>
              <a:rPr lang="en-US" sz="2000" dirty="0"/>
              <a:t> for a </a:t>
            </a:r>
            <a:r>
              <a:rPr lang="en-US" sz="2000" dirty="0" err="1"/>
              <a:t>máquina</a:t>
            </a:r>
            <a:r>
              <a:rPr lang="en-US" sz="2000" dirty="0"/>
              <a:t> B, o </a:t>
            </a:r>
            <a:r>
              <a:rPr lang="en-US" sz="2000" dirty="0" err="1"/>
              <a:t>lucro</a:t>
            </a:r>
            <a:r>
              <a:rPr lang="en-US" sz="2000" dirty="0"/>
              <a:t> </a:t>
            </a:r>
            <a:r>
              <a:rPr lang="en-US" sz="2000" dirty="0" err="1"/>
              <a:t>bruto</a:t>
            </a:r>
            <a:r>
              <a:rPr lang="en-US" sz="2000" dirty="0"/>
              <a:t> </a:t>
            </a:r>
            <a:r>
              <a:rPr lang="en-US" sz="2000" dirty="0" err="1"/>
              <a:t>anual</a:t>
            </a:r>
            <a:r>
              <a:rPr lang="en-US" sz="2000" dirty="0"/>
              <a:t> </a:t>
            </a:r>
            <a:r>
              <a:rPr lang="en-US" sz="2000" dirty="0" err="1"/>
              <a:t>está</a:t>
            </a:r>
            <a:r>
              <a:rPr lang="en-US" sz="2000" dirty="0"/>
              <a:t> </a:t>
            </a:r>
            <a:r>
              <a:rPr lang="en-US" sz="2000" dirty="0" err="1"/>
              <a:t>estimado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$116.000,00 para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próximos</a:t>
            </a:r>
            <a:r>
              <a:rPr lang="en-US" sz="2000" dirty="0"/>
              <a:t> </a:t>
            </a:r>
            <a:r>
              <a:rPr lang="en-US" sz="2000" dirty="0" err="1"/>
              <a:t>dois</a:t>
            </a:r>
            <a:r>
              <a:rPr lang="en-US" sz="2000" dirty="0"/>
              <a:t> </a:t>
            </a:r>
            <a:r>
              <a:rPr lang="en-US" sz="2000" dirty="0" err="1"/>
              <a:t>anos</a:t>
            </a:r>
            <a:r>
              <a:rPr lang="en-US" sz="2000" dirty="0"/>
              <a:t>, $130.000,00 para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três</a:t>
            </a:r>
            <a:r>
              <a:rPr lang="en-US" sz="2000" dirty="0"/>
              <a:t> </a:t>
            </a:r>
            <a:r>
              <a:rPr lang="en-US" sz="2000" dirty="0" err="1"/>
              <a:t>seguintes</a:t>
            </a:r>
            <a:r>
              <a:rPr lang="en-US" sz="2000" dirty="0"/>
              <a:t> e $190.000,00 para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cinco</a:t>
            </a:r>
            <a:r>
              <a:rPr lang="en-US" sz="2000" dirty="0"/>
              <a:t> </a:t>
            </a:r>
            <a:r>
              <a:rPr lang="en-US" sz="2000" dirty="0" err="1"/>
              <a:t>últimos</a:t>
            </a:r>
            <a:r>
              <a:rPr lang="en-US" sz="2000" dirty="0"/>
              <a:t>. 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1677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0DE3-7E78-A54F-82F2-FA21B90B7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Etapas</a:t>
            </a:r>
            <a:r>
              <a:rPr lang="en-US" dirty="0"/>
              <a:t> (Ver no Excel)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36F63-D1E0-C34D-9522-2F72E50AC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Modelar</a:t>
            </a:r>
            <a:r>
              <a:rPr lang="en-US" dirty="0"/>
              <a:t> o </a:t>
            </a:r>
            <a:r>
              <a:rPr lang="en-US" dirty="0" err="1"/>
              <a:t>fluxo</a:t>
            </a:r>
            <a:r>
              <a:rPr lang="en-US" dirty="0"/>
              <a:t> de </a:t>
            </a:r>
            <a:r>
              <a:rPr lang="en-US" dirty="0" err="1"/>
              <a:t>caixa</a:t>
            </a:r>
            <a:endParaRPr lang="en-US" dirty="0"/>
          </a:p>
          <a:p>
            <a:r>
              <a:rPr lang="en-US" dirty="0" err="1"/>
              <a:t>Definir</a:t>
            </a:r>
            <a:r>
              <a:rPr lang="en-US" dirty="0"/>
              <a:t> o </a:t>
            </a:r>
            <a:r>
              <a:rPr lang="en-US" dirty="0" err="1"/>
              <a:t>critério</a:t>
            </a:r>
            <a:r>
              <a:rPr lang="en-US" dirty="0"/>
              <a:t> de </a:t>
            </a:r>
            <a:r>
              <a:rPr lang="en-US" dirty="0" err="1"/>
              <a:t>comparação</a:t>
            </a:r>
            <a:endParaRPr lang="en-US" dirty="0"/>
          </a:p>
          <a:p>
            <a:r>
              <a:rPr lang="en-US" dirty="0" err="1"/>
              <a:t>Calcular</a:t>
            </a:r>
            <a:r>
              <a:rPr lang="en-US" dirty="0"/>
              <a:t> as </a:t>
            </a:r>
            <a:r>
              <a:rPr lang="en-US" dirty="0" err="1"/>
              <a:t>métricas</a:t>
            </a:r>
            <a:r>
              <a:rPr lang="en-US" dirty="0"/>
              <a:t> para </a:t>
            </a:r>
            <a:r>
              <a:rPr lang="en-US" dirty="0" err="1"/>
              <a:t>comparação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5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F29E4C4F-B1FF-5742-B62C-D5E33DAE1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8903" y="3342950"/>
            <a:ext cx="8432800" cy="13827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i="1" dirty="0"/>
              <a:t>TAXA DE JUROS</a:t>
            </a:r>
            <a:r>
              <a:rPr lang="pt-BR" altLang="pt-BR" sz="2800" dirty="0"/>
              <a:t> (</a:t>
            </a:r>
            <a:r>
              <a:rPr lang="pt-BR" altLang="pt-BR" sz="2800" dirty="0" err="1"/>
              <a:t>i</a:t>
            </a:r>
            <a:r>
              <a:rPr lang="pt-BR" altLang="pt-BR" sz="2800" dirty="0"/>
              <a:t>) = é um coeficiente (percentual)</a:t>
            </a:r>
          </a:p>
          <a:p>
            <a:pPr algn="ctr" eaLnBrk="1" hangingPunct="1"/>
            <a:r>
              <a:rPr lang="pt-BR" altLang="pt-BR" sz="2800" dirty="0"/>
              <a:t>que, multiplicado por um certo valor (VP), produz</a:t>
            </a:r>
          </a:p>
          <a:p>
            <a:pPr algn="ctr" eaLnBrk="1" hangingPunct="1"/>
            <a:r>
              <a:rPr lang="pt-BR" altLang="pt-BR" sz="2800" dirty="0"/>
              <a:t>o valor dos juros (J)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E464628-587C-7749-B72A-66752BD79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4678" y="5198738"/>
            <a:ext cx="49212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1" hangingPunct="1">
              <a:defRPr/>
            </a:pPr>
            <a:r>
              <a:rPr lang="pt-BR" sz="2800" dirty="0"/>
              <a:t>Juros = Taxa de Juros </a:t>
            </a:r>
            <a:r>
              <a:rPr lang="pt-BR" sz="2800" dirty="0" err="1"/>
              <a:t>x</a:t>
            </a:r>
            <a:r>
              <a:rPr lang="pt-BR" sz="2800" dirty="0"/>
              <a:t> Valor</a:t>
            </a:r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A97B0FA-9474-A348-A7F6-DA7D7683B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2463" y="5861987"/>
            <a:ext cx="24384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 dirty="0"/>
              <a:t>J = </a:t>
            </a:r>
            <a:r>
              <a:rPr lang="pt-BR" altLang="pt-BR" sz="2800" b="1" dirty="0" err="1"/>
              <a:t>i</a:t>
            </a:r>
            <a:r>
              <a:rPr lang="pt-BR" altLang="pt-BR" sz="2800" b="1" dirty="0"/>
              <a:t>  </a:t>
            </a:r>
            <a:r>
              <a:rPr lang="pt-BR" altLang="pt-BR" sz="2800" b="1" dirty="0" err="1"/>
              <a:t>x</a:t>
            </a:r>
            <a:r>
              <a:rPr lang="pt-BR" altLang="pt-BR" sz="2800" b="1" dirty="0"/>
              <a:t> VP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4CF3561-4E63-0546-86CD-6684E2B0E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5491" y="1998338"/>
            <a:ext cx="7158037" cy="9556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i="1" dirty="0"/>
              <a:t>JURO</a:t>
            </a:r>
            <a:r>
              <a:rPr lang="pt-BR" altLang="pt-BR" sz="2800" dirty="0"/>
              <a:t> = Remuneração pelo uso do dinheiro</a:t>
            </a:r>
          </a:p>
          <a:p>
            <a:pPr eaLnBrk="1" hangingPunct="1"/>
            <a:r>
              <a:rPr lang="pt-BR" altLang="pt-BR" sz="2800" dirty="0"/>
              <a:t>              durante um certo período de tempo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73F34F-BC25-4C4F-8959-09312A9D0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Conceitos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3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C3862-0840-C544-8FE6-7C8B026A3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Juros</a:t>
            </a:r>
            <a:r>
              <a:rPr lang="en-US" dirty="0"/>
              <a:t> simples</a:t>
            </a: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41B4425-E6DB-BE4E-AECA-1F3CE6288F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517" r="1" b="1397"/>
          <a:stretch/>
        </p:blipFill>
        <p:spPr>
          <a:xfrm>
            <a:off x="1158240" y="1828801"/>
            <a:ext cx="9875520" cy="43624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56151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9226550" y="2749550"/>
            <a:ext cx="673100" cy="673100"/>
            <a:chOff x="4852" y="1732"/>
            <a:chExt cx="424" cy="424"/>
          </a:xfrm>
        </p:grpSpPr>
        <p:sp>
          <p:nvSpPr>
            <p:cNvPr id="21538" name="Oval 3"/>
            <p:cNvSpPr>
              <a:spLocks noChangeArrowheads="1"/>
            </p:cNvSpPr>
            <p:nvPr/>
          </p:nvSpPr>
          <p:spPr bwMode="auto">
            <a:xfrm>
              <a:off x="4852" y="1732"/>
              <a:ext cx="424" cy="4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539" name="Rectangle 4"/>
            <p:cNvSpPr>
              <a:spLocks noChangeArrowheads="1"/>
            </p:cNvSpPr>
            <p:nvPr/>
          </p:nvSpPr>
          <p:spPr bwMode="auto">
            <a:xfrm>
              <a:off x="4887" y="1758"/>
              <a:ext cx="340" cy="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3200" b="1">
                  <a:latin typeface="Times New Roman" panose="02020603050405020304" pitchFamily="18" charset="0"/>
                </a:rPr>
                <a:t>J</a:t>
              </a:r>
              <a:r>
                <a:rPr lang="pt-BR" altLang="pt-BR" sz="3200" b="1" baseline="-25000">
                  <a:latin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1738313" y="1731964"/>
            <a:ext cx="729368" cy="58221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Times New Roman" panose="02020603050405020304" pitchFamily="18" charset="0"/>
              </a:rPr>
              <a:t>VP</a:t>
            </a:r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3155950" y="1731964"/>
            <a:ext cx="682880" cy="4180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baseline="-25000" dirty="0">
                <a:latin typeface="Times New Roman" panose="02020603050405020304" pitchFamily="18" charset="0"/>
              </a:rPr>
              <a:t>VF1</a:t>
            </a:r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4603750" y="1731964"/>
            <a:ext cx="682880" cy="4180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baseline="-25000" dirty="0">
                <a:latin typeface="Times New Roman" panose="02020603050405020304" pitchFamily="18" charset="0"/>
              </a:rPr>
              <a:t>VF2</a:t>
            </a:r>
          </a:p>
        </p:txBody>
      </p:sp>
      <p:sp>
        <p:nvSpPr>
          <p:cNvPr id="21510" name="Rectangle 10"/>
          <p:cNvSpPr>
            <a:spLocks noChangeArrowheads="1"/>
          </p:cNvSpPr>
          <p:nvPr/>
        </p:nvSpPr>
        <p:spPr bwMode="auto">
          <a:xfrm>
            <a:off x="6088064" y="2805114"/>
            <a:ext cx="325411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3</a:t>
            </a:r>
          </a:p>
        </p:txBody>
      </p:sp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5975350" y="1754189"/>
            <a:ext cx="682880" cy="4180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baseline="-25000" dirty="0">
                <a:latin typeface="Times New Roman" panose="02020603050405020304" pitchFamily="18" charset="0"/>
              </a:rPr>
              <a:t>VF3</a:t>
            </a: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2636326" y="3889376"/>
            <a:ext cx="6678048" cy="95154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dirty="0" err="1"/>
              <a:t>VF</a:t>
            </a:r>
            <a:r>
              <a:rPr lang="pt-BR" altLang="pt-BR" sz="2800" baseline="-25000" dirty="0" err="1"/>
              <a:t>n</a:t>
            </a:r>
            <a:r>
              <a:rPr lang="pt-BR" altLang="pt-BR" sz="2800" dirty="0"/>
              <a:t> = VP + J</a:t>
            </a:r>
            <a:r>
              <a:rPr lang="pt-BR" altLang="pt-BR" sz="2800" baseline="-25000" dirty="0"/>
              <a:t>1</a:t>
            </a:r>
            <a:r>
              <a:rPr lang="pt-BR" altLang="pt-BR" sz="2800" dirty="0"/>
              <a:t> + J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 + J</a:t>
            </a:r>
            <a:r>
              <a:rPr lang="pt-BR" altLang="pt-BR" sz="2800" baseline="-25000" dirty="0"/>
              <a:t>3</a:t>
            </a:r>
            <a:r>
              <a:rPr lang="pt-BR" altLang="pt-BR" sz="2800" dirty="0"/>
              <a:t> + ... + </a:t>
            </a:r>
            <a:r>
              <a:rPr lang="pt-BR" altLang="pt-BR" sz="2800" dirty="0" err="1"/>
              <a:t>J</a:t>
            </a:r>
            <a:r>
              <a:rPr lang="pt-BR" altLang="pt-BR" sz="2800" baseline="-25000" dirty="0" err="1"/>
              <a:t>n</a:t>
            </a:r>
            <a:endParaRPr lang="pt-BR" altLang="pt-BR" sz="2800" dirty="0"/>
          </a:p>
          <a:p>
            <a:pPr eaLnBrk="1" hangingPunct="1"/>
            <a:r>
              <a:rPr lang="pt-BR" altLang="pt-BR" sz="2800" dirty="0" err="1"/>
              <a:t>VF</a:t>
            </a:r>
            <a:r>
              <a:rPr lang="pt-BR" altLang="pt-BR" sz="2800" baseline="-25000" dirty="0" err="1"/>
              <a:t>n</a:t>
            </a:r>
            <a:r>
              <a:rPr lang="pt-BR" altLang="pt-BR" sz="2800" dirty="0"/>
              <a:t> = VP + (</a:t>
            </a:r>
            <a:r>
              <a:rPr lang="pt-BR" altLang="pt-BR" sz="2800" dirty="0" err="1"/>
              <a:t>i</a:t>
            </a:r>
            <a:r>
              <a:rPr lang="pt-BR" altLang="pt-BR" sz="2800" dirty="0"/>
              <a:t> . VP) + (</a:t>
            </a:r>
            <a:r>
              <a:rPr lang="pt-BR" altLang="pt-BR" sz="2800" dirty="0" err="1"/>
              <a:t>i</a:t>
            </a:r>
            <a:r>
              <a:rPr lang="pt-BR" altLang="pt-BR" sz="2800" dirty="0"/>
              <a:t> . VP) +...+ (</a:t>
            </a:r>
            <a:r>
              <a:rPr lang="pt-BR" altLang="pt-BR" sz="2800" dirty="0" err="1"/>
              <a:t>i</a:t>
            </a:r>
            <a:r>
              <a:rPr lang="pt-BR" altLang="pt-BR" sz="2800" dirty="0"/>
              <a:t> . VP)</a:t>
            </a: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3581400" y="5029200"/>
            <a:ext cx="38100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dirty="0" err="1"/>
              <a:t>VF</a:t>
            </a:r>
            <a:r>
              <a:rPr lang="pt-BR" altLang="pt-BR" sz="2800" baseline="-25000" dirty="0" err="1"/>
              <a:t>n</a:t>
            </a:r>
            <a:r>
              <a:rPr lang="pt-BR" altLang="pt-BR" sz="3200" b="1" dirty="0"/>
              <a:t> = VP . (1 + </a:t>
            </a:r>
            <a:r>
              <a:rPr lang="pt-BR" altLang="pt-BR" sz="3200" b="1" dirty="0" err="1"/>
              <a:t>i</a:t>
            </a:r>
            <a:r>
              <a:rPr lang="pt-BR" altLang="pt-BR" sz="3200" b="1" dirty="0"/>
              <a:t> . </a:t>
            </a:r>
            <a:r>
              <a:rPr lang="pt-BR" altLang="pt-BR" sz="3200" b="1" dirty="0" err="1"/>
              <a:t>n</a:t>
            </a:r>
            <a:r>
              <a:rPr lang="pt-BR" altLang="pt-BR" sz="3200" b="1" dirty="0"/>
              <a:t>)</a:t>
            </a:r>
          </a:p>
        </p:txBody>
      </p:sp>
      <p:sp>
        <p:nvSpPr>
          <p:cNvPr id="21514" name="Rectangle 14"/>
          <p:cNvSpPr>
            <a:spLocks noChangeArrowheads="1"/>
          </p:cNvSpPr>
          <p:nvPr/>
        </p:nvSpPr>
        <p:spPr bwMode="auto">
          <a:xfrm>
            <a:off x="9861550" y="1754189"/>
            <a:ext cx="698910" cy="4180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baseline="-25000" dirty="0" err="1">
                <a:latin typeface="Times New Roman" panose="02020603050405020304" pitchFamily="18" charset="0"/>
              </a:rPr>
              <a:t>VFn</a:t>
            </a:r>
            <a:endParaRPr lang="pt-BR" altLang="pt-BR" sz="3200" b="1" baseline="-25000" dirty="0">
              <a:latin typeface="Times New Roman" panose="02020603050405020304" pitchFamily="18" charset="0"/>
            </a:endParaRPr>
          </a:p>
        </p:txBody>
      </p:sp>
      <p:sp>
        <p:nvSpPr>
          <p:cNvPr id="21516" name="Rectangle 17"/>
          <p:cNvSpPr>
            <a:spLocks noChangeArrowheads="1"/>
          </p:cNvSpPr>
          <p:nvPr/>
        </p:nvSpPr>
        <p:spPr bwMode="auto">
          <a:xfrm>
            <a:off x="3268664" y="2782889"/>
            <a:ext cx="325411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1</a:t>
            </a:r>
          </a:p>
        </p:txBody>
      </p:sp>
      <p:sp>
        <p:nvSpPr>
          <p:cNvPr id="21517" name="Line 20"/>
          <p:cNvSpPr>
            <a:spLocks noChangeShapeType="1"/>
          </p:cNvSpPr>
          <p:nvPr/>
        </p:nvSpPr>
        <p:spPr bwMode="auto">
          <a:xfrm>
            <a:off x="1981200" y="2590800"/>
            <a:ext cx="8045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18" name="Rectangle 21"/>
          <p:cNvSpPr>
            <a:spLocks noChangeArrowheads="1"/>
          </p:cNvSpPr>
          <p:nvPr/>
        </p:nvSpPr>
        <p:spPr bwMode="auto">
          <a:xfrm>
            <a:off x="1814514" y="2782889"/>
            <a:ext cx="325411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0</a:t>
            </a:r>
          </a:p>
        </p:txBody>
      </p:sp>
      <p:sp>
        <p:nvSpPr>
          <p:cNvPr id="21519" name="Rectangle 22"/>
          <p:cNvSpPr>
            <a:spLocks noChangeArrowheads="1"/>
          </p:cNvSpPr>
          <p:nvPr/>
        </p:nvSpPr>
        <p:spPr bwMode="auto">
          <a:xfrm>
            <a:off x="9974263" y="2805114"/>
            <a:ext cx="339838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n</a:t>
            </a:r>
          </a:p>
        </p:txBody>
      </p:sp>
      <p:grpSp>
        <p:nvGrpSpPr>
          <p:cNvPr id="21520" name="Group 23"/>
          <p:cNvGrpSpPr>
            <a:grpSpLocks/>
          </p:cNvGrpSpPr>
          <p:nvPr/>
        </p:nvGrpSpPr>
        <p:grpSpPr bwMode="auto">
          <a:xfrm>
            <a:off x="1981200" y="2514600"/>
            <a:ext cx="8077200" cy="158750"/>
            <a:chOff x="288" y="1584"/>
            <a:chExt cx="5088" cy="100"/>
          </a:xfrm>
        </p:grpSpPr>
        <p:sp>
          <p:nvSpPr>
            <p:cNvPr id="21532" name="Line 24"/>
            <p:cNvSpPr>
              <a:spLocks noChangeShapeType="1"/>
            </p:cNvSpPr>
            <p:nvPr/>
          </p:nvSpPr>
          <p:spPr bwMode="auto">
            <a:xfrm>
              <a:off x="288" y="1584"/>
              <a:ext cx="0" cy="1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33" name="Line 25"/>
            <p:cNvSpPr>
              <a:spLocks noChangeShapeType="1"/>
            </p:cNvSpPr>
            <p:nvPr/>
          </p:nvSpPr>
          <p:spPr bwMode="auto">
            <a:xfrm>
              <a:off x="1200" y="1584"/>
              <a:ext cx="0" cy="1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34" name="Line 26"/>
            <p:cNvSpPr>
              <a:spLocks noChangeShapeType="1"/>
            </p:cNvSpPr>
            <p:nvPr/>
          </p:nvSpPr>
          <p:spPr bwMode="auto">
            <a:xfrm>
              <a:off x="2112" y="1584"/>
              <a:ext cx="0" cy="1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35" name="Line 27"/>
            <p:cNvSpPr>
              <a:spLocks noChangeShapeType="1"/>
            </p:cNvSpPr>
            <p:nvPr/>
          </p:nvSpPr>
          <p:spPr bwMode="auto">
            <a:xfrm>
              <a:off x="2976" y="1584"/>
              <a:ext cx="0" cy="1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36" name="Line 28"/>
            <p:cNvSpPr>
              <a:spLocks noChangeShapeType="1"/>
            </p:cNvSpPr>
            <p:nvPr/>
          </p:nvSpPr>
          <p:spPr bwMode="auto">
            <a:xfrm>
              <a:off x="5376" y="1584"/>
              <a:ext cx="0" cy="1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37" name="Line 29"/>
            <p:cNvSpPr>
              <a:spLocks noChangeShapeType="1"/>
            </p:cNvSpPr>
            <p:nvPr/>
          </p:nvSpPr>
          <p:spPr bwMode="auto">
            <a:xfrm>
              <a:off x="4704" y="1584"/>
              <a:ext cx="0" cy="1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1521" name="Rectangle 30"/>
          <p:cNvSpPr>
            <a:spLocks noChangeArrowheads="1"/>
          </p:cNvSpPr>
          <p:nvPr/>
        </p:nvSpPr>
        <p:spPr bwMode="auto">
          <a:xfrm>
            <a:off x="8526463" y="2805114"/>
            <a:ext cx="567464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n-1</a:t>
            </a:r>
          </a:p>
        </p:txBody>
      </p:sp>
      <p:sp>
        <p:nvSpPr>
          <p:cNvPr id="21522" name="Rectangle 31"/>
          <p:cNvSpPr>
            <a:spLocks noChangeArrowheads="1"/>
          </p:cNvSpPr>
          <p:nvPr/>
        </p:nvSpPr>
        <p:spPr bwMode="auto">
          <a:xfrm>
            <a:off x="4716464" y="2782889"/>
            <a:ext cx="325411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2</a:t>
            </a:r>
          </a:p>
        </p:txBody>
      </p:sp>
      <p:sp>
        <p:nvSpPr>
          <p:cNvPr id="21523" name="Rectangle 32"/>
          <p:cNvSpPr>
            <a:spLocks noChangeArrowheads="1"/>
          </p:cNvSpPr>
          <p:nvPr/>
        </p:nvSpPr>
        <p:spPr bwMode="auto">
          <a:xfrm>
            <a:off x="6088064" y="2805114"/>
            <a:ext cx="325411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3</a:t>
            </a:r>
          </a:p>
        </p:txBody>
      </p:sp>
      <p:sp>
        <p:nvSpPr>
          <p:cNvPr id="21524" name="Rectangle 33"/>
          <p:cNvSpPr>
            <a:spLocks noChangeArrowheads="1"/>
          </p:cNvSpPr>
          <p:nvPr/>
        </p:nvSpPr>
        <p:spPr bwMode="auto">
          <a:xfrm>
            <a:off x="3268664" y="2782889"/>
            <a:ext cx="325411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1</a:t>
            </a:r>
          </a:p>
        </p:txBody>
      </p:sp>
      <p:sp>
        <p:nvSpPr>
          <p:cNvPr id="21525" name="Oval 43"/>
          <p:cNvSpPr>
            <a:spLocks noChangeArrowheads="1"/>
          </p:cNvSpPr>
          <p:nvPr/>
        </p:nvSpPr>
        <p:spPr bwMode="auto">
          <a:xfrm>
            <a:off x="3754438" y="2701925"/>
            <a:ext cx="673100" cy="673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26" name="Rectangle 44"/>
          <p:cNvSpPr>
            <a:spLocks noChangeArrowheads="1"/>
          </p:cNvSpPr>
          <p:nvPr/>
        </p:nvSpPr>
        <p:spPr bwMode="auto">
          <a:xfrm>
            <a:off x="3810001" y="2743201"/>
            <a:ext cx="524183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>
                <a:latin typeface="Times New Roman" panose="02020603050405020304" pitchFamily="18" charset="0"/>
              </a:rPr>
              <a:t>J</a:t>
            </a:r>
            <a:r>
              <a:rPr lang="pt-BR" altLang="pt-BR" sz="3200" b="1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1527" name="Oval 45"/>
          <p:cNvSpPr>
            <a:spLocks noChangeArrowheads="1"/>
          </p:cNvSpPr>
          <p:nvPr/>
        </p:nvSpPr>
        <p:spPr bwMode="auto">
          <a:xfrm>
            <a:off x="5126038" y="2755900"/>
            <a:ext cx="673100" cy="673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28" name="Rectangle 46"/>
          <p:cNvSpPr>
            <a:spLocks noChangeArrowheads="1"/>
          </p:cNvSpPr>
          <p:nvPr/>
        </p:nvSpPr>
        <p:spPr bwMode="auto">
          <a:xfrm>
            <a:off x="5181601" y="2797176"/>
            <a:ext cx="524183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>
                <a:latin typeface="Times New Roman" panose="02020603050405020304" pitchFamily="18" charset="0"/>
              </a:rPr>
              <a:t>J</a:t>
            </a:r>
            <a:r>
              <a:rPr lang="pt-BR" altLang="pt-BR" sz="3200" b="1" baseline="-25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1529" name="Oval 47"/>
          <p:cNvSpPr>
            <a:spLocks noChangeArrowheads="1"/>
          </p:cNvSpPr>
          <p:nvPr/>
        </p:nvSpPr>
        <p:spPr bwMode="auto">
          <a:xfrm>
            <a:off x="2362200" y="2679700"/>
            <a:ext cx="673100" cy="673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0" name="Rectangle 48"/>
          <p:cNvSpPr>
            <a:spLocks noChangeArrowheads="1"/>
          </p:cNvSpPr>
          <p:nvPr/>
        </p:nvSpPr>
        <p:spPr bwMode="auto">
          <a:xfrm>
            <a:off x="2417764" y="2720976"/>
            <a:ext cx="524183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>
                <a:latin typeface="Times New Roman" panose="02020603050405020304" pitchFamily="18" charset="0"/>
              </a:rPr>
              <a:t>J</a:t>
            </a:r>
            <a:r>
              <a:rPr lang="pt-BR" altLang="pt-BR" sz="3200" b="1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1531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Juros Simples</a:t>
            </a:r>
          </a:p>
        </p:txBody>
      </p:sp>
    </p:spTree>
    <p:extLst>
      <p:ext uri="{BB962C8B-B14F-4D97-AF65-F5344CB8AC3E}">
        <p14:creationId xmlns:p14="http://schemas.microsoft.com/office/powerpoint/2010/main" val="274777977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build="p" autoUpdateAnimBg="0"/>
      <p:bldP spid="47117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1026</Words>
  <Application>Microsoft Macintosh PowerPoint</Application>
  <PresentationFormat>Widescreen</PresentationFormat>
  <Paragraphs>123</Paragraphs>
  <Slides>20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</vt:lpstr>
      <vt:lpstr>Calibri</vt:lpstr>
      <vt:lpstr>Calibri Light</vt:lpstr>
      <vt:lpstr>Tahoma</vt:lpstr>
      <vt:lpstr>Times New Roman</vt:lpstr>
      <vt:lpstr>Office Theme</vt:lpstr>
      <vt:lpstr>ENGENHARIA ECONÔMICA</vt:lpstr>
      <vt:lpstr>Agenda</vt:lpstr>
      <vt:lpstr>Engenharia econômica</vt:lpstr>
      <vt:lpstr>Etapas para decisão entre alternativas</vt:lpstr>
      <vt:lpstr>Qual é a melhor alternativa?</vt:lpstr>
      <vt:lpstr>Etapas (Ver no Excel)</vt:lpstr>
      <vt:lpstr>Conceitos</vt:lpstr>
      <vt:lpstr>Juros simples</vt:lpstr>
      <vt:lpstr>Juros Simples</vt:lpstr>
      <vt:lpstr>Juros compostos</vt:lpstr>
      <vt:lpstr>Juros compostos</vt:lpstr>
      <vt:lpstr>Juros simples x Juros compostos</vt:lpstr>
      <vt:lpstr>Juros Compostos</vt:lpstr>
      <vt:lpstr>PowerPoint Presentation</vt:lpstr>
      <vt:lpstr>Juros Reais e Nominais</vt:lpstr>
      <vt:lpstr>Ex.01 Apliquei $1.000 no banco em regime de juros compostos, por cinco meses, com taxa de 1,0%a.m. Quanto vou receber no final do período? </vt:lpstr>
      <vt:lpstr>Como transformar taxa mensal para anual e vice versa? (taxas equivalentes)</vt:lpstr>
      <vt:lpstr>QUANDO UM INVESTIMENTO DEVE SER ACEITO?</vt:lpstr>
      <vt:lpstr>E QUANDO UMA EMPRESA USAR FONTES VARIADAS? QUAL A TMA?</vt:lpstr>
      <vt:lpstr>Fórmulas no excel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ENGENHARIA ECONÔMICA</dc:title>
  <dc:creator>Ana Paula Paes Leme</dc:creator>
  <cp:lastModifiedBy>Ana Paula Paes Leme</cp:lastModifiedBy>
  <cp:revision>20</cp:revision>
  <dcterms:created xsi:type="dcterms:W3CDTF">2020-11-12T13:10:01Z</dcterms:created>
  <dcterms:modified xsi:type="dcterms:W3CDTF">2020-11-13T12:04:43Z</dcterms:modified>
</cp:coreProperties>
</file>