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61" r:id="rId3"/>
    <p:sldId id="291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66" r:id="rId13"/>
    <p:sldId id="267" r:id="rId14"/>
    <p:sldId id="268" r:id="rId15"/>
    <p:sldId id="298" r:id="rId16"/>
    <p:sldId id="29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3CB3-4E5F-4895-9E76-3414AB3DB092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737D-DFE3-48BC-B2C4-F1005BD025E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033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94615-8CAF-4BD9-AA69-58D8BECC403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pt-BR" sz="1000" b="1" dirty="0" smtClean="0"/>
              <a:t> Outro grupo de mm. São os </a:t>
            </a:r>
            <a:r>
              <a:rPr lang="pt-BR" sz="1000" b="1" dirty="0" err="1" smtClean="0"/>
              <a:t>supra-hióideos</a:t>
            </a:r>
            <a:r>
              <a:rPr lang="pt-BR" sz="1000" b="1" dirty="0" smtClean="0"/>
              <a:t>, que </a:t>
            </a:r>
            <a:r>
              <a:rPr lang="pt-BR" sz="1000" dirty="0" smtClean="0"/>
              <a:t>conectam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 ao crânio. Elevam e fixam o osso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, o assoalho oral e a língua durante a deglutição. São 4 mm. A saber:</a:t>
            </a:r>
            <a:endParaRPr lang="pt-BR" sz="1000" b="1" dirty="0" smtClean="0"/>
          </a:p>
          <a:p>
            <a:pPr marL="228600" indent="-228600" eaLnBrk="1" hangingPunct="1"/>
            <a:r>
              <a:rPr lang="pt-BR" sz="1000" b="1" dirty="0" smtClean="0"/>
              <a:t>- Mm. </a:t>
            </a:r>
            <a:r>
              <a:rPr lang="pt-BR" sz="1000" b="1" dirty="0" err="1" smtClean="0"/>
              <a:t>milo-hióideos</a:t>
            </a:r>
            <a:r>
              <a:rPr lang="pt-BR" sz="1000" b="1" dirty="0" smtClean="0"/>
              <a:t>: origem: </a:t>
            </a:r>
            <a:r>
              <a:rPr lang="pt-BR" sz="1000" dirty="0" smtClean="0"/>
              <a:t>linha </a:t>
            </a:r>
            <a:r>
              <a:rPr lang="pt-BR" sz="1000" dirty="0" err="1" smtClean="0"/>
              <a:t>milo-hióidea</a:t>
            </a:r>
            <a:r>
              <a:rPr lang="pt-BR" sz="1000" dirty="0" smtClean="0"/>
              <a:t> da mandíbula, preenchendo o arco da mandíbula. </a:t>
            </a:r>
            <a:r>
              <a:rPr lang="pt-BR" sz="1000" b="1" dirty="0" smtClean="0"/>
              <a:t>Inserção: </a:t>
            </a:r>
            <a:r>
              <a:rPr lang="pt-BR" sz="1000" dirty="0" smtClean="0"/>
              <a:t>na </a:t>
            </a:r>
            <a:r>
              <a:rPr lang="pt-BR" sz="1000" dirty="0" err="1" smtClean="0"/>
              <a:t>rafe</a:t>
            </a:r>
            <a:r>
              <a:rPr lang="pt-BR" sz="1000" dirty="0" smtClean="0"/>
              <a:t> </a:t>
            </a:r>
            <a:r>
              <a:rPr lang="pt-BR" sz="1000" dirty="0" err="1" smtClean="0"/>
              <a:t>milo-hióidea</a:t>
            </a:r>
            <a:r>
              <a:rPr lang="pt-BR" sz="1000" dirty="0" smtClean="0"/>
              <a:t> e na margem superior do corpo do osso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. </a:t>
            </a:r>
            <a:r>
              <a:rPr lang="pt-BR" sz="1000" b="1" dirty="0" smtClean="0"/>
              <a:t>Funções: </a:t>
            </a:r>
            <a:r>
              <a:rPr lang="pt-BR" sz="1000" dirty="0" smtClean="0"/>
              <a:t>sustentam a língua e a elevam, assim como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 e o assoalho oral quando se deglute ou na fala.</a:t>
            </a:r>
            <a:r>
              <a:rPr lang="pt-BR" sz="1000" b="1" dirty="0" smtClean="0"/>
              <a:t> Inervação: </a:t>
            </a:r>
            <a:r>
              <a:rPr lang="pt-BR" sz="1000" dirty="0" smtClean="0"/>
              <a:t>n. </a:t>
            </a:r>
            <a:r>
              <a:rPr lang="pt-BR" sz="1000" dirty="0" err="1" smtClean="0"/>
              <a:t>milo-hióideo</a:t>
            </a:r>
            <a:r>
              <a:rPr lang="pt-BR" sz="1000" dirty="0" smtClean="0"/>
              <a:t>, ramo do </a:t>
            </a:r>
            <a:r>
              <a:rPr lang="pt-BR" sz="1000" dirty="0" err="1" smtClean="0"/>
              <a:t>n.</a:t>
            </a:r>
            <a:r>
              <a:rPr lang="pt-BR" sz="1000" dirty="0" smtClean="0"/>
              <a:t>mandibular do V. </a:t>
            </a:r>
            <a:r>
              <a:rPr lang="pt-BR" sz="1000" b="1" dirty="0" smtClean="0"/>
              <a:t>- Mm. </a:t>
            </a:r>
            <a:r>
              <a:rPr lang="pt-BR" sz="1000" b="1" dirty="0" err="1" smtClean="0"/>
              <a:t>gênio-hióideos</a:t>
            </a:r>
            <a:r>
              <a:rPr lang="pt-BR" sz="1000" b="1" dirty="0" smtClean="0"/>
              <a:t>: origem: </a:t>
            </a:r>
            <a:r>
              <a:rPr lang="pt-BR" sz="1000" dirty="0" smtClean="0"/>
              <a:t>espinha </a:t>
            </a:r>
            <a:r>
              <a:rPr lang="pt-BR" sz="1000" dirty="0" err="1" smtClean="0"/>
              <a:t>mentual</a:t>
            </a:r>
            <a:r>
              <a:rPr lang="pt-BR" sz="1000" dirty="0" smtClean="0"/>
              <a:t> da mandíbula. </a:t>
            </a:r>
            <a:r>
              <a:rPr lang="pt-BR" sz="1000" b="1" dirty="0" smtClean="0"/>
              <a:t>Inserção:</a:t>
            </a:r>
            <a:r>
              <a:rPr lang="pt-BR" sz="1000" dirty="0" smtClean="0"/>
              <a:t> face anterior do corpo do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. Funções: sustenta o </a:t>
            </a:r>
            <a:r>
              <a:rPr lang="pt-BR" sz="1000" dirty="0" err="1" smtClean="0"/>
              <a:t>m.milo-hióideo</a:t>
            </a:r>
            <a:r>
              <a:rPr lang="pt-BR" sz="1000" dirty="0" smtClean="0"/>
              <a:t> (elevação da língua), alarga a faringe, fixa o osso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, abaixa a mandíbula e elevam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. Inervação: </a:t>
            </a:r>
            <a:r>
              <a:rPr lang="pt-BR" sz="1000" dirty="0" smtClean="0"/>
              <a:t>C1</a:t>
            </a:r>
            <a:r>
              <a:rPr lang="pt-BR" sz="1000" b="1" dirty="0" smtClean="0"/>
              <a:t>- </a:t>
            </a:r>
            <a:r>
              <a:rPr lang="pt-BR" sz="1000" b="1" dirty="0" smtClean="0"/>
              <a:t>Mm. </a:t>
            </a:r>
            <a:r>
              <a:rPr lang="pt-BR" sz="1000" b="1" dirty="0" err="1" smtClean="0"/>
              <a:t>estilo-hióideos</a:t>
            </a:r>
            <a:r>
              <a:rPr lang="pt-BR" sz="1000" b="1" dirty="0" smtClean="0"/>
              <a:t>: origem: </a:t>
            </a:r>
            <a:r>
              <a:rPr lang="pt-BR" sz="1000" dirty="0" smtClean="0"/>
              <a:t>processo </a:t>
            </a:r>
            <a:r>
              <a:rPr lang="pt-BR" sz="1000" dirty="0" err="1" smtClean="0"/>
              <a:t>estilóide</a:t>
            </a:r>
            <a:r>
              <a:rPr lang="pt-BR" sz="1000" dirty="0" smtClean="0"/>
              <a:t>. </a:t>
            </a:r>
            <a:r>
              <a:rPr lang="pt-BR" sz="1000" b="1" dirty="0" smtClean="0"/>
              <a:t>Inserção:</a:t>
            </a:r>
            <a:r>
              <a:rPr lang="pt-BR" sz="1000" dirty="0" smtClean="0"/>
              <a:t> margem lateral do corpo do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 com duas caudas, na circunferência anterior e posterior, abarca na maior parte o tendão intermediário do m. </a:t>
            </a:r>
            <a:r>
              <a:rPr lang="pt-BR" sz="1000" dirty="0" err="1" smtClean="0"/>
              <a:t>digástrico</a:t>
            </a:r>
            <a:r>
              <a:rPr lang="pt-BR" sz="1000" dirty="0" smtClean="0"/>
              <a:t>. Eleva e retrai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 alongando o assoalho oral. </a:t>
            </a:r>
            <a:r>
              <a:rPr lang="pt-BR" sz="1000" b="1" dirty="0" smtClean="0"/>
              <a:t>Funções:</a:t>
            </a:r>
            <a:r>
              <a:rPr lang="pt-BR" sz="1000" dirty="0" smtClean="0"/>
              <a:t> fixa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, puxa o osso cranialmente na deglutição. </a:t>
            </a:r>
            <a:r>
              <a:rPr lang="pt-BR" sz="1000" b="1" dirty="0" smtClean="0"/>
              <a:t>Inervação:</a:t>
            </a:r>
            <a:r>
              <a:rPr lang="pt-BR" sz="1000" dirty="0" smtClean="0"/>
              <a:t> ramo </a:t>
            </a:r>
            <a:r>
              <a:rPr lang="pt-BR" sz="1000" dirty="0" err="1" smtClean="0"/>
              <a:t>estilo-hióideo</a:t>
            </a:r>
            <a:r>
              <a:rPr lang="pt-BR" sz="1000" dirty="0" smtClean="0"/>
              <a:t> do n. facial.</a:t>
            </a:r>
            <a:endParaRPr lang="pt-BR" sz="1000" b="1" dirty="0" smtClean="0"/>
          </a:p>
          <a:p>
            <a:pPr marL="228600" indent="-228600" eaLnBrk="1" hangingPunct="1"/>
            <a:r>
              <a:rPr lang="pt-BR" sz="1000" b="1" dirty="0" smtClean="0"/>
              <a:t>- Mm. </a:t>
            </a:r>
            <a:r>
              <a:rPr lang="pt-BR" sz="1000" b="1" dirty="0" err="1" smtClean="0"/>
              <a:t>digástricos</a:t>
            </a:r>
            <a:r>
              <a:rPr lang="pt-BR" sz="1000" b="1" dirty="0" smtClean="0"/>
              <a:t> (ventre anterior e posterior): origem</a:t>
            </a:r>
            <a:r>
              <a:rPr lang="pt-BR" sz="1000" dirty="0" smtClean="0"/>
              <a:t>: incisura </a:t>
            </a:r>
            <a:r>
              <a:rPr lang="pt-BR" sz="1000" dirty="0" err="1" smtClean="0"/>
              <a:t>mastóidea</a:t>
            </a:r>
            <a:r>
              <a:rPr lang="pt-BR" sz="1000" dirty="0" smtClean="0"/>
              <a:t> o ventre posterior, tendão intermediário no corno menor do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. </a:t>
            </a:r>
            <a:r>
              <a:rPr lang="pt-BR" sz="1000" b="1" dirty="0" smtClean="0"/>
              <a:t>Inserção:</a:t>
            </a:r>
            <a:r>
              <a:rPr lang="pt-BR" sz="1000" dirty="0" smtClean="0"/>
              <a:t> seu ventre anterior na fossa </a:t>
            </a:r>
            <a:r>
              <a:rPr lang="pt-BR" sz="1000" dirty="0" err="1" smtClean="0"/>
              <a:t>digástrica</a:t>
            </a:r>
            <a:r>
              <a:rPr lang="pt-BR" sz="1000" dirty="0" smtClean="0"/>
              <a:t> da mandíbula. </a:t>
            </a:r>
            <a:r>
              <a:rPr lang="pt-BR" sz="1000" b="1" dirty="0" smtClean="0"/>
              <a:t>Funções:</a:t>
            </a:r>
            <a:r>
              <a:rPr lang="pt-BR" sz="1000" dirty="0" smtClean="0"/>
              <a:t> abre a boca, eleva, ou seja, fixa o </a:t>
            </a:r>
            <a:r>
              <a:rPr lang="pt-BR" sz="1000" dirty="0" err="1" smtClean="0"/>
              <a:t>hióide</a:t>
            </a:r>
            <a:r>
              <a:rPr lang="pt-BR" sz="1000" dirty="0" smtClean="0"/>
              <a:t> durante a deglutição; suporta o m. </a:t>
            </a:r>
            <a:r>
              <a:rPr lang="pt-BR" sz="1000" dirty="0" err="1" smtClean="0"/>
              <a:t>milo-hióideo</a:t>
            </a:r>
            <a:r>
              <a:rPr lang="pt-BR" sz="1000" dirty="0" smtClean="0"/>
              <a:t> e o fixa durante a deglutição e a fala. </a:t>
            </a:r>
            <a:r>
              <a:rPr lang="pt-BR" sz="1000" b="1" dirty="0" smtClean="0"/>
              <a:t>Inervação:</a:t>
            </a:r>
            <a:r>
              <a:rPr lang="pt-BR" sz="1000" dirty="0" smtClean="0"/>
              <a:t> n. </a:t>
            </a:r>
            <a:r>
              <a:rPr lang="pt-BR" sz="1000" dirty="0" err="1" smtClean="0"/>
              <a:t>milo-hióideo</a:t>
            </a:r>
            <a:r>
              <a:rPr lang="pt-BR" sz="1000" dirty="0" smtClean="0"/>
              <a:t> – ramo do n. mandibular do V (ventre anterior) e n. facial (VII) (ventre posterior).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8D85-EA6D-453F-8990-A87DD18FB5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70C2-654B-4BE3-A7C3-8CFDF82A94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84DE-4577-40EE-9A9C-0359B685D836}" type="datetimeFigureOut">
              <a:rPr lang="pt-BR" smtClean="0"/>
              <a:pPr/>
              <a:t>30/04/2019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194A-D894-429E-82F4-9BCBB9AA856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profundos do pescoço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Drenagem venosa</a:t>
            </a:r>
            <a: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Veias do pescoço -  Superficiais: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externa, Veia jugular anterior e arco venoso jugular. </a:t>
            </a:r>
          </a:p>
        </p:txBody>
      </p:sp>
      <p:pic>
        <p:nvPicPr>
          <p:cNvPr id="9219" name="Picture 8" descr="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33588"/>
            <a:ext cx="4038600" cy="3659187"/>
          </a:xfrm>
          <a:noFill/>
        </p:spPr>
      </p:pic>
      <p:pic>
        <p:nvPicPr>
          <p:cNvPr id="9220" name="Picture 10" descr="fig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32000"/>
            <a:ext cx="4038600" cy="3662363"/>
          </a:xfrm>
          <a:noFill/>
        </p:spPr>
      </p:pic>
      <p:sp>
        <p:nvSpPr>
          <p:cNvPr id="5" name="Forma livre 4"/>
          <p:cNvSpPr/>
          <p:nvPr/>
        </p:nvSpPr>
        <p:spPr>
          <a:xfrm>
            <a:off x="7213600" y="4586288"/>
            <a:ext cx="449263" cy="231775"/>
          </a:xfrm>
          <a:custGeom>
            <a:avLst/>
            <a:gdLst>
              <a:gd name="connsiteX0" fmla="*/ 0 w 449943"/>
              <a:gd name="connsiteY0" fmla="*/ 0 h 232229"/>
              <a:gd name="connsiteX1" fmla="*/ 130629 w 449943"/>
              <a:gd name="connsiteY1" fmla="*/ 101600 h 232229"/>
              <a:gd name="connsiteX2" fmla="*/ 449943 w 449943"/>
              <a:gd name="connsiteY2" fmla="*/ 232229 h 232229"/>
              <a:gd name="connsiteX3" fmla="*/ 449943 w 449943"/>
              <a:gd name="connsiteY3" fmla="*/ 232229 h 232229"/>
              <a:gd name="connsiteX4" fmla="*/ 449943 w 449943"/>
              <a:gd name="connsiteY4" fmla="*/ 232229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943" h="232229">
                <a:moveTo>
                  <a:pt x="0" y="0"/>
                </a:moveTo>
                <a:cubicBezTo>
                  <a:pt x="27819" y="31447"/>
                  <a:pt x="55639" y="62895"/>
                  <a:pt x="130629" y="101600"/>
                </a:cubicBezTo>
                <a:cubicBezTo>
                  <a:pt x="205620" y="140305"/>
                  <a:pt x="449943" y="232229"/>
                  <a:pt x="449943" y="232229"/>
                </a:cubicBezTo>
                <a:lnTo>
                  <a:pt x="449943" y="232229"/>
                </a:lnTo>
                <a:lnTo>
                  <a:pt x="449943" y="232229"/>
                </a:lnTo>
              </a:path>
            </a:pathLst>
          </a:cu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304800"/>
            <a:ext cx="7543800" cy="11557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Profundas: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Veia jugular interna e veia subclávia</a:t>
            </a:r>
            <a:b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Drenagem linfática: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ducto torácico e 2. ducto linfático direito </a:t>
            </a: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4" descr="pagina - 910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654175"/>
            <a:ext cx="5715008" cy="4775200"/>
          </a:xfrm>
          <a:noFill/>
          <a:ln>
            <a:solidFill>
              <a:srgbClr val="0070C0"/>
            </a:solidFill>
          </a:ln>
        </p:spPr>
      </p:pic>
      <p:pic>
        <p:nvPicPr>
          <p:cNvPr id="6" name="Picture 8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1214422"/>
            <a:ext cx="3662362" cy="5454650"/>
          </a:xfrm>
          <a:prstGeom prst="rect">
            <a:avLst/>
          </a:prstGeom>
          <a:solidFill>
            <a:schemeClr val="tx2"/>
          </a:solidFill>
          <a:ln w="38100">
            <a:solidFill>
              <a:schemeClr val="accent1"/>
            </a:solidFill>
          </a:ln>
        </p:spPr>
      </p:pic>
      <p:pic>
        <p:nvPicPr>
          <p:cNvPr id="7" name="Picture 11" descr="pagina - 500 - 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4704176" cy="3429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Forma livre 7"/>
          <p:cNvSpPr/>
          <p:nvPr/>
        </p:nvSpPr>
        <p:spPr>
          <a:xfrm>
            <a:off x="7447935" y="3185652"/>
            <a:ext cx="400665" cy="2566219"/>
          </a:xfrm>
          <a:custGeom>
            <a:avLst/>
            <a:gdLst>
              <a:gd name="connsiteX0" fmla="*/ 0 w 400665"/>
              <a:gd name="connsiteY0" fmla="*/ 0 h 2566219"/>
              <a:gd name="connsiteX1" fmla="*/ 339213 w 400665"/>
              <a:gd name="connsiteY1" fmla="*/ 855406 h 2566219"/>
              <a:gd name="connsiteX2" fmla="*/ 368710 w 400665"/>
              <a:gd name="connsiteY2" fmla="*/ 1150374 h 2566219"/>
              <a:gd name="connsiteX3" fmla="*/ 368710 w 400665"/>
              <a:gd name="connsiteY3" fmla="*/ 1548580 h 2566219"/>
              <a:gd name="connsiteX4" fmla="*/ 368710 w 400665"/>
              <a:gd name="connsiteY4" fmla="*/ 1917290 h 2566219"/>
              <a:gd name="connsiteX5" fmla="*/ 235975 w 400665"/>
              <a:gd name="connsiteY5" fmla="*/ 2300748 h 2566219"/>
              <a:gd name="connsiteX6" fmla="*/ 206478 w 400665"/>
              <a:gd name="connsiteY6" fmla="*/ 2566219 h 2566219"/>
              <a:gd name="connsiteX7" fmla="*/ 206478 w 400665"/>
              <a:gd name="connsiteY7" fmla="*/ 2566219 h 256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665" h="2566219">
                <a:moveTo>
                  <a:pt x="0" y="0"/>
                </a:moveTo>
                <a:cubicBezTo>
                  <a:pt x="138880" y="331838"/>
                  <a:pt x="277761" y="663677"/>
                  <a:pt x="339213" y="855406"/>
                </a:cubicBezTo>
                <a:cubicBezTo>
                  <a:pt x="400665" y="1047135"/>
                  <a:pt x="363794" y="1034845"/>
                  <a:pt x="368710" y="1150374"/>
                </a:cubicBezTo>
                <a:cubicBezTo>
                  <a:pt x="373626" y="1265903"/>
                  <a:pt x="368710" y="1548580"/>
                  <a:pt x="368710" y="1548580"/>
                </a:cubicBezTo>
                <a:cubicBezTo>
                  <a:pt x="368710" y="1676399"/>
                  <a:pt x="390833" y="1791929"/>
                  <a:pt x="368710" y="1917290"/>
                </a:cubicBezTo>
                <a:cubicBezTo>
                  <a:pt x="346587" y="2042651"/>
                  <a:pt x="263014" y="2192593"/>
                  <a:pt x="235975" y="2300748"/>
                </a:cubicBezTo>
                <a:cubicBezTo>
                  <a:pt x="208936" y="2408903"/>
                  <a:pt x="206478" y="2566219"/>
                  <a:pt x="206478" y="2566219"/>
                </a:cubicBezTo>
                <a:lnTo>
                  <a:pt x="206478" y="2566219"/>
                </a:ln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691516"/>
            <a:ext cx="230425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Início:</a:t>
            </a:r>
            <a:r>
              <a:rPr lang="pt-BR" b="1" dirty="0" smtClean="0"/>
              <a:t> Forame jugular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251520" y="4437112"/>
            <a:ext cx="1224136" cy="2880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707904" y="3933056"/>
            <a:ext cx="1224136" cy="2880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417638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NERVOS CRANIANOS NO PESCOÇO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700" b="1" dirty="0" smtClean="0"/>
              <a:t>Nervo Facial-intermédio (VII) e Nervo Acessório (XI)</a:t>
            </a:r>
          </a:p>
        </p:txBody>
      </p:sp>
      <p:pic>
        <p:nvPicPr>
          <p:cNvPr id="12292" name="Picture 8" descr="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2693" y="1914083"/>
            <a:ext cx="4208463" cy="4178742"/>
          </a:xfrm>
          <a:noFill/>
          <a:ln>
            <a:solidFill>
              <a:schemeClr val="tx2"/>
            </a:solidFill>
          </a:ln>
        </p:spPr>
      </p:pic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8" descr="V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500175"/>
            <a:ext cx="4579797" cy="4572032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2339752" y="4509120"/>
            <a:ext cx="360040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sz="18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Nervo Vago (X)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Ramos: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Nervos laríngeos superiores  e nervos laríngeos recorrentes D e </a:t>
            </a:r>
            <a:r>
              <a:rPr lang="pt-BR" sz="18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1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t-BR" sz="1800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7" descr="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6588" y="1500174"/>
            <a:ext cx="4292602" cy="5285197"/>
          </a:xfrm>
          <a:noFill/>
        </p:spPr>
      </p:pic>
      <p:pic>
        <p:nvPicPr>
          <p:cNvPr id="13316" name="Picture 8" descr="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600200"/>
            <a:ext cx="35306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/>
              <a:t>Nervo Hipoglosso (XII)</a:t>
            </a:r>
          </a:p>
        </p:txBody>
      </p:sp>
      <p:pic>
        <p:nvPicPr>
          <p:cNvPr id="14339" name="Picture 4" descr="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12134" y="1500174"/>
            <a:ext cx="547451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Fáscia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cervical;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Músculos supra e </a:t>
            </a:r>
            <a:r>
              <a:rPr lang="pt-BR" altLang="pt-BR" sz="2400" b="1" dirty="0" err="1" smtClean="0">
                <a:latin typeface="Arial" pitchFamily="34" charset="0"/>
                <a:cs typeface="Arial" pitchFamily="34" charset="0"/>
              </a:rPr>
              <a:t>infra-hióideos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Vísceras cervicais;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Vascularização e inervação.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PESCOÇ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52528" cy="356439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b="1" dirty="0" err="1" smtClean="0">
                <a:solidFill>
                  <a:schemeClr val="tx2"/>
                </a:solidFill>
              </a:rPr>
              <a:t>Fáscia</a:t>
            </a:r>
            <a:r>
              <a:rPr lang="pt-BR" sz="3100" b="1" dirty="0" smtClean="0">
                <a:solidFill>
                  <a:schemeClr val="tx2"/>
                </a:solidFill>
              </a:rPr>
              <a:t> cervical (= </a:t>
            </a:r>
            <a:r>
              <a:rPr lang="pt-BR" sz="3100" b="1" dirty="0" err="1" smtClean="0">
                <a:solidFill>
                  <a:schemeClr val="tx2"/>
                </a:solidFill>
              </a:rPr>
              <a:t>Colli</a:t>
            </a:r>
            <a:r>
              <a:rPr lang="pt-BR" sz="3100" b="1" dirty="0" smtClean="0">
                <a:solidFill>
                  <a:schemeClr val="tx2"/>
                </a:solidFill>
              </a:rPr>
              <a:t>) : </a:t>
            </a:r>
            <a:r>
              <a:rPr lang="pt-BR" sz="2400" b="1" dirty="0" smtClean="0">
                <a:solidFill>
                  <a:srgbClr val="FF0000"/>
                </a:solidFill>
              </a:rPr>
              <a:t/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Lâminas: superficial, pré-traqueal e pré-vertebral.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7171" name="Picture 4" descr="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4387850" cy="4824412"/>
          </a:xfrm>
          <a:noFill/>
        </p:spPr>
      </p:pic>
      <p:pic>
        <p:nvPicPr>
          <p:cNvPr id="10247" name="Picture 7" descr="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700213"/>
            <a:ext cx="4244975" cy="4835525"/>
          </a:xfrm>
          <a:noFill/>
        </p:spPr>
      </p:pic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4932363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32363" y="4581525"/>
            <a:ext cx="3960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067944" y="764704"/>
            <a:ext cx="1512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331640" y="2276872"/>
            <a:ext cx="2016224" cy="14401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63023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defRPr/>
            </a:pPr>
            <a:r>
              <a:rPr lang="pt-BR" sz="3200" b="1" dirty="0" smtClean="0"/>
              <a:t>Vísceras cervicais</a:t>
            </a:r>
            <a:endParaRPr lang="pt-BR" sz="3200" b="1" dirty="0"/>
          </a:p>
        </p:txBody>
      </p:sp>
      <p:pic>
        <p:nvPicPr>
          <p:cNvPr id="25603" name="Picture 4" descr="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1322" y="855663"/>
            <a:ext cx="4298950" cy="5957887"/>
          </a:xfrm>
          <a:noFill/>
          <a:ln>
            <a:solidFill>
              <a:schemeClr val="accent2"/>
            </a:solidFill>
          </a:ln>
        </p:spPr>
      </p:pic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256" y="1787141"/>
            <a:ext cx="2958108" cy="3642123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>
          <a:xfrm>
            <a:off x="1857356" y="3357562"/>
            <a:ext cx="3074684" cy="19436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1214422"/>
            <a:ext cx="2940523" cy="37734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340768"/>
            <a:ext cx="4038600" cy="3862387"/>
          </a:xfrm>
        </p:spPr>
      </p:pic>
      <p:pic>
        <p:nvPicPr>
          <p:cNvPr id="25604" name="Picture 4" descr="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21288" y="1600200"/>
            <a:ext cx="2892425" cy="2185988"/>
          </a:xfrm>
        </p:spPr>
      </p:pic>
      <p:pic>
        <p:nvPicPr>
          <p:cNvPr id="25605" name="Picture 5" descr="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6550" y="3938588"/>
            <a:ext cx="2501900" cy="2187575"/>
          </a:xfrm>
        </p:spPr>
      </p:pic>
      <p:sp>
        <p:nvSpPr>
          <p:cNvPr id="7" name="CaixaDeTexto 6"/>
          <p:cNvSpPr txBox="1"/>
          <p:nvPr/>
        </p:nvSpPr>
        <p:spPr>
          <a:xfrm>
            <a:off x="71406" y="214290"/>
            <a:ext cx="8929718" cy="8925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1.  Músculos Supra-hióideos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Elevam  e fixam o hióide, o assoalho oral e a língua (deglutição e fala).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5373216"/>
            <a:ext cx="2376264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M. </a:t>
            </a:r>
            <a:r>
              <a:rPr lang="pt-BR" b="1" dirty="0" err="1" smtClean="0"/>
              <a:t>milohióideo</a:t>
            </a:r>
            <a:endParaRPr lang="pt-BR" b="1" dirty="0" smtClean="0"/>
          </a:p>
          <a:p>
            <a:pPr algn="ctr"/>
            <a:r>
              <a:rPr lang="pt-BR" b="1" dirty="0" smtClean="0"/>
              <a:t>M. </a:t>
            </a:r>
            <a:r>
              <a:rPr lang="pt-BR" b="1" dirty="0" err="1" smtClean="0"/>
              <a:t>geniohióideo</a:t>
            </a:r>
            <a:endParaRPr lang="pt-BR" b="1" dirty="0" smtClean="0"/>
          </a:p>
          <a:p>
            <a:pPr algn="ctr"/>
            <a:r>
              <a:rPr lang="pt-BR" b="1" dirty="0" smtClean="0"/>
              <a:t>M. </a:t>
            </a:r>
            <a:r>
              <a:rPr lang="pt-BR" b="1" dirty="0" err="1" smtClean="0"/>
              <a:t>estilohióideo</a:t>
            </a:r>
            <a:endParaRPr lang="pt-BR" b="1" dirty="0" smtClean="0"/>
          </a:p>
          <a:p>
            <a:pPr algn="ctr"/>
            <a:r>
              <a:rPr lang="pt-BR" b="1" dirty="0" smtClean="0"/>
              <a:t>M. </a:t>
            </a:r>
            <a:r>
              <a:rPr lang="pt-BR" b="1" dirty="0" err="1" smtClean="0"/>
              <a:t>digástrico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6093296"/>
            <a:ext cx="237626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Inervação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357167"/>
            <a:ext cx="3890960" cy="271464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Músculos Infra-hióideos</a:t>
            </a:r>
          </a:p>
          <a:p>
            <a:pPr>
              <a:buFont typeface="Wingdings" pitchFamily="2" charset="2"/>
              <a:buNone/>
            </a:pPr>
            <a:endParaRPr lang="pt-BR" sz="1800" b="1" dirty="0" smtClean="0">
              <a:solidFill>
                <a:srgbClr val="CC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pt-BR" sz="1800" b="1" dirty="0" smtClean="0"/>
              <a:t>    Fixam o hióide, esterno, clavícula e escápula e abaixam o hióide e a laringe durante a deglutição e a fonação.</a:t>
            </a:r>
          </a:p>
        </p:txBody>
      </p:sp>
      <p:pic>
        <p:nvPicPr>
          <p:cNvPr id="19459" name="Picture 4" descr="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7357" y="981075"/>
            <a:ext cx="5075237" cy="5543550"/>
          </a:xfrm>
          <a:noFill/>
        </p:spPr>
      </p:pic>
      <p:sp>
        <p:nvSpPr>
          <p:cNvPr id="4" name="CaixaDeTexto 3"/>
          <p:cNvSpPr txBox="1"/>
          <p:nvPr/>
        </p:nvSpPr>
        <p:spPr>
          <a:xfrm>
            <a:off x="899592" y="3573016"/>
            <a:ext cx="237626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Inervação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sz="2400" b="1" dirty="0" smtClean="0"/>
              <a:t>Plexo Cervical </a:t>
            </a:r>
            <a:r>
              <a:rPr lang="pt-BR" sz="2400" b="1" dirty="0" smtClean="0">
                <a:solidFill>
                  <a:schemeClr val="bg1"/>
                </a:solidFill>
              </a:rPr>
              <a:t>(alça cervical: C1, C2 e C3)</a:t>
            </a:r>
          </a:p>
        </p:txBody>
      </p:sp>
      <p:pic>
        <p:nvPicPr>
          <p:cNvPr id="37895" name="Picture 7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24063"/>
            <a:ext cx="4038600" cy="3676650"/>
          </a:xfrm>
          <a:noFill/>
        </p:spPr>
      </p:pic>
      <p:pic>
        <p:nvPicPr>
          <p:cNvPr id="20484" name="Picture 4" descr="lâmina - 123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500174"/>
            <a:ext cx="4857784" cy="4739552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2555776" y="1052736"/>
            <a:ext cx="38884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Mm. </a:t>
            </a:r>
            <a:r>
              <a:rPr lang="pt-BR" b="1" dirty="0" err="1" smtClean="0"/>
              <a:t>infra-hióideos</a:t>
            </a:r>
            <a:r>
              <a:rPr lang="pt-BR" b="1" dirty="0" smtClean="0"/>
              <a:t> e m. </a:t>
            </a:r>
            <a:r>
              <a:rPr lang="pt-BR" b="1" dirty="0" err="1" smtClean="0"/>
              <a:t>genio-hióideo</a:t>
            </a:r>
            <a:endParaRPr lang="pt-BR" b="1" dirty="0"/>
          </a:p>
        </p:txBody>
      </p:sp>
      <p:sp>
        <p:nvSpPr>
          <p:cNvPr id="8" name="Forma livre 7"/>
          <p:cNvSpPr/>
          <p:nvPr/>
        </p:nvSpPr>
        <p:spPr>
          <a:xfrm>
            <a:off x="3487163" y="1770743"/>
            <a:ext cx="1883123" cy="2815771"/>
          </a:xfrm>
          <a:custGeom>
            <a:avLst/>
            <a:gdLst>
              <a:gd name="connsiteX0" fmla="*/ 1142894 w 1883123"/>
              <a:gd name="connsiteY0" fmla="*/ 0 h 2815771"/>
              <a:gd name="connsiteX1" fmla="*/ 1142894 w 1883123"/>
              <a:gd name="connsiteY1" fmla="*/ 0 h 2815771"/>
              <a:gd name="connsiteX2" fmla="*/ 1694437 w 1883123"/>
              <a:gd name="connsiteY2" fmla="*/ 188686 h 2815771"/>
              <a:gd name="connsiteX3" fmla="*/ 1723466 w 1883123"/>
              <a:gd name="connsiteY3" fmla="*/ 232228 h 2815771"/>
              <a:gd name="connsiteX4" fmla="*/ 1767008 w 1883123"/>
              <a:gd name="connsiteY4" fmla="*/ 333828 h 2815771"/>
              <a:gd name="connsiteX5" fmla="*/ 1839580 w 1883123"/>
              <a:gd name="connsiteY5" fmla="*/ 566057 h 2815771"/>
              <a:gd name="connsiteX6" fmla="*/ 1883123 w 1883123"/>
              <a:gd name="connsiteY6" fmla="*/ 856343 h 2815771"/>
              <a:gd name="connsiteX7" fmla="*/ 1868608 w 1883123"/>
              <a:gd name="connsiteY7" fmla="*/ 1611086 h 2815771"/>
              <a:gd name="connsiteX8" fmla="*/ 1839580 w 1883123"/>
              <a:gd name="connsiteY8" fmla="*/ 1669143 h 2815771"/>
              <a:gd name="connsiteX9" fmla="*/ 1825066 w 1883123"/>
              <a:gd name="connsiteY9" fmla="*/ 1770743 h 2815771"/>
              <a:gd name="connsiteX10" fmla="*/ 1810551 w 1883123"/>
              <a:gd name="connsiteY10" fmla="*/ 1843314 h 2815771"/>
              <a:gd name="connsiteX11" fmla="*/ 1781523 w 1883123"/>
              <a:gd name="connsiteY11" fmla="*/ 1944914 h 2815771"/>
              <a:gd name="connsiteX12" fmla="*/ 1752494 w 1883123"/>
              <a:gd name="connsiteY12" fmla="*/ 2075543 h 2815771"/>
              <a:gd name="connsiteX13" fmla="*/ 1723466 w 1883123"/>
              <a:gd name="connsiteY13" fmla="*/ 2322286 h 2815771"/>
              <a:gd name="connsiteX14" fmla="*/ 1694437 w 1883123"/>
              <a:gd name="connsiteY14" fmla="*/ 2409371 h 2815771"/>
              <a:gd name="connsiteX15" fmla="*/ 1679923 w 1883123"/>
              <a:gd name="connsiteY15" fmla="*/ 2496457 h 2815771"/>
              <a:gd name="connsiteX16" fmla="*/ 1636380 w 1883123"/>
              <a:gd name="connsiteY16" fmla="*/ 2641600 h 2815771"/>
              <a:gd name="connsiteX17" fmla="*/ 1549294 w 1883123"/>
              <a:gd name="connsiteY17" fmla="*/ 2699657 h 2815771"/>
              <a:gd name="connsiteX18" fmla="*/ 1389637 w 1883123"/>
              <a:gd name="connsiteY18" fmla="*/ 2728686 h 2815771"/>
              <a:gd name="connsiteX19" fmla="*/ 1346094 w 1883123"/>
              <a:gd name="connsiteY19" fmla="*/ 2743200 h 2815771"/>
              <a:gd name="connsiteX20" fmla="*/ 1157408 w 1883123"/>
              <a:gd name="connsiteY20" fmla="*/ 2772228 h 2815771"/>
              <a:gd name="connsiteX21" fmla="*/ 1070323 w 1883123"/>
              <a:gd name="connsiteY21" fmla="*/ 2801257 h 2815771"/>
              <a:gd name="connsiteX22" fmla="*/ 1026780 w 1883123"/>
              <a:gd name="connsiteY22" fmla="*/ 2815771 h 2815771"/>
              <a:gd name="connsiteX23" fmla="*/ 896151 w 1883123"/>
              <a:gd name="connsiteY23" fmla="*/ 2801257 h 2815771"/>
              <a:gd name="connsiteX24" fmla="*/ 809066 w 1883123"/>
              <a:gd name="connsiteY24" fmla="*/ 2772228 h 2815771"/>
              <a:gd name="connsiteX25" fmla="*/ 765523 w 1883123"/>
              <a:gd name="connsiteY25" fmla="*/ 2728686 h 2815771"/>
              <a:gd name="connsiteX26" fmla="*/ 721980 w 1883123"/>
              <a:gd name="connsiteY26" fmla="*/ 2714171 h 2815771"/>
              <a:gd name="connsiteX27" fmla="*/ 649408 w 1883123"/>
              <a:gd name="connsiteY27" fmla="*/ 2656114 h 2815771"/>
              <a:gd name="connsiteX28" fmla="*/ 533294 w 1883123"/>
              <a:gd name="connsiteY28" fmla="*/ 2612571 h 2815771"/>
              <a:gd name="connsiteX29" fmla="*/ 402666 w 1883123"/>
              <a:gd name="connsiteY29" fmla="*/ 2496457 h 2815771"/>
              <a:gd name="connsiteX30" fmla="*/ 359123 w 1883123"/>
              <a:gd name="connsiteY30" fmla="*/ 2467428 h 2815771"/>
              <a:gd name="connsiteX31" fmla="*/ 286551 w 1883123"/>
              <a:gd name="connsiteY31" fmla="*/ 2409371 h 2815771"/>
              <a:gd name="connsiteX32" fmla="*/ 257523 w 1883123"/>
              <a:gd name="connsiteY32" fmla="*/ 2365828 h 2815771"/>
              <a:gd name="connsiteX33" fmla="*/ 213980 w 1883123"/>
              <a:gd name="connsiteY33" fmla="*/ 2336800 h 2815771"/>
              <a:gd name="connsiteX34" fmla="*/ 155923 w 1883123"/>
              <a:gd name="connsiteY34" fmla="*/ 2206171 h 2815771"/>
              <a:gd name="connsiteX35" fmla="*/ 141408 w 1883123"/>
              <a:gd name="connsiteY35" fmla="*/ 2162628 h 2815771"/>
              <a:gd name="connsiteX36" fmla="*/ 112380 w 1883123"/>
              <a:gd name="connsiteY36" fmla="*/ 2002971 h 2815771"/>
              <a:gd name="connsiteX37" fmla="*/ 83351 w 1883123"/>
              <a:gd name="connsiteY37" fmla="*/ 1915886 h 2815771"/>
              <a:gd name="connsiteX38" fmla="*/ 54323 w 1883123"/>
              <a:gd name="connsiteY38" fmla="*/ 1872343 h 2815771"/>
              <a:gd name="connsiteX39" fmla="*/ 25294 w 1883123"/>
              <a:gd name="connsiteY39" fmla="*/ 1756228 h 2815771"/>
              <a:gd name="connsiteX40" fmla="*/ 68837 w 1883123"/>
              <a:gd name="connsiteY40" fmla="*/ 1291771 h 2815771"/>
              <a:gd name="connsiteX41" fmla="*/ 83351 w 1883123"/>
              <a:gd name="connsiteY41" fmla="*/ 1248228 h 2815771"/>
              <a:gd name="connsiteX42" fmla="*/ 112380 w 1883123"/>
              <a:gd name="connsiteY42" fmla="*/ 1204686 h 2815771"/>
              <a:gd name="connsiteX43" fmla="*/ 141408 w 1883123"/>
              <a:gd name="connsiteY43" fmla="*/ 1103086 h 2815771"/>
              <a:gd name="connsiteX44" fmla="*/ 170437 w 1883123"/>
              <a:gd name="connsiteY44" fmla="*/ 1059543 h 2815771"/>
              <a:gd name="connsiteX45" fmla="*/ 213980 w 1883123"/>
              <a:gd name="connsiteY45" fmla="*/ 972457 h 2815771"/>
              <a:gd name="connsiteX46" fmla="*/ 257523 w 1883123"/>
              <a:gd name="connsiteY46" fmla="*/ 928914 h 2815771"/>
              <a:gd name="connsiteX47" fmla="*/ 286551 w 1883123"/>
              <a:gd name="connsiteY47" fmla="*/ 885371 h 2815771"/>
              <a:gd name="connsiteX48" fmla="*/ 431694 w 1883123"/>
              <a:gd name="connsiteY48" fmla="*/ 754743 h 2815771"/>
              <a:gd name="connsiteX49" fmla="*/ 489751 w 1883123"/>
              <a:gd name="connsiteY49" fmla="*/ 667657 h 2815771"/>
              <a:gd name="connsiteX50" fmla="*/ 576837 w 1883123"/>
              <a:gd name="connsiteY50" fmla="*/ 595086 h 2815771"/>
              <a:gd name="connsiteX51" fmla="*/ 620380 w 1883123"/>
              <a:gd name="connsiteY51" fmla="*/ 566057 h 2815771"/>
              <a:gd name="connsiteX52" fmla="*/ 649408 w 1883123"/>
              <a:gd name="connsiteY52" fmla="*/ 508000 h 2815771"/>
              <a:gd name="connsiteX53" fmla="*/ 663923 w 1883123"/>
              <a:gd name="connsiteY53" fmla="*/ 449943 h 2815771"/>
              <a:gd name="connsiteX54" fmla="*/ 692951 w 1883123"/>
              <a:gd name="connsiteY54" fmla="*/ 406400 h 2815771"/>
              <a:gd name="connsiteX55" fmla="*/ 721980 w 1883123"/>
              <a:gd name="connsiteY55" fmla="*/ 319314 h 2815771"/>
              <a:gd name="connsiteX56" fmla="*/ 780037 w 1883123"/>
              <a:gd name="connsiteY56" fmla="*/ 232228 h 2815771"/>
              <a:gd name="connsiteX57" fmla="*/ 823580 w 1883123"/>
              <a:gd name="connsiteY57" fmla="*/ 145143 h 2815771"/>
              <a:gd name="connsiteX58" fmla="*/ 867123 w 1883123"/>
              <a:gd name="connsiteY58" fmla="*/ 116114 h 2815771"/>
              <a:gd name="connsiteX59" fmla="*/ 896151 w 1883123"/>
              <a:gd name="connsiteY59" fmla="*/ 72571 h 2815771"/>
              <a:gd name="connsiteX60" fmla="*/ 983237 w 1883123"/>
              <a:gd name="connsiteY60" fmla="*/ 29028 h 2815771"/>
              <a:gd name="connsiteX61" fmla="*/ 1055808 w 1883123"/>
              <a:gd name="connsiteY61" fmla="*/ 43543 h 2815771"/>
              <a:gd name="connsiteX62" fmla="*/ 1142894 w 1883123"/>
              <a:gd name="connsiteY62" fmla="*/ 72571 h 2815771"/>
              <a:gd name="connsiteX63" fmla="*/ 1273523 w 1883123"/>
              <a:gd name="connsiteY63" fmla="*/ 58057 h 2815771"/>
              <a:gd name="connsiteX64" fmla="*/ 1273523 w 1883123"/>
              <a:gd name="connsiteY64" fmla="*/ 58057 h 281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83123" h="2815771">
                <a:moveTo>
                  <a:pt x="1142894" y="0"/>
                </a:moveTo>
                <a:lnTo>
                  <a:pt x="1142894" y="0"/>
                </a:lnTo>
                <a:cubicBezTo>
                  <a:pt x="1326742" y="62895"/>
                  <a:pt x="1514026" y="116522"/>
                  <a:pt x="1694437" y="188686"/>
                </a:cubicBezTo>
                <a:cubicBezTo>
                  <a:pt x="1710633" y="195164"/>
                  <a:pt x="1715665" y="216626"/>
                  <a:pt x="1723466" y="232228"/>
                </a:cubicBezTo>
                <a:cubicBezTo>
                  <a:pt x="1739944" y="265184"/>
                  <a:pt x="1754903" y="299027"/>
                  <a:pt x="1767008" y="333828"/>
                </a:cubicBezTo>
                <a:cubicBezTo>
                  <a:pt x="1793651" y="410428"/>
                  <a:pt x="1826247" y="486059"/>
                  <a:pt x="1839580" y="566057"/>
                </a:cubicBezTo>
                <a:cubicBezTo>
                  <a:pt x="1875020" y="778704"/>
                  <a:pt x="1861307" y="681825"/>
                  <a:pt x="1883123" y="856343"/>
                </a:cubicBezTo>
                <a:cubicBezTo>
                  <a:pt x="1878285" y="1107924"/>
                  <a:pt x="1882069" y="1359819"/>
                  <a:pt x="1868608" y="1611086"/>
                </a:cubicBezTo>
                <a:cubicBezTo>
                  <a:pt x="1867451" y="1632692"/>
                  <a:pt x="1845273" y="1648269"/>
                  <a:pt x="1839580" y="1669143"/>
                </a:cubicBezTo>
                <a:cubicBezTo>
                  <a:pt x="1830579" y="1702148"/>
                  <a:pt x="1830690" y="1736998"/>
                  <a:pt x="1825066" y="1770743"/>
                </a:cubicBezTo>
                <a:cubicBezTo>
                  <a:pt x="1821010" y="1795077"/>
                  <a:pt x="1815903" y="1819232"/>
                  <a:pt x="1810551" y="1843314"/>
                </a:cubicBezTo>
                <a:cubicBezTo>
                  <a:pt x="1787865" y="1945400"/>
                  <a:pt x="1805767" y="1860062"/>
                  <a:pt x="1781523" y="1944914"/>
                </a:cubicBezTo>
                <a:cubicBezTo>
                  <a:pt x="1767854" y="1992754"/>
                  <a:pt x="1762473" y="2025644"/>
                  <a:pt x="1752494" y="2075543"/>
                </a:cubicBezTo>
                <a:cubicBezTo>
                  <a:pt x="1747404" y="2131534"/>
                  <a:pt x="1740108" y="2255719"/>
                  <a:pt x="1723466" y="2322286"/>
                </a:cubicBezTo>
                <a:cubicBezTo>
                  <a:pt x="1716045" y="2351971"/>
                  <a:pt x="1699467" y="2379189"/>
                  <a:pt x="1694437" y="2409371"/>
                </a:cubicBezTo>
                <a:cubicBezTo>
                  <a:pt x="1689599" y="2438400"/>
                  <a:pt x="1685695" y="2467599"/>
                  <a:pt x="1679923" y="2496457"/>
                </a:cubicBezTo>
                <a:cubicBezTo>
                  <a:pt x="1675454" y="2518801"/>
                  <a:pt x="1644922" y="2635906"/>
                  <a:pt x="1636380" y="2641600"/>
                </a:cubicBezTo>
                <a:cubicBezTo>
                  <a:pt x="1607351" y="2660952"/>
                  <a:pt x="1583140" y="2691196"/>
                  <a:pt x="1549294" y="2699657"/>
                </a:cubicBezTo>
                <a:cubicBezTo>
                  <a:pt x="1458048" y="2722468"/>
                  <a:pt x="1510984" y="2711350"/>
                  <a:pt x="1389637" y="2728686"/>
                </a:cubicBezTo>
                <a:cubicBezTo>
                  <a:pt x="1375123" y="2733524"/>
                  <a:pt x="1361029" y="2739881"/>
                  <a:pt x="1346094" y="2743200"/>
                </a:cubicBezTo>
                <a:cubicBezTo>
                  <a:pt x="1309845" y="2751255"/>
                  <a:pt x="1189817" y="2767598"/>
                  <a:pt x="1157408" y="2772228"/>
                </a:cubicBezTo>
                <a:lnTo>
                  <a:pt x="1070323" y="2801257"/>
                </a:lnTo>
                <a:lnTo>
                  <a:pt x="1026780" y="2815771"/>
                </a:lnTo>
                <a:cubicBezTo>
                  <a:pt x="983237" y="2810933"/>
                  <a:pt x="939111" y="2809849"/>
                  <a:pt x="896151" y="2801257"/>
                </a:cubicBezTo>
                <a:cubicBezTo>
                  <a:pt x="866147" y="2795256"/>
                  <a:pt x="809066" y="2772228"/>
                  <a:pt x="809066" y="2772228"/>
                </a:cubicBezTo>
                <a:cubicBezTo>
                  <a:pt x="794552" y="2757714"/>
                  <a:pt x="782602" y="2740072"/>
                  <a:pt x="765523" y="2728686"/>
                </a:cubicBezTo>
                <a:cubicBezTo>
                  <a:pt x="752793" y="2720199"/>
                  <a:pt x="733927" y="2723729"/>
                  <a:pt x="721980" y="2714171"/>
                </a:cubicBezTo>
                <a:cubicBezTo>
                  <a:pt x="628194" y="2639142"/>
                  <a:pt x="758852" y="2692594"/>
                  <a:pt x="649408" y="2656114"/>
                </a:cubicBezTo>
                <a:cubicBezTo>
                  <a:pt x="547296" y="2588039"/>
                  <a:pt x="676774" y="2666376"/>
                  <a:pt x="533294" y="2612571"/>
                </a:cubicBezTo>
                <a:cubicBezTo>
                  <a:pt x="485009" y="2594464"/>
                  <a:pt x="432859" y="2516586"/>
                  <a:pt x="402666" y="2496457"/>
                </a:cubicBezTo>
                <a:lnTo>
                  <a:pt x="359123" y="2467428"/>
                </a:lnTo>
                <a:cubicBezTo>
                  <a:pt x="275927" y="2342638"/>
                  <a:pt x="386708" y="2489498"/>
                  <a:pt x="286551" y="2409371"/>
                </a:cubicBezTo>
                <a:cubicBezTo>
                  <a:pt x="272930" y="2398474"/>
                  <a:pt x="269858" y="2378163"/>
                  <a:pt x="257523" y="2365828"/>
                </a:cubicBezTo>
                <a:cubicBezTo>
                  <a:pt x="245188" y="2353493"/>
                  <a:pt x="228494" y="2346476"/>
                  <a:pt x="213980" y="2336800"/>
                </a:cubicBezTo>
                <a:cubicBezTo>
                  <a:pt x="167977" y="2267796"/>
                  <a:pt x="190469" y="2309808"/>
                  <a:pt x="155923" y="2206171"/>
                </a:cubicBezTo>
                <a:lnTo>
                  <a:pt x="141408" y="2162628"/>
                </a:lnTo>
                <a:cubicBezTo>
                  <a:pt x="131187" y="2091077"/>
                  <a:pt x="131043" y="2065181"/>
                  <a:pt x="112380" y="2002971"/>
                </a:cubicBezTo>
                <a:cubicBezTo>
                  <a:pt x="103587" y="1973663"/>
                  <a:pt x="100324" y="1941346"/>
                  <a:pt x="83351" y="1915886"/>
                </a:cubicBezTo>
                <a:cubicBezTo>
                  <a:pt x="73675" y="1901372"/>
                  <a:pt x="62124" y="1887945"/>
                  <a:pt x="54323" y="1872343"/>
                </a:cubicBezTo>
                <a:cubicBezTo>
                  <a:pt x="39444" y="1842585"/>
                  <a:pt x="30816" y="1783838"/>
                  <a:pt x="25294" y="1756228"/>
                </a:cubicBezTo>
                <a:cubicBezTo>
                  <a:pt x="40984" y="1348270"/>
                  <a:pt x="0" y="1498283"/>
                  <a:pt x="68837" y="1291771"/>
                </a:cubicBezTo>
                <a:cubicBezTo>
                  <a:pt x="73675" y="1277257"/>
                  <a:pt x="74864" y="1260958"/>
                  <a:pt x="83351" y="1248228"/>
                </a:cubicBezTo>
                <a:lnTo>
                  <a:pt x="112380" y="1204686"/>
                </a:lnTo>
                <a:cubicBezTo>
                  <a:pt x="117030" y="1186084"/>
                  <a:pt x="130996" y="1123909"/>
                  <a:pt x="141408" y="1103086"/>
                </a:cubicBezTo>
                <a:cubicBezTo>
                  <a:pt x="149209" y="1087484"/>
                  <a:pt x="160761" y="1074057"/>
                  <a:pt x="170437" y="1059543"/>
                </a:cubicBezTo>
                <a:cubicBezTo>
                  <a:pt x="184984" y="1015902"/>
                  <a:pt x="182716" y="1009973"/>
                  <a:pt x="213980" y="972457"/>
                </a:cubicBezTo>
                <a:cubicBezTo>
                  <a:pt x="227121" y="956688"/>
                  <a:pt x="244382" y="944683"/>
                  <a:pt x="257523" y="928914"/>
                </a:cubicBezTo>
                <a:cubicBezTo>
                  <a:pt x="268690" y="915513"/>
                  <a:pt x="274216" y="897706"/>
                  <a:pt x="286551" y="885371"/>
                </a:cubicBezTo>
                <a:cubicBezTo>
                  <a:pt x="384046" y="787876"/>
                  <a:pt x="279043" y="983721"/>
                  <a:pt x="431694" y="754743"/>
                </a:cubicBezTo>
                <a:cubicBezTo>
                  <a:pt x="451046" y="725714"/>
                  <a:pt x="460722" y="687010"/>
                  <a:pt x="489751" y="667657"/>
                </a:cubicBezTo>
                <a:cubicBezTo>
                  <a:pt x="597861" y="595583"/>
                  <a:pt x="465081" y="688215"/>
                  <a:pt x="576837" y="595086"/>
                </a:cubicBezTo>
                <a:cubicBezTo>
                  <a:pt x="590238" y="583919"/>
                  <a:pt x="605866" y="575733"/>
                  <a:pt x="620380" y="566057"/>
                </a:cubicBezTo>
                <a:cubicBezTo>
                  <a:pt x="630056" y="546705"/>
                  <a:pt x="641811" y="528259"/>
                  <a:pt x="649408" y="508000"/>
                </a:cubicBezTo>
                <a:cubicBezTo>
                  <a:pt x="656412" y="489322"/>
                  <a:pt x="656065" y="468278"/>
                  <a:pt x="663923" y="449943"/>
                </a:cubicBezTo>
                <a:cubicBezTo>
                  <a:pt x="670795" y="433910"/>
                  <a:pt x="685866" y="422340"/>
                  <a:pt x="692951" y="406400"/>
                </a:cubicBezTo>
                <a:cubicBezTo>
                  <a:pt x="705378" y="378438"/>
                  <a:pt x="705007" y="344774"/>
                  <a:pt x="721980" y="319314"/>
                </a:cubicBezTo>
                <a:lnTo>
                  <a:pt x="780037" y="232228"/>
                </a:lnTo>
                <a:cubicBezTo>
                  <a:pt x="791842" y="196813"/>
                  <a:pt x="795443" y="173280"/>
                  <a:pt x="823580" y="145143"/>
                </a:cubicBezTo>
                <a:cubicBezTo>
                  <a:pt x="835915" y="132808"/>
                  <a:pt x="852609" y="125790"/>
                  <a:pt x="867123" y="116114"/>
                </a:cubicBezTo>
                <a:cubicBezTo>
                  <a:pt x="876799" y="101600"/>
                  <a:pt x="883816" y="84906"/>
                  <a:pt x="896151" y="72571"/>
                </a:cubicBezTo>
                <a:cubicBezTo>
                  <a:pt x="924286" y="44436"/>
                  <a:pt x="947825" y="40833"/>
                  <a:pt x="983237" y="29028"/>
                </a:cubicBezTo>
                <a:cubicBezTo>
                  <a:pt x="1007427" y="33866"/>
                  <a:pt x="1032008" y="37052"/>
                  <a:pt x="1055808" y="43543"/>
                </a:cubicBezTo>
                <a:cubicBezTo>
                  <a:pt x="1085329" y="51594"/>
                  <a:pt x="1142894" y="72571"/>
                  <a:pt x="1142894" y="72571"/>
                </a:cubicBezTo>
                <a:cubicBezTo>
                  <a:pt x="1254073" y="56689"/>
                  <a:pt x="1210284" y="58057"/>
                  <a:pt x="1273523" y="58057"/>
                </a:cubicBezTo>
                <a:lnTo>
                  <a:pt x="1273523" y="5805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3543" y="3265714"/>
            <a:ext cx="1291771" cy="1799772"/>
          </a:xfrm>
          <a:custGeom>
            <a:avLst/>
            <a:gdLst>
              <a:gd name="connsiteX0" fmla="*/ 275771 w 1291771"/>
              <a:gd name="connsiteY0" fmla="*/ 0 h 1799772"/>
              <a:gd name="connsiteX1" fmla="*/ 275771 w 1291771"/>
              <a:gd name="connsiteY1" fmla="*/ 0 h 1799772"/>
              <a:gd name="connsiteX2" fmla="*/ 609600 w 1291771"/>
              <a:gd name="connsiteY2" fmla="*/ 29029 h 1799772"/>
              <a:gd name="connsiteX3" fmla="*/ 740228 w 1291771"/>
              <a:gd name="connsiteY3" fmla="*/ 58057 h 1799772"/>
              <a:gd name="connsiteX4" fmla="*/ 1016000 w 1291771"/>
              <a:gd name="connsiteY4" fmla="*/ 72572 h 1799772"/>
              <a:gd name="connsiteX5" fmla="*/ 1074057 w 1291771"/>
              <a:gd name="connsiteY5" fmla="*/ 203200 h 1799772"/>
              <a:gd name="connsiteX6" fmla="*/ 1117600 w 1291771"/>
              <a:gd name="connsiteY6" fmla="*/ 217715 h 1799772"/>
              <a:gd name="connsiteX7" fmla="*/ 1132114 w 1291771"/>
              <a:gd name="connsiteY7" fmla="*/ 261257 h 1799772"/>
              <a:gd name="connsiteX8" fmla="*/ 1161143 w 1291771"/>
              <a:gd name="connsiteY8" fmla="*/ 435429 h 1799772"/>
              <a:gd name="connsiteX9" fmla="*/ 1175657 w 1291771"/>
              <a:gd name="connsiteY9" fmla="*/ 914400 h 1799772"/>
              <a:gd name="connsiteX10" fmla="*/ 1190171 w 1291771"/>
              <a:gd name="connsiteY10" fmla="*/ 1045029 h 1799772"/>
              <a:gd name="connsiteX11" fmla="*/ 1219200 w 1291771"/>
              <a:gd name="connsiteY11" fmla="*/ 1132115 h 1799772"/>
              <a:gd name="connsiteX12" fmla="*/ 1262743 w 1291771"/>
              <a:gd name="connsiteY12" fmla="*/ 1262743 h 1799772"/>
              <a:gd name="connsiteX13" fmla="*/ 1277257 w 1291771"/>
              <a:gd name="connsiteY13" fmla="*/ 1306286 h 1799772"/>
              <a:gd name="connsiteX14" fmla="*/ 1291771 w 1291771"/>
              <a:gd name="connsiteY14" fmla="*/ 1349829 h 1799772"/>
              <a:gd name="connsiteX15" fmla="*/ 1248228 w 1291771"/>
              <a:gd name="connsiteY15" fmla="*/ 1553029 h 1799772"/>
              <a:gd name="connsiteX16" fmla="*/ 1132114 w 1291771"/>
              <a:gd name="connsiteY16" fmla="*/ 1654629 h 1799772"/>
              <a:gd name="connsiteX17" fmla="*/ 1088571 w 1291771"/>
              <a:gd name="connsiteY17" fmla="*/ 1683657 h 1799772"/>
              <a:gd name="connsiteX18" fmla="*/ 914400 w 1291771"/>
              <a:gd name="connsiteY18" fmla="*/ 1727200 h 1799772"/>
              <a:gd name="connsiteX19" fmla="*/ 653143 w 1291771"/>
              <a:gd name="connsiteY19" fmla="*/ 1756229 h 1799772"/>
              <a:gd name="connsiteX20" fmla="*/ 522514 w 1291771"/>
              <a:gd name="connsiteY20" fmla="*/ 1770743 h 1799772"/>
              <a:gd name="connsiteX21" fmla="*/ 377371 w 1291771"/>
              <a:gd name="connsiteY21" fmla="*/ 1799772 h 1799772"/>
              <a:gd name="connsiteX22" fmla="*/ 188686 w 1291771"/>
              <a:gd name="connsiteY22" fmla="*/ 1785257 h 1799772"/>
              <a:gd name="connsiteX23" fmla="*/ 87086 w 1291771"/>
              <a:gd name="connsiteY23" fmla="*/ 1712686 h 1799772"/>
              <a:gd name="connsiteX24" fmla="*/ 72571 w 1291771"/>
              <a:gd name="connsiteY24" fmla="*/ 1654629 h 1799772"/>
              <a:gd name="connsiteX25" fmla="*/ 43543 w 1291771"/>
              <a:gd name="connsiteY25" fmla="*/ 1611086 h 1799772"/>
              <a:gd name="connsiteX26" fmla="*/ 29028 w 1291771"/>
              <a:gd name="connsiteY26" fmla="*/ 1567543 h 1799772"/>
              <a:gd name="connsiteX27" fmla="*/ 14514 w 1291771"/>
              <a:gd name="connsiteY27" fmla="*/ 1480457 h 1799772"/>
              <a:gd name="connsiteX28" fmla="*/ 0 w 1291771"/>
              <a:gd name="connsiteY28" fmla="*/ 1407886 h 1799772"/>
              <a:gd name="connsiteX29" fmla="*/ 29028 w 1291771"/>
              <a:gd name="connsiteY29" fmla="*/ 870857 h 1799772"/>
              <a:gd name="connsiteX30" fmla="*/ 58057 w 1291771"/>
              <a:gd name="connsiteY30" fmla="*/ 624115 h 1799772"/>
              <a:gd name="connsiteX31" fmla="*/ 72571 w 1291771"/>
              <a:gd name="connsiteY31" fmla="*/ 508000 h 1799772"/>
              <a:gd name="connsiteX32" fmla="*/ 116114 w 1291771"/>
              <a:gd name="connsiteY32" fmla="*/ 464457 h 1799772"/>
              <a:gd name="connsiteX33" fmla="*/ 130628 w 1291771"/>
              <a:gd name="connsiteY33" fmla="*/ 188686 h 1799772"/>
              <a:gd name="connsiteX34" fmla="*/ 159657 w 1291771"/>
              <a:gd name="connsiteY34" fmla="*/ 87086 h 1799772"/>
              <a:gd name="connsiteX35" fmla="*/ 188686 w 1291771"/>
              <a:gd name="connsiteY35" fmla="*/ 43543 h 1799772"/>
              <a:gd name="connsiteX36" fmla="*/ 275771 w 1291771"/>
              <a:gd name="connsiteY36" fmla="*/ 0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91771" h="1799772">
                <a:moveTo>
                  <a:pt x="275771" y="0"/>
                </a:moveTo>
                <a:lnTo>
                  <a:pt x="275771" y="0"/>
                </a:lnTo>
                <a:cubicBezTo>
                  <a:pt x="410084" y="8395"/>
                  <a:pt x="489468" y="7187"/>
                  <a:pt x="609600" y="29029"/>
                </a:cubicBezTo>
                <a:cubicBezTo>
                  <a:pt x="660101" y="38211"/>
                  <a:pt x="687039" y="53624"/>
                  <a:pt x="740228" y="58057"/>
                </a:cubicBezTo>
                <a:cubicBezTo>
                  <a:pt x="831961" y="65702"/>
                  <a:pt x="924076" y="67734"/>
                  <a:pt x="1016000" y="72572"/>
                </a:cubicBezTo>
                <a:cubicBezTo>
                  <a:pt x="1024871" y="99185"/>
                  <a:pt x="1042691" y="178107"/>
                  <a:pt x="1074057" y="203200"/>
                </a:cubicBezTo>
                <a:cubicBezTo>
                  <a:pt x="1086004" y="212758"/>
                  <a:pt x="1103086" y="212877"/>
                  <a:pt x="1117600" y="217715"/>
                </a:cubicBezTo>
                <a:cubicBezTo>
                  <a:pt x="1122438" y="232229"/>
                  <a:pt x="1129114" y="246255"/>
                  <a:pt x="1132114" y="261257"/>
                </a:cubicBezTo>
                <a:cubicBezTo>
                  <a:pt x="1143657" y="318972"/>
                  <a:pt x="1161143" y="435429"/>
                  <a:pt x="1161143" y="435429"/>
                </a:cubicBezTo>
                <a:cubicBezTo>
                  <a:pt x="1165981" y="595086"/>
                  <a:pt x="1168060" y="754851"/>
                  <a:pt x="1175657" y="914400"/>
                </a:cubicBezTo>
                <a:cubicBezTo>
                  <a:pt x="1177741" y="958161"/>
                  <a:pt x="1181579" y="1002069"/>
                  <a:pt x="1190171" y="1045029"/>
                </a:cubicBezTo>
                <a:cubicBezTo>
                  <a:pt x="1196172" y="1075034"/>
                  <a:pt x="1209524" y="1103086"/>
                  <a:pt x="1219200" y="1132115"/>
                </a:cubicBezTo>
                <a:lnTo>
                  <a:pt x="1262743" y="1262743"/>
                </a:lnTo>
                <a:lnTo>
                  <a:pt x="1277257" y="1306286"/>
                </a:lnTo>
                <a:lnTo>
                  <a:pt x="1291771" y="1349829"/>
                </a:lnTo>
                <a:cubicBezTo>
                  <a:pt x="1285629" y="1398965"/>
                  <a:pt x="1280047" y="1505299"/>
                  <a:pt x="1248228" y="1553029"/>
                </a:cubicBezTo>
                <a:cubicBezTo>
                  <a:pt x="1199848" y="1625600"/>
                  <a:pt x="1233714" y="1586897"/>
                  <a:pt x="1132114" y="1654629"/>
                </a:cubicBezTo>
                <a:cubicBezTo>
                  <a:pt x="1117600" y="1664305"/>
                  <a:pt x="1105120" y="1678141"/>
                  <a:pt x="1088571" y="1683657"/>
                </a:cubicBezTo>
                <a:cubicBezTo>
                  <a:pt x="961370" y="1726058"/>
                  <a:pt x="1043399" y="1703745"/>
                  <a:pt x="914400" y="1727200"/>
                </a:cubicBezTo>
                <a:cubicBezTo>
                  <a:pt x="740247" y="1758865"/>
                  <a:pt x="968004" y="1727606"/>
                  <a:pt x="653143" y="1756229"/>
                </a:cubicBezTo>
                <a:cubicBezTo>
                  <a:pt x="609512" y="1760195"/>
                  <a:pt x="566057" y="1765905"/>
                  <a:pt x="522514" y="1770743"/>
                </a:cubicBezTo>
                <a:cubicBezTo>
                  <a:pt x="468893" y="1788616"/>
                  <a:pt x="444079" y="1799772"/>
                  <a:pt x="377371" y="1799772"/>
                </a:cubicBezTo>
                <a:cubicBezTo>
                  <a:pt x="314290" y="1799772"/>
                  <a:pt x="251581" y="1790095"/>
                  <a:pt x="188686" y="1785257"/>
                </a:cubicBezTo>
                <a:cubicBezTo>
                  <a:pt x="137417" y="1768168"/>
                  <a:pt x="123337" y="1770687"/>
                  <a:pt x="87086" y="1712686"/>
                </a:cubicBezTo>
                <a:cubicBezTo>
                  <a:pt x="76514" y="1695770"/>
                  <a:pt x="80429" y="1672964"/>
                  <a:pt x="72571" y="1654629"/>
                </a:cubicBezTo>
                <a:cubicBezTo>
                  <a:pt x="65699" y="1638596"/>
                  <a:pt x="51344" y="1626688"/>
                  <a:pt x="43543" y="1611086"/>
                </a:cubicBezTo>
                <a:cubicBezTo>
                  <a:pt x="36701" y="1597402"/>
                  <a:pt x="33866" y="1582057"/>
                  <a:pt x="29028" y="1567543"/>
                </a:cubicBezTo>
                <a:cubicBezTo>
                  <a:pt x="24190" y="1538514"/>
                  <a:pt x="19778" y="1509411"/>
                  <a:pt x="14514" y="1480457"/>
                </a:cubicBezTo>
                <a:cubicBezTo>
                  <a:pt x="10101" y="1456186"/>
                  <a:pt x="0" y="1432555"/>
                  <a:pt x="0" y="1407886"/>
                </a:cubicBezTo>
                <a:cubicBezTo>
                  <a:pt x="0" y="989716"/>
                  <a:pt x="4741" y="1125863"/>
                  <a:pt x="29028" y="870857"/>
                </a:cubicBezTo>
                <a:cubicBezTo>
                  <a:pt x="74776" y="390511"/>
                  <a:pt x="19760" y="873052"/>
                  <a:pt x="58057" y="624115"/>
                </a:cubicBezTo>
                <a:cubicBezTo>
                  <a:pt x="63988" y="585562"/>
                  <a:pt x="59241" y="544658"/>
                  <a:pt x="72571" y="508000"/>
                </a:cubicBezTo>
                <a:cubicBezTo>
                  <a:pt x="79586" y="488709"/>
                  <a:pt x="101600" y="478971"/>
                  <a:pt x="116114" y="464457"/>
                </a:cubicBezTo>
                <a:cubicBezTo>
                  <a:pt x="120952" y="372533"/>
                  <a:pt x="122654" y="280391"/>
                  <a:pt x="130628" y="188686"/>
                </a:cubicBezTo>
                <a:cubicBezTo>
                  <a:pt x="131607" y="177431"/>
                  <a:pt x="152063" y="102274"/>
                  <a:pt x="159657" y="87086"/>
                </a:cubicBezTo>
                <a:cubicBezTo>
                  <a:pt x="167458" y="71484"/>
                  <a:pt x="172353" y="49668"/>
                  <a:pt x="188686" y="43543"/>
                </a:cubicBezTo>
                <a:cubicBezTo>
                  <a:pt x="215866" y="33350"/>
                  <a:pt x="261257" y="7257"/>
                  <a:pt x="275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8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743" y="1628800"/>
            <a:ext cx="4889761" cy="50405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35496" y="277813"/>
            <a:ext cx="5328592" cy="1143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C00000"/>
                </a:solidFill>
              </a:rPr>
              <a:t>Bainha </a:t>
            </a:r>
            <a:r>
              <a:rPr lang="pt-BR" sz="2400" b="1" dirty="0" err="1" smtClean="0">
                <a:solidFill>
                  <a:srgbClr val="C00000"/>
                </a:solidFill>
              </a:rPr>
              <a:t>carótica</a:t>
            </a:r>
            <a:r>
              <a:rPr lang="pt-BR" sz="2400" b="1" dirty="0" smtClean="0">
                <a:solidFill>
                  <a:srgbClr val="C00000"/>
                </a:solidFill>
              </a:rPr>
              <a:t>: </a:t>
            </a:r>
            <a:r>
              <a:rPr lang="pt-BR" sz="2400" b="1" dirty="0" smtClean="0">
                <a:solidFill>
                  <a:schemeClr val="tx2"/>
                </a:solidFill>
              </a:rPr>
              <a:t>ACC e ACI, VJI e N. Vago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Seio </a:t>
            </a:r>
            <a:r>
              <a:rPr lang="pt-BR" sz="2400" b="1" dirty="0" err="1" smtClean="0"/>
              <a:t>carótico</a:t>
            </a:r>
            <a:r>
              <a:rPr lang="pt-BR" sz="2400" b="1" dirty="0" smtClean="0"/>
              <a:t> e </a:t>
            </a:r>
            <a:r>
              <a:rPr lang="pt-BR" sz="2400" b="1" dirty="0" err="1" smtClean="0"/>
              <a:t>glomo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carótico</a:t>
            </a:r>
            <a:endParaRPr lang="pt-BR" sz="2400" b="1" dirty="0" smtClean="0"/>
          </a:p>
        </p:txBody>
      </p:sp>
      <p:pic>
        <p:nvPicPr>
          <p:cNvPr id="48135" name="Picture 7" descr="página 906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5625" y="3573463"/>
            <a:ext cx="3103563" cy="3233737"/>
          </a:xfrm>
          <a:noFill/>
          <a:ln>
            <a:solidFill>
              <a:srgbClr val="FF0000"/>
            </a:solidFill>
          </a:ln>
        </p:spPr>
      </p:pic>
      <p:pic>
        <p:nvPicPr>
          <p:cNvPr id="21508" name="Picture 8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27238"/>
            <a:ext cx="4330700" cy="4497387"/>
          </a:xfrm>
          <a:noFill/>
        </p:spPr>
      </p:pic>
      <p:pic>
        <p:nvPicPr>
          <p:cNvPr id="21509" name="Picture 9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480" y="115888"/>
            <a:ext cx="3556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Principais artérias do pescoço</a:t>
            </a:r>
          </a:p>
        </p:txBody>
      </p:sp>
      <p:pic>
        <p:nvPicPr>
          <p:cNvPr id="22531" name="Picture 7" descr="pagina - 494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7331" y="1772816"/>
            <a:ext cx="4105275" cy="4176713"/>
          </a:xfrm>
          <a:noFill/>
          <a:ln>
            <a:solidFill>
              <a:srgbClr val="FF0000"/>
            </a:solidFill>
          </a:ln>
        </p:spPr>
      </p:pic>
      <p:pic>
        <p:nvPicPr>
          <p:cNvPr id="6" name="Picture 13" descr="Resultado de imagem para arteria carotida externa e ram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596" y="1663601"/>
            <a:ext cx="4914900" cy="4357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Artéria subclávia</a:t>
            </a:r>
          </a:p>
        </p:txBody>
      </p:sp>
      <p:pic>
        <p:nvPicPr>
          <p:cNvPr id="23555" name="Picture 7" descr="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557338"/>
            <a:ext cx="4151313" cy="4997450"/>
          </a:xfrm>
          <a:noFill/>
        </p:spPr>
      </p:pic>
      <p:pic>
        <p:nvPicPr>
          <p:cNvPr id="23556" name="Picture 8" descr="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57338"/>
            <a:ext cx="4244975" cy="5013325"/>
          </a:xfrm>
          <a:noFill/>
        </p:spPr>
      </p:pic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6804025" y="4581525"/>
            <a:ext cx="431800" cy="5032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659</Words>
  <Application>Microsoft Office PowerPoint</Application>
  <PresentationFormat>Apresentação na tela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Slide 1</vt:lpstr>
      <vt:lpstr>Fáscia cervical (= Colli) :  Lâminas: superficial, pré-traqueal e pré-vertebral. </vt:lpstr>
      <vt:lpstr>Vísceras cervicais</vt:lpstr>
      <vt:lpstr>Slide 4</vt:lpstr>
      <vt:lpstr>Slide 5</vt:lpstr>
      <vt:lpstr>Plexo Cervical (alça cervical: C1, C2 e C3)</vt:lpstr>
      <vt:lpstr>Bainha carótica: ACC e ACI, VJI e N. Vago  Seio carótico e glomo carótico</vt:lpstr>
      <vt:lpstr>Principais artérias do pescoço</vt:lpstr>
      <vt:lpstr>Artéria subclávia</vt:lpstr>
      <vt:lpstr>Drenagem venosa Veias do pescoço -  Superficiais: Veia jugular externa, Veia jugular anterior e arco venoso jugular. </vt:lpstr>
      <vt:lpstr>Profundas: Veia jugular interna e veia subclávia Drenagem linfática: 1. ducto torácico e 2. ducto linfático direito </vt:lpstr>
      <vt:lpstr>NERVOS CRANIANOS NO PESCOÇO Nervo Facial-intermédio (VII) e Nervo Acessório (XI)</vt:lpstr>
      <vt:lpstr>Nervo Vago (X) Ramos: Nervos laríngeos superiores  e nervos laríngeos recorrentes D e E </vt:lpstr>
      <vt:lpstr>Nervo Hipoglosso (XII)</vt:lpstr>
      <vt:lpstr>            RESUMO</vt:lpstr>
      <vt:lpstr>REFERÊNCIAS BIBLIOGRÁFICAS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Planos superficiais e profundos do pescoço</dc:title>
  <dc:creator>Luis Fernando Tirapelli</dc:creator>
  <cp:lastModifiedBy>tirapelli</cp:lastModifiedBy>
  <cp:revision>23</cp:revision>
  <dcterms:created xsi:type="dcterms:W3CDTF">2017-05-21T19:43:37Z</dcterms:created>
  <dcterms:modified xsi:type="dcterms:W3CDTF">2019-05-01T23:15:14Z</dcterms:modified>
</cp:coreProperties>
</file>