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6"/>
  </p:notesMasterIdLst>
  <p:sldIdLst>
    <p:sldId id="257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316" r:id="rId40"/>
    <p:sldId id="317" r:id="rId41"/>
    <p:sldId id="318" r:id="rId42"/>
    <p:sldId id="319" r:id="rId43"/>
    <p:sldId id="320" r:id="rId44"/>
    <p:sldId id="321" r:id="rId45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77" d="100"/>
          <a:sy n="77" d="100"/>
        </p:scale>
        <p:origin x="163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9755020-EA82-4052-9598-ADF4B14F5C19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8B3F1C9-AA7A-421C-8883-37A49016289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4552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4E35E5-79F6-4087-8261-B4E9691A4FE1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65044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4B3575C-1F71-4E3E-9590-B550E7F15F5D}" type="slidenum">
              <a:rPr lang="en-US" sz="1300"/>
              <a:pPr/>
              <a:t>11</a:t>
            </a:fld>
            <a:endParaRPr lang="en-US" sz="130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7032464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83BDE5-DEA3-4E9D-B5AC-21DED58B6DA1}" type="slidenum">
              <a:rPr lang="en-US" sz="1300"/>
              <a:pPr/>
              <a:t>12</a:t>
            </a:fld>
            <a:endParaRPr lang="en-US" sz="130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8566106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B3D7E68-FEC9-4301-AE0B-DC4D7B4AADBF}" type="slidenum">
              <a:rPr lang="en-US" sz="1300"/>
              <a:pPr/>
              <a:t>13</a:t>
            </a:fld>
            <a:endParaRPr lang="en-US" sz="130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5597297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8CB2958-5457-43C8-8E58-8F335EB0573A}" type="slidenum">
              <a:rPr lang="en-US" sz="1300"/>
              <a:pPr/>
              <a:t>14</a:t>
            </a:fld>
            <a:endParaRPr lang="en-US" sz="130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1658321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9E0A03-ED05-48C6-87EC-C2ABB2CB12CD}" type="slidenum">
              <a:rPr lang="en-US" sz="1300"/>
              <a:pPr/>
              <a:t>15</a:t>
            </a:fld>
            <a:endParaRPr lang="en-US" sz="130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7926790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E41E6C-CAAE-4EA8-B4B1-7BF4AC355DE9}" type="slidenum">
              <a:rPr lang="en-US" sz="1300"/>
              <a:pPr/>
              <a:t>16</a:t>
            </a:fld>
            <a:endParaRPr lang="en-US" sz="1300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2614873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7F8FCF-0E6B-470B-BAC6-FA9D6B7207DB}" type="slidenum">
              <a:rPr lang="en-US" sz="1300"/>
              <a:pPr/>
              <a:t>17</a:t>
            </a:fld>
            <a:endParaRPr lang="en-US" sz="1300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1517315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26D5D31-621C-4DE0-83FA-7A48F4D8D402}" type="slidenum">
              <a:rPr lang="en-US" sz="1300"/>
              <a:pPr/>
              <a:t>18</a:t>
            </a:fld>
            <a:endParaRPr lang="en-US" sz="1300"/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2735988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A9AB07F-B460-4F5A-A277-39FF778FEAEA}" type="slidenum">
              <a:rPr lang="en-US" sz="1300"/>
              <a:pPr/>
              <a:t>19</a:t>
            </a:fld>
            <a:endParaRPr lang="en-US" sz="130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1264876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1FB4FD-1D2C-449C-90AE-265BC563BB76}" type="slidenum">
              <a:rPr lang="en-US" sz="1300"/>
              <a:pPr/>
              <a:t>20</a:t>
            </a:fld>
            <a:endParaRPr lang="en-US" sz="1300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2747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8B49532-2718-417D-BFEF-DB3C8ED21240}" type="slidenum">
              <a:rPr lang="en-US" sz="1300"/>
              <a:pPr/>
              <a:t>2</a:t>
            </a:fld>
            <a:endParaRPr lang="en-US" sz="130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0117516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5E6F629-8F05-488C-A472-BA4232D1E048}" type="slidenum">
              <a:rPr lang="en-US" sz="1300"/>
              <a:pPr/>
              <a:t>21</a:t>
            </a:fld>
            <a:endParaRPr lang="en-US" sz="1300"/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5216645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FBDDCEB-6BAB-4EFC-A828-97A54CFB46A3}" type="slidenum">
              <a:rPr lang="en-US" sz="1300"/>
              <a:pPr/>
              <a:t>22</a:t>
            </a:fld>
            <a:endParaRPr lang="en-US" sz="130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16943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84D7366-B14A-43C1-B04A-DA1C72D38986}" type="slidenum">
              <a:rPr lang="en-US" sz="1300"/>
              <a:pPr/>
              <a:t>23</a:t>
            </a:fld>
            <a:endParaRPr lang="en-US" sz="1300"/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0061394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8A1628E-FD16-4810-BD28-6620C60283C2}" type="slidenum">
              <a:rPr lang="en-US" sz="1300"/>
              <a:pPr/>
              <a:t>24</a:t>
            </a:fld>
            <a:endParaRPr lang="en-US" sz="1300"/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8666810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35309B5-B462-474B-A9B0-AAD5F96FBFBC}" type="slidenum">
              <a:rPr lang="en-US" sz="1300"/>
              <a:pPr/>
              <a:t>25</a:t>
            </a:fld>
            <a:endParaRPr lang="en-US" sz="1300"/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0908758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EBB86A1-BBE0-4D05-A1DD-EA55246A671D}" type="slidenum">
              <a:rPr lang="en-US" sz="1300"/>
              <a:pPr/>
              <a:t>26</a:t>
            </a:fld>
            <a:endParaRPr lang="en-US" sz="1300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5113766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0EF3C61-C384-4617-8A94-FEF234B1A01E}" type="slidenum">
              <a:rPr lang="en-US" sz="1300"/>
              <a:pPr/>
              <a:t>27</a:t>
            </a:fld>
            <a:endParaRPr lang="en-US" sz="1300"/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2647340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032F36B-38CC-493A-AD36-7D858C5403BB}" type="slidenum">
              <a:rPr lang="en-US" sz="1300"/>
              <a:pPr/>
              <a:t>28</a:t>
            </a:fld>
            <a:endParaRPr lang="en-US" sz="1300"/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5733874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337961D-09DC-4233-8712-B11CEDBCD886}" type="slidenum">
              <a:rPr lang="en-US" sz="1300"/>
              <a:pPr/>
              <a:t>29</a:t>
            </a:fld>
            <a:endParaRPr lang="en-US" sz="1300"/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1886344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38D1F53-B6A0-4599-B8ED-FE28A053A079}" type="slidenum">
              <a:rPr lang="en-US" sz="1300"/>
              <a:pPr/>
              <a:t>30</a:t>
            </a:fld>
            <a:endParaRPr lang="en-US" sz="1300"/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80137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907DE3D-77C2-44A5-B7E7-BF2ABBAAD6FC}" type="slidenum">
              <a:rPr lang="en-US" sz="1300"/>
              <a:pPr/>
              <a:t>4</a:t>
            </a:fld>
            <a:endParaRPr lang="en-US" sz="130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2078569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E7BC97C-1EAD-4205-8739-133190672940}" type="slidenum">
              <a:rPr lang="en-US" sz="1300"/>
              <a:pPr/>
              <a:t>31</a:t>
            </a:fld>
            <a:endParaRPr lang="en-US" sz="1300"/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07048440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D6D84E0-423A-46D9-AEEF-17D5CFC66EBF}" type="slidenum">
              <a:rPr lang="en-US" sz="1300"/>
              <a:pPr/>
              <a:t>32</a:t>
            </a:fld>
            <a:endParaRPr lang="en-US" sz="1300"/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01200801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4CDAC1-617F-4DE7-BD17-2190D3B8A272}" type="slidenum">
              <a:rPr lang="en-US" sz="1300"/>
              <a:pPr/>
              <a:t>33</a:t>
            </a:fld>
            <a:endParaRPr lang="en-US" sz="1300"/>
          </a:p>
        </p:txBody>
      </p:sp>
      <p:sp>
        <p:nvSpPr>
          <p:cNvPr id="190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91032206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C0E5440-1A31-4CD6-8FF2-EC224B9A287E}" type="slidenum">
              <a:rPr lang="en-US" sz="1300"/>
              <a:pPr/>
              <a:t>34</a:t>
            </a:fld>
            <a:endParaRPr lang="en-US" sz="1300"/>
          </a:p>
        </p:txBody>
      </p:sp>
      <p:sp>
        <p:nvSpPr>
          <p:cNvPr id="191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1119176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A84B824-0A37-4FA9-8354-D641505DD297}" type="slidenum">
              <a:rPr lang="en-US" sz="1300"/>
              <a:pPr/>
              <a:t>35</a:t>
            </a:fld>
            <a:endParaRPr lang="en-US" sz="1300"/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01287173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6AAE922-0B87-44C6-8E78-4CA8FD41C019}" type="slidenum">
              <a:rPr lang="en-US" sz="1300"/>
              <a:pPr/>
              <a:t>36</a:t>
            </a:fld>
            <a:endParaRPr lang="en-US" sz="1300"/>
          </a:p>
        </p:txBody>
      </p:sp>
      <p:sp>
        <p:nvSpPr>
          <p:cNvPr id="193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85045167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81F3BA8-4868-4DD2-B175-5D46DFDD9C3A}" type="slidenum">
              <a:rPr lang="en-US" sz="1300"/>
              <a:pPr/>
              <a:t>37</a:t>
            </a:fld>
            <a:endParaRPr lang="en-US" sz="1300"/>
          </a:p>
        </p:txBody>
      </p:sp>
      <p:sp>
        <p:nvSpPr>
          <p:cNvPr id="194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15285553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6C91A7A-147F-4101-AAF5-042C0D3AC1E5}" type="slidenum">
              <a:rPr lang="en-US" sz="1300"/>
              <a:pPr/>
              <a:t>38</a:t>
            </a:fld>
            <a:endParaRPr lang="en-US" sz="130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22156592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198D214-E2B9-4118-8ECC-690296BFBC43}" type="slidenum">
              <a:rPr lang="en-US" sz="1300"/>
              <a:pPr/>
              <a:t>40</a:t>
            </a:fld>
            <a:endParaRPr lang="en-US" sz="130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68015166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C4802FB-3D64-4CA8-93AB-123EA38BDCCF}" type="slidenum">
              <a:rPr lang="en-US" sz="1300"/>
              <a:pPr/>
              <a:t>41</a:t>
            </a:fld>
            <a:endParaRPr lang="en-US" sz="1300"/>
          </a:p>
        </p:txBody>
      </p:sp>
      <p:sp>
        <p:nvSpPr>
          <p:cNvPr id="197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736007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02726C2-0689-4433-AD22-979EF2B35AB5}" type="slidenum">
              <a:rPr lang="en-US" sz="1300"/>
              <a:pPr/>
              <a:t>5</a:t>
            </a:fld>
            <a:endParaRPr lang="en-US" sz="1300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053825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A42F41-B629-4547-A63B-1BA6D017442F}" type="slidenum">
              <a:rPr lang="en-US" sz="1300"/>
              <a:pPr/>
              <a:t>6</a:t>
            </a:fld>
            <a:endParaRPr lang="en-US" sz="1300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791468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CE118FF-0D3E-40EC-BCA3-27641D2EE4F3}" type="slidenum">
              <a:rPr lang="en-US" sz="1300"/>
              <a:pPr/>
              <a:t>7</a:t>
            </a:fld>
            <a:endParaRPr lang="en-US" sz="130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954869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8B092B-DC85-4A03-BBC0-FB16053A5ED5}" type="slidenum">
              <a:rPr lang="en-US" sz="1300"/>
              <a:pPr/>
              <a:t>8</a:t>
            </a:fld>
            <a:endParaRPr lang="en-US" sz="130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301469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9006409-56B7-4E7A-BED2-95F8639D43B0}" type="slidenum">
              <a:rPr lang="en-US" sz="1300"/>
              <a:pPr/>
              <a:t>9</a:t>
            </a:fld>
            <a:endParaRPr lang="en-US" sz="130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692440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763" indent="-309524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098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337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8576" indent="-24762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2E8598E-06BD-44BB-B2CA-E417C520A4FE}" type="slidenum">
              <a:rPr lang="en-US" sz="1300"/>
              <a:pPr/>
              <a:t>10</a:t>
            </a:fld>
            <a:endParaRPr lang="en-US" sz="1300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066999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90663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717221-C379-4622-A09A-6B96072423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717221-C379-4622-A09A-6B96072423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D0585-C2F1-4FA5-9B88-4C023B0048B8}" type="datetime1">
              <a:rPr lang="en-US"/>
              <a:pPr>
                <a:defRPr/>
              </a:pPr>
              <a:t>8/5/2015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42715-6ABE-41CC-80FA-9D3554F2C11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0"/>
            <a:ext cx="7812360" cy="836712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717221-C379-4622-A09A-6B96072423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717221-C379-4622-A09A-6B96072423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717221-C379-4622-A09A-6B96072423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717221-C379-4622-A09A-6B96072423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717221-C379-4622-A09A-6B96072423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717221-C379-4622-A09A-6B96072423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717221-C379-4622-A09A-6B96072423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 flipV="1">
            <a:off x="0" y="4077073"/>
            <a:ext cx="6019800" cy="227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cxnSp>
        <p:nvCxnSpPr>
          <p:cNvPr id="11" name="Conector reto 10"/>
          <p:cNvCxnSpPr/>
          <p:nvPr userDrawn="1"/>
        </p:nvCxnSpPr>
        <p:spPr>
          <a:xfrm>
            <a:off x="0" y="836712"/>
            <a:ext cx="9144000" cy="0"/>
          </a:xfrm>
          <a:prstGeom prst="line">
            <a:avLst/>
          </a:prstGeom>
          <a:ln w="317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660991" y="4869160"/>
            <a:ext cx="57769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dirty="0" smtClean="0">
                <a:solidFill>
                  <a:schemeClr val="tx2">
                    <a:lumMod val="50000"/>
                  </a:schemeClr>
                </a:solidFill>
              </a:rPr>
              <a:t>Mercado de </a:t>
            </a:r>
            <a:r>
              <a:rPr lang="pt-BR" sz="3600" smtClean="0">
                <a:solidFill>
                  <a:schemeClr val="tx2">
                    <a:lumMod val="50000"/>
                  </a:schemeClr>
                </a:solidFill>
              </a:rPr>
              <a:t>Capitais – Parte 3</a:t>
            </a:r>
            <a:endParaRPr lang="pt-BR" sz="36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pt-BR" sz="3600" dirty="0" smtClean="0">
                <a:solidFill>
                  <a:schemeClr val="tx2">
                    <a:lumMod val="50000"/>
                  </a:schemeClr>
                </a:solidFill>
              </a:rPr>
              <a:t>  Prof.  Alex da Silva Alves</a:t>
            </a:r>
            <a:endParaRPr lang="pt-BR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2536" y="198909"/>
            <a:ext cx="9144000" cy="1285875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Mercado Futuro de Ações ou Mercadorias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784"/>
            <a:ext cx="9144000" cy="5072062"/>
          </a:xfrm>
        </p:spPr>
        <p:txBody>
          <a:bodyPr/>
          <a:lstStyle/>
          <a:p>
            <a:r>
              <a:rPr lang="pt-BR" dirty="0" smtClean="0"/>
              <a:t>É um aperfeiçoamento do mercado a termo, permitindo aos participantes reverter suas posições.</a:t>
            </a:r>
          </a:p>
          <a:p>
            <a:r>
              <a:rPr lang="pt-BR" dirty="0" smtClean="0"/>
              <a:t>É um mercado onde se negociam as ações ou mercadorias com datas de liquidação futura.  </a:t>
            </a:r>
          </a:p>
          <a:p>
            <a:r>
              <a:rPr lang="pt-BR" dirty="0" smtClean="0"/>
              <a:t>Para permitir esta negociação com liquidez no mercado os lotes são padrão, as datas de vencimento são padronizadas e são poucas as ações autorizadas para tal mercado.</a:t>
            </a:r>
          </a:p>
          <a:p>
            <a:pPr>
              <a:buFontTx/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02865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38"/>
            <a:ext cx="9144000" cy="919162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Valor do Ajuste Diário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5875"/>
            <a:ext cx="9144000" cy="5572125"/>
          </a:xfrm>
        </p:spPr>
        <p:txBody>
          <a:bodyPr/>
          <a:lstStyle/>
          <a:p>
            <a:r>
              <a:rPr lang="pt-BR" dirty="0" smtClean="0"/>
              <a:t>Para garantir as operações no mercado futuro existe o ajuste diário. </a:t>
            </a:r>
          </a:p>
          <a:p>
            <a:r>
              <a:rPr lang="pt-BR" dirty="0" smtClean="0"/>
              <a:t>O valor do ajuste (VA), que pode ser de credito ou debito,  é calculado considerando a variação do preço médio diário da ação objeto e a quantidade de posições assumidas pelo investidor.</a:t>
            </a:r>
          </a:p>
          <a:p>
            <a:r>
              <a:rPr lang="pt-BR" dirty="0" smtClean="0"/>
              <a:t>Objetivo é não permitir uma posição perdedora muito grande.  </a:t>
            </a:r>
          </a:p>
          <a:p>
            <a:pPr>
              <a:buFontTx/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82478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38"/>
            <a:ext cx="9144000" cy="919162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Valor do Ajuste Diário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96963"/>
            <a:ext cx="9144000" cy="5572125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Todos os dias os investidores que estão em posição perdedora devem depositar na conta margem o valor da sua perda. </a:t>
            </a:r>
          </a:p>
          <a:p>
            <a:endParaRPr lang="pt-BR" dirty="0" smtClean="0"/>
          </a:p>
          <a:p>
            <a:pPr>
              <a:buFontTx/>
              <a:buNone/>
            </a:pPr>
            <a:r>
              <a:rPr lang="pt-BR" b="1" dirty="0" smtClean="0"/>
              <a:t>	VA = (</a:t>
            </a:r>
            <a:r>
              <a:rPr lang="pt-BR" b="1" dirty="0" err="1" smtClean="0"/>
              <a:t>PA</a:t>
            </a:r>
            <a:r>
              <a:rPr lang="pt-BR" b="1" baseline="-25000" dirty="0" err="1" smtClean="0"/>
              <a:t>d</a:t>
            </a:r>
            <a:r>
              <a:rPr lang="pt-BR" b="1" dirty="0" smtClean="0"/>
              <a:t> – PA</a:t>
            </a:r>
            <a:r>
              <a:rPr lang="pt-BR" b="1" baseline="-25000" dirty="0" smtClean="0"/>
              <a:t>d-1</a:t>
            </a:r>
            <a:r>
              <a:rPr lang="pt-BR" b="1" dirty="0" smtClean="0"/>
              <a:t>) x Q</a:t>
            </a:r>
            <a:endParaRPr lang="pt-BR" dirty="0" smtClean="0"/>
          </a:p>
          <a:p>
            <a:pPr>
              <a:buFontTx/>
              <a:buNone/>
            </a:pPr>
            <a:r>
              <a:rPr lang="pt-BR" dirty="0" smtClean="0"/>
              <a:t> </a:t>
            </a:r>
          </a:p>
          <a:p>
            <a:pPr>
              <a:buFontTx/>
              <a:buNone/>
            </a:pPr>
            <a:r>
              <a:rPr lang="pt-BR" dirty="0" smtClean="0"/>
              <a:t>Onde</a:t>
            </a:r>
          </a:p>
          <a:p>
            <a:r>
              <a:rPr lang="pt-BR" dirty="0" err="1" smtClean="0"/>
              <a:t>PA</a:t>
            </a:r>
            <a:r>
              <a:rPr lang="pt-BR" baseline="-25000" dirty="0" err="1" smtClean="0"/>
              <a:t>d</a:t>
            </a:r>
            <a:r>
              <a:rPr lang="pt-BR" dirty="0" smtClean="0"/>
              <a:t> = Preço no dia d</a:t>
            </a:r>
          </a:p>
          <a:p>
            <a:r>
              <a:rPr lang="pt-BR" dirty="0" smtClean="0"/>
              <a:t>PA</a:t>
            </a:r>
            <a:r>
              <a:rPr lang="pt-BR" baseline="-25000" dirty="0" smtClean="0"/>
              <a:t>d-1</a:t>
            </a:r>
            <a:r>
              <a:rPr lang="pt-BR" dirty="0" smtClean="0"/>
              <a:t> = Preço no dia menos 1 (ontem)</a:t>
            </a:r>
          </a:p>
          <a:p>
            <a:r>
              <a:rPr lang="pt-BR" dirty="0" smtClean="0"/>
              <a:t>Q = Quantidade negociada de ações</a:t>
            </a:r>
          </a:p>
        </p:txBody>
      </p:sp>
      <p:sp>
        <p:nvSpPr>
          <p:cNvPr id="88068" name="Chave esquerda 5"/>
          <p:cNvSpPr>
            <a:spLocks/>
          </p:cNvSpPr>
          <p:nvPr/>
        </p:nvSpPr>
        <p:spPr bwMode="auto">
          <a:xfrm>
            <a:off x="4787900" y="2781300"/>
            <a:ext cx="288925" cy="1584325"/>
          </a:xfrm>
          <a:prstGeom prst="leftBrace">
            <a:avLst>
              <a:gd name="adj1" fmla="val 8301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8069" name="CaixaDeTexto 6"/>
          <p:cNvSpPr txBox="1">
            <a:spLocks noChangeArrowheads="1"/>
          </p:cNvSpPr>
          <p:nvPr/>
        </p:nvSpPr>
        <p:spPr bwMode="auto">
          <a:xfrm>
            <a:off x="4973638" y="2967038"/>
            <a:ext cx="3408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/>
              <a:t>VA &gt; 0; C recebe; V paga.</a:t>
            </a:r>
          </a:p>
        </p:txBody>
      </p:sp>
      <p:sp>
        <p:nvSpPr>
          <p:cNvPr id="88070" name="CaixaDeTexto 7"/>
          <p:cNvSpPr txBox="1">
            <a:spLocks noChangeArrowheads="1"/>
          </p:cNvSpPr>
          <p:nvPr/>
        </p:nvSpPr>
        <p:spPr bwMode="auto">
          <a:xfrm>
            <a:off x="5003800" y="3759200"/>
            <a:ext cx="3408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/>
              <a:t>VA &lt; 0; C paga; V recebe.</a:t>
            </a:r>
          </a:p>
        </p:txBody>
      </p:sp>
    </p:spTree>
    <p:extLst>
      <p:ext uri="{BB962C8B-B14F-4D97-AF65-F5344CB8AC3E}">
        <p14:creationId xmlns:p14="http://schemas.microsoft.com/office/powerpoint/2010/main" val="294237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50304" y="205582"/>
            <a:ext cx="8458200" cy="919162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Alguns contratos futuros </a:t>
            </a:r>
            <a:br>
              <a:rPr lang="pt-BR" kern="1200" dirty="0" smtClean="0"/>
            </a:br>
            <a:r>
              <a:rPr lang="pt-BR" kern="1200" dirty="0" smtClean="0"/>
              <a:t>na BM&amp;F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2048" y="1457275"/>
            <a:ext cx="5868144" cy="5572125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a) </a:t>
            </a:r>
            <a:r>
              <a:rPr lang="pt-BR" sz="2800" dirty="0" smtClean="0"/>
              <a:t>Ouro</a:t>
            </a:r>
          </a:p>
          <a:p>
            <a:pPr marL="0" indent="0">
              <a:buNone/>
            </a:pPr>
            <a:r>
              <a:rPr lang="pt-BR" sz="2800" dirty="0" smtClean="0"/>
              <a:t>b) Índice Bovespa</a:t>
            </a:r>
          </a:p>
          <a:p>
            <a:pPr marL="0" indent="0">
              <a:buNone/>
            </a:pPr>
            <a:r>
              <a:rPr lang="pt-BR" sz="2800" dirty="0" smtClean="0"/>
              <a:t>c) Boi Gordo</a:t>
            </a:r>
          </a:p>
          <a:p>
            <a:pPr marL="0" indent="0">
              <a:buNone/>
            </a:pPr>
            <a:r>
              <a:rPr lang="pt-BR" sz="2800" dirty="0" smtClean="0"/>
              <a:t>d) Cupom Cambial </a:t>
            </a:r>
          </a:p>
          <a:p>
            <a:pPr marL="0" indent="0">
              <a:buNone/>
            </a:pPr>
            <a:r>
              <a:rPr lang="pt-BR" sz="2800" dirty="0" smtClean="0"/>
              <a:t>e) Etanol</a:t>
            </a:r>
          </a:p>
          <a:p>
            <a:pPr marL="0" indent="0">
              <a:buNone/>
            </a:pPr>
            <a:r>
              <a:rPr lang="it-IT" sz="2800" dirty="0" smtClean="0"/>
              <a:t>f) Soja</a:t>
            </a:r>
          </a:p>
          <a:p>
            <a:pPr marL="0" indent="0">
              <a:buNone/>
            </a:pPr>
            <a:r>
              <a:rPr lang="pt-BR" sz="2800" dirty="0" smtClean="0"/>
              <a:t>g) Café Arábica</a:t>
            </a:r>
          </a:p>
          <a:p>
            <a:pPr marL="0" indent="0">
              <a:buNone/>
            </a:pPr>
            <a:r>
              <a:rPr lang="pt-BR" sz="2800" dirty="0" smtClean="0"/>
              <a:t>h) Dólar Comercial </a:t>
            </a:r>
          </a:p>
          <a:p>
            <a:pPr marL="0" indent="0">
              <a:buNone/>
            </a:pPr>
            <a:r>
              <a:rPr lang="pt-BR" sz="2800" dirty="0" smtClean="0"/>
              <a:t>i) Açúcar</a:t>
            </a:r>
          </a:p>
        </p:txBody>
      </p:sp>
    </p:spTree>
    <p:extLst>
      <p:ext uri="{BB962C8B-B14F-4D97-AF65-F5344CB8AC3E}">
        <p14:creationId xmlns:p14="http://schemas.microsoft.com/office/powerpoint/2010/main" val="88006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8"/>
            <a:ext cx="7772400" cy="919162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Mercado de Derivativos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96975"/>
            <a:ext cx="8568952" cy="4929188"/>
          </a:xfrm>
        </p:spPr>
        <p:txBody>
          <a:bodyPr/>
          <a:lstStyle/>
          <a:p>
            <a:pPr>
              <a:buFontTx/>
              <a:buNone/>
            </a:pPr>
            <a:r>
              <a:rPr lang="pt-BR" dirty="0" smtClean="0"/>
              <a:t>Mercado de Opções</a:t>
            </a:r>
          </a:p>
          <a:p>
            <a:endParaRPr lang="pt-BR" dirty="0" smtClean="0"/>
          </a:p>
          <a:p>
            <a:r>
              <a:rPr lang="pt-BR" dirty="0" smtClean="0"/>
              <a:t>Como o próprio nome diz, a opção é um direito, não uma obrigação.  </a:t>
            </a:r>
          </a:p>
          <a:p>
            <a:r>
              <a:rPr lang="pt-BR" dirty="0" smtClean="0"/>
              <a:t>São mais recentes, historicamente falando. </a:t>
            </a:r>
          </a:p>
          <a:p>
            <a:r>
              <a:rPr lang="pt-BR" dirty="0" smtClean="0"/>
              <a:t>Existem dois tipos de opção; as opções de compra e as opções de venda.</a:t>
            </a:r>
          </a:p>
          <a:p>
            <a:endParaRPr lang="pt-BR" dirty="0" smtClean="0"/>
          </a:p>
          <a:p>
            <a:pPr>
              <a:buFontTx/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97889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8"/>
            <a:ext cx="7772400" cy="919162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Mercado de Opções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5875"/>
            <a:ext cx="9144000" cy="5572125"/>
          </a:xfrm>
        </p:spPr>
        <p:txBody>
          <a:bodyPr/>
          <a:lstStyle/>
          <a:p>
            <a:r>
              <a:rPr lang="pt-BR" b="1" smtClean="0"/>
              <a:t>Uma opção de Compra (call option) </a:t>
            </a:r>
            <a:r>
              <a:rPr lang="pt-BR" smtClean="0"/>
              <a:t>dá ao investidor o direito, não a obrigação, de comprar um ativo em determinada data futura, por determinado preço. </a:t>
            </a:r>
          </a:p>
          <a:p>
            <a:endParaRPr lang="pt-BR" b="1" smtClean="0"/>
          </a:p>
          <a:p>
            <a:r>
              <a:rPr lang="pt-BR" b="1" smtClean="0"/>
              <a:t>Uma opção de Venda (put option) </a:t>
            </a:r>
            <a:r>
              <a:rPr lang="pt-BR" smtClean="0"/>
              <a:t>da ao investidor o direito, não a obrigação, de vender um ativo em determinada data futura, por determinado preço. </a:t>
            </a:r>
          </a:p>
          <a:p>
            <a:pPr>
              <a:buFontTx/>
              <a:buNone/>
            </a:pPr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60877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8"/>
            <a:ext cx="7772400" cy="919162"/>
          </a:xfrm>
        </p:spPr>
        <p:txBody>
          <a:bodyPr/>
          <a:lstStyle/>
          <a:p>
            <a:r>
              <a:rPr lang="pt-BR" b="1" smtClean="0"/>
              <a:t>Mercado de Opções</a:t>
            </a:r>
            <a:endParaRPr lang="pt-BR" smtClean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28875"/>
            <a:ext cx="9144000" cy="4429125"/>
          </a:xfrm>
        </p:spPr>
        <p:txBody>
          <a:bodyPr/>
          <a:lstStyle/>
          <a:p>
            <a:r>
              <a:rPr lang="pt-BR" b="1" smtClean="0"/>
              <a:t>Preço de Exercício</a:t>
            </a:r>
            <a:r>
              <a:rPr lang="pt-BR" smtClean="0"/>
              <a:t> é o preço acertado para compra ou venda do ativo na data futura.</a:t>
            </a:r>
          </a:p>
          <a:p>
            <a:endParaRPr lang="pt-BR" b="1" smtClean="0"/>
          </a:p>
          <a:p>
            <a:r>
              <a:rPr lang="pt-BR" b="1" smtClean="0"/>
              <a:t>Data de Exercício</a:t>
            </a:r>
            <a:r>
              <a:rPr lang="pt-BR" smtClean="0"/>
              <a:t> é a data futura onde expira o prazo para a opção ser exercida ou não.</a:t>
            </a:r>
          </a:p>
          <a:p>
            <a:pPr>
              <a:buFontTx/>
              <a:buNone/>
            </a:pPr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469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8"/>
            <a:ext cx="7772400" cy="919162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Mercado de Opções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5875"/>
            <a:ext cx="9144000" cy="5572125"/>
          </a:xfrm>
        </p:spPr>
        <p:txBody>
          <a:bodyPr/>
          <a:lstStyle/>
          <a:p>
            <a:pPr>
              <a:buFontTx/>
              <a:buNone/>
            </a:pPr>
            <a:r>
              <a:rPr lang="pt-BR" b="1" smtClean="0"/>
              <a:t>Compromisso é Assimétrico</a:t>
            </a:r>
            <a:r>
              <a:rPr lang="pt-BR" smtClean="0"/>
              <a:t> </a:t>
            </a:r>
          </a:p>
          <a:p>
            <a:r>
              <a:rPr lang="pt-BR" smtClean="0"/>
              <a:t>Uma das partes, o emitente da opção, tem a obrigação de honrar sua posição, caso seja exercido.</a:t>
            </a:r>
          </a:p>
          <a:p>
            <a:r>
              <a:rPr lang="pt-BR" smtClean="0"/>
              <a:t>Por outro lado, a outra parte, o comprador da opção, tem a opção de exercer ou não exercer a opção. </a:t>
            </a:r>
          </a:p>
          <a:p>
            <a:r>
              <a:rPr lang="pt-BR" smtClean="0"/>
              <a:t>Se o comprador não exercer a opção o emitente da opção esta liberado de sua obrigação.</a:t>
            </a:r>
          </a:p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39821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8"/>
            <a:ext cx="7772400" cy="919162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Mercado de Opções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413" y="1643063"/>
            <a:ext cx="9144000" cy="5214937"/>
          </a:xfrm>
        </p:spPr>
        <p:txBody>
          <a:bodyPr/>
          <a:lstStyle/>
          <a:p>
            <a:pPr>
              <a:buFontTx/>
              <a:buNone/>
            </a:pPr>
            <a:r>
              <a:rPr lang="pt-BR" b="1" smtClean="0"/>
              <a:t>São quatro as posições possíveis</a:t>
            </a:r>
            <a:r>
              <a:rPr lang="pt-BR" smtClean="0"/>
              <a:t> no mercado de opções; </a:t>
            </a:r>
          </a:p>
          <a:p>
            <a:endParaRPr lang="pt-BR" smtClean="0"/>
          </a:p>
          <a:p>
            <a:r>
              <a:rPr lang="pt-BR" smtClean="0"/>
              <a:t>Compradores de opções de compra	</a:t>
            </a:r>
          </a:p>
          <a:p>
            <a:r>
              <a:rPr lang="pt-BR" smtClean="0"/>
              <a:t>Vendedores de opções de compra </a:t>
            </a:r>
          </a:p>
          <a:p>
            <a:r>
              <a:rPr lang="pt-BR" smtClean="0"/>
              <a:t>Compradores de opções de venda		</a:t>
            </a:r>
          </a:p>
          <a:p>
            <a:r>
              <a:rPr lang="pt-BR" smtClean="0"/>
              <a:t>Vendedores de opções de venda</a:t>
            </a:r>
          </a:p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6688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38"/>
            <a:ext cx="9144000" cy="1143000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Um exemplo 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43063"/>
            <a:ext cx="9144000" cy="5214937"/>
          </a:xfrm>
        </p:spPr>
        <p:txBody>
          <a:bodyPr/>
          <a:lstStyle/>
          <a:p>
            <a:r>
              <a:rPr lang="pt-BR" smtClean="0"/>
              <a:t>Suponha que um investidor deseje comprar ações da Telebrás que estão cotadas a $150,00. Este investidor acredita que os preços irão subir, mas não dispõe do capital necessário para investir nas ações da Telebrás, e não quer perder a oportunidade de comprar Telebrás antes que suba de preço. O investidor somente terá o capital disponível para investir em 2 meses. </a:t>
            </a:r>
          </a:p>
          <a:p>
            <a:pPr>
              <a:buFontTx/>
              <a:buNone/>
            </a:pPr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66147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8"/>
            <a:ext cx="7772400" cy="919162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Mercado de Derivativos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5875"/>
            <a:ext cx="9144000" cy="5572125"/>
          </a:xfrm>
        </p:spPr>
        <p:txBody>
          <a:bodyPr/>
          <a:lstStyle/>
          <a:p>
            <a:endParaRPr lang="pt-BR" sz="2400" smtClean="0"/>
          </a:p>
          <a:p>
            <a:endParaRPr lang="pt-BR" sz="2400" smtClean="0"/>
          </a:p>
          <a:p>
            <a:r>
              <a:rPr lang="pt-BR" sz="3600" smtClean="0"/>
              <a:t>Um derivativo é um ativo que não tem valor por si próprio. </a:t>
            </a:r>
          </a:p>
          <a:p>
            <a:endParaRPr lang="pt-BR" sz="3600" smtClean="0"/>
          </a:p>
          <a:p>
            <a:r>
              <a:rPr lang="pt-BR" sz="3600" smtClean="0"/>
              <a:t>O valor de um derivativo depende do valor do ativo BASE sobre o qual o derivativo é escrito ou lançado.</a:t>
            </a:r>
          </a:p>
        </p:txBody>
      </p:sp>
    </p:spTree>
    <p:extLst>
      <p:ext uri="{BB962C8B-B14F-4D97-AF65-F5344CB8AC3E}">
        <p14:creationId xmlns:p14="http://schemas.microsoft.com/office/powerpoint/2010/main" val="80814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38"/>
            <a:ext cx="9144000" cy="1143000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Um exemplo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42925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Uma alternativa é este investidor comprar uma opção de compra de ações da Telebrás, opção esta que de a ele, investidor, o direito de comprar a ação da Telebrás por $150 em 60 dias. Obviamente, para se obter este direito devera ser pago um custo, chamado preço da opção.  Desta forma, em 60 dias, quando tiver o capital disponível o investidor poderá exercer o direito que a opção lhe da, e comprar a ação por $150,00, independente do preço de mercado que esteja sendo praticado nessa data futura (daqui a 60 dias).</a:t>
            </a:r>
          </a:p>
          <a:p>
            <a:pPr>
              <a:buFontTx/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5050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38"/>
            <a:ext cx="9144000" cy="1143000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Um exemplo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43063"/>
            <a:ext cx="9144000" cy="5214937"/>
          </a:xfrm>
        </p:spPr>
        <p:txBody>
          <a:bodyPr/>
          <a:lstStyle/>
          <a:p>
            <a:r>
              <a:rPr lang="pt-BR" dirty="0" smtClean="0"/>
              <a:t>Estando resolvido o problema do investidor que quer comprar, como seria o problema do investidor que emitiria uma opção? Fundamentalmente, este investidor não acredita que o preço da ação suba no período destes 2 meses. </a:t>
            </a:r>
          </a:p>
        </p:txBody>
      </p:sp>
    </p:spTree>
    <p:extLst>
      <p:ext uri="{BB962C8B-B14F-4D97-AF65-F5344CB8AC3E}">
        <p14:creationId xmlns:p14="http://schemas.microsoft.com/office/powerpoint/2010/main" val="374816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38"/>
            <a:ext cx="9144000" cy="1143000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Um exemplo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752"/>
            <a:ext cx="9144000" cy="5214937"/>
          </a:xfrm>
        </p:spPr>
        <p:txBody>
          <a:bodyPr/>
          <a:lstStyle/>
          <a:p>
            <a:r>
              <a:rPr lang="pt-BR" dirty="0" smtClean="0"/>
              <a:t>Suponha que um investidor que possua as ações da Telebrás esteja interessado em vender apenas se o preço atingir $160, este investidor pode emitir uma opção de venda com preço de exercício de $160 e receber o prêmio pela venda da opção. Se a ação atingir $160 ou mais certamente será exercido e receberá os $160 acrescidos ao prêmio que já teria recebido por ocasião da venda da opção. Se o valor da Telebrás não atingir $160 ele não será exercido e ficara com o prêmio da opção. </a:t>
            </a:r>
          </a:p>
        </p:txBody>
      </p:sp>
    </p:spTree>
    <p:extLst>
      <p:ext uri="{BB962C8B-B14F-4D97-AF65-F5344CB8AC3E}">
        <p14:creationId xmlns:p14="http://schemas.microsoft.com/office/powerpoint/2010/main" val="114020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8"/>
            <a:ext cx="7772400" cy="919162"/>
          </a:xfrm>
        </p:spPr>
        <p:txBody>
          <a:bodyPr/>
          <a:lstStyle/>
          <a:p>
            <a:pPr>
              <a:defRPr/>
            </a:pPr>
            <a:r>
              <a:rPr lang="pt-BR" kern="1200" dirty="0" smtClean="0"/>
              <a:t>Mercado</a:t>
            </a:r>
            <a:r>
              <a:rPr lang="pt-BR" b="1" dirty="0" smtClean="0"/>
              <a:t> </a:t>
            </a:r>
            <a:r>
              <a:rPr lang="pt-BR" kern="1200" dirty="0" smtClean="0"/>
              <a:t>de Opções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57375"/>
            <a:ext cx="9144000" cy="5000625"/>
          </a:xfrm>
        </p:spPr>
        <p:txBody>
          <a:bodyPr/>
          <a:lstStyle/>
          <a:p>
            <a:pPr>
              <a:buFontTx/>
              <a:buNone/>
            </a:pPr>
            <a:r>
              <a:rPr lang="pt-BR" b="1" smtClean="0"/>
              <a:t>Objetos de Negociação:</a:t>
            </a:r>
            <a:r>
              <a:rPr lang="pt-BR" smtClean="0"/>
              <a:t>	</a:t>
            </a:r>
          </a:p>
          <a:p>
            <a:r>
              <a:rPr lang="pt-BR" smtClean="0"/>
              <a:t>Opções sobre ações</a:t>
            </a:r>
          </a:p>
          <a:p>
            <a:r>
              <a:rPr lang="pt-BR" smtClean="0"/>
              <a:t>Opções de Moedas</a:t>
            </a:r>
          </a:p>
          <a:p>
            <a:r>
              <a:rPr lang="pt-BR" smtClean="0"/>
              <a:t>Opções de Índices</a:t>
            </a:r>
          </a:p>
          <a:p>
            <a:r>
              <a:rPr lang="pt-BR" smtClean="0"/>
              <a:t>Opções sobre Futuros</a:t>
            </a:r>
          </a:p>
        </p:txBody>
      </p:sp>
    </p:spTree>
    <p:extLst>
      <p:ext uri="{BB962C8B-B14F-4D97-AF65-F5344CB8AC3E}">
        <p14:creationId xmlns:p14="http://schemas.microsoft.com/office/powerpoint/2010/main" val="421844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38"/>
            <a:ext cx="9144000" cy="919162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Tipos de opções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5875"/>
            <a:ext cx="9144000" cy="5572125"/>
          </a:xfrm>
        </p:spPr>
        <p:txBody>
          <a:bodyPr/>
          <a:lstStyle/>
          <a:p>
            <a:r>
              <a:rPr lang="pt-BR" smtClean="0"/>
              <a:t>Opção AMERICANA = Imediatamente após o investidor comprar a opção pode exercê-la, caso deseje, a qualquer momento ate a data do vencimento.  </a:t>
            </a:r>
          </a:p>
          <a:p>
            <a:pPr>
              <a:buFontTx/>
              <a:buNone/>
            </a:pPr>
            <a:r>
              <a:rPr lang="pt-BR" smtClean="0"/>
              <a:t> </a:t>
            </a:r>
          </a:p>
          <a:p>
            <a:r>
              <a:rPr lang="pt-BR" smtClean="0"/>
              <a:t>Opção EUROPÉIA = O investidor titular, detentor da opção, somente poderá exercer o direito que a opção lhe confere na data do vencimento.</a:t>
            </a:r>
          </a:p>
          <a:p>
            <a:pPr>
              <a:buFontTx/>
              <a:buNone/>
            </a:pPr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58153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8"/>
            <a:ext cx="7772400" cy="919162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Mercado de Opções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5875"/>
            <a:ext cx="9144000" cy="5572125"/>
          </a:xfrm>
        </p:spPr>
        <p:txBody>
          <a:bodyPr/>
          <a:lstStyle/>
          <a:p>
            <a:r>
              <a:rPr lang="pt-BR" smtClean="0"/>
              <a:t>A Bolsa organiza e disciplina o mercado com a finalidade de dar liquidez ao mercado.</a:t>
            </a:r>
          </a:p>
          <a:p>
            <a:endParaRPr lang="pt-BR" smtClean="0"/>
          </a:p>
          <a:p>
            <a:r>
              <a:rPr lang="pt-BR" smtClean="0"/>
              <a:t>A Bolsa define as séries de opções. Cada série se caracteriza por corresponder a ações de uma mesma empresa, com mesma data de vencimento e mesmo preço para exercício, previamente fixado.</a:t>
            </a:r>
          </a:p>
        </p:txBody>
      </p:sp>
    </p:spTree>
    <p:extLst>
      <p:ext uri="{BB962C8B-B14F-4D97-AF65-F5344CB8AC3E}">
        <p14:creationId xmlns:p14="http://schemas.microsoft.com/office/powerpoint/2010/main" val="12581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8"/>
            <a:ext cx="7772400" cy="919162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Mercado de Opções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5875"/>
            <a:ext cx="9144000" cy="5572125"/>
          </a:xfrm>
        </p:spPr>
        <p:txBody>
          <a:bodyPr/>
          <a:lstStyle/>
          <a:p>
            <a:r>
              <a:rPr lang="pt-BR" b="1" smtClean="0"/>
              <a:t>Exemplo</a:t>
            </a:r>
            <a:endParaRPr lang="pt-BR" smtClean="0"/>
          </a:p>
          <a:p>
            <a:endParaRPr lang="pt-BR" sz="1200" smtClean="0"/>
          </a:p>
          <a:p>
            <a:pPr>
              <a:buFontTx/>
              <a:buNone/>
            </a:pPr>
            <a:r>
              <a:rPr lang="pt-BR" sz="2800" smtClean="0"/>
              <a:t>Empresa	Tipo		Serie		Data		Preço de</a:t>
            </a:r>
          </a:p>
          <a:p>
            <a:pPr>
              <a:buFontTx/>
              <a:buNone/>
            </a:pPr>
            <a:r>
              <a:rPr lang="pt-BR" sz="2800" smtClean="0"/>
              <a:t>			de ação	da opção	vencimento	Exercício</a:t>
            </a:r>
          </a:p>
          <a:p>
            <a:pPr>
              <a:buFontTx/>
              <a:buNone/>
            </a:pPr>
            <a:r>
              <a:rPr lang="pt-BR" sz="2800" smtClean="0"/>
              <a:t> </a:t>
            </a:r>
          </a:p>
          <a:p>
            <a:pPr>
              <a:buFontTx/>
              <a:buNone/>
            </a:pPr>
            <a:r>
              <a:rPr lang="pt-BR" sz="2800" smtClean="0"/>
              <a:t>Vale		PN		H		15/10/2010	$60,00</a:t>
            </a:r>
          </a:p>
          <a:p>
            <a:pPr>
              <a:buFontTx/>
              <a:buNone/>
            </a:pPr>
            <a:r>
              <a:rPr lang="pt-BR" sz="2800" smtClean="0"/>
              <a:t>Vale		PN		I		15/10/2010	$70,00</a:t>
            </a:r>
          </a:p>
          <a:p>
            <a:pPr>
              <a:buFontTx/>
              <a:buNone/>
            </a:pPr>
            <a:r>
              <a:rPr lang="pt-BR" sz="2800" smtClean="0"/>
              <a:t>Vale		PN		J		15/10/2010	$80,00</a:t>
            </a:r>
          </a:p>
          <a:p>
            <a:pPr>
              <a:buFontTx/>
              <a:buNone/>
            </a:pPr>
            <a:endParaRPr lang="pt-BR" sz="2800" smtClean="0"/>
          </a:p>
        </p:txBody>
      </p:sp>
    </p:spTree>
    <p:extLst>
      <p:ext uri="{BB962C8B-B14F-4D97-AF65-F5344CB8AC3E}">
        <p14:creationId xmlns:p14="http://schemas.microsoft.com/office/powerpoint/2010/main" val="286592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8"/>
            <a:ext cx="7772400" cy="919162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Mercado de Opções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809203"/>
            <a:ext cx="8640960" cy="5572125"/>
          </a:xfrm>
        </p:spPr>
        <p:txBody>
          <a:bodyPr/>
          <a:lstStyle/>
          <a:p>
            <a:r>
              <a:rPr lang="pt-BR" dirty="0" smtClean="0"/>
              <a:t>Uma opção financeira somente é exercida quando o titular tem o benefício de exercer seu direito.</a:t>
            </a:r>
          </a:p>
          <a:p>
            <a:r>
              <a:rPr lang="pt-BR" dirty="0" smtClean="0"/>
              <a:t>Supondo uma opção de compra, temos as seguintes informações de interesse: </a:t>
            </a:r>
          </a:p>
          <a:p>
            <a:pPr lvl="1">
              <a:buFontTx/>
              <a:buNone/>
            </a:pPr>
            <a:r>
              <a:rPr lang="pt-BR" sz="3200" dirty="0" smtClean="0"/>
              <a:t>S = preço do ativo na data do vencimento; </a:t>
            </a:r>
          </a:p>
          <a:p>
            <a:pPr lvl="1">
              <a:buFontTx/>
              <a:buNone/>
            </a:pPr>
            <a:r>
              <a:rPr lang="pt-BR" sz="3200" dirty="0" smtClean="0"/>
              <a:t>K= preço de exercício; e </a:t>
            </a:r>
          </a:p>
          <a:p>
            <a:pPr lvl="1">
              <a:buFontTx/>
              <a:buNone/>
            </a:pPr>
            <a:r>
              <a:rPr lang="pt-BR" sz="3200" dirty="0" smtClean="0"/>
              <a:t>Z = valor da opção.</a:t>
            </a:r>
          </a:p>
          <a:p>
            <a:pPr lvl="1">
              <a:buFontTx/>
              <a:buNone/>
            </a:pPr>
            <a:r>
              <a:rPr lang="pt-BR" sz="3200" dirty="0" smtClean="0"/>
              <a:t>O titular exerce a opção somente se:</a:t>
            </a:r>
          </a:p>
          <a:p>
            <a:pPr lvl="1">
              <a:buFontTx/>
              <a:buNone/>
            </a:pPr>
            <a:r>
              <a:rPr lang="pt-BR" sz="3200" dirty="0" smtClean="0"/>
              <a:t>&gt; L = S – K – Z &gt; 0.</a:t>
            </a:r>
          </a:p>
        </p:txBody>
      </p:sp>
    </p:spTree>
    <p:extLst>
      <p:ext uri="{BB962C8B-B14F-4D97-AF65-F5344CB8AC3E}">
        <p14:creationId xmlns:p14="http://schemas.microsoft.com/office/powerpoint/2010/main" val="355804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8"/>
            <a:ext cx="7772400" cy="919162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Mercado de Opções</a:t>
            </a:r>
          </a:p>
        </p:txBody>
      </p:sp>
      <p:pic>
        <p:nvPicPr>
          <p:cNvPr id="1044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341438"/>
            <a:ext cx="5616575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 useBgFill="1">
        <p:nvSpPr>
          <p:cNvPr id="104452" name="CaixaDeTexto 5"/>
          <p:cNvSpPr txBox="1">
            <a:spLocks noChangeArrowheads="1"/>
          </p:cNvSpPr>
          <p:nvPr/>
        </p:nvSpPr>
        <p:spPr bwMode="auto">
          <a:xfrm>
            <a:off x="2484438" y="5919788"/>
            <a:ext cx="4464050" cy="461962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/>
              <a:t>Valor do ativo (S)</a:t>
            </a:r>
          </a:p>
        </p:txBody>
      </p:sp>
      <p:sp useBgFill="1">
        <p:nvSpPr>
          <p:cNvPr id="104453" name="CaixaDeTexto 7"/>
          <p:cNvSpPr txBox="1">
            <a:spLocks noChangeArrowheads="1"/>
          </p:cNvSpPr>
          <p:nvPr/>
        </p:nvSpPr>
        <p:spPr bwMode="auto">
          <a:xfrm rot="-5400000">
            <a:off x="343694" y="3337719"/>
            <a:ext cx="3095625" cy="830263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/>
              <a:t>Valor da opção de</a:t>
            </a:r>
          </a:p>
          <a:p>
            <a:pPr algn="ctr"/>
            <a:r>
              <a:rPr lang="pt-BR"/>
              <a:t> compra (Z)</a:t>
            </a:r>
          </a:p>
        </p:txBody>
      </p:sp>
    </p:spTree>
    <p:extLst>
      <p:ext uri="{BB962C8B-B14F-4D97-AF65-F5344CB8AC3E}">
        <p14:creationId xmlns:p14="http://schemas.microsoft.com/office/powerpoint/2010/main" val="111973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75" y="1611313"/>
            <a:ext cx="5073650" cy="477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8"/>
            <a:ext cx="7772400" cy="919162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Mercado de Opções</a:t>
            </a:r>
          </a:p>
        </p:txBody>
      </p:sp>
      <p:sp useBgFill="1">
        <p:nvSpPr>
          <p:cNvPr id="105476" name="CaixaDeTexto 5"/>
          <p:cNvSpPr txBox="1">
            <a:spLocks noChangeArrowheads="1"/>
          </p:cNvSpPr>
          <p:nvPr/>
        </p:nvSpPr>
        <p:spPr bwMode="auto">
          <a:xfrm>
            <a:off x="2484438" y="5919788"/>
            <a:ext cx="4464050" cy="461962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/>
              <a:t>Valor do ativo (S)</a:t>
            </a:r>
          </a:p>
        </p:txBody>
      </p:sp>
      <p:sp useBgFill="1">
        <p:nvSpPr>
          <p:cNvPr id="105477" name="CaixaDeTexto 7"/>
          <p:cNvSpPr txBox="1">
            <a:spLocks noChangeArrowheads="1"/>
          </p:cNvSpPr>
          <p:nvPr/>
        </p:nvSpPr>
        <p:spPr bwMode="auto">
          <a:xfrm rot="-5400000">
            <a:off x="343694" y="3337719"/>
            <a:ext cx="3095625" cy="830263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/>
              <a:t>Valor da opção de</a:t>
            </a:r>
          </a:p>
          <a:p>
            <a:pPr algn="ctr"/>
            <a:r>
              <a:rPr lang="pt-BR"/>
              <a:t> venda (Z)</a:t>
            </a:r>
          </a:p>
        </p:txBody>
      </p:sp>
    </p:spTree>
    <p:extLst>
      <p:ext uri="{BB962C8B-B14F-4D97-AF65-F5344CB8AC3E}">
        <p14:creationId xmlns:p14="http://schemas.microsoft.com/office/powerpoint/2010/main" val="39752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itle 1"/>
          <p:cNvSpPr>
            <a:spLocks noGrp="1"/>
          </p:cNvSpPr>
          <p:nvPr>
            <p:ph type="title"/>
          </p:nvPr>
        </p:nvSpPr>
        <p:spPr>
          <a:xfrm>
            <a:off x="142875" y="0"/>
            <a:ext cx="8929688" cy="1143000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Tipos mais comuns de Derivativos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sz="3600" smtClean="0"/>
              <a:t>Contratos Futuros</a:t>
            </a:r>
          </a:p>
          <a:p>
            <a:pPr lvl="1"/>
            <a:r>
              <a:rPr lang="pt-BR" sz="3600" smtClean="0"/>
              <a:t>Contratos a Termo</a:t>
            </a:r>
          </a:p>
          <a:p>
            <a:pPr lvl="1"/>
            <a:r>
              <a:rPr lang="pt-BR" sz="3600" smtClean="0"/>
              <a:t>Contratos de Opções</a:t>
            </a:r>
          </a:p>
          <a:p>
            <a:endParaRPr lang="pt-BR" sz="1800" smtClean="0"/>
          </a:p>
        </p:txBody>
      </p:sp>
    </p:spTree>
    <p:extLst>
      <p:ext uri="{BB962C8B-B14F-4D97-AF65-F5344CB8AC3E}">
        <p14:creationId xmlns:p14="http://schemas.microsoft.com/office/powerpoint/2010/main" val="37953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8"/>
            <a:ext cx="7772400" cy="919162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Mercado de Opções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572125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/>
              <a:t>Uma empresa, </a:t>
            </a:r>
            <a:r>
              <a:rPr lang="pt-BR" sz="2400" dirty="0" err="1" smtClean="0"/>
              <a:t>Beauty</a:t>
            </a:r>
            <a:r>
              <a:rPr lang="pt-BR" sz="2400" dirty="0" smtClean="0"/>
              <a:t> </a:t>
            </a:r>
            <a:r>
              <a:rPr lang="pt-BR" sz="2400" dirty="0" err="1" smtClean="0"/>
              <a:t>Co</a:t>
            </a:r>
            <a:r>
              <a:rPr lang="pt-BR" sz="2400" dirty="0" smtClean="0"/>
              <a:t>., deseja comprar 3.000 t de sua principal matéria-prima, o sebo, necessário para produção de sabonetes. O sebo é um produto cujo preço é regulado no mercado. Alguns dados importantes:</a:t>
            </a:r>
          </a:p>
          <a:p>
            <a:pPr lvl="1"/>
            <a:r>
              <a:rPr lang="pt-BR" sz="2000" dirty="0" smtClean="0"/>
              <a:t>Opção de compra (Z): R$ 0,167/t. </a:t>
            </a:r>
          </a:p>
          <a:p>
            <a:pPr lvl="1"/>
            <a:r>
              <a:rPr lang="pt-BR" sz="2000" dirty="0" smtClean="0"/>
              <a:t>Preço de exercício (K): R$ 1,30/t. </a:t>
            </a:r>
          </a:p>
          <a:p>
            <a:pPr lvl="1"/>
            <a:r>
              <a:rPr lang="pt-BR" sz="2000" dirty="0" smtClean="0"/>
              <a:t>Quantidade (Q): 3.000 t. </a:t>
            </a:r>
          </a:p>
          <a:p>
            <a:pPr lvl="1"/>
            <a:r>
              <a:rPr lang="pt-BR" sz="2000" dirty="0" smtClean="0"/>
              <a:t>Prêmio-total: Z x Q = 0,167 x 3.000 = 500 = R$ 500.</a:t>
            </a:r>
          </a:p>
          <a:p>
            <a:r>
              <a:rPr lang="pt-BR" sz="2400" dirty="0" smtClean="0"/>
              <a:t>Nas estimativas preliminares, o preço do sebo foi estimado em R$ 1,5/t. Com esse preço: </a:t>
            </a:r>
          </a:p>
          <a:p>
            <a:pPr lvl="1"/>
            <a:r>
              <a:rPr lang="pt-BR" sz="2000" dirty="0" smtClean="0"/>
              <a:t>Lucro = S – K – Z = (1,50 x 3.000) – (1,30 x 3.000) – (0,167 x 3.000) = 3.000 x (1,50 – 1,30 – 0,167) = 99</a:t>
            </a:r>
          </a:p>
          <a:p>
            <a:r>
              <a:rPr lang="pt-BR" sz="2400" dirty="0" smtClean="0"/>
              <a:t>Neste caso, portanto, a empresa adquire a opção de compra.</a:t>
            </a:r>
          </a:p>
          <a:p>
            <a:r>
              <a:rPr lang="pt-BR" sz="2400" dirty="0" smtClean="0"/>
              <a:t>O que acontece se tivermos dois outros cenários futuros: preço do sebo de R$ 1,00/t e R$ 1,60/t? .</a:t>
            </a:r>
          </a:p>
        </p:txBody>
      </p:sp>
    </p:spTree>
    <p:extLst>
      <p:ext uri="{BB962C8B-B14F-4D97-AF65-F5344CB8AC3E}">
        <p14:creationId xmlns:p14="http://schemas.microsoft.com/office/powerpoint/2010/main" val="264544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8"/>
            <a:ext cx="7772400" cy="919162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Mercado de Opções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5875"/>
            <a:ext cx="9144000" cy="5572125"/>
          </a:xfrm>
        </p:spPr>
        <p:txBody>
          <a:bodyPr/>
          <a:lstStyle/>
          <a:p>
            <a:pPr>
              <a:buFontTx/>
              <a:buNone/>
            </a:pPr>
            <a:r>
              <a:rPr lang="pt-BR" sz="2800" b="1" smtClean="0"/>
              <a:t>Exemplo:</a:t>
            </a:r>
            <a:r>
              <a:rPr lang="pt-BR" sz="2800" smtClean="0"/>
              <a:t> Resultado com uma opção de compra:</a:t>
            </a:r>
          </a:p>
          <a:p>
            <a:r>
              <a:rPr lang="pt-BR" sz="2800" smtClean="0"/>
              <a:t>Um investidor adquire uma opção de compra de 100 ações da Cia. Albatroz. Preço de exercício $40. Preço hoje da ação $38. Preço atual da opção $5 (alguns dias antes do vencimento). Investimento mínimo inicial é de um contrato o qual envolve 100 ações. Assuma que o preço da ação da Cia Albatroz  no vencimento (daqui a 1 semana) é $55. Qual é o resultado da compra de um contrato na data do vencimento, desconsiderando o valor do dinheiro no tempo?</a:t>
            </a:r>
          </a:p>
        </p:txBody>
      </p:sp>
    </p:spTree>
    <p:extLst>
      <p:ext uri="{BB962C8B-B14F-4D97-AF65-F5344CB8AC3E}">
        <p14:creationId xmlns:p14="http://schemas.microsoft.com/office/powerpoint/2010/main" val="129294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8"/>
            <a:ext cx="7772400" cy="919162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Mercado de Opções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5875"/>
            <a:ext cx="9144000" cy="5572125"/>
          </a:xfrm>
        </p:spPr>
        <p:txBody>
          <a:bodyPr/>
          <a:lstStyle/>
          <a:p>
            <a:pPr>
              <a:buFontTx/>
              <a:buNone/>
            </a:pPr>
            <a:r>
              <a:rPr lang="pt-BR" sz="2800" b="1" smtClean="0"/>
              <a:t>Solução:</a:t>
            </a:r>
            <a:endParaRPr lang="pt-BR" sz="2800" smtClean="0"/>
          </a:p>
          <a:p>
            <a:pPr>
              <a:buFontTx/>
              <a:buNone/>
            </a:pPr>
            <a:r>
              <a:rPr lang="pt-BR" sz="2800" smtClean="0"/>
              <a:t>Custo do Investimento: 100 x 5 = 500 (Prêmio total)</a:t>
            </a:r>
          </a:p>
          <a:p>
            <a:pPr>
              <a:buFontTx/>
              <a:buNone/>
            </a:pPr>
            <a:r>
              <a:rPr lang="pt-BR" sz="2800" smtClean="0"/>
              <a:t>Preço de mercado é maior do que preço de exercício? SIM ($55 &gt; $40). Então exerce.</a:t>
            </a:r>
          </a:p>
          <a:p>
            <a:pPr>
              <a:buFontTx/>
              <a:buNone/>
            </a:pPr>
            <a:r>
              <a:rPr lang="pt-BR" sz="2800" smtClean="0"/>
              <a:t>Valor de exercício (K x Q): 100 x 40 = 4000</a:t>
            </a:r>
          </a:p>
          <a:p>
            <a:pPr>
              <a:buFontTx/>
              <a:buNone/>
            </a:pPr>
            <a:r>
              <a:rPr lang="pt-BR" sz="2800" smtClean="0"/>
              <a:t>Se o investidor simultaneamente vender no mercado a vista obterá (S x Q): $55 x 100 = 5500</a:t>
            </a:r>
          </a:p>
          <a:p>
            <a:pPr>
              <a:buFontTx/>
              <a:buNone/>
            </a:pPr>
            <a:r>
              <a:rPr lang="pt-BR" sz="2800" smtClean="0"/>
              <a:t>Lucro na hora da venda  [Q x (S – K – Z)]: 100 x (55-40-5) = 1000.</a:t>
            </a:r>
          </a:p>
        </p:txBody>
      </p:sp>
    </p:spTree>
    <p:extLst>
      <p:ext uri="{BB962C8B-B14F-4D97-AF65-F5344CB8AC3E}">
        <p14:creationId xmlns:p14="http://schemas.microsoft.com/office/powerpoint/2010/main" val="84571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8"/>
            <a:ext cx="7772400" cy="919162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Mercado de Opções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5875"/>
            <a:ext cx="9144000" cy="5572125"/>
          </a:xfrm>
        </p:spPr>
        <p:txBody>
          <a:bodyPr/>
          <a:lstStyle/>
          <a:p>
            <a:pPr>
              <a:buFontTx/>
              <a:buNone/>
            </a:pPr>
            <a:r>
              <a:rPr lang="pt-BR" sz="2800" b="1" smtClean="0"/>
              <a:t>Exercícios: </a:t>
            </a:r>
            <a:endParaRPr lang="pt-BR" sz="2800" smtClean="0"/>
          </a:p>
          <a:p>
            <a:pPr>
              <a:buFontTx/>
              <a:buNone/>
            </a:pPr>
            <a:r>
              <a:rPr lang="pt-BR" sz="2800" smtClean="0"/>
              <a:t> </a:t>
            </a:r>
          </a:p>
          <a:p>
            <a:pPr>
              <a:buFontTx/>
              <a:buNone/>
            </a:pPr>
            <a:r>
              <a:rPr lang="pt-BR" sz="2800" smtClean="0"/>
              <a:t>a- Resolva o exemplo acima supondo que o preço da ação da Cia Albatroz no vencimento é de $35,00.</a:t>
            </a:r>
          </a:p>
          <a:p>
            <a:pPr>
              <a:buFontTx/>
              <a:buNone/>
            </a:pPr>
            <a:r>
              <a:rPr lang="pt-BR" sz="2800" smtClean="0"/>
              <a:t> </a:t>
            </a:r>
          </a:p>
          <a:p>
            <a:pPr>
              <a:buFontTx/>
              <a:buNone/>
            </a:pPr>
            <a:r>
              <a:rPr lang="pt-BR" sz="2800" smtClean="0"/>
              <a:t>b- Resolva o exemplo acima supondo que o  preço da ação da Cia Albatroz no vencimento é de $40,00.</a:t>
            </a:r>
          </a:p>
          <a:p>
            <a:pPr>
              <a:buFontTx/>
              <a:buNone/>
            </a:pPr>
            <a:r>
              <a:rPr lang="pt-BR" sz="2800" smtClean="0"/>
              <a:t> </a:t>
            </a:r>
          </a:p>
          <a:p>
            <a:pPr>
              <a:buFontTx/>
              <a:buNone/>
            </a:pPr>
            <a:r>
              <a:rPr lang="pt-BR" sz="2800" smtClean="0"/>
              <a:t>c- Resolva o exemplo acima supondo que o  preço da ação da Cia Albatroz no vencimento é de $60,00.</a:t>
            </a:r>
          </a:p>
        </p:txBody>
      </p:sp>
    </p:spTree>
    <p:extLst>
      <p:ext uri="{BB962C8B-B14F-4D97-AF65-F5344CB8AC3E}">
        <p14:creationId xmlns:p14="http://schemas.microsoft.com/office/powerpoint/2010/main" val="360102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8"/>
            <a:ext cx="7772400" cy="919162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Mercado de Opções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5875"/>
            <a:ext cx="9144000" cy="5572125"/>
          </a:xfrm>
        </p:spPr>
        <p:txBody>
          <a:bodyPr/>
          <a:lstStyle/>
          <a:p>
            <a:pPr>
              <a:buFontTx/>
              <a:buNone/>
            </a:pPr>
            <a:endParaRPr lang="pt-BR" smtClean="0"/>
          </a:p>
          <a:p>
            <a:r>
              <a:rPr lang="pt-BR" smtClean="0"/>
              <a:t>Terminologia típica</a:t>
            </a:r>
          </a:p>
          <a:p>
            <a:endParaRPr lang="pt-BR" smtClean="0"/>
          </a:p>
          <a:p>
            <a:r>
              <a:rPr lang="pt-BR" smtClean="0"/>
              <a:t>Dicionário utilizado no mercado de Opções</a:t>
            </a:r>
          </a:p>
          <a:p>
            <a:pPr>
              <a:buFontTx/>
              <a:buNone/>
            </a:pPr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18318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2536" y="116632"/>
            <a:ext cx="9144000" cy="919162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Dicionário utilizado </a:t>
            </a:r>
            <a:br>
              <a:rPr lang="pt-BR" kern="1200" dirty="0" smtClean="0"/>
            </a:br>
            <a:r>
              <a:rPr lang="pt-BR" kern="1200" dirty="0" smtClean="0"/>
              <a:t>no mercado de Opções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5875"/>
            <a:ext cx="9144000" cy="5572125"/>
          </a:xfrm>
        </p:spPr>
        <p:txBody>
          <a:bodyPr/>
          <a:lstStyle/>
          <a:p>
            <a:pPr>
              <a:buFontTx/>
              <a:buNone/>
            </a:pPr>
            <a:r>
              <a:rPr lang="pt-BR" sz="2800" b="1" smtClean="0"/>
              <a:t>Posição travada</a:t>
            </a:r>
            <a:endParaRPr lang="pt-BR" sz="2800" smtClean="0"/>
          </a:p>
          <a:p>
            <a:r>
              <a:rPr lang="pt-BR" sz="2800" smtClean="0"/>
              <a:t>Investidor esta comprado (Call) em uma posição de exercício com valor mais baixo e vendido a descoberto (Call) em uma com exercício mais alto.</a:t>
            </a:r>
          </a:p>
          <a:p>
            <a:endParaRPr lang="pt-BR" sz="2800" smtClean="0"/>
          </a:p>
          <a:p>
            <a:pPr>
              <a:buFontTx/>
              <a:buNone/>
            </a:pPr>
            <a:r>
              <a:rPr lang="pt-BR" sz="2800" b="1" smtClean="0"/>
              <a:t>Posição Financiada</a:t>
            </a:r>
            <a:endParaRPr lang="pt-BR" sz="2800" smtClean="0"/>
          </a:p>
          <a:p>
            <a:r>
              <a:rPr lang="pt-BR" sz="2800" smtClean="0"/>
              <a:t>Investidor compra a vista e vende opções das mesmas ações para ganhar uma taxa de financiamento, caso exercido. Ou fica com o prêmio como um desconto no preço pago caso não exercido.</a:t>
            </a:r>
          </a:p>
          <a:p>
            <a:endParaRPr lang="pt-BR" sz="2800" smtClean="0"/>
          </a:p>
          <a:p>
            <a:pPr>
              <a:buFontTx/>
              <a:buNone/>
            </a:pPr>
            <a:endParaRPr lang="pt-BR" sz="2800" smtClean="0"/>
          </a:p>
        </p:txBody>
      </p:sp>
    </p:spTree>
    <p:extLst>
      <p:ext uri="{BB962C8B-B14F-4D97-AF65-F5344CB8AC3E}">
        <p14:creationId xmlns:p14="http://schemas.microsoft.com/office/powerpoint/2010/main" val="315067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4544" y="260648"/>
            <a:ext cx="9144000" cy="919162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Dicionário utilizado </a:t>
            </a:r>
            <a:br>
              <a:rPr lang="pt-BR" kern="1200" dirty="0" smtClean="0"/>
            </a:br>
            <a:r>
              <a:rPr lang="pt-BR" kern="1200" dirty="0" smtClean="0"/>
              <a:t>no mercado de Opções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5875"/>
            <a:ext cx="9144000" cy="5572125"/>
          </a:xfrm>
        </p:spPr>
        <p:txBody>
          <a:bodyPr/>
          <a:lstStyle/>
          <a:p>
            <a:pPr>
              <a:buFontTx/>
              <a:buNone/>
            </a:pPr>
            <a:r>
              <a:rPr lang="pt-BR" sz="2800" b="1" dirty="0" smtClean="0"/>
              <a:t>Rolar Posição</a:t>
            </a:r>
            <a:endParaRPr lang="pt-BR" sz="2800" dirty="0" smtClean="0"/>
          </a:p>
          <a:p>
            <a:r>
              <a:rPr lang="pt-BR" sz="2800" dirty="0" smtClean="0"/>
              <a:t>Quando o investidor está vendido em uma opção e compra esta mesma opção para zerar a posição vendida. </a:t>
            </a:r>
          </a:p>
          <a:p>
            <a:r>
              <a:rPr lang="pt-BR" sz="2800" dirty="0" smtClean="0"/>
              <a:t>Daí, imediatamente, vende o mesmo volume de opções com o mesmo volume para outro exercício mais adiante ou para outro preço de exercício.</a:t>
            </a:r>
          </a:p>
          <a:p>
            <a:pPr>
              <a:buFontTx/>
              <a:buNone/>
            </a:pPr>
            <a:endParaRPr lang="pt-BR" sz="1600" b="1" dirty="0" smtClean="0"/>
          </a:p>
          <a:p>
            <a:pPr>
              <a:buFontTx/>
              <a:buNone/>
            </a:pPr>
            <a:r>
              <a:rPr lang="pt-BR" sz="2800" b="1" dirty="0" smtClean="0"/>
              <a:t>Virar Pó</a:t>
            </a:r>
            <a:endParaRPr lang="pt-BR" sz="2800" dirty="0" smtClean="0"/>
          </a:p>
          <a:p>
            <a:r>
              <a:rPr lang="pt-BR" sz="2800" dirty="0" smtClean="0"/>
              <a:t>Ocorre quando a opção não é exercida e o investidor perde o valor do premio pago. A opção após o vencimento sem ser exercida não vale nada.</a:t>
            </a:r>
          </a:p>
          <a:p>
            <a:endParaRPr lang="pt-BR" sz="2800" dirty="0" smtClean="0"/>
          </a:p>
          <a:p>
            <a:pPr>
              <a:buFontTx/>
              <a:buNone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104489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6375"/>
            <a:ext cx="9144000" cy="919163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Dicionário utilizado no </a:t>
            </a:r>
            <a:br>
              <a:rPr lang="pt-BR" kern="1200" dirty="0" smtClean="0"/>
            </a:br>
            <a:r>
              <a:rPr lang="pt-BR" kern="1200" dirty="0" smtClean="0"/>
              <a:t>mercado de Opções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57275"/>
            <a:ext cx="9144000" cy="5572125"/>
          </a:xfrm>
        </p:spPr>
        <p:txBody>
          <a:bodyPr/>
          <a:lstStyle/>
          <a:p>
            <a:pPr>
              <a:buFontTx/>
              <a:buNone/>
            </a:pPr>
            <a:r>
              <a:rPr lang="pt-BR" sz="2800" b="1" dirty="0" smtClean="0"/>
              <a:t>Opção AT </a:t>
            </a:r>
            <a:r>
              <a:rPr lang="pt-BR" sz="2800" b="1" dirty="0" err="1" smtClean="0"/>
              <a:t>the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money</a:t>
            </a:r>
            <a:r>
              <a:rPr lang="pt-BR" sz="2800" b="1" dirty="0" smtClean="0"/>
              <a:t> </a:t>
            </a:r>
            <a:endParaRPr lang="pt-BR" sz="2800" dirty="0" smtClean="0"/>
          </a:p>
          <a:p>
            <a:r>
              <a:rPr lang="pt-BR" sz="2800" dirty="0" smtClean="0"/>
              <a:t>É uma opção de compra ou venda (</a:t>
            </a:r>
            <a:r>
              <a:rPr lang="pt-BR" sz="2800" dirty="0" err="1" smtClean="0"/>
              <a:t>call</a:t>
            </a:r>
            <a:r>
              <a:rPr lang="pt-BR" sz="2800" dirty="0" smtClean="0"/>
              <a:t> ou </a:t>
            </a:r>
            <a:r>
              <a:rPr lang="pt-BR" sz="2800" dirty="0" err="1" smtClean="0"/>
              <a:t>put</a:t>
            </a:r>
            <a:r>
              <a:rPr lang="pt-BR" sz="2800" dirty="0" smtClean="0"/>
              <a:t>) cujo preço de exercício é IGUAL ao preço a vista da opção.</a:t>
            </a:r>
          </a:p>
          <a:p>
            <a:endParaRPr lang="pt-BR" sz="2800" dirty="0" smtClean="0"/>
          </a:p>
          <a:p>
            <a:pPr>
              <a:buFontTx/>
              <a:buNone/>
            </a:pPr>
            <a:r>
              <a:rPr lang="pt-BR" sz="2800" b="1" dirty="0" smtClean="0"/>
              <a:t>Opção IN </a:t>
            </a:r>
            <a:r>
              <a:rPr lang="pt-BR" sz="2800" b="1" dirty="0" err="1" smtClean="0"/>
              <a:t>the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money</a:t>
            </a:r>
            <a:r>
              <a:rPr lang="pt-BR" sz="2800" b="1" dirty="0" smtClean="0"/>
              <a:t> </a:t>
            </a:r>
            <a:endParaRPr lang="pt-BR" sz="2800" dirty="0" smtClean="0"/>
          </a:p>
          <a:p>
            <a:r>
              <a:rPr lang="pt-BR" sz="2800" dirty="0" smtClean="0"/>
              <a:t>É uma opção de compra cujo preço de exercício é MENOR que o preço a vista da opção, ou uma opção de venda cujo preço de exercício é MAIOR que o preço a vista da opção.</a:t>
            </a:r>
          </a:p>
          <a:p>
            <a:r>
              <a:rPr lang="pt-BR" sz="2800" dirty="0" smtClean="0"/>
              <a:t>Ou seja se o vencimento fosse hoje a opção certamente seria exercida.  Dizemos que a opção tem valor intrínseco.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pPr>
              <a:buFontTx/>
              <a:buNone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97622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919162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Dicionário utilizado no </a:t>
            </a:r>
            <a:br>
              <a:rPr lang="pt-BR" kern="1200" dirty="0" smtClean="0"/>
            </a:br>
            <a:r>
              <a:rPr lang="pt-BR" kern="1200" dirty="0" smtClean="0"/>
              <a:t>mercado de Opções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1291"/>
            <a:ext cx="9144000" cy="5572125"/>
          </a:xfrm>
        </p:spPr>
        <p:txBody>
          <a:bodyPr/>
          <a:lstStyle/>
          <a:p>
            <a:pPr>
              <a:buFontTx/>
              <a:buNone/>
            </a:pPr>
            <a:r>
              <a:rPr lang="pt-BR" sz="2800" b="1" dirty="0" smtClean="0"/>
              <a:t>Opção OUT OF </a:t>
            </a:r>
            <a:r>
              <a:rPr lang="pt-BR" sz="2800" b="1" dirty="0" err="1" smtClean="0"/>
              <a:t>the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money</a:t>
            </a:r>
            <a:r>
              <a:rPr lang="pt-BR" sz="2800" b="1" dirty="0" smtClean="0"/>
              <a:t> </a:t>
            </a:r>
            <a:endParaRPr lang="pt-BR" sz="2800" dirty="0" smtClean="0"/>
          </a:p>
          <a:p>
            <a:r>
              <a:rPr lang="pt-BR" sz="2800" dirty="0" smtClean="0"/>
              <a:t>É uma opção de compra cujo preço de exercício é MAIOR que o preço a vista da opção, ou uma opção de venda cujo preço de exercício é MENOR que o preço a vista da opção.</a:t>
            </a:r>
          </a:p>
          <a:p>
            <a:r>
              <a:rPr lang="pt-BR" sz="2800" dirty="0" smtClean="0"/>
              <a:t>Ou seja se o vencimento fosse hoje a opção certamente viraria pó.</a:t>
            </a:r>
          </a:p>
          <a:p>
            <a:pPr>
              <a:buFontTx/>
              <a:buNone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377347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Title 1"/>
          <p:cNvSpPr>
            <a:spLocks noGrp="1"/>
          </p:cNvSpPr>
          <p:nvPr>
            <p:ph type="title"/>
          </p:nvPr>
        </p:nvSpPr>
        <p:spPr>
          <a:xfrm>
            <a:off x="1120080" y="201191"/>
            <a:ext cx="7772400" cy="1571625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Fatores que afetam o Valor do Premio da Opção</a:t>
            </a:r>
          </a:p>
        </p:txBody>
      </p:sp>
      <p:sp>
        <p:nvSpPr>
          <p:cNvPr id="115715" name="Content Placeholder 2"/>
          <p:cNvSpPr>
            <a:spLocks noGrp="1"/>
          </p:cNvSpPr>
          <p:nvPr>
            <p:ph idx="1"/>
          </p:nvPr>
        </p:nvSpPr>
        <p:spPr>
          <a:xfrm>
            <a:off x="36513" y="1773238"/>
            <a:ext cx="9144000" cy="4286250"/>
          </a:xfrm>
        </p:spPr>
        <p:txBody>
          <a:bodyPr/>
          <a:lstStyle/>
          <a:p>
            <a:pPr>
              <a:buFontTx/>
              <a:buNone/>
            </a:pPr>
            <a:r>
              <a:rPr lang="pt-BR" sz="2000" b="1" smtClean="0"/>
              <a:t>					Opção Européia		Opção Americana</a:t>
            </a:r>
            <a:endParaRPr lang="pt-BR" sz="2000" smtClean="0"/>
          </a:p>
          <a:p>
            <a:pPr>
              <a:buFontTx/>
              <a:buNone/>
            </a:pPr>
            <a:r>
              <a:rPr lang="pt-BR" sz="2000" b="1" smtClean="0"/>
              <a:t>					Compra	/Venda		Compra/Venda</a:t>
            </a:r>
            <a:endParaRPr lang="pt-BR" sz="2000" smtClean="0"/>
          </a:p>
          <a:p>
            <a:pPr>
              <a:buFontTx/>
              <a:buNone/>
            </a:pPr>
            <a:r>
              <a:rPr lang="pt-BR" sz="2400" smtClean="0"/>
              <a:t>Preço atual da ação		+	-		+	-</a:t>
            </a:r>
          </a:p>
          <a:p>
            <a:pPr>
              <a:buFontTx/>
              <a:buNone/>
            </a:pPr>
            <a:r>
              <a:rPr lang="pt-BR" sz="2400" smtClean="0"/>
              <a:t>Preço de exercício		-	+		-	+</a:t>
            </a:r>
          </a:p>
          <a:p>
            <a:pPr>
              <a:buFontTx/>
              <a:buNone/>
            </a:pPr>
            <a:r>
              <a:rPr lang="pt-BR" sz="2400" smtClean="0"/>
              <a:t>Tempo para o vencimento	?	?		+	+</a:t>
            </a:r>
          </a:p>
          <a:p>
            <a:pPr>
              <a:buFontTx/>
              <a:buNone/>
            </a:pPr>
            <a:r>
              <a:rPr lang="pt-BR" sz="2400" smtClean="0"/>
              <a:t>Volatilidade preço ação	+	+		+	+</a:t>
            </a:r>
          </a:p>
          <a:p>
            <a:pPr>
              <a:buFontTx/>
              <a:buNone/>
            </a:pPr>
            <a:r>
              <a:rPr lang="pt-BR" sz="2400" smtClean="0"/>
              <a:t>Taxa rf	  (rf=risk-free)		+	-		+	-</a:t>
            </a:r>
          </a:p>
          <a:p>
            <a:pPr>
              <a:buFontTx/>
              <a:buNone/>
            </a:pPr>
            <a:r>
              <a:rPr lang="pt-BR" sz="2400" smtClean="0"/>
              <a:t>Dividendos esperados		-	+		-	+</a:t>
            </a:r>
          </a:p>
          <a:p>
            <a:pPr>
              <a:buFontTx/>
              <a:buNone/>
            </a:pPr>
            <a:endParaRPr lang="pt-BR" sz="2000" smtClean="0"/>
          </a:p>
        </p:txBody>
      </p:sp>
    </p:spTree>
    <p:extLst>
      <p:ext uri="{BB962C8B-B14F-4D97-AF65-F5344CB8AC3E}">
        <p14:creationId xmlns:p14="http://schemas.microsoft.com/office/powerpoint/2010/main" val="100513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8"/>
            <a:ext cx="7772400" cy="919162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Mercado de Derivativos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5875"/>
            <a:ext cx="9144000" cy="5572125"/>
          </a:xfrm>
        </p:spPr>
        <p:txBody>
          <a:bodyPr/>
          <a:lstStyle/>
          <a:p>
            <a:pPr>
              <a:buFontTx/>
              <a:buNone/>
            </a:pPr>
            <a:r>
              <a:rPr lang="pt-BR" b="1" smtClean="0"/>
              <a:t>O Mercado a Termo</a:t>
            </a:r>
            <a:endParaRPr lang="pt-BR" smtClean="0"/>
          </a:p>
          <a:p>
            <a:r>
              <a:rPr lang="pt-BR" smtClean="0"/>
              <a:t>No mercado a termo o investidor se compromete a comprar ou vender uma certa quantidade de ações, por um preço fixado e dentro de um prazo determinado.  </a:t>
            </a:r>
          </a:p>
          <a:p>
            <a:r>
              <a:rPr lang="pt-BR" smtClean="0"/>
              <a:t>O prazo típico é ate 30 dias. </a:t>
            </a:r>
          </a:p>
          <a:p>
            <a:r>
              <a:rPr lang="pt-BR" smtClean="0"/>
              <a:t>Porem podem haver outros prazos.</a:t>
            </a:r>
          </a:p>
          <a:p>
            <a:pPr>
              <a:buFontTx/>
              <a:buNone/>
            </a:pPr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12751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1285875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Valor do Premio da Opção</a:t>
            </a:r>
            <a:br>
              <a:rPr lang="pt-BR" kern="1200" dirty="0" smtClean="0"/>
            </a:br>
            <a:r>
              <a:rPr lang="pt-BR" kern="1200" dirty="0" smtClean="0"/>
              <a:t>O Preço justo de uma Opção de Compra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57375"/>
            <a:ext cx="9144000" cy="5000625"/>
          </a:xfrm>
        </p:spPr>
        <p:txBody>
          <a:bodyPr/>
          <a:lstStyle/>
          <a:p>
            <a:r>
              <a:rPr lang="pt-BR" smtClean="0"/>
              <a:t>Quando uma opção de compra (ou de venda) de uma determinada ação é lançada o valor do seu premio é função de uma serie de variáveis.</a:t>
            </a:r>
          </a:p>
          <a:p>
            <a:pPr lvl="1"/>
            <a:r>
              <a:rPr lang="pt-BR" smtClean="0"/>
              <a:t>do preço a vista no mercado da ação objeto.</a:t>
            </a:r>
          </a:p>
          <a:p>
            <a:pPr lvl="1"/>
            <a:r>
              <a:rPr lang="pt-BR" smtClean="0"/>
              <a:t>do valor de exercício da opção</a:t>
            </a:r>
          </a:p>
          <a:p>
            <a:pPr lvl="1"/>
            <a:r>
              <a:rPr lang="pt-BR" smtClean="0"/>
              <a:t>da taxa de juros do mercado</a:t>
            </a:r>
          </a:p>
          <a:p>
            <a:pPr lvl="1"/>
            <a:r>
              <a:rPr lang="pt-BR" smtClean="0"/>
              <a:t>do prazo a decorrer ate o exercício</a:t>
            </a:r>
          </a:p>
          <a:p>
            <a:pPr lvl="1"/>
            <a:r>
              <a:rPr lang="pt-BR" smtClean="0"/>
              <a:t>da volatilidade do preço da ação objeto</a:t>
            </a:r>
          </a:p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21793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0"/>
            <a:ext cx="9144000" cy="6643688"/>
          </a:xfrm>
        </p:spPr>
        <p:txBody>
          <a:bodyPr/>
          <a:lstStyle/>
          <a:p>
            <a:pPr>
              <a:buFontTx/>
              <a:buNone/>
            </a:pPr>
            <a:endParaRPr lang="pt-BR" dirty="0" smtClean="0"/>
          </a:p>
          <a:p>
            <a:pPr>
              <a:buFontTx/>
              <a:buNone/>
            </a:pPr>
            <a:endParaRPr lang="pt-BR" dirty="0" smtClean="0"/>
          </a:p>
          <a:p>
            <a:pPr>
              <a:buFontTx/>
              <a:buNone/>
            </a:pPr>
            <a:r>
              <a:rPr lang="pt-BR" dirty="0" smtClean="0"/>
              <a:t> </a:t>
            </a:r>
          </a:p>
          <a:p>
            <a:pPr algn="ctr">
              <a:buFontTx/>
              <a:buNone/>
            </a:pPr>
            <a:r>
              <a:rPr lang="pt-BR" b="1" dirty="0" smtClean="0"/>
              <a:t>C = PV  N(d1)  -  PE/(1+i)</a:t>
            </a:r>
            <a:r>
              <a:rPr lang="pt-BR" b="1" baseline="30000" dirty="0" smtClean="0"/>
              <a:t>t</a:t>
            </a:r>
            <a:r>
              <a:rPr lang="pt-BR" b="1" dirty="0" smtClean="0"/>
              <a:t>  N(d2)</a:t>
            </a:r>
            <a:endParaRPr lang="pt-BR" dirty="0" smtClean="0"/>
          </a:p>
          <a:p>
            <a:pPr>
              <a:buFontTx/>
              <a:buNone/>
            </a:pPr>
            <a:r>
              <a:rPr lang="pt-BR" dirty="0" smtClean="0"/>
              <a:t>Onde</a:t>
            </a:r>
          </a:p>
          <a:p>
            <a:pPr>
              <a:buFontTx/>
              <a:buNone/>
            </a:pPr>
            <a:r>
              <a:rPr lang="pt-BR" sz="2400" dirty="0" smtClean="0"/>
              <a:t>C é o Preço do prêmio da opção de compra – </a:t>
            </a:r>
            <a:r>
              <a:rPr lang="pt-BR" sz="2400" dirty="0" err="1" smtClean="0"/>
              <a:t>Call</a:t>
            </a:r>
            <a:r>
              <a:rPr lang="pt-BR" sz="2400" dirty="0" smtClean="0"/>
              <a:t>, hoje no mercado</a:t>
            </a:r>
          </a:p>
          <a:p>
            <a:pPr>
              <a:buFontTx/>
              <a:buNone/>
            </a:pPr>
            <a:r>
              <a:rPr lang="pt-BR" sz="2400" dirty="0" smtClean="0"/>
              <a:t>PV é o Preço a vista hoje no mercado</a:t>
            </a:r>
          </a:p>
          <a:p>
            <a:pPr>
              <a:buFontTx/>
              <a:buNone/>
            </a:pPr>
            <a:r>
              <a:rPr lang="pt-BR" sz="2400" dirty="0" smtClean="0"/>
              <a:t>PE é o Preço de exercício acertado para a data do vencimento.</a:t>
            </a:r>
          </a:p>
          <a:p>
            <a:pPr>
              <a:buFontTx/>
              <a:buNone/>
            </a:pPr>
            <a:r>
              <a:rPr lang="pt-BR" sz="2400" dirty="0" smtClean="0"/>
              <a:t>i é a Taxa de juros do mercado</a:t>
            </a:r>
          </a:p>
          <a:p>
            <a:pPr>
              <a:buFontTx/>
              <a:buNone/>
            </a:pPr>
            <a:r>
              <a:rPr lang="pt-BR" sz="2400" dirty="0" smtClean="0"/>
              <a:t>t é o prazo a decorrer ate o vencimento </a:t>
            </a:r>
          </a:p>
          <a:p>
            <a:pPr>
              <a:buFontTx/>
              <a:buNone/>
            </a:pPr>
            <a:r>
              <a:rPr lang="pt-BR" sz="2400" dirty="0" smtClean="0"/>
              <a:t>N(d1) e N(d2) são valores obtidos da tabela de probabilidades </a:t>
            </a:r>
          </a:p>
          <a:p>
            <a:pPr>
              <a:buFontTx/>
              <a:buNone/>
            </a:pPr>
            <a:r>
              <a:rPr lang="pt-BR" sz="2400" dirty="0" smtClean="0"/>
              <a:t>acumulada da distribuição normal padrão.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" y="126901"/>
            <a:ext cx="9144000" cy="1285875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O Modelo de Black-Scholes</a:t>
            </a:r>
          </a:p>
        </p:txBody>
      </p:sp>
    </p:spTree>
    <p:extLst>
      <p:ext uri="{BB962C8B-B14F-4D97-AF65-F5344CB8AC3E}">
        <p14:creationId xmlns:p14="http://schemas.microsoft.com/office/powerpoint/2010/main" val="180277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90587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Exemplo de estratégia </a:t>
            </a:r>
            <a:br>
              <a:rPr lang="pt-BR" kern="1200" dirty="0" smtClean="0"/>
            </a:br>
            <a:r>
              <a:rPr lang="pt-BR" kern="1200" dirty="0" smtClean="0"/>
              <a:t>com opções</a:t>
            </a:r>
          </a:p>
        </p:txBody>
      </p:sp>
      <p:sp>
        <p:nvSpPr>
          <p:cNvPr id="118787" name="Content Placeholder 2"/>
          <p:cNvSpPr>
            <a:spLocks noGrp="1"/>
          </p:cNvSpPr>
          <p:nvPr>
            <p:ph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r>
              <a:rPr lang="pt-BR" dirty="0" smtClean="0"/>
              <a:t>Um investidor adquire por $1 uma opção de Venda com preço de exercício de $30 e vende por $3 uma opção de Venda com preço de exercício de $35. O resultado desta carteira é uma receita de $2.</a:t>
            </a:r>
          </a:p>
          <a:p>
            <a:endParaRPr lang="pt-BR" dirty="0" smtClean="0"/>
          </a:p>
          <a:p>
            <a:r>
              <a:rPr lang="pt-BR" dirty="0" smtClean="0"/>
              <a:t>O retorno deste spread será de $-5 (prejuízo $3) se o preço da ação for inferior a $30 e Zero (lucro $2) se superior a $35. Com o preço da ação entre $30 e $35 o resultado será:  S</a:t>
            </a:r>
            <a:r>
              <a:rPr lang="pt-BR" baseline="-25000" dirty="0" smtClean="0"/>
              <a:t>T</a:t>
            </a:r>
            <a:r>
              <a:rPr lang="pt-BR" dirty="0" smtClean="0"/>
              <a:t> - 33</a:t>
            </a:r>
          </a:p>
        </p:txBody>
      </p:sp>
    </p:spTree>
    <p:extLst>
      <p:ext uri="{BB962C8B-B14F-4D97-AF65-F5344CB8AC3E}">
        <p14:creationId xmlns:p14="http://schemas.microsoft.com/office/powerpoint/2010/main" val="29499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Title 1"/>
          <p:cNvSpPr>
            <a:spLocks noGrp="1"/>
          </p:cNvSpPr>
          <p:nvPr>
            <p:ph type="title"/>
          </p:nvPr>
        </p:nvSpPr>
        <p:spPr>
          <a:xfrm>
            <a:off x="0" y="162149"/>
            <a:ext cx="9144000" cy="890587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Exemplo de estratégia </a:t>
            </a:r>
            <a:br>
              <a:rPr lang="pt-BR" kern="1200" dirty="0" smtClean="0"/>
            </a:br>
            <a:r>
              <a:rPr lang="pt-BR" kern="1200" dirty="0" smtClean="0"/>
              <a:t>com opções</a:t>
            </a:r>
          </a:p>
        </p:txBody>
      </p:sp>
      <p:sp>
        <p:nvSpPr>
          <p:cNvPr id="119811" name="Content Placeholder 2"/>
          <p:cNvSpPr>
            <a:spLocks noGrp="1"/>
          </p:cNvSpPr>
          <p:nvPr>
            <p:ph idx="1"/>
          </p:nvPr>
        </p:nvSpPr>
        <p:spPr>
          <a:xfrm>
            <a:off x="252413" y="1571625"/>
            <a:ext cx="9144000" cy="5286375"/>
          </a:xfrm>
        </p:spPr>
        <p:txBody>
          <a:bodyPr/>
          <a:lstStyle/>
          <a:p>
            <a:pPr>
              <a:buFontTx/>
              <a:buNone/>
            </a:pPr>
            <a:endParaRPr lang="pt-BR" sz="2000" smtClean="0"/>
          </a:p>
          <a:p>
            <a:pPr>
              <a:buFontTx/>
              <a:buNone/>
            </a:pPr>
            <a:r>
              <a:rPr lang="pt-BR" sz="2000" smtClean="0"/>
              <a:t>Preço S</a:t>
            </a:r>
            <a:r>
              <a:rPr lang="pt-BR" sz="2000" baseline="-25000" smtClean="0"/>
              <a:t>T</a:t>
            </a:r>
            <a:r>
              <a:rPr lang="pt-BR" sz="2000" smtClean="0"/>
              <a:t> = 29:		Recebo $30</a:t>
            </a:r>
          </a:p>
          <a:p>
            <a:pPr>
              <a:buFontTx/>
              <a:buNone/>
            </a:pPr>
            <a:r>
              <a:rPr lang="pt-BR" sz="2000" smtClean="0"/>
              <a:t>				Sou obrigado a pagar $35		prejuízo: 5 - 2 = $3</a:t>
            </a:r>
          </a:p>
          <a:p>
            <a:pPr>
              <a:buFontTx/>
              <a:buNone/>
            </a:pPr>
            <a:r>
              <a:rPr lang="pt-BR" sz="2000" smtClean="0"/>
              <a:t>Preço S</a:t>
            </a:r>
            <a:r>
              <a:rPr lang="pt-BR" sz="2000" baseline="-25000" smtClean="0"/>
              <a:t>T</a:t>
            </a:r>
            <a:r>
              <a:rPr lang="pt-BR" sz="2000" smtClean="0"/>
              <a:t> = 30:		Sou obrigado a pagar $35		prejuízo: 5 - 2 = $3</a:t>
            </a:r>
          </a:p>
          <a:p>
            <a:pPr>
              <a:buFontTx/>
              <a:buNone/>
            </a:pPr>
            <a:r>
              <a:rPr lang="pt-BR" sz="2000" smtClean="0"/>
              <a:t>Preço S</a:t>
            </a:r>
            <a:r>
              <a:rPr lang="pt-BR" sz="2000" baseline="-25000" smtClean="0"/>
              <a:t>T</a:t>
            </a:r>
            <a:r>
              <a:rPr lang="pt-BR" sz="2000" smtClean="0"/>
              <a:t> = 31:		Sou obrigado a pagar $35		prejuízo: 4 - 2 = $2</a:t>
            </a:r>
          </a:p>
          <a:p>
            <a:pPr>
              <a:buFontTx/>
              <a:buNone/>
            </a:pPr>
            <a:r>
              <a:rPr lang="pt-BR" sz="2000" smtClean="0"/>
              <a:t>Preço S</a:t>
            </a:r>
            <a:r>
              <a:rPr lang="pt-BR" sz="2000" baseline="-25000" smtClean="0"/>
              <a:t>T</a:t>
            </a:r>
            <a:r>
              <a:rPr lang="pt-BR" sz="2000" smtClean="0"/>
              <a:t> = 32:		Sou obrigado a pagar $35		prejuízo: 3 - 2 = $1</a:t>
            </a:r>
          </a:p>
          <a:p>
            <a:pPr>
              <a:buFontTx/>
              <a:buNone/>
            </a:pPr>
            <a:r>
              <a:rPr lang="pt-BR" sz="2000" smtClean="0"/>
              <a:t>Preço S</a:t>
            </a:r>
            <a:r>
              <a:rPr lang="pt-BR" sz="2000" baseline="-25000" smtClean="0"/>
              <a:t>T</a:t>
            </a:r>
            <a:r>
              <a:rPr lang="pt-BR" sz="2000" smtClean="0"/>
              <a:t> = 35:		Sou obrigado a pagar $35		Lucro: 2 - 0 = $2</a:t>
            </a:r>
          </a:p>
          <a:p>
            <a:pPr>
              <a:buFontTx/>
              <a:buNone/>
            </a:pPr>
            <a:r>
              <a:rPr lang="pt-BR" sz="2000" smtClean="0"/>
              <a:t>Preço S</a:t>
            </a:r>
            <a:r>
              <a:rPr lang="pt-BR" sz="2000" baseline="-25000" smtClean="0"/>
              <a:t>T</a:t>
            </a:r>
            <a:r>
              <a:rPr lang="pt-BR" sz="2000" smtClean="0"/>
              <a:t> = 36:		Ninguém exerce			Lucro:  $2</a:t>
            </a:r>
          </a:p>
        </p:txBody>
      </p:sp>
    </p:spTree>
    <p:extLst>
      <p:ext uri="{BB962C8B-B14F-4D97-AF65-F5344CB8AC3E}">
        <p14:creationId xmlns:p14="http://schemas.microsoft.com/office/powerpoint/2010/main" val="372810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ctrTitle"/>
          </p:nvPr>
        </p:nvSpPr>
        <p:spPr>
          <a:xfrm>
            <a:off x="685800" y="571500"/>
            <a:ext cx="7772400" cy="3028950"/>
          </a:xfrm>
        </p:spPr>
        <p:txBody>
          <a:bodyPr/>
          <a:lstStyle/>
          <a:p>
            <a:r>
              <a:rPr lang="pt-BR" sz="6600" b="1" smtClean="0"/>
              <a:t>FIM</a:t>
            </a:r>
            <a:endParaRPr lang="pt-BR" sz="6600" smtClean="0"/>
          </a:p>
        </p:txBody>
      </p:sp>
    </p:spTree>
    <p:extLst>
      <p:ext uri="{BB962C8B-B14F-4D97-AF65-F5344CB8AC3E}">
        <p14:creationId xmlns:p14="http://schemas.microsoft.com/office/powerpoint/2010/main" val="118152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8"/>
            <a:ext cx="7772400" cy="919162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Mercado a Termo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5875"/>
            <a:ext cx="9144000" cy="5572125"/>
          </a:xfrm>
        </p:spPr>
        <p:txBody>
          <a:bodyPr/>
          <a:lstStyle/>
          <a:p>
            <a:pPr>
              <a:buFontTx/>
              <a:buNone/>
            </a:pPr>
            <a:r>
              <a:rPr lang="pt-BR" dirty="0" smtClean="0"/>
              <a:t>Calculo do Valor para liquidação antes do prazo.</a:t>
            </a:r>
          </a:p>
          <a:p>
            <a:pPr>
              <a:buFontTx/>
              <a:buNone/>
            </a:pPr>
            <a:r>
              <a:rPr lang="pt-BR" dirty="0" smtClean="0"/>
              <a:t> </a:t>
            </a:r>
          </a:p>
          <a:p>
            <a:pPr>
              <a:buFontTx/>
              <a:buNone/>
            </a:pPr>
            <a:r>
              <a:rPr lang="pt-BR" sz="4400" dirty="0" smtClean="0"/>
              <a:t>VPC = VFC / (1 + i) </a:t>
            </a:r>
            <a:r>
              <a:rPr lang="pt-BR" sz="4400" baseline="30000" dirty="0" smtClean="0"/>
              <a:t>n/30</a:t>
            </a:r>
            <a:endParaRPr lang="pt-BR" sz="4400" dirty="0" smtClean="0"/>
          </a:p>
          <a:p>
            <a:pPr>
              <a:buFontTx/>
              <a:buNone/>
            </a:pPr>
            <a:r>
              <a:rPr lang="pt-BR" dirty="0" smtClean="0"/>
              <a:t> </a:t>
            </a:r>
          </a:p>
          <a:p>
            <a:pPr>
              <a:buFontTx/>
              <a:buNone/>
            </a:pPr>
            <a:r>
              <a:rPr lang="pt-BR" sz="2800" dirty="0" smtClean="0"/>
              <a:t>Onde</a:t>
            </a:r>
          </a:p>
          <a:p>
            <a:pPr>
              <a:buFontTx/>
              <a:buNone/>
            </a:pPr>
            <a:r>
              <a:rPr lang="pt-BR" sz="2800" dirty="0" smtClean="0"/>
              <a:t>VPC = valor pro rata diário do contrato</a:t>
            </a:r>
          </a:p>
          <a:p>
            <a:pPr>
              <a:buFontTx/>
              <a:buNone/>
            </a:pPr>
            <a:r>
              <a:rPr lang="pt-BR" sz="2800" dirty="0" smtClean="0"/>
              <a:t>VFC = valor final contratado</a:t>
            </a:r>
          </a:p>
          <a:p>
            <a:pPr>
              <a:buFontTx/>
              <a:buNone/>
            </a:pPr>
            <a:r>
              <a:rPr lang="pt-BR" sz="2800" dirty="0" smtClean="0"/>
              <a:t>i = taxa de juros efetiva mês (30 dias)</a:t>
            </a:r>
          </a:p>
          <a:p>
            <a:pPr>
              <a:buFontTx/>
              <a:buNone/>
            </a:pPr>
            <a:r>
              <a:rPr lang="pt-BR" sz="2800" dirty="0" smtClean="0"/>
              <a:t>n = numero de dias a decorrer ate o vencimento</a:t>
            </a:r>
          </a:p>
        </p:txBody>
      </p:sp>
    </p:spTree>
    <p:extLst>
      <p:ext uri="{BB962C8B-B14F-4D97-AF65-F5344CB8AC3E}">
        <p14:creationId xmlns:p14="http://schemas.microsoft.com/office/powerpoint/2010/main" val="408948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38"/>
            <a:ext cx="9144000" cy="1357312"/>
          </a:xfrm>
        </p:spPr>
        <p:txBody>
          <a:bodyPr/>
          <a:lstStyle/>
          <a:p>
            <a:r>
              <a:rPr lang="pt-BR" smtClean="0"/>
              <a:t>Estratégias de aplicação no </a:t>
            </a:r>
            <a:br>
              <a:rPr lang="pt-BR" smtClean="0"/>
            </a:br>
            <a:r>
              <a:rPr lang="pt-BR" smtClean="0"/>
              <a:t>Mercado a Termo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57375"/>
            <a:ext cx="9144000" cy="5000625"/>
          </a:xfrm>
        </p:spPr>
        <p:txBody>
          <a:bodyPr/>
          <a:lstStyle/>
          <a:p>
            <a:pPr>
              <a:buFontTx/>
              <a:buNone/>
            </a:pPr>
            <a:r>
              <a:rPr lang="pt-BR" b="1" dirty="0" smtClean="0"/>
              <a:t> Expectativa de ALTA de uma ação ou ativo</a:t>
            </a:r>
            <a:endParaRPr lang="pt-BR" dirty="0" smtClean="0"/>
          </a:p>
          <a:p>
            <a:r>
              <a:rPr lang="pt-BR" dirty="0" smtClean="0"/>
              <a:t>No mercado a vista o investidor teria que pagar agora o valor total da aquisição. </a:t>
            </a:r>
          </a:p>
          <a:p>
            <a:r>
              <a:rPr lang="pt-BR" dirty="0" smtClean="0"/>
              <a:t>No mercado a termo o investidor investe hoje apenas a margem, deixando em aplicação de renda fixa os recursos ate  data do vencimento do termo.</a:t>
            </a:r>
          </a:p>
        </p:txBody>
      </p:sp>
    </p:spTree>
    <p:extLst>
      <p:ext uri="{BB962C8B-B14F-4D97-AF65-F5344CB8AC3E}">
        <p14:creationId xmlns:p14="http://schemas.microsoft.com/office/powerpoint/2010/main" val="223466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38"/>
            <a:ext cx="9144000" cy="1357312"/>
          </a:xfrm>
        </p:spPr>
        <p:txBody>
          <a:bodyPr/>
          <a:lstStyle/>
          <a:p>
            <a:r>
              <a:rPr lang="pt-BR" smtClean="0"/>
              <a:t>Estratégias de aplicação no </a:t>
            </a:r>
            <a:br>
              <a:rPr lang="pt-BR" smtClean="0"/>
            </a:br>
            <a:r>
              <a:rPr lang="pt-BR" smtClean="0"/>
              <a:t>Mercado a Termo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57375"/>
            <a:ext cx="9144000" cy="5000625"/>
          </a:xfrm>
        </p:spPr>
        <p:txBody>
          <a:bodyPr/>
          <a:lstStyle/>
          <a:p>
            <a:pPr>
              <a:buFontTx/>
              <a:buNone/>
            </a:pPr>
            <a:r>
              <a:rPr lang="pt-BR" b="1" dirty="0" smtClean="0"/>
              <a:t>Expectativa de BAIXA de uma ação ou ativo</a:t>
            </a:r>
            <a:endParaRPr lang="pt-BR" dirty="0" smtClean="0"/>
          </a:p>
          <a:p>
            <a:r>
              <a:rPr lang="pt-BR" dirty="0" smtClean="0"/>
              <a:t>No mercado a vista o investidor teria que entregar agora o título objeto da venda. </a:t>
            </a:r>
          </a:p>
          <a:p>
            <a:r>
              <a:rPr lang="pt-BR" dirty="0" smtClean="0"/>
              <a:t>No mercado a termo o investidor vende hoje, a descoberto, e quando mercado cair ele compra a ação mais barata e entrega na data do vencimento do termo.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54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38"/>
            <a:ext cx="9144000" cy="1357312"/>
          </a:xfrm>
        </p:spPr>
        <p:txBody>
          <a:bodyPr/>
          <a:lstStyle/>
          <a:p>
            <a:r>
              <a:rPr lang="pt-BR" smtClean="0"/>
              <a:t>Estratégias de aplicação no </a:t>
            </a:r>
            <a:br>
              <a:rPr lang="pt-BR" smtClean="0"/>
            </a:br>
            <a:r>
              <a:rPr lang="pt-BR" smtClean="0"/>
              <a:t>Mercado a Termo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800"/>
            <a:ext cx="9144000" cy="5000625"/>
          </a:xfrm>
        </p:spPr>
        <p:txBody>
          <a:bodyPr/>
          <a:lstStyle/>
          <a:p>
            <a:pPr>
              <a:buFontTx/>
              <a:buNone/>
            </a:pPr>
            <a:r>
              <a:rPr lang="pt-BR" b="1" dirty="0" smtClean="0"/>
              <a:t>Operações de Financiamento</a:t>
            </a:r>
            <a:endParaRPr lang="pt-BR" dirty="0" smtClean="0"/>
          </a:p>
          <a:p>
            <a:r>
              <a:rPr lang="pt-BR" sz="2800" dirty="0" smtClean="0"/>
              <a:t>É uma operação de arbitragem sem risco, caracterizando uma operação de renda fixa.</a:t>
            </a:r>
          </a:p>
          <a:p>
            <a:r>
              <a:rPr lang="pt-BR" sz="2800" dirty="0" smtClean="0"/>
              <a:t>Ela só é possível quando a taxa de juros implícita na operação a termo (It) é MAIOR do que a taxa de juros cobrada pala obtenção de recursos no mercado financeiro (</a:t>
            </a:r>
            <a:r>
              <a:rPr lang="pt-BR" sz="2800" dirty="0" err="1" smtClean="0"/>
              <a:t>If</a:t>
            </a:r>
            <a:r>
              <a:rPr lang="pt-BR" sz="2800" dirty="0" smtClean="0"/>
              <a:t>). O investidor compra as ações a vista utilizando recursos de terceiros ao custo </a:t>
            </a:r>
            <a:r>
              <a:rPr lang="pt-BR" sz="2800" dirty="0" err="1" smtClean="0"/>
              <a:t>If</a:t>
            </a:r>
            <a:r>
              <a:rPr lang="pt-BR" sz="2800" dirty="0" smtClean="0"/>
              <a:t> e as vende no mercado a termo, cobertas, e ganha o diferencial de juros It – </a:t>
            </a:r>
            <a:r>
              <a:rPr lang="pt-BR" sz="2800" dirty="0" err="1" smtClean="0"/>
              <a:t>If</a:t>
            </a:r>
            <a:r>
              <a:rPr lang="pt-BR" sz="2800" dirty="0" smtClean="0"/>
              <a:t>. Atenção para os custos operacionais e fiscais da transação.</a:t>
            </a:r>
          </a:p>
          <a:p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357032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38"/>
            <a:ext cx="9144000" cy="1357312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pt-BR" kern="1200" dirty="0" smtClean="0"/>
              <a:t>Estratégias de aplicação no </a:t>
            </a:r>
            <a:br>
              <a:rPr lang="pt-BR" kern="1200" dirty="0" smtClean="0"/>
            </a:br>
            <a:r>
              <a:rPr lang="pt-BR" kern="1200" dirty="0" smtClean="0"/>
              <a:t>Mercado a Termo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57375"/>
            <a:ext cx="9144000" cy="5000625"/>
          </a:xfrm>
        </p:spPr>
        <p:txBody>
          <a:bodyPr/>
          <a:lstStyle/>
          <a:p>
            <a:pPr>
              <a:buFontTx/>
              <a:buNone/>
            </a:pPr>
            <a:r>
              <a:rPr lang="pt-BR" b="1" dirty="0" smtClean="0"/>
              <a:t>Operações de Arbitragem entre vencimentos</a:t>
            </a:r>
            <a:endParaRPr lang="pt-BR" dirty="0" smtClean="0"/>
          </a:p>
          <a:p>
            <a:r>
              <a:rPr lang="pt-BR" dirty="0" smtClean="0"/>
              <a:t>Quando as taxas de juros implícitas nas cotações de dois vencimentos se afastam, o investidor pode assumir posições contrárias nesses vencimentos. </a:t>
            </a:r>
          </a:p>
          <a:p>
            <a:r>
              <a:rPr lang="pt-BR" dirty="0" smtClean="0"/>
              <a:t>Compra o papel, com taxa implícita mais baixa e vende o papel com taxa implícita mais alta.</a:t>
            </a:r>
          </a:p>
        </p:txBody>
      </p:sp>
    </p:spTree>
    <p:extLst>
      <p:ext uri="{BB962C8B-B14F-4D97-AF65-F5344CB8AC3E}">
        <p14:creationId xmlns:p14="http://schemas.microsoft.com/office/powerpoint/2010/main" val="151731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2295</Words>
  <Application>Microsoft Office PowerPoint</Application>
  <PresentationFormat>Apresentação na tela (4:3)</PresentationFormat>
  <Paragraphs>297</Paragraphs>
  <Slides>44</Slides>
  <Notes>39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48" baseType="lpstr">
      <vt:lpstr>Arial</vt:lpstr>
      <vt:lpstr>Calibri</vt:lpstr>
      <vt:lpstr>Times New Roman</vt:lpstr>
      <vt:lpstr>2_Tema do Office</vt:lpstr>
      <vt:lpstr>Apresentação do PowerPoint</vt:lpstr>
      <vt:lpstr>Mercado de Derivativos</vt:lpstr>
      <vt:lpstr>Tipos mais comuns de Derivativos</vt:lpstr>
      <vt:lpstr>Mercado de Derivativos</vt:lpstr>
      <vt:lpstr>Mercado a Termo</vt:lpstr>
      <vt:lpstr>Estratégias de aplicação no  Mercado a Termo</vt:lpstr>
      <vt:lpstr>Estratégias de aplicação no  Mercado a Termo</vt:lpstr>
      <vt:lpstr>Estratégias de aplicação no  Mercado a Termo</vt:lpstr>
      <vt:lpstr>Estratégias de aplicação no  Mercado a Termo</vt:lpstr>
      <vt:lpstr>Mercado Futuro de Ações ou Mercadorias</vt:lpstr>
      <vt:lpstr>Valor do Ajuste Diário</vt:lpstr>
      <vt:lpstr>Valor do Ajuste Diário</vt:lpstr>
      <vt:lpstr>Alguns contratos futuros  na BM&amp;F</vt:lpstr>
      <vt:lpstr>Mercado de Derivativos</vt:lpstr>
      <vt:lpstr>Mercado de Opções</vt:lpstr>
      <vt:lpstr>Mercado de Opções</vt:lpstr>
      <vt:lpstr>Mercado de Opções</vt:lpstr>
      <vt:lpstr>Mercado de Opções</vt:lpstr>
      <vt:lpstr>Um exemplo </vt:lpstr>
      <vt:lpstr>Um exemplo</vt:lpstr>
      <vt:lpstr>Um exemplo</vt:lpstr>
      <vt:lpstr>Um exemplo</vt:lpstr>
      <vt:lpstr>Mercado de Opções</vt:lpstr>
      <vt:lpstr>Tipos de opções</vt:lpstr>
      <vt:lpstr>Mercado de Opções</vt:lpstr>
      <vt:lpstr>Mercado de Opções</vt:lpstr>
      <vt:lpstr>Mercado de Opções</vt:lpstr>
      <vt:lpstr>Mercado de Opções</vt:lpstr>
      <vt:lpstr>Mercado de Opções</vt:lpstr>
      <vt:lpstr>Mercado de Opções</vt:lpstr>
      <vt:lpstr>Mercado de Opções</vt:lpstr>
      <vt:lpstr>Mercado de Opções</vt:lpstr>
      <vt:lpstr>Mercado de Opções</vt:lpstr>
      <vt:lpstr>Mercado de Opções</vt:lpstr>
      <vt:lpstr>Dicionário utilizado  no mercado de Opções</vt:lpstr>
      <vt:lpstr>Dicionário utilizado  no mercado de Opções</vt:lpstr>
      <vt:lpstr>Dicionário utilizado no  mercado de Opções</vt:lpstr>
      <vt:lpstr>Dicionário utilizado no  mercado de Opções</vt:lpstr>
      <vt:lpstr>Fatores que afetam o Valor do Premio da Opção</vt:lpstr>
      <vt:lpstr>Valor do Premio da Opção O Preço justo de uma Opção de Compra</vt:lpstr>
      <vt:lpstr>O Modelo de Black-Scholes</vt:lpstr>
      <vt:lpstr>Exemplo de estratégia  com opções</vt:lpstr>
      <vt:lpstr>Exemplo de estratégia  com opções</vt:lpstr>
      <vt:lpstr>FIM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Nara</dc:creator>
  <cp:lastModifiedBy>Alex Alves</cp:lastModifiedBy>
  <cp:revision>53</cp:revision>
  <dcterms:created xsi:type="dcterms:W3CDTF">2011-09-22T14:16:13Z</dcterms:created>
  <dcterms:modified xsi:type="dcterms:W3CDTF">2015-08-05T18:08:27Z</dcterms:modified>
</cp:coreProperties>
</file>