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472" r:id="rId3"/>
    <p:sldId id="404" r:id="rId4"/>
    <p:sldId id="474" r:id="rId5"/>
    <p:sldId id="475" r:id="rId6"/>
    <p:sldId id="476" r:id="rId7"/>
    <p:sldId id="477" r:id="rId8"/>
    <p:sldId id="361" r:id="rId9"/>
    <p:sldId id="457" r:id="rId10"/>
    <p:sldId id="458" r:id="rId11"/>
    <p:sldId id="367" r:id="rId12"/>
    <p:sldId id="464" r:id="rId13"/>
    <p:sldId id="460" r:id="rId14"/>
    <p:sldId id="461" r:id="rId15"/>
    <p:sldId id="463" r:id="rId16"/>
    <p:sldId id="363" r:id="rId17"/>
    <p:sldId id="479" r:id="rId18"/>
    <p:sldId id="465" r:id="rId19"/>
    <p:sldId id="435" r:id="rId20"/>
  </p:sldIdLst>
  <p:sldSz cx="9144000" cy="6858000" type="screen4x3"/>
  <p:notesSz cx="6858000" cy="9144000"/>
  <p:defaultTextStyle>
    <a:defPPr>
      <a:defRPr lang="pt-BR"/>
    </a:defPPr>
    <a:lvl1pPr algn="l" defTabSz="579438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88925" indent="168275" algn="l" defTabSz="579438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579438" indent="334963" algn="l" defTabSz="579438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869950" indent="501650" algn="l" defTabSz="579438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160463" indent="668338" algn="l" defTabSz="579438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B5"/>
    <a:srgbClr val="CC6600"/>
    <a:srgbClr val="FFCCCC"/>
    <a:srgbClr val="CC00CC"/>
    <a:srgbClr val="14D619"/>
    <a:srgbClr val="99CCFF"/>
    <a:srgbClr val="9C2710"/>
    <a:srgbClr val="FF505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8" autoAdjust="0"/>
    <p:restoredTop sz="94609" autoAdjust="0"/>
  </p:normalViewPr>
  <p:slideViewPr>
    <p:cSldViewPr snapToGrid="0">
      <p:cViewPr varScale="1">
        <p:scale>
          <a:sx n="89" d="100"/>
          <a:sy n="89" d="100"/>
        </p:scale>
        <p:origin x="1037" y="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6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806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806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311EC3-6A88-477E-AB43-F3C9B054B515}" type="datetimeFigureOut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806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806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F6A6AD-475F-4B54-9129-0A66ECE205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051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7943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8925" algn="l" defTabSz="57943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9438" algn="l" defTabSz="57943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9950" algn="l" defTabSz="57943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60463" algn="l" defTabSz="57943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51610" algn="l" defTabSz="580644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6pPr>
    <a:lvl7pPr marL="1741932" algn="l" defTabSz="580644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7pPr>
    <a:lvl8pPr marL="2032254" algn="l" defTabSz="580644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8pPr>
    <a:lvl9pPr marL="2322576" algn="l" defTabSz="580644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24516F48-2005-4647-9154-3E0EB086EE9C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47890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xmlns="" id="{A16F5B1D-0F97-44E2-9C36-50F47A901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7568685-F79F-47D6-ABB6-AC40D40E6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 dirty="0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xmlns="" id="{9CDEEF39-B770-4914-B91B-B2F013BE6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87719D65-4281-44B3-BC29-8B8F3DF75D6F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90750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xmlns="" id="{A16F5B1D-0F97-44E2-9C36-50F47A901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7568685-F79F-47D6-ABB6-AC40D40E6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 dirty="0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xmlns="" id="{9CDEEF39-B770-4914-B91B-B2F013BE6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87719D65-4281-44B3-BC29-8B8F3DF75D6F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297920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xmlns="" id="{A16F5B1D-0F97-44E2-9C36-50F47A901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7568685-F79F-47D6-ABB6-AC40D40E6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 dirty="0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xmlns="" id="{9CDEEF39-B770-4914-B91B-B2F013BE6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87719D65-4281-44B3-BC29-8B8F3DF75D6F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5920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xmlns="" id="{A16F5B1D-0F97-44E2-9C36-50F47A901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7568685-F79F-47D6-ABB6-AC40D40E6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 dirty="0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xmlns="" id="{9CDEEF39-B770-4914-B91B-B2F013BE6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87719D65-4281-44B3-BC29-8B8F3DF75D6F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674323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xmlns="" id="{A16F5B1D-0F97-44E2-9C36-50F47A901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7568685-F79F-47D6-ABB6-AC40D40E6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 dirty="0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xmlns="" id="{9CDEEF39-B770-4914-B91B-B2F013BE6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87719D65-4281-44B3-BC29-8B8F3DF75D6F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28426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xmlns="" id="{A16F5B1D-0F97-44E2-9C36-50F47A901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7568685-F79F-47D6-ABB6-AC40D40E6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 dirty="0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xmlns="" id="{9CDEEF39-B770-4914-B91B-B2F013BE6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87719D65-4281-44B3-BC29-8B8F3DF75D6F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28501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xmlns="" id="{EBB1C7B0-E800-4396-B360-B6A08DC11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915FBBB-2C25-4DB5-AC6D-D8049263A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xmlns="" id="{9FBDAAAA-7255-47D0-AD32-27FC64F5D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1664E60B-0800-4250-A704-10CC17EB21A1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512519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xmlns="" id="{A16F5B1D-0F97-44E2-9C36-50F47A901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7568685-F79F-47D6-ABB6-AC40D40E6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 dirty="0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xmlns="" id="{9CDEEF39-B770-4914-B91B-B2F013BE6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87719D65-4281-44B3-BC29-8B8F3DF75D6F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90178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xmlns="" id="{B1AA767A-4AF2-4F82-8833-9F654E697B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E09FF58B-B015-4D34-B11C-3C0F787DE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xmlns="" id="{F5DFF16C-DC9C-4531-86EE-CDC4523FEA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7F3E5024-9D7D-4F6D-B154-627F7168CEFB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101350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xmlns="" id="{B1AA767A-4AF2-4F82-8833-9F654E697B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E09FF58B-B015-4D34-B11C-3C0F787DE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xmlns="" id="{F5DFF16C-DC9C-4531-86EE-CDC4523FEA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7F3E5024-9D7D-4F6D-B154-627F7168CEFB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05422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49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30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61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21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xmlns="" id="{A16F5B1D-0F97-44E2-9C36-50F47A901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7568685-F79F-47D6-ABB6-AC40D40E6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 dirty="0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xmlns="" id="{9CDEEF39-B770-4914-B91B-B2F013BE6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87719D65-4281-44B3-BC29-8B8F3DF75D6F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07482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xmlns="" id="{A16F5B1D-0F97-44E2-9C36-50F47A901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7568685-F79F-47D6-ABB6-AC40D40E6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06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762" dirty="0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xmlns="" id="{9CDEEF39-B770-4914-B91B-B2F013BE6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79438" fontAlgn="base">
              <a:spcBef>
                <a:spcPct val="0"/>
              </a:spcBef>
              <a:spcAft>
                <a:spcPct val="0"/>
              </a:spcAft>
            </a:pPr>
            <a:fld id="{87719D65-4281-44B3-BC29-8B8F3DF75D6F}" type="slidenum">
              <a:rPr lang="pt-BR" altLang="pt-BR" sz="1200" smtClean="0"/>
              <a:pPr defTabSz="57943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48146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6607-E46F-463D-83F0-8D244DF83273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1DFE-B960-4EF7-B81A-E29346D442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5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DA58-79A2-4E50-A426-F4FBBBA85DA6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031D-51B2-47D4-9AE8-DED37048B0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12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2D37-363E-4A4E-952E-5442EA1DE64A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15C2-0CC1-4204-8F26-23607346E3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1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51A2-7812-4F81-8D26-B03DEB5DC945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F972-BC29-4E51-AAA8-2A6869D42C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46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AC8C-22EE-4680-91F0-EE65050E2A4E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A738-C738-432F-A037-E18832C653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13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90114-7D6B-4AD9-B0AA-7BBD79102642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D3D1-51C3-4DA6-9C56-C1305F35D6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3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B5D66-335A-4A5A-888E-2187D2BCA423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C8C3-CDC9-44B0-96B8-146BAF75B6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2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CC2E-4CE5-498D-B77E-52982C52AA65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BFDD-E3A3-4FA5-9192-80F2471B0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23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F7C5-712F-4332-9EC9-3117EDF94A32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B738-F486-4533-8EB5-B023E17910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23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5652-763D-496C-80A4-EDEB0CA8C4D8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D4F2-7E40-4BE9-9D03-CBB40A5AF5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2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6AE0-7692-45C3-AC4F-357B8594F7E1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869-0DAE-4807-9068-924DCEE10B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55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8064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AFD8A8-13F0-45E4-AB22-10917D2038AD}" type="datetime1">
              <a:rPr lang="pt-BR"/>
              <a:pPr>
                <a:defRPr/>
              </a:pPr>
              <a:t>03/04/2019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8064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8064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AF6C64-1697-419A-A0B7-A0D0413A95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2"/>
          <p:cNvSpPr txBox="1">
            <a:spLocks/>
          </p:cNvSpPr>
          <p:nvPr/>
        </p:nvSpPr>
        <p:spPr bwMode="auto">
          <a:xfrm>
            <a:off x="1657350" y="317785"/>
            <a:ext cx="5594099" cy="139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00"/>
              </a:spcBef>
              <a:buClr>
                <a:srgbClr val="A5A5A5"/>
              </a:buClr>
              <a:buFont typeface="Georgia" panose="02040502050405020303" pitchFamily="18" charset="0"/>
              <a:buNone/>
            </a:pPr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de São Paulo</a:t>
            </a:r>
          </a:p>
          <a:p>
            <a:pPr algn="ctr" eaLnBrk="1" hangingPunct="1">
              <a:lnSpc>
                <a:spcPct val="100000"/>
              </a:lnSpc>
              <a:spcBef>
                <a:spcPts val="300"/>
              </a:spcBef>
              <a:buClr>
                <a:srgbClr val="A5A5A5"/>
              </a:buClr>
              <a:buFont typeface="Georgia" panose="02040502050405020303" pitchFamily="18" charset="0"/>
              <a:buNone/>
            </a:pPr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Química de São Carlos</a:t>
            </a:r>
          </a:p>
          <a:p>
            <a:pPr algn="ctr" eaLnBrk="1" hangingPunct="1">
              <a:lnSpc>
                <a:spcPct val="100000"/>
              </a:lnSpc>
              <a:spcBef>
                <a:spcPts val="300"/>
              </a:spcBef>
              <a:buClr>
                <a:srgbClr val="A5A5A5"/>
              </a:buClr>
              <a:buFont typeface="Georgia" panose="02040502050405020303" pitchFamily="18" charset="0"/>
              <a:buNone/>
            </a:pPr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Físico-Química</a:t>
            </a:r>
          </a:p>
        </p:txBody>
      </p:sp>
      <p:sp>
        <p:nvSpPr>
          <p:cNvPr id="3076" name="Subtítulo 2"/>
          <p:cNvSpPr txBox="1">
            <a:spLocks/>
          </p:cNvSpPr>
          <p:nvPr/>
        </p:nvSpPr>
        <p:spPr bwMode="auto">
          <a:xfrm>
            <a:off x="2828918" y="6272748"/>
            <a:ext cx="3250961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00"/>
              </a:spcBef>
              <a:buClr>
                <a:srgbClr val="A5A5A5"/>
              </a:buClr>
              <a:buFont typeface="Georgia" panose="02040502050405020303" pitchFamily="18" charset="0"/>
              <a:buNone/>
            </a:pPr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Carlos, 2019</a:t>
            </a:r>
          </a:p>
        </p:txBody>
      </p:sp>
      <p:sp>
        <p:nvSpPr>
          <p:cNvPr id="3077" name="Subtítulo 2"/>
          <p:cNvSpPr txBox="1">
            <a:spLocks/>
          </p:cNvSpPr>
          <p:nvPr/>
        </p:nvSpPr>
        <p:spPr bwMode="auto">
          <a:xfrm>
            <a:off x="4425351" y="4355978"/>
            <a:ext cx="4538540" cy="17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579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300"/>
              </a:spcBef>
              <a:buClr>
                <a:srgbClr val="A5A5A5"/>
              </a:buClr>
              <a:buFont typeface="Georgia" panose="02040502050405020303" pitchFamily="18" charset="0"/>
              <a:buNone/>
            </a:pPr>
            <a:r>
              <a:rPr lang="it-IT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Edson Antonio Ticianelli</a:t>
            </a:r>
          </a:p>
          <a:p>
            <a:pPr algn="r" eaLnBrk="1" hangingPunct="1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Font typeface="Georgia" panose="02040502050405020303" pitchFamily="18" charset="0"/>
              <a:buNone/>
            </a:pPr>
            <a:r>
              <a:rPr lang="it-IT" altLang="pt-BR" sz="1600" b="1" dirty="0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edsont@iqsc.usp.br</a:t>
            </a:r>
          </a:p>
          <a:p>
            <a:pPr algn="r" eaLnBrk="1" hangingPunct="1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Font typeface="Georgia" panose="02040502050405020303" pitchFamily="18" charset="0"/>
              <a:buNone/>
            </a:pPr>
            <a:endParaRPr lang="it-IT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Font typeface="Georgia" panose="02040502050405020303" pitchFamily="18" charset="0"/>
              <a:buNone/>
            </a:pPr>
            <a:r>
              <a:rPr lang="it-IT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Agradecimento: Dr. Wanderson Oliveira da Silva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E4BF3-C0C9-499C-8FAB-E3A2EF48301E}" type="slidenum">
              <a:rPr lang="pt-BR"/>
              <a:pPr>
                <a:defRPr/>
              </a:pPr>
              <a:t>1</a:t>
            </a:fld>
            <a:endParaRPr lang="pt-BR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3855" y="2706689"/>
            <a:ext cx="9109075" cy="1293082"/>
            <a:chOff x="-1" y="1101209"/>
            <a:chExt cx="12192001" cy="3770336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17" name="Rectangle 12"/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TextBox 13"/>
              <p:cNvSpPr txBox="1">
                <a:spLocks noChangeArrowheads="1"/>
              </p:cNvSpPr>
              <p:nvPr/>
            </p:nvSpPr>
            <p:spPr bwMode="auto">
              <a:xfrm>
                <a:off x="774805" y="2240234"/>
                <a:ext cx="10642388" cy="156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2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PRODUTO DE SOLUBILIDADE</a:t>
                </a:r>
                <a:endParaRPr lang="pt-BR" altLang="pt-BR" sz="3200" b="1" dirty="0">
                  <a:solidFill>
                    <a:srgbClr val="14D619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15" name="Rectangle 10"/>
              <p:cNvSpPr/>
              <p:nvPr/>
            </p:nvSpPr>
            <p:spPr>
              <a:xfrm>
                <a:off x="-1" y="4353062"/>
                <a:ext cx="12192001" cy="377536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ectangle 11"/>
              <p:cNvSpPr/>
              <p:nvPr/>
            </p:nvSpPr>
            <p:spPr>
              <a:xfrm>
                <a:off x="-1" y="4524212"/>
                <a:ext cx="12192001" cy="347333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13" name="Rectangle 8"/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ectangle 9"/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19" name="Picture 9" descr="http://wiki.stoa.usp.br/images/3/3b/Logo_iqsc.gif">
            <a:extLst>
              <a:ext uri="{FF2B5EF4-FFF2-40B4-BE49-F238E27FC236}">
                <a16:creationId xmlns:a16="http://schemas.microsoft.com/office/drawing/2014/main" xmlns="" id="{824D01D6-891F-45F2-B220-CA5D5692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6" y="234532"/>
            <a:ext cx="1367414" cy="155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m para usp logo">
            <a:extLst>
              <a:ext uri="{FF2B5EF4-FFF2-40B4-BE49-F238E27FC236}">
                <a16:creationId xmlns:a16="http://schemas.microsoft.com/office/drawing/2014/main" xmlns="" id="{278EFC22-5FEA-4BEF-B76B-58CCC741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99" y="194860"/>
            <a:ext cx="1367414" cy="158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828" y="6308892"/>
            <a:ext cx="2057400" cy="365125"/>
          </a:xfrm>
        </p:spPr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10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Procedimento Experimental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C6AFA54F-8757-4432-ABD9-09DB53F62442}"/>
              </a:ext>
            </a:extLst>
          </p:cNvPr>
          <p:cNvSpPr/>
          <p:nvPr/>
        </p:nvSpPr>
        <p:spPr>
          <a:xfrm>
            <a:off x="155825" y="837459"/>
            <a:ext cx="784930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Reagentes: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82CE86B-37BD-4EC6-9DA3-53F2BC87A65B}"/>
              </a:ext>
            </a:extLst>
          </p:cNvPr>
          <p:cNvSpPr/>
          <p:nvPr/>
        </p:nvSpPr>
        <p:spPr>
          <a:xfrm>
            <a:off x="103240" y="1694746"/>
            <a:ext cx="8937520" cy="4434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Solução padrão de tiossulfato de sódio (Na</a:t>
            </a:r>
            <a:r>
              <a:rPr lang="pt-BR" sz="1800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1800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800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0,05 mol L</a:t>
            </a:r>
            <a:r>
              <a:rPr lang="pt-BR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Iodeto de potássio sólido (KI); </a:t>
            </a: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Solução de ácido clorídrico (</a:t>
            </a:r>
            <a:r>
              <a:rPr lang="pt-BR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1,0 mol L</a:t>
            </a:r>
            <a:r>
              <a:rPr lang="pt-BR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Solução 0,1% de amido; </a:t>
            </a: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Solução aquosa saturada de iodato de cálcio - Ca(IO</a:t>
            </a:r>
            <a:r>
              <a:rPr lang="pt-BR" sz="1800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1800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Solução saturada de iodato de cálcio [Ca(IO</a:t>
            </a:r>
            <a:r>
              <a:rPr lang="pt-BR" sz="1800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1800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em iodato de potássio (KIO</a:t>
            </a:r>
            <a:r>
              <a:rPr lang="pt-BR" sz="1800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0,01 mol L</a:t>
            </a:r>
            <a:r>
              <a:rPr lang="pt-BR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4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11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Procedimento Experimental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C6AFA54F-8757-4432-ABD9-09DB53F62442}"/>
              </a:ext>
            </a:extLst>
          </p:cNvPr>
          <p:cNvSpPr/>
          <p:nvPr/>
        </p:nvSpPr>
        <p:spPr>
          <a:xfrm>
            <a:off x="375098" y="1163363"/>
            <a:ext cx="85727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130BB5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Parte A: </a:t>
            </a:r>
            <a:r>
              <a:rPr lang="pt-BR" sz="2200" dirty="0">
                <a:solidFill>
                  <a:srgbClr val="130BB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PADRONIZAÇÃO DA SOLUÇÃO DE TIOSSULFATO DE SÓDIO</a:t>
            </a:r>
            <a:endParaRPr lang="pt-BR" sz="2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5F61195-B664-48FC-84B7-E47B4FA1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9" y="1899382"/>
            <a:ext cx="84629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1 - 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Enxaguar a bureta (50 </a:t>
            </a:r>
            <a:r>
              <a:rPr lang="pt-BR" altLang="pt-BR" sz="2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com 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pt-BR" altLang="pt-BR" sz="2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da solução de 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tiossulfato de sódio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. Em seguida, encher a bureta e anotar a leitura inicial;</a:t>
            </a:r>
          </a:p>
          <a:p>
            <a:pPr lvl="0" algn="just" defTabSz="914400"/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2 – Em um </a:t>
            </a:r>
            <a:r>
              <a:rPr lang="pt-BR" altLang="pt-BR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erlenmayer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 de 250 </a:t>
            </a:r>
            <a:r>
              <a:rPr lang="pt-BR" altLang="pt-BR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, colocar </a:t>
            </a:r>
          </a:p>
          <a:p>
            <a:pPr lvl="0" algn="just" defTabSz="914400"/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 50 </a:t>
            </a:r>
            <a:r>
              <a:rPr lang="pt-BR" altLang="pt-BR" sz="2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de água </a:t>
            </a:r>
            <a:endParaRPr lang="pt-BR" altLang="pt-BR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/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2 g de KI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 agitar</a:t>
            </a:r>
          </a:p>
          <a:p>
            <a:pPr lvl="0" algn="just" defTabSz="914400"/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10 </a:t>
            </a:r>
            <a:r>
              <a:rPr lang="pt-BR" altLang="pt-BR" sz="2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pt-BR" altLang="pt-BR" sz="2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1 mol L</a:t>
            </a:r>
            <a:r>
              <a:rPr lang="pt-BR" altLang="pt-BR" sz="2000" b="1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-1</a:t>
            </a:r>
          </a:p>
          <a:p>
            <a:pPr algn="just" defTabSz="914400"/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  <a:r>
              <a:rPr lang="pt-BR" altLang="pt-BR" sz="20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pt-BR" altLang="pt-BR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0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(pipeta) da solução KIO</a:t>
            </a:r>
            <a:r>
              <a:rPr lang="pt-BR" altLang="pt-BR" sz="2000" b="1" baseline="-250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altLang="pt-BR" sz="20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0,01 mol L</a:t>
            </a:r>
            <a:r>
              <a:rPr lang="pt-BR" altLang="pt-BR" sz="2000" b="1" baseline="300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-1   </a:t>
            </a:r>
            <a:r>
              <a:rPr lang="pt-BR" altLang="pt-BR" sz="20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(marrom)</a:t>
            </a:r>
            <a:endParaRPr lang="pt-BR" altLang="pt-BR" sz="20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/>
            <a:endParaRPr lang="pt-BR" altLang="pt-BR" sz="2000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2" descr="Resultado de imagem para erlenmeyer">
            <a:extLst>
              <a:ext uri="{FF2B5EF4-FFF2-40B4-BE49-F238E27FC236}">
                <a16:creationId xmlns:a16="http://schemas.microsoft.com/office/drawing/2014/main" xmlns="" id="{66A93915-5BAA-44BF-B4B6-097C1AD9F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3916" r="19454" b="10605"/>
          <a:stretch/>
        </p:blipFill>
        <p:spPr bwMode="auto">
          <a:xfrm>
            <a:off x="262413" y="4191765"/>
            <a:ext cx="12507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544AC6D9-80AF-4857-858F-2539EB7E57F7}"/>
              </a:ext>
            </a:extLst>
          </p:cNvPr>
          <p:cNvSpPr/>
          <p:nvPr/>
        </p:nvSpPr>
        <p:spPr>
          <a:xfrm>
            <a:off x="148883" y="6021266"/>
            <a:ext cx="1511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50 </a:t>
            </a:r>
            <a:r>
              <a:rPr lang="pt-BR" sz="1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mL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de H</a:t>
            </a:r>
            <a:r>
              <a:rPr lang="pt-BR" sz="16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2 g de KI</a:t>
            </a:r>
            <a:endParaRPr lang="pt-BR" sz="1600" b="1" dirty="0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xmlns="" id="{AD5F831A-ED1F-4283-93EF-5A925430B29E}"/>
              </a:ext>
            </a:extLst>
          </p:cNvPr>
          <p:cNvSpPr/>
          <p:nvPr/>
        </p:nvSpPr>
        <p:spPr>
          <a:xfrm rot="10800000">
            <a:off x="1647038" y="4893765"/>
            <a:ext cx="1014609" cy="584775"/>
          </a:xfrm>
          <a:prstGeom prst="rightArrow">
            <a:avLst/>
          </a:prstGeom>
          <a:solidFill>
            <a:srgbClr val="130B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67AB2D5F-13E9-4D70-8502-8F794C5F4739}"/>
              </a:ext>
            </a:extLst>
          </p:cNvPr>
          <p:cNvSpPr/>
          <p:nvPr/>
        </p:nvSpPr>
        <p:spPr>
          <a:xfrm>
            <a:off x="2716076" y="4569153"/>
            <a:ext cx="26861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rgbClr val="130B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Adicionar 10 </a:t>
            </a:r>
            <a:r>
              <a:rPr lang="pt-BR" sz="2200" b="1" dirty="0" err="1">
                <a:solidFill>
                  <a:srgbClr val="130B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mL</a:t>
            </a:r>
            <a:endParaRPr lang="pt-BR" sz="2200" b="1" dirty="0">
              <a:solidFill>
                <a:srgbClr val="130BB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b="1" dirty="0" err="1">
                <a:solidFill>
                  <a:srgbClr val="130B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HCl</a:t>
            </a:r>
            <a:r>
              <a:rPr lang="pt-BR" sz="2200" b="1" dirty="0">
                <a:solidFill>
                  <a:srgbClr val="130B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mol L</a:t>
            </a:r>
            <a:r>
              <a:rPr lang="pt-BR" sz="2200" b="1" baseline="30000" dirty="0">
                <a:solidFill>
                  <a:srgbClr val="130B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-1</a:t>
            </a:r>
            <a:endParaRPr lang="pt-BR" sz="2200" b="1" baseline="30000" dirty="0">
              <a:solidFill>
                <a:srgbClr val="130BB5"/>
              </a:solidFill>
            </a:endParaRPr>
          </a:p>
        </p:txBody>
      </p:sp>
      <p:sp>
        <p:nvSpPr>
          <p:cNvPr id="20" name="Seta: para a Direita 20">
            <a:extLst>
              <a:ext uri="{FF2B5EF4-FFF2-40B4-BE49-F238E27FC236}">
                <a16:creationId xmlns:a16="http://schemas.microsoft.com/office/drawing/2014/main" xmlns="" id="{D702EC70-72CB-4635-92C2-BDE70DDF66BD}"/>
              </a:ext>
            </a:extLst>
          </p:cNvPr>
          <p:cNvSpPr/>
          <p:nvPr/>
        </p:nvSpPr>
        <p:spPr>
          <a:xfrm rot="10800000">
            <a:off x="5404898" y="4945209"/>
            <a:ext cx="1014609" cy="58477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01BA3883-7D94-4998-90D6-A0128F5DA0BF}"/>
              </a:ext>
            </a:extLst>
          </p:cNvPr>
          <p:cNvSpPr/>
          <p:nvPr/>
        </p:nvSpPr>
        <p:spPr>
          <a:xfrm>
            <a:off x="6395968" y="4569153"/>
            <a:ext cx="26861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Adicionar 10 </a:t>
            </a:r>
            <a:r>
              <a:rPr lang="pt-BR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mL</a:t>
            </a:r>
            <a:endParaRPr lang="pt-BR" sz="2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KIO</a:t>
            </a:r>
            <a:r>
              <a:rPr lang="pt-BR" sz="2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0,01 mol L</a:t>
            </a:r>
            <a:r>
              <a:rPr lang="pt-BR" sz="22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-1</a:t>
            </a:r>
            <a:endParaRPr lang="pt-BR" sz="22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0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12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Procedimento Experimental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5F61195-B664-48FC-84B7-E47B4FA1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15" y="1341945"/>
            <a:ext cx="8627486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algn="just" defTabSz="914400">
              <a:spcAft>
                <a:spcPts val="1200"/>
              </a:spcAft>
              <a:buFontTx/>
              <a:buChar char="-"/>
            </a:pP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Rapidamente,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titular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a solução com o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tiossulfato de sódio 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contido na bureta até a solução adquirir a </a:t>
            </a:r>
            <a:r>
              <a:rPr lang="pt-BR" alt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cor amarela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 defTabSz="914400">
              <a:spcAft>
                <a:spcPts val="1200"/>
              </a:spcAft>
              <a:buFontTx/>
              <a:buChar char="-"/>
            </a:pP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Neste ponto adicionar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pt-BR" altLang="pt-BR" sz="22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 da solução 0,1% de amido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o que acarretará em uma mudança de cor para </a:t>
            </a:r>
            <a:r>
              <a:rPr lang="pt-BR" altLang="pt-BR" sz="2200" b="1" dirty="0">
                <a:solidFill>
                  <a:srgbClr val="13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azul escuro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0" algn="just">
              <a:spcAft>
                <a:spcPts val="0"/>
              </a:spcAft>
              <a:buSzPts val="900"/>
            </a:pPr>
            <a:r>
              <a:rPr lang="pt-BR" sz="2200" dirty="0">
                <a:ea typeface="Times New Roman" panose="02020603050405020304" pitchFamily="18" charset="0"/>
              </a:rPr>
              <a:t>-  Continuar a titulação até obter uma </a:t>
            </a:r>
            <a:r>
              <a:rPr lang="pt-BR" sz="2200" b="1" dirty="0">
                <a:ea typeface="Times New Roman" panose="02020603050405020304" pitchFamily="18" charset="0"/>
              </a:rPr>
              <a:t>solução límpida</a:t>
            </a:r>
          </a:p>
          <a:p>
            <a:pPr lvl="0" algn="just">
              <a:spcAft>
                <a:spcPts val="1200"/>
              </a:spcAft>
              <a:buSzPts val="900"/>
            </a:pPr>
            <a:r>
              <a:rPr lang="pt-BR" sz="2200" b="1" dirty="0">
                <a:ea typeface="Times New Roman" panose="02020603050405020304" pitchFamily="18" charset="0"/>
              </a:rPr>
              <a:t>    </a:t>
            </a:r>
            <a:r>
              <a:rPr lang="pt-BR" sz="2200" dirty="0">
                <a:ea typeface="Times New Roman" panose="02020603050405020304" pitchFamily="18" charset="0"/>
              </a:rPr>
              <a:t>(a mudança total a partir do azul é bem definida);</a:t>
            </a:r>
          </a:p>
          <a:p>
            <a:pPr lvl="0" algn="just">
              <a:spcAft>
                <a:spcPts val="1200"/>
              </a:spcAft>
              <a:buSzPts val="900"/>
            </a:pPr>
            <a:r>
              <a:rPr lang="pt-BR" sz="2200" dirty="0">
                <a:ea typeface="Times New Roman" panose="02020603050405020304" pitchFamily="18" charset="0"/>
              </a:rPr>
              <a:t>-  </a:t>
            </a:r>
            <a:r>
              <a:rPr lang="pt-BR" sz="2200" dirty="0" smtClean="0">
                <a:ea typeface="Times New Roman" panose="02020603050405020304" pitchFamily="18" charset="0"/>
              </a:rPr>
              <a:t> Anotar </a:t>
            </a:r>
            <a:r>
              <a:rPr lang="pt-BR" sz="2200" dirty="0">
                <a:ea typeface="Times New Roman" panose="02020603050405020304" pitchFamily="18" charset="0"/>
              </a:rPr>
              <a:t>a leitura </a:t>
            </a:r>
            <a:r>
              <a:rPr lang="pt-BR" sz="2200" b="1" dirty="0">
                <a:ea typeface="Times New Roman" panose="02020603050405020304" pitchFamily="18" charset="0"/>
              </a:rPr>
              <a:t>final da bureta</a:t>
            </a:r>
            <a:r>
              <a:rPr lang="pt-BR" sz="2200" dirty="0">
                <a:ea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1200"/>
              </a:spcAft>
              <a:buSzPts val="900"/>
            </a:pPr>
            <a:r>
              <a:rPr lang="pt-BR" sz="2200" dirty="0">
                <a:ea typeface="Times New Roman" panose="02020603050405020304" pitchFamily="18" charset="0"/>
              </a:rPr>
              <a:t>-  Titular pelo menos </a:t>
            </a:r>
            <a:r>
              <a:rPr lang="pt-BR" sz="2200" b="1" dirty="0" smtClean="0">
                <a:ea typeface="Times New Roman" panose="02020603050405020304" pitchFamily="18" charset="0"/>
              </a:rPr>
              <a:t>mais duas </a:t>
            </a:r>
            <a:r>
              <a:rPr lang="pt-BR" sz="2200" b="1" dirty="0">
                <a:ea typeface="Times New Roman" panose="02020603050405020304" pitchFamily="18" charset="0"/>
              </a:rPr>
              <a:t>amostras</a:t>
            </a:r>
            <a:r>
              <a:rPr lang="pt-BR" sz="2200" dirty="0">
                <a:ea typeface="Times New Roman" panose="02020603050405020304" pitchFamily="18" charset="0"/>
              </a:rPr>
              <a:t>;</a:t>
            </a:r>
          </a:p>
          <a:p>
            <a:pPr lvl="0" algn="just" defTabSz="914400">
              <a:lnSpc>
                <a:spcPct val="150000"/>
              </a:lnSpc>
            </a:pPr>
            <a:endParaRPr lang="pt-BR" altLang="pt-BR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0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8483" y="6170776"/>
            <a:ext cx="2057400" cy="365125"/>
          </a:xfrm>
        </p:spPr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13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Procedimento Experimental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C6AFA54F-8757-4432-ABD9-09DB53F62442}"/>
              </a:ext>
            </a:extLst>
          </p:cNvPr>
          <p:cNvSpPr/>
          <p:nvPr/>
        </p:nvSpPr>
        <p:spPr>
          <a:xfrm>
            <a:off x="375098" y="1196643"/>
            <a:ext cx="857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Parte B: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SOLUBILIDADE MOLAR DO Ca(IO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t-BR" sz="220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ÁGUA PURA</a:t>
            </a:r>
            <a:endParaRPr lang="pt-BR" sz="22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5097" y="1758612"/>
            <a:ext cx="85727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Em um </a:t>
            </a:r>
            <a:r>
              <a:rPr lang="pt-BR" altLang="pt-BR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erlenmayer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 de 250 </a:t>
            </a:r>
            <a:r>
              <a:rPr lang="pt-BR" altLang="pt-BR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, colocar </a:t>
            </a:r>
          </a:p>
          <a:p>
            <a:pPr lvl="0" algn="just" defTabSz="914400"/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 50 </a:t>
            </a:r>
            <a:r>
              <a:rPr lang="pt-BR" altLang="pt-BR" sz="2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de água </a:t>
            </a:r>
            <a:endParaRPr lang="pt-BR" altLang="pt-BR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/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2 g de KI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 agitar</a:t>
            </a:r>
          </a:p>
          <a:p>
            <a:pPr lvl="0" algn="just" defTabSz="914400"/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10 </a:t>
            </a:r>
            <a:r>
              <a:rPr lang="pt-BR" altLang="pt-BR" sz="2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pt-BR" altLang="pt-BR" sz="2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1 mol L</a:t>
            </a:r>
            <a:r>
              <a:rPr lang="pt-BR" altLang="pt-BR" sz="2000" b="1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-1</a:t>
            </a:r>
          </a:p>
          <a:p>
            <a:pPr lvl="0" algn="just" defTabSz="914400"/>
            <a:r>
              <a:rPr lang="pt-BR" alt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  <a:r>
              <a:rPr lang="pt-BR" altLang="pt-BR" sz="20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pt-BR" altLang="pt-BR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0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(pipeta) da solução saturada Ca(IO</a:t>
            </a:r>
            <a:r>
              <a:rPr lang="pt-BR" altLang="pt-BR" sz="2000" b="1" baseline="-250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altLang="pt-BR" sz="20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altLang="pt-BR" sz="2000" b="1" baseline="-250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altLang="pt-BR" sz="20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M = ???? </a:t>
            </a:r>
            <a:r>
              <a:rPr lang="pt-BR" altLang="pt-BR" sz="20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(marrom)</a:t>
            </a:r>
            <a:endParaRPr lang="pt-BR" altLang="pt-BR" sz="20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2" descr="Resultado de imagem para erlenmeyer">
            <a:extLst>
              <a:ext uri="{FF2B5EF4-FFF2-40B4-BE49-F238E27FC236}">
                <a16:creationId xmlns:a16="http://schemas.microsoft.com/office/drawing/2014/main" xmlns="" id="{66A93915-5BAA-44BF-B4B6-097C1AD9F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3916" r="19454" b="10605"/>
          <a:stretch/>
        </p:blipFill>
        <p:spPr bwMode="auto">
          <a:xfrm>
            <a:off x="250568" y="3510278"/>
            <a:ext cx="12507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544AC6D9-80AF-4857-858F-2539EB7E57F7}"/>
              </a:ext>
            </a:extLst>
          </p:cNvPr>
          <p:cNvSpPr/>
          <p:nvPr/>
        </p:nvSpPr>
        <p:spPr>
          <a:xfrm>
            <a:off x="155825" y="5339779"/>
            <a:ext cx="1473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50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mL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 H</a:t>
            </a:r>
            <a:r>
              <a:rPr lang="pt-BR" sz="16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</a:p>
          <a:p>
            <a:pPr algn="ctr"/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</a:p>
          <a:p>
            <a:pPr algn="ctr"/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2 g de KI</a:t>
            </a:r>
            <a:endParaRPr lang="pt-BR" sz="1600" dirty="0"/>
          </a:p>
        </p:txBody>
      </p:sp>
      <p:sp>
        <p:nvSpPr>
          <p:cNvPr id="19" name="Seta: para a Direita 17">
            <a:extLst>
              <a:ext uri="{FF2B5EF4-FFF2-40B4-BE49-F238E27FC236}">
                <a16:creationId xmlns:a16="http://schemas.microsoft.com/office/drawing/2014/main" xmlns="" id="{AD5F831A-ED1F-4283-93EF-5A925430B29E}"/>
              </a:ext>
            </a:extLst>
          </p:cNvPr>
          <p:cNvSpPr/>
          <p:nvPr/>
        </p:nvSpPr>
        <p:spPr>
          <a:xfrm rot="10800000">
            <a:off x="1893440" y="4220186"/>
            <a:ext cx="1014609" cy="584775"/>
          </a:xfrm>
          <a:prstGeom prst="rightArrow">
            <a:avLst/>
          </a:prstGeom>
          <a:solidFill>
            <a:srgbClr val="130B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67AB2D5F-13E9-4D70-8502-8F794C5F4739}"/>
              </a:ext>
            </a:extLst>
          </p:cNvPr>
          <p:cNvSpPr/>
          <p:nvPr/>
        </p:nvSpPr>
        <p:spPr>
          <a:xfrm>
            <a:off x="3208844" y="3924946"/>
            <a:ext cx="1904689" cy="1045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rgbClr val="130B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 </a:t>
            </a:r>
            <a:r>
              <a:rPr lang="pt-BR" sz="2200" b="1" dirty="0" err="1">
                <a:solidFill>
                  <a:srgbClr val="130B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mL</a:t>
            </a:r>
            <a:endParaRPr lang="pt-BR" sz="2200" b="1" dirty="0">
              <a:solidFill>
                <a:srgbClr val="130BB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b="1" dirty="0" err="1">
                <a:solidFill>
                  <a:srgbClr val="130B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HCl</a:t>
            </a:r>
            <a:r>
              <a:rPr lang="pt-BR" sz="2200" b="1" dirty="0">
                <a:solidFill>
                  <a:srgbClr val="130B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mol L</a:t>
            </a:r>
            <a:r>
              <a:rPr lang="pt-BR" sz="2200" b="1" baseline="30000" dirty="0">
                <a:solidFill>
                  <a:srgbClr val="130B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-1</a:t>
            </a:r>
            <a:endParaRPr lang="pt-BR" sz="2200" b="1" baseline="30000" dirty="0">
              <a:solidFill>
                <a:srgbClr val="130BB5"/>
              </a:solidFill>
            </a:endParaRPr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xmlns="" id="{D702EC70-72CB-4635-92C2-BDE70DDF66BD}"/>
              </a:ext>
            </a:extLst>
          </p:cNvPr>
          <p:cNvSpPr/>
          <p:nvPr/>
        </p:nvSpPr>
        <p:spPr>
          <a:xfrm rot="10800000">
            <a:off x="5295416" y="4220186"/>
            <a:ext cx="1014609" cy="58477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01BA3883-7D94-4998-90D6-A0128F5DA0BF}"/>
              </a:ext>
            </a:extLst>
          </p:cNvPr>
          <p:cNvSpPr/>
          <p:nvPr/>
        </p:nvSpPr>
        <p:spPr>
          <a:xfrm>
            <a:off x="6418975" y="3887666"/>
            <a:ext cx="26164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 </a:t>
            </a:r>
            <a:r>
              <a:rPr lang="pt-BR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mL</a:t>
            </a:r>
            <a:endParaRPr lang="pt-BR" sz="2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Ca(IO</a:t>
            </a:r>
            <a:r>
              <a:rPr lang="pt-BR" sz="2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BR" sz="2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M  =  ??</a:t>
            </a:r>
            <a:endParaRPr lang="pt-BR" sz="22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7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14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Procedimento Experimental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35F61195-B664-48FC-84B7-E47B4FA1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15" y="1341945"/>
            <a:ext cx="8627486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algn="just" defTabSz="914400">
              <a:spcAft>
                <a:spcPts val="1200"/>
              </a:spcAft>
              <a:buFontTx/>
              <a:buChar char="-"/>
            </a:pP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Rapidamente,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titular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a solução com o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tiossulfato de sódio 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contido na bureta até a solução adquirir a </a:t>
            </a:r>
            <a:r>
              <a:rPr lang="pt-BR" alt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cor amarela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 defTabSz="914400">
              <a:spcAft>
                <a:spcPts val="1200"/>
              </a:spcAft>
              <a:buFontTx/>
              <a:buChar char="-"/>
            </a:pP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Neste ponto adicionar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pt-BR" altLang="pt-BR" sz="22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 da solução 0,1% de amido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o que acarretará em uma mudança de cor para </a:t>
            </a:r>
            <a:r>
              <a:rPr lang="pt-BR" altLang="pt-BR" sz="2200" b="1" dirty="0">
                <a:solidFill>
                  <a:srgbClr val="13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azul escuro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0" algn="just">
              <a:spcAft>
                <a:spcPts val="0"/>
              </a:spcAft>
              <a:buSzPts val="900"/>
            </a:pPr>
            <a:r>
              <a:rPr lang="pt-BR" sz="2200" dirty="0">
                <a:ea typeface="Times New Roman" panose="02020603050405020304" pitchFamily="18" charset="0"/>
              </a:rPr>
              <a:t>-  Continuar a titulação até obter uma </a:t>
            </a:r>
            <a:r>
              <a:rPr lang="pt-BR" sz="2200" b="1" dirty="0">
                <a:ea typeface="Times New Roman" panose="02020603050405020304" pitchFamily="18" charset="0"/>
              </a:rPr>
              <a:t>solução límpida</a:t>
            </a:r>
          </a:p>
          <a:p>
            <a:pPr lvl="0" algn="just">
              <a:spcAft>
                <a:spcPts val="1200"/>
              </a:spcAft>
              <a:buSzPts val="900"/>
            </a:pPr>
            <a:r>
              <a:rPr lang="pt-BR" sz="2200" b="1" dirty="0">
                <a:ea typeface="Times New Roman" panose="02020603050405020304" pitchFamily="18" charset="0"/>
              </a:rPr>
              <a:t>    </a:t>
            </a:r>
            <a:r>
              <a:rPr lang="pt-BR" sz="2200" dirty="0">
                <a:ea typeface="Times New Roman" panose="02020603050405020304" pitchFamily="18" charset="0"/>
              </a:rPr>
              <a:t>(a mudança total a partir do azul é bem definida);</a:t>
            </a:r>
          </a:p>
          <a:p>
            <a:pPr lvl="0" algn="just">
              <a:spcAft>
                <a:spcPts val="1200"/>
              </a:spcAft>
              <a:buSzPts val="900"/>
            </a:pPr>
            <a:r>
              <a:rPr lang="pt-BR" sz="2200" dirty="0">
                <a:ea typeface="Times New Roman" panose="02020603050405020304" pitchFamily="18" charset="0"/>
              </a:rPr>
              <a:t>-  </a:t>
            </a:r>
            <a:r>
              <a:rPr lang="pt-BR" sz="2200" dirty="0" smtClean="0">
                <a:ea typeface="Times New Roman" panose="02020603050405020304" pitchFamily="18" charset="0"/>
              </a:rPr>
              <a:t> Anotar </a:t>
            </a:r>
            <a:r>
              <a:rPr lang="pt-BR" sz="2200" dirty="0">
                <a:ea typeface="Times New Roman" panose="02020603050405020304" pitchFamily="18" charset="0"/>
              </a:rPr>
              <a:t>a leitura </a:t>
            </a:r>
            <a:r>
              <a:rPr lang="pt-BR" sz="2200" b="1" dirty="0">
                <a:ea typeface="Times New Roman" panose="02020603050405020304" pitchFamily="18" charset="0"/>
              </a:rPr>
              <a:t>final da bureta</a:t>
            </a:r>
            <a:r>
              <a:rPr lang="pt-BR" sz="2200" dirty="0">
                <a:ea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1200"/>
              </a:spcAft>
              <a:buSzPts val="900"/>
            </a:pPr>
            <a:r>
              <a:rPr lang="pt-BR" sz="2200" dirty="0">
                <a:ea typeface="Times New Roman" panose="02020603050405020304" pitchFamily="18" charset="0"/>
              </a:rPr>
              <a:t>-  Titular pelo menos </a:t>
            </a:r>
            <a:r>
              <a:rPr lang="pt-BR" sz="2200" b="1" dirty="0" smtClean="0">
                <a:ea typeface="Times New Roman" panose="02020603050405020304" pitchFamily="18" charset="0"/>
              </a:rPr>
              <a:t>mais duas </a:t>
            </a:r>
            <a:r>
              <a:rPr lang="pt-BR" sz="2200" b="1" dirty="0">
                <a:ea typeface="Times New Roman" panose="02020603050405020304" pitchFamily="18" charset="0"/>
              </a:rPr>
              <a:t>amostras</a:t>
            </a:r>
            <a:r>
              <a:rPr lang="pt-BR" sz="2200" dirty="0">
                <a:ea typeface="Times New Roman" panose="02020603050405020304" pitchFamily="18" charset="0"/>
              </a:rPr>
              <a:t>;</a:t>
            </a:r>
          </a:p>
          <a:p>
            <a:pPr lvl="0" algn="just" defTabSz="914400">
              <a:lnSpc>
                <a:spcPct val="150000"/>
              </a:lnSpc>
            </a:pPr>
            <a:endParaRPr lang="pt-BR" altLang="pt-BR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0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15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Procedimento Experimental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C6AFA54F-8757-4432-ABD9-09DB53F62442}"/>
              </a:ext>
            </a:extLst>
          </p:cNvPr>
          <p:cNvSpPr/>
          <p:nvPr/>
        </p:nvSpPr>
        <p:spPr>
          <a:xfrm>
            <a:off x="375098" y="1196643"/>
            <a:ext cx="85727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Parte C: </a:t>
            </a: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SOLUBILIDADE MOLAR DO IODATO DE CÁLCIO EM IODATO DE POTÁSSIO 0,01 M</a:t>
            </a:r>
            <a:endParaRPr lang="pt-BR" sz="2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5F61195-B664-48FC-84B7-E47B4FA1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03" y="2555947"/>
            <a:ext cx="846294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1 - Utilizando o procedimento descrito na PARTE B, titular duas amostras de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pt-BR" altLang="pt-BR" sz="22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de solução saturada de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Ca(IO</a:t>
            </a:r>
            <a:r>
              <a:rPr lang="pt-BR" altLang="pt-BR" sz="2200" b="1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altLang="pt-BR" sz="2200" b="1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em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KIO</a:t>
            </a:r>
            <a:r>
              <a:rPr lang="pt-BR" altLang="pt-BR" sz="2200" b="1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 0,01 mol L</a:t>
            </a:r>
            <a:r>
              <a:rPr lang="pt-BR" altLang="pt-BR" sz="2200" b="1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-1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0" algn="just" defTabSz="914400"/>
            <a:endParaRPr lang="pt-BR" altLang="pt-BR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5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882330B8-F7E0-4F41-ABB9-259A5AE0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884DC-A483-4CD4-9FE8-7ADF6DF1DA2F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76C69717-8816-46BF-B5CE-1B4573DF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30804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43E5A96D-B802-4345-9720-54883F49C130}"/>
              </a:ext>
            </a:extLst>
          </p:cNvPr>
          <p:cNvGrpSpPr>
            <a:grpSpLocks/>
          </p:cNvGrpSpPr>
          <p:nvPr/>
        </p:nvGrpSpPr>
        <p:grpSpPr bwMode="auto">
          <a:xfrm>
            <a:off x="11289" y="1858011"/>
            <a:ext cx="9107487" cy="1356962"/>
            <a:chOff x="-1" y="1101209"/>
            <a:chExt cx="12192001" cy="3770336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xmlns="" id="{CE9ABAC0-AC6F-4F65-B2AC-79CA4E78B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28" name="Rectangle 12">
                <a:extLst>
                  <a:ext uri="{FF2B5EF4-FFF2-40B4-BE49-F238E27FC236}">
                    <a16:creationId xmlns:a16="http://schemas.microsoft.com/office/drawing/2014/main" xmlns="" id="{19C8A09E-BFFA-4090-B7E5-21014E28B76E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xmlns="" id="{36CBC7BE-9258-4635-AC9E-9D60FDAE12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73873"/>
                <a:ext cx="11769703" cy="2565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60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Resultados</a:t>
                </a:r>
              </a:p>
            </p:txBody>
          </p:sp>
        </p:grp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xmlns="" id="{57E6FC0C-B212-4A15-AD7C-97B7BE25F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xmlns="" id="{9A0F3259-CC49-42C1-93AA-7B228330A696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Rectangle 11">
                <a:extLst>
                  <a:ext uri="{FF2B5EF4-FFF2-40B4-BE49-F238E27FC236}">
                    <a16:creationId xmlns:a16="http://schemas.microsoft.com/office/drawing/2014/main" xmlns="" id="{7C9EB4CB-F24F-46DA-9AEE-958FBF73CF7A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7">
              <a:extLst>
                <a:ext uri="{FF2B5EF4-FFF2-40B4-BE49-F238E27FC236}">
                  <a16:creationId xmlns:a16="http://schemas.microsoft.com/office/drawing/2014/main" xmlns="" id="{0CD87654-D1F1-426B-B6A3-AC1F3BEFD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xmlns="" id="{92D3372E-E71E-495C-A44F-F9D1702005FD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9">
                <a:extLst>
                  <a:ext uri="{FF2B5EF4-FFF2-40B4-BE49-F238E27FC236}">
                    <a16:creationId xmlns:a16="http://schemas.microsoft.com/office/drawing/2014/main" xmlns="" id="{55D71D22-ECB5-457D-97E0-66BCCB1CA9E3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72706" name="Picture 2" descr="Resultado de imagem para resultados">
            <a:extLst>
              <a:ext uri="{FF2B5EF4-FFF2-40B4-BE49-F238E27FC236}">
                <a16:creationId xmlns:a16="http://schemas.microsoft.com/office/drawing/2014/main" xmlns="" id="{33038ADE-92C5-447A-8E74-761DE22EF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3621" r="13410" b="18669"/>
          <a:stretch/>
        </p:blipFill>
        <p:spPr bwMode="auto">
          <a:xfrm>
            <a:off x="1896810" y="3445266"/>
            <a:ext cx="4992444" cy="3238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9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17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Resultados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61106C1-0C16-46D9-85D4-9F5074E95FAE}"/>
              </a:ext>
            </a:extLst>
          </p:cNvPr>
          <p:cNvSpPr/>
          <p:nvPr/>
        </p:nvSpPr>
        <p:spPr>
          <a:xfrm>
            <a:off x="375099" y="3214024"/>
            <a:ext cx="857275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900"/>
              <a:tabLst>
                <a:tab pos="228600" algn="l"/>
              </a:tabLst>
            </a:pP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Calcular a </a:t>
            </a: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concentração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molar exata de tiossulfato de sódio na solução, lembrando que </a:t>
            </a: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1 mol de KIO</a:t>
            </a:r>
            <a:r>
              <a:rPr lang="pt-BR" sz="18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produz </a:t>
            </a: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pt-BR" sz="18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suficiente para consumir </a:t>
            </a: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6 mol de Na</a:t>
            </a:r>
            <a:r>
              <a:rPr lang="pt-BR" sz="18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pt-BR" sz="18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BR" sz="18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As molaridades calculadas para as duas amostras não devem divergir em mais de 2%. No caso da diferença entre as duas determinações ser maior que 2% repetir o procedimento.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096E92D5-185A-4D3B-9B22-738CE9AC9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48569"/>
              </p:ext>
            </p:extLst>
          </p:nvPr>
        </p:nvGraphicFramePr>
        <p:xfrm>
          <a:off x="1666552" y="5011915"/>
          <a:ext cx="5142544" cy="112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4" imgW="2578100" imgH="558800" progId="Equation.3">
                  <p:embed/>
                </p:oleObj>
              </mc:Choice>
              <mc:Fallback>
                <p:oleObj r:id="rId4" imgW="25781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552" y="5011915"/>
                        <a:ext cx="5142544" cy="112418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353384" y="1642348"/>
            <a:ext cx="8765218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  <a:tabLst>
                <a:tab pos="35433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+ 5 I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+ 6 H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3 I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+ 3 H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O                   (iodo molecular é produzido) 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  <a:tabLst>
                <a:tab pos="35433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+ 2 S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 I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+ S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(iodo molecular é consumido)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06688" y="5245529"/>
            <a:ext cx="906852" cy="6569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endCxn id="4" idx="2"/>
          </p:cNvCxnSpPr>
          <p:nvPr/>
        </p:nvCxnSpPr>
        <p:spPr>
          <a:xfrm>
            <a:off x="353384" y="2511817"/>
            <a:ext cx="438260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53384" y="2568415"/>
            <a:ext cx="7005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+ 6 S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+ 6 H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3 S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+  I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+  3 H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O   (somando)</a:t>
            </a:r>
            <a:endParaRPr lang="pt-BR" sz="2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338860" y="5815427"/>
            <a:ext cx="114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conhecida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45791BAB-FCB0-4FEF-A75E-37E8E0E9E647}"/>
              </a:ext>
            </a:extLst>
          </p:cNvPr>
          <p:cNvSpPr/>
          <p:nvPr/>
        </p:nvSpPr>
        <p:spPr>
          <a:xfrm>
            <a:off x="385353" y="947363"/>
            <a:ext cx="885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Padronização do tiossulfato de sódio</a:t>
            </a:r>
            <a:endParaRPr lang="pt-BR" sz="22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730968" y="5834626"/>
            <a:ext cx="147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desconhecida</a:t>
            </a:r>
          </a:p>
        </p:txBody>
      </p:sp>
    </p:spTree>
    <p:extLst>
      <p:ext uri="{BB962C8B-B14F-4D97-AF65-F5344CB8AC3E}">
        <p14:creationId xmlns:p14="http://schemas.microsoft.com/office/powerpoint/2010/main" val="154927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33930D7C-DBB1-4988-88D7-DF7E3EE1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444" y="5883820"/>
            <a:ext cx="2057400" cy="365125"/>
          </a:xfrm>
        </p:spPr>
        <p:txBody>
          <a:bodyPr/>
          <a:lstStyle/>
          <a:p>
            <a:pPr>
              <a:defRPr/>
            </a:pPr>
            <a:fld id="{5119CFF6-F323-44CC-A6D9-E383154FCB42}" type="slidenum">
              <a:rPr lang="pt-BR"/>
              <a:pPr>
                <a:defRPr/>
              </a:pPr>
              <a:t>18</a:t>
            </a:fld>
            <a:endParaRPr lang="pt-BR" dirty="0"/>
          </a:p>
        </p:txBody>
      </p:sp>
      <p:grpSp>
        <p:nvGrpSpPr>
          <p:cNvPr id="57347" name="Group 4">
            <a:extLst>
              <a:ext uri="{FF2B5EF4-FFF2-40B4-BE49-F238E27FC236}">
                <a16:creationId xmlns:a16="http://schemas.microsoft.com/office/drawing/2014/main" xmlns="" id="{D3AB716A-577E-403C-988A-0D9088D02B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9109075" cy="1189037"/>
            <a:chOff x="-1" y="1101209"/>
            <a:chExt cx="12192001" cy="3770336"/>
          </a:xfrm>
        </p:grpSpPr>
        <p:grpSp>
          <p:nvGrpSpPr>
            <p:cNvPr id="57349" name="Group 5">
              <a:extLst>
                <a:ext uri="{FF2B5EF4-FFF2-40B4-BE49-F238E27FC236}">
                  <a16:creationId xmlns:a16="http://schemas.microsoft.com/office/drawing/2014/main" xmlns="" id="{4A460149-8F86-47C4-BAD3-F85FA6B70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xmlns="" id="{B11CDFA5-8C90-4668-B1BB-B7F360E222FA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357" name="TextBox 13">
                <a:extLst>
                  <a:ext uri="{FF2B5EF4-FFF2-40B4-BE49-F238E27FC236}">
                    <a16:creationId xmlns:a16="http://schemas.microsoft.com/office/drawing/2014/main" xmlns="" id="{13F3953C-7627-4C04-B371-9BD5C37127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713368"/>
                <a:ext cx="12192000" cy="266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54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Resultados</a:t>
                </a:r>
              </a:p>
            </p:txBody>
          </p:sp>
        </p:grpSp>
        <p:grpSp>
          <p:nvGrpSpPr>
            <p:cNvPr id="57350" name="Group 6">
              <a:extLst>
                <a:ext uri="{FF2B5EF4-FFF2-40B4-BE49-F238E27FC236}">
                  <a16:creationId xmlns:a16="http://schemas.microsoft.com/office/drawing/2014/main" xmlns="" id="{982D2D35-2350-4A75-8B55-D21274D91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xmlns="" id="{E4360160-AFAA-4436-8BD2-6C458D72F448}"/>
                  </a:ext>
                </a:extLst>
              </p:cNvPr>
              <p:cNvSpPr/>
              <p:nvPr/>
            </p:nvSpPr>
            <p:spPr>
              <a:xfrm>
                <a:off x="-1" y="4353062"/>
                <a:ext cx="12192001" cy="377536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xmlns="" id="{3662398F-CE7C-47A5-84A5-1276142F6A0F}"/>
                  </a:ext>
                </a:extLst>
              </p:cNvPr>
              <p:cNvSpPr/>
              <p:nvPr/>
            </p:nvSpPr>
            <p:spPr>
              <a:xfrm>
                <a:off x="-1" y="4524212"/>
                <a:ext cx="12192001" cy="347333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7351" name="Group 7">
              <a:extLst>
                <a:ext uri="{FF2B5EF4-FFF2-40B4-BE49-F238E27FC236}">
                  <a16:creationId xmlns:a16="http://schemas.microsoft.com/office/drawing/2014/main" xmlns="" id="{EF0938F5-1936-440F-9CE0-FBAA37B63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xmlns="" id="{448165B3-F786-4BF5-B335-DF380CAD4754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xmlns="" id="{B547F62C-7FAC-4C17-89BB-2F2DA5833D85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45791BAB-FCB0-4FEF-A75E-37E8E0E9E647}"/>
              </a:ext>
            </a:extLst>
          </p:cNvPr>
          <p:cNvSpPr/>
          <p:nvPr/>
        </p:nvSpPr>
        <p:spPr>
          <a:xfrm>
            <a:off x="126350" y="1446637"/>
            <a:ext cx="8856374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- Solubilidade molar do Ca(IO</a:t>
            </a:r>
            <a:r>
              <a:rPr lang="pt-BR" sz="2400" b="1" baseline="-25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t-BR" sz="2400" b="1" baseline="-25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água pura</a:t>
            </a:r>
            <a:endParaRPr lang="pt-BR" sz="22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096E92D5-185A-4D3B-9B22-738CE9AC9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78634"/>
              </p:ext>
            </p:extLst>
          </p:nvPr>
        </p:nvGraphicFramePr>
        <p:xfrm>
          <a:off x="1389449" y="3404447"/>
          <a:ext cx="5142544" cy="112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4" imgW="2578100" imgH="558800" progId="Equation.3">
                  <p:embed/>
                </p:oleObj>
              </mc:Choice>
              <mc:Fallback>
                <p:oleObj r:id="rId4" imgW="25781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449" y="3404447"/>
                        <a:ext cx="5142544" cy="112418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1324032" y="3623966"/>
            <a:ext cx="722965" cy="6569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918707" y="4193864"/>
            <a:ext cx="152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desconhecida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388449" y="4178559"/>
            <a:ext cx="114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6350" y="1906726"/>
            <a:ext cx="8510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- Solubilidade molar de Ca(IO</a:t>
            </a:r>
            <a:r>
              <a:rPr lang="pt-BR" sz="2400" b="1" baseline="-25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t-BR" sz="2400" b="1" baseline="-25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KIO</a:t>
            </a:r>
            <a:r>
              <a:rPr lang="pt-BR" sz="2400" b="1" baseline="-25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0,01 M</a:t>
            </a:r>
            <a:endParaRPr lang="pt-BR" sz="24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54590" y="2758552"/>
            <a:ext cx="4023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Ca(IO</a:t>
            </a:r>
            <a:r>
              <a:rPr lang="pt-BR" sz="2000" baseline="-25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t-BR" sz="2000" baseline="-25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   </a:t>
            </a:r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  Ca</a:t>
            </a:r>
            <a:r>
              <a:rPr lang="pt-BR" sz="2000" baseline="30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+  2 IO</a:t>
            </a:r>
            <a:r>
              <a:rPr lang="pt-BR" sz="2000" baseline="-25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2000" baseline="30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pt-BR" sz="2000" baseline="30000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57025" y="4672135"/>
            <a:ext cx="5886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B: todo o IO</a:t>
            </a:r>
            <a:r>
              <a:rPr lang="pt-BR" sz="2000" b="1" baseline="-25000" dirty="0">
                <a:solidFill>
                  <a:srgbClr val="C00000"/>
                </a:solidFill>
              </a:rPr>
              <a:t>3</a:t>
            </a:r>
            <a:r>
              <a:rPr lang="pt-BR" sz="2000" b="1" baseline="30000" dirty="0">
                <a:solidFill>
                  <a:srgbClr val="C00000"/>
                </a:solidFill>
              </a:rPr>
              <a:t>-</a:t>
            </a:r>
            <a:r>
              <a:rPr lang="pt-BR" sz="2000" b="1" dirty="0">
                <a:solidFill>
                  <a:srgbClr val="C00000"/>
                </a:solidFill>
              </a:rPr>
              <a:t> vem do Ca(IO</a:t>
            </a:r>
            <a:r>
              <a:rPr lang="pt-BR" sz="2000" b="1" baseline="-25000" dirty="0">
                <a:solidFill>
                  <a:srgbClr val="C00000"/>
                </a:solidFill>
              </a:rPr>
              <a:t>3</a:t>
            </a:r>
            <a:r>
              <a:rPr lang="pt-BR" sz="2000" b="1" dirty="0">
                <a:solidFill>
                  <a:srgbClr val="C00000"/>
                </a:solidFill>
              </a:rPr>
              <a:t>)</a:t>
            </a:r>
            <a:r>
              <a:rPr lang="pt-BR" sz="2000" b="1" baseline="-25000" dirty="0">
                <a:solidFill>
                  <a:srgbClr val="C00000"/>
                </a:solidFill>
              </a:rPr>
              <a:t>2</a:t>
            </a:r>
          </a:p>
          <a:p>
            <a:r>
              <a:rPr lang="pt-BR" sz="2000" b="1" dirty="0">
                <a:solidFill>
                  <a:srgbClr val="C00000"/>
                </a:solidFill>
              </a:rPr>
              <a:t>C: parte do IO</a:t>
            </a:r>
            <a:r>
              <a:rPr lang="pt-BR" sz="2000" b="1" baseline="-25000" dirty="0">
                <a:solidFill>
                  <a:srgbClr val="C00000"/>
                </a:solidFill>
              </a:rPr>
              <a:t>3</a:t>
            </a:r>
            <a:r>
              <a:rPr lang="pt-BR" sz="2000" b="1" baseline="30000" dirty="0">
                <a:solidFill>
                  <a:srgbClr val="C00000"/>
                </a:solidFill>
              </a:rPr>
              <a:t>-</a:t>
            </a:r>
            <a:r>
              <a:rPr lang="pt-BR" sz="2000" b="1" dirty="0">
                <a:solidFill>
                  <a:srgbClr val="C00000"/>
                </a:solidFill>
              </a:rPr>
              <a:t>  vem do Ca(IO</a:t>
            </a:r>
            <a:r>
              <a:rPr lang="pt-BR" sz="2000" b="1" baseline="-25000" dirty="0">
                <a:solidFill>
                  <a:srgbClr val="C00000"/>
                </a:solidFill>
              </a:rPr>
              <a:t>3</a:t>
            </a:r>
            <a:r>
              <a:rPr lang="pt-BR" sz="2000" b="1" dirty="0">
                <a:solidFill>
                  <a:srgbClr val="C00000"/>
                </a:solidFill>
              </a:rPr>
              <a:t>)</a:t>
            </a:r>
            <a:r>
              <a:rPr lang="pt-BR" sz="2000" b="1" baseline="-25000" dirty="0">
                <a:solidFill>
                  <a:srgbClr val="C00000"/>
                </a:solidFill>
              </a:rPr>
              <a:t>2 </a:t>
            </a:r>
            <a:r>
              <a:rPr lang="pt-BR" sz="2000" b="1" dirty="0">
                <a:solidFill>
                  <a:srgbClr val="C00000"/>
                </a:solidFill>
              </a:rPr>
              <a:t>e outra parte do KIO</a:t>
            </a:r>
            <a:r>
              <a:rPr lang="pt-BR" sz="2000" b="1" baseline="-25000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6573328" y="5272663"/>
            <a:ext cx="241540" cy="241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684807" y="5514202"/>
            <a:ext cx="2139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30BB5"/>
                </a:solidFill>
              </a:rPr>
              <a:t>Totalmente solúvel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61C550C1-A143-4830-8783-B00534F6C6D8}"/>
              </a:ext>
            </a:extLst>
          </p:cNvPr>
          <p:cNvSpPr txBox="1"/>
          <p:nvPr/>
        </p:nvSpPr>
        <p:spPr>
          <a:xfrm>
            <a:off x="949714" y="5706285"/>
            <a:ext cx="350608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Kps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= [Ca</a:t>
            </a:r>
            <a:r>
              <a:rPr lang="pt-BR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][IO</a:t>
            </a:r>
            <a:r>
              <a:rPr lang="pt-BR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pt-BR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38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33930D7C-DBB1-4988-88D7-DF7E3EE1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9CFF6-F323-44CC-A6D9-E383154FCB42}" type="slidenum">
              <a:rPr lang="pt-BR"/>
              <a:pPr>
                <a:defRPr/>
              </a:pPr>
              <a:t>19</a:t>
            </a:fld>
            <a:endParaRPr lang="pt-BR" dirty="0"/>
          </a:p>
        </p:txBody>
      </p:sp>
      <p:grpSp>
        <p:nvGrpSpPr>
          <p:cNvPr id="57347" name="Group 4">
            <a:extLst>
              <a:ext uri="{FF2B5EF4-FFF2-40B4-BE49-F238E27FC236}">
                <a16:creationId xmlns:a16="http://schemas.microsoft.com/office/drawing/2014/main" xmlns="" id="{D3AB716A-577E-403C-988A-0D9088D02B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9109075" cy="1189037"/>
            <a:chOff x="-1" y="1101209"/>
            <a:chExt cx="12192001" cy="3770336"/>
          </a:xfrm>
        </p:grpSpPr>
        <p:grpSp>
          <p:nvGrpSpPr>
            <p:cNvPr id="57349" name="Group 5">
              <a:extLst>
                <a:ext uri="{FF2B5EF4-FFF2-40B4-BE49-F238E27FC236}">
                  <a16:creationId xmlns:a16="http://schemas.microsoft.com/office/drawing/2014/main" xmlns="" id="{4A460149-8F86-47C4-BAD3-F85FA6B70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xmlns="" id="{B11CDFA5-8C90-4668-B1BB-B7F360E222FA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357" name="TextBox 13">
                <a:extLst>
                  <a:ext uri="{FF2B5EF4-FFF2-40B4-BE49-F238E27FC236}">
                    <a16:creationId xmlns:a16="http://schemas.microsoft.com/office/drawing/2014/main" xmlns="" id="{13F3953C-7627-4C04-B371-9BD5C37127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713368"/>
                <a:ext cx="12192000" cy="266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54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Sugestões</a:t>
                </a:r>
              </a:p>
            </p:txBody>
          </p:sp>
        </p:grpSp>
        <p:grpSp>
          <p:nvGrpSpPr>
            <p:cNvPr id="57350" name="Group 6">
              <a:extLst>
                <a:ext uri="{FF2B5EF4-FFF2-40B4-BE49-F238E27FC236}">
                  <a16:creationId xmlns:a16="http://schemas.microsoft.com/office/drawing/2014/main" xmlns="" id="{982D2D35-2350-4A75-8B55-D21274D91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xmlns="" id="{E4360160-AFAA-4436-8BD2-6C458D72F448}"/>
                  </a:ext>
                </a:extLst>
              </p:cNvPr>
              <p:cNvSpPr/>
              <p:nvPr/>
            </p:nvSpPr>
            <p:spPr>
              <a:xfrm>
                <a:off x="-1" y="4353062"/>
                <a:ext cx="12192001" cy="377536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xmlns="" id="{3662398F-CE7C-47A5-84A5-1276142F6A0F}"/>
                  </a:ext>
                </a:extLst>
              </p:cNvPr>
              <p:cNvSpPr/>
              <p:nvPr/>
            </p:nvSpPr>
            <p:spPr>
              <a:xfrm>
                <a:off x="-1" y="4524212"/>
                <a:ext cx="12192001" cy="347333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7351" name="Group 7">
              <a:extLst>
                <a:ext uri="{FF2B5EF4-FFF2-40B4-BE49-F238E27FC236}">
                  <a16:creationId xmlns:a16="http://schemas.microsoft.com/office/drawing/2014/main" xmlns="" id="{EF0938F5-1936-440F-9CE0-FBAA37B63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xmlns="" id="{448165B3-F786-4BF5-B335-DF380CAD4754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xmlns="" id="{B547F62C-7FAC-4C17-89BB-2F2DA5833D85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CE00220-C4C6-4023-BE97-796F2E17B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82" t="11059" r="23557" b="4984"/>
          <a:stretch/>
        </p:blipFill>
        <p:spPr>
          <a:xfrm>
            <a:off x="429490" y="1681407"/>
            <a:ext cx="2208248" cy="28905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C1A3ED9-A693-488D-BD65-B3AD380EA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2" t="13582" r="32635" b="7017"/>
          <a:stretch/>
        </p:blipFill>
        <p:spPr>
          <a:xfrm>
            <a:off x="3314342" y="1681407"/>
            <a:ext cx="2144726" cy="2890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C620307-92B8-4BF8-9790-D7274D8507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91" t="12203" r="31970" b="9147"/>
          <a:stretch/>
        </p:blipFill>
        <p:spPr>
          <a:xfrm>
            <a:off x="6304853" y="1716043"/>
            <a:ext cx="2210497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AE04624B-D204-403E-A92D-BC22055D2662}"/>
              </a:ext>
            </a:extLst>
          </p:cNvPr>
          <p:cNvSpPr txBox="1"/>
          <p:nvPr/>
        </p:nvSpPr>
        <p:spPr>
          <a:xfrm>
            <a:off x="779241" y="4572000"/>
            <a:ext cx="1508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17</a:t>
            </a:r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9954" y="6344547"/>
            <a:ext cx="2057400" cy="365125"/>
          </a:xfrm>
        </p:spPr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Introdução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1041725F-A83D-452A-9266-8B267A73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98" y="2923862"/>
            <a:ext cx="865735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/>
            <a:r>
              <a:rPr lang="pt-BR" sz="2200" dirty="0">
                <a:latin typeface="Comic Sans MS" panose="030F0702030302020204" pitchFamily="66" charset="0"/>
              </a:rPr>
              <a:t>A</a:t>
            </a:r>
            <a:r>
              <a:rPr lang="pt-BR" sz="2200" b="1" dirty="0">
                <a:latin typeface="Comic Sans MS" panose="030F0702030302020204" pitchFamily="66" charset="0"/>
              </a:rPr>
              <a:t> concentração </a:t>
            </a:r>
            <a:r>
              <a:rPr lang="pt-BR" sz="2200" dirty="0">
                <a:latin typeface="Comic Sans MS" panose="030F0702030302020204" pitchFamily="66" charset="0"/>
              </a:rPr>
              <a:t>dos íons em solução 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indica o quão solúvel o sólido é em água;</a:t>
            </a:r>
          </a:p>
          <a:p>
            <a:pPr algn="just" defTabSz="914400"/>
            <a:endParaRPr lang="pt-BR" altLang="pt-BR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914400"/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produto  de solubilidade 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é definido como o </a:t>
            </a:r>
            <a:r>
              <a:rPr lang="pt-BR" altLang="pt-BR" sz="2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produto das concentrações 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dos </a:t>
            </a:r>
            <a:r>
              <a:rPr lang="pt-BR" altLang="pt-BR" sz="2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íons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envolvidos no equilíbrio, cada um elevado à potência de seu coeficiente estequiométrico na equação de equilíbrio.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508C89A-2ED5-48DB-8212-AD2C7B791A62}"/>
              </a:ext>
            </a:extLst>
          </p:cNvPr>
          <p:cNvSpPr txBox="1"/>
          <p:nvPr/>
        </p:nvSpPr>
        <p:spPr>
          <a:xfrm>
            <a:off x="2543412" y="5214487"/>
            <a:ext cx="340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>
                <a:solidFill>
                  <a:srgbClr val="130BB5"/>
                </a:solidFill>
                <a:latin typeface="Comic Sans MS" panose="030F0702030302020204" pitchFamily="66" charset="0"/>
              </a:rPr>
              <a:t>K</a:t>
            </a:r>
            <a:r>
              <a:rPr lang="pt-BR" sz="2800" b="1" baseline="-25000" dirty="0" err="1">
                <a:solidFill>
                  <a:srgbClr val="130BB5"/>
                </a:solidFill>
                <a:latin typeface="Comic Sans MS" panose="030F0702030302020204" pitchFamily="66" charset="0"/>
              </a:rPr>
              <a:t>ps</a:t>
            </a:r>
            <a:r>
              <a:rPr lang="pt-BR" sz="2800" b="1" dirty="0">
                <a:solidFill>
                  <a:srgbClr val="130BB5"/>
                </a:solidFill>
                <a:latin typeface="Comic Sans MS" panose="030F0702030302020204" pitchFamily="66" charset="0"/>
              </a:rPr>
              <a:t> = [Ba</a:t>
            </a:r>
            <a:r>
              <a:rPr lang="pt-BR" sz="2800" b="1" baseline="30000" dirty="0">
                <a:solidFill>
                  <a:srgbClr val="130BB5"/>
                </a:solidFill>
                <a:latin typeface="Comic Sans MS" panose="030F0702030302020204" pitchFamily="66" charset="0"/>
              </a:rPr>
              <a:t>2+</a:t>
            </a:r>
            <a:r>
              <a:rPr lang="pt-BR" sz="2800" b="1" dirty="0">
                <a:solidFill>
                  <a:srgbClr val="130BB5"/>
                </a:solidFill>
                <a:latin typeface="Comic Sans MS" panose="030F0702030302020204" pitchFamily="66" charset="0"/>
              </a:rPr>
              <a:t>][SO</a:t>
            </a:r>
            <a:r>
              <a:rPr lang="pt-BR" sz="2800" b="1" baseline="-25000" dirty="0">
                <a:solidFill>
                  <a:srgbClr val="130BB5"/>
                </a:solidFill>
                <a:latin typeface="Comic Sans MS" panose="030F0702030302020204" pitchFamily="66" charset="0"/>
              </a:rPr>
              <a:t>4</a:t>
            </a:r>
            <a:r>
              <a:rPr lang="pt-BR" sz="2800" b="1" baseline="30000" dirty="0">
                <a:solidFill>
                  <a:srgbClr val="130BB5"/>
                </a:solidFill>
                <a:latin typeface="Comic Sans MS" panose="030F0702030302020204" pitchFamily="66" charset="0"/>
              </a:rPr>
              <a:t>-2</a:t>
            </a:r>
            <a:r>
              <a:rPr lang="pt-BR" sz="2800" b="1" dirty="0">
                <a:solidFill>
                  <a:srgbClr val="130BB5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57A9D36-A324-4374-8BBD-AE7E1052BE7C}"/>
              </a:ext>
            </a:extLst>
          </p:cNvPr>
          <p:cNvSpPr/>
          <p:nvPr/>
        </p:nvSpPr>
        <p:spPr>
          <a:xfrm>
            <a:off x="422961" y="1066401"/>
            <a:ext cx="8392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Considere, por exemplo, uma solução aquosa saturada de BaSO</a:t>
            </a:r>
            <a:r>
              <a:rPr lang="pt-BR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que está em contato com o sólido BaSO</a:t>
            </a:r>
            <a:r>
              <a:rPr lang="pt-BR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B2704DF0-DFD2-488A-93A4-B5D38C07C073}"/>
              </a:ext>
            </a:extLst>
          </p:cNvPr>
          <p:cNvSpPr txBox="1"/>
          <p:nvPr/>
        </p:nvSpPr>
        <p:spPr>
          <a:xfrm>
            <a:off x="2190455" y="2211090"/>
            <a:ext cx="428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130BB5"/>
                </a:solidFill>
                <a:latin typeface="Comic Sans MS" panose="030F0702030302020204" pitchFamily="66" charset="0"/>
              </a:rPr>
              <a:t>BaSO</a:t>
            </a:r>
            <a:r>
              <a:rPr lang="pt-BR" sz="2400" baseline="-25000" dirty="0">
                <a:solidFill>
                  <a:srgbClr val="130BB5"/>
                </a:solidFill>
                <a:latin typeface="Comic Sans MS" panose="030F0702030302020204" pitchFamily="66" charset="0"/>
              </a:rPr>
              <a:t>4(s)</a:t>
            </a:r>
            <a:r>
              <a:rPr lang="pt-BR" sz="2400" dirty="0">
                <a:solidFill>
                  <a:srgbClr val="130BB5"/>
                </a:solidFill>
                <a:latin typeface="Comic Sans MS" panose="030F0702030302020204" pitchFamily="66" charset="0"/>
              </a:rPr>
              <a:t> </a:t>
            </a:r>
            <a:r>
              <a:rPr lang="pt-BR" sz="2400" dirty="0">
                <a:solidFill>
                  <a:srgbClr val="130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pt-BR" sz="2400" dirty="0">
                <a:solidFill>
                  <a:srgbClr val="130BB5"/>
                </a:solidFill>
                <a:latin typeface="Comic Sans MS" panose="030F0702030302020204" pitchFamily="66" charset="0"/>
              </a:rPr>
              <a:t> Ba</a:t>
            </a:r>
            <a:r>
              <a:rPr lang="pt-BR" sz="2400" baseline="30000" dirty="0">
                <a:solidFill>
                  <a:srgbClr val="130BB5"/>
                </a:solidFill>
                <a:latin typeface="Comic Sans MS" panose="030F0702030302020204" pitchFamily="66" charset="0"/>
              </a:rPr>
              <a:t>2+</a:t>
            </a:r>
            <a:r>
              <a:rPr lang="pt-BR" sz="2400" baseline="-25000" dirty="0">
                <a:solidFill>
                  <a:srgbClr val="130BB5"/>
                </a:solidFill>
                <a:latin typeface="Comic Sans MS" panose="030F0702030302020204" pitchFamily="66" charset="0"/>
              </a:rPr>
              <a:t>(</a:t>
            </a:r>
            <a:r>
              <a:rPr lang="pt-BR" sz="2400" baseline="-25000" dirty="0" err="1">
                <a:solidFill>
                  <a:srgbClr val="130BB5"/>
                </a:solidFill>
                <a:latin typeface="Comic Sans MS" panose="030F0702030302020204" pitchFamily="66" charset="0"/>
              </a:rPr>
              <a:t>aq</a:t>
            </a:r>
            <a:r>
              <a:rPr lang="pt-BR" sz="2400" baseline="-25000" dirty="0">
                <a:solidFill>
                  <a:srgbClr val="130BB5"/>
                </a:solidFill>
                <a:latin typeface="Comic Sans MS" panose="030F0702030302020204" pitchFamily="66" charset="0"/>
              </a:rPr>
              <a:t>)</a:t>
            </a:r>
            <a:r>
              <a:rPr lang="pt-BR" sz="2400" dirty="0">
                <a:solidFill>
                  <a:srgbClr val="130BB5"/>
                </a:solidFill>
                <a:latin typeface="Comic Sans MS" panose="030F0702030302020204" pitchFamily="66" charset="0"/>
              </a:rPr>
              <a:t> + SO</a:t>
            </a:r>
            <a:r>
              <a:rPr lang="pt-BR" sz="2400" baseline="-25000" dirty="0">
                <a:solidFill>
                  <a:srgbClr val="130BB5"/>
                </a:solidFill>
                <a:latin typeface="Comic Sans MS" panose="030F0702030302020204" pitchFamily="66" charset="0"/>
              </a:rPr>
              <a:t>4</a:t>
            </a:r>
            <a:r>
              <a:rPr lang="pt-BR" sz="2400" baseline="30000" dirty="0">
                <a:solidFill>
                  <a:srgbClr val="130BB5"/>
                </a:solidFill>
                <a:latin typeface="Comic Sans MS" panose="030F0702030302020204" pitchFamily="66" charset="0"/>
              </a:rPr>
              <a:t>-2</a:t>
            </a:r>
            <a:r>
              <a:rPr lang="pt-BR" sz="2400" baseline="-25000" dirty="0">
                <a:solidFill>
                  <a:srgbClr val="130BB5"/>
                </a:solidFill>
                <a:latin typeface="Comic Sans MS" panose="030F0702030302020204" pitchFamily="66" charset="0"/>
              </a:rPr>
              <a:t>(</a:t>
            </a:r>
            <a:r>
              <a:rPr lang="pt-BR" sz="2400" baseline="-25000" dirty="0" err="1">
                <a:solidFill>
                  <a:srgbClr val="130BB5"/>
                </a:solidFill>
                <a:latin typeface="Comic Sans MS" panose="030F0702030302020204" pitchFamily="66" charset="0"/>
              </a:rPr>
              <a:t>aq</a:t>
            </a:r>
            <a:r>
              <a:rPr lang="pt-BR" sz="2400" baseline="-25000" dirty="0">
                <a:solidFill>
                  <a:srgbClr val="130BB5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484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3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Introdução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7E109BE-265C-4F1C-A695-7F6BBE606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09" t="32612" r="14606" b="19953"/>
          <a:stretch/>
        </p:blipFill>
        <p:spPr>
          <a:xfrm>
            <a:off x="332583" y="1349434"/>
            <a:ext cx="8615270" cy="42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29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9954" y="6344547"/>
            <a:ext cx="2057400" cy="365125"/>
          </a:xfrm>
        </p:spPr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4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Introdução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1041725F-A83D-452A-9266-8B267A73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74" y="1394377"/>
            <a:ext cx="8501529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/>
            <a:r>
              <a:rPr lang="pt-BR" sz="2400" b="1" dirty="0">
                <a:latin typeface="Comic Sans MS" panose="030F0702030302020204" pitchFamily="66" charset="0"/>
              </a:rPr>
              <a:t>FATORES QUE ALTERAM A SOLUBILIDADE</a:t>
            </a:r>
          </a:p>
          <a:p>
            <a:pPr algn="just" defTabSz="914400"/>
            <a:endParaRPr lang="pt-BR" altLang="pt-BR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914400"/>
            <a:endParaRPr lang="pt-BR" altLang="pt-BR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pt-BR" altLang="pt-BR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Presença de íons comuns;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pt-BR" altLang="pt-BR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pt-BR" altLang="pt-BR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pH da solução;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pt-BR" altLang="pt-BR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pt-BR" altLang="pt-BR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Presença de agentes complexantes.</a:t>
            </a:r>
          </a:p>
        </p:txBody>
      </p:sp>
    </p:spTree>
    <p:extLst>
      <p:ext uri="{BB962C8B-B14F-4D97-AF65-F5344CB8AC3E}">
        <p14:creationId xmlns:p14="http://schemas.microsoft.com/office/powerpoint/2010/main" val="329309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9954" y="6344547"/>
            <a:ext cx="2057400" cy="365125"/>
          </a:xfrm>
        </p:spPr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5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Introdução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1041725F-A83D-452A-9266-8B267A73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74" y="1063761"/>
            <a:ext cx="850152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/>
            <a:r>
              <a:rPr lang="pt-BR" sz="2400" b="1" dirty="0">
                <a:latin typeface="Comic Sans MS" panose="030F0702030302020204" pitchFamily="66" charset="0"/>
              </a:rPr>
              <a:t>EFEITO DO ÍON COMUM</a:t>
            </a:r>
          </a:p>
          <a:p>
            <a:pPr algn="just" defTabSz="914400"/>
            <a:endParaRPr lang="pt-BR" altLang="pt-BR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914400"/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A adição de Ca</a:t>
            </a:r>
            <a:r>
              <a:rPr lang="pt-BR" altLang="pt-BR" sz="2200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2+</a:t>
            </a:r>
            <a:r>
              <a:rPr lang="pt-BR" altLang="pt-BR" sz="2200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altLang="pt-BR" sz="2200" baseline="-25000" dirty="0" err="1">
                <a:ea typeface="Times New Roman" panose="02020603050405020304" pitchFamily="18" charset="0"/>
                <a:cs typeface="Arial" panose="020B0604020202020204" pitchFamily="34" charset="0"/>
              </a:rPr>
              <a:t>aq</a:t>
            </a:r>
            <a:r>
              <a:rPr lang="pt-BR" altLang="pt-BR" sz="2200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ou F</a:t>
            </a:r>
            <a:r>
              <a:rPr lang="pt-BR" altLang="pt-BR" sz="2200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altLang="pt-BR" sz="2200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altLang="pt-BR" sz="2200" baseline="-25000" dirty="0" err="1">
                <a:ea typeface="Times New Roman" panose="02020603050405020304" pitchFamily="18" charset="0"/>
                <a:cs typeface="Arial" panose="020B0604020202020204" pitchFamily="34" charset="0"/>
              </a:rPr>
              <a:t>aq</a:t>
            </a:r>
            <a:r>
              <a:rPr lang="pt-BR" altLang="pt-BR" sz="2200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em uma solução reduz a solubilidade de CaF</a:t>
            </a:r>
            <a:r>
              <a:rPr lang="pt-BR" altLang="pt-BR" sz="2200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, deslocando o equilíbrio de solubilidade de CaF</a:t>
            </a:r>
            <a:r>
              <a:rPr lang="pt-BR" altLang="pt-BR" sz="2200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para a esquerda.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CFF388B3-04AE-4742-80F0-C6569921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24" y="4552556"/>
            <a:ext cx="85015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/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Em geral, a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solubilidade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de um sal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ligeiramente solúvel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é </a:t>
            </a:r>
            <a:r>
              <a:rPr lang="pt-BR" altLang="pt-BR" sz="2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diminuída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 pela presença de uma segundo soluto que fornece um </a:t>
            </a:r>
            <a:r>
              <a:rPr lang="pt-BR" altLang="pt-BR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íon comum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0A71104-DB1F-4CB3-95AF-2FFC930D1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18" t="35564" r="45606" b="50000"/>
          <a:stretch/>
        </p:blipFill>
        <p:spPr>
          <a:xfrm>
            <a:off x="2556444" y="3407253"/>
            <a:ext cx="2876541" cy="103415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ADECABB-04AC-437E-94AD-3EA075D41590}"/>
              </a:ext>
            </a:extLst>
          </p:cNvPr>
          <p:cNvSpPr txBox="1"/>
          <p:nvPr/>
        </p:nvSpPr>
        <p:spPr>
          <a:xfrm>
            <a:off x="2065515" y="3052125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CaF</a:t>
            </a:r>
            <a:r>
              <a:rPr lang="pt-BR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2(s)</a:t>
            </a:r>
            <a:r>
              <a:rPr lang="pt-B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pt-B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Ca</a:t>
            </a:r>
            <a:r>
              <a:rPr lang="pt-B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2+</a:t>
            </a:r>
            <a:r>
              <a:rPr lang="pt-BR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pt-BR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pt-BR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pt-B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+ </a:t>
            </a:r>
            <a:r>
              <a:rPr lang="pt-B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2F</a:t>
            </a:r>
            <a:r>
              <a:rPr lang="pt-BR" sz="2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pt-BR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pt-BR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pt-BR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6067556" y="3098291"/>
                <a:ext cx="22499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2400" b="0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𝑝𝑠</m:t>
                    </m:r>
                    <m:r>
                      <a:rPr lang="pt-B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pt-B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𝐶𝑎</m:t>
                    </m:r>
                    <m:r>
                      <a:rPr lang="pt-BR" sz="2400" b="0" i="1" baseline="30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2400" baseline="300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+</a:t>
                </a:r>
                <a:r>
                  <a:rPr lang="pt-BR" sz="24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][F</a:t>
                </a:r>
                <a:r>
                  <a:rPr lang="pt-BR" sz="2400" baseline="300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-</a:t>
                </a:r>
                <a:r>
                  <a:rPr lang="pt-BR" sz="24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]</a:t>
                </a:r>
                <a:r>
                  <a:rPr lang="pt-BR" sz="2400" baseline="300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2</a:t>
                </a:r>
                <a:endParaRPr lang="pt-BR" sz="2400" baseline="30000" dirty="0">
                  <a:solidFill>
                    <a:srgbClr val="00206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56" y="3098291"/>
                <a:ext cx="224991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607" t="-24590" r="-4336" b="-491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30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2244" y="6275249"/>
            <a:ext cx="2057400" cy="365125"/>
          </a:xfrm>
        </p:spPr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6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Introdução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1041725F-A83D-452A-9266-8B267A73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74" y="941431"/>
            <a:ext cx="850152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/>
            <a:r>
              <a:rPr lang="pt-BR" sz="2400" b="1" dirty="0">
                <a:latin typeface="Comic Sans MS" panose="030F0702030302020204" pitchFamily="66" charset="0"/>
              </a:rPr>
              <a:t>pH</a:t>
            </a:r>
          </a:p>
          <a:p>
            <a:pPr algn="just" defTabSz="914400"/>
            <a:endParaRPr lang="pt-BR" altLang="pt-BR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914400"/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A solubilidade de qualquer substância cujo ânion seja mais básico será afetada em alguma extensão pelo pH da solução. Considere Mg(OH)</a:t>
            </a:r>
            <a:r>
              <a:rPr lang="pt-BR" altLang="pt-BR" sz="2200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alt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>, por exemplo, para o qual o equilíbrio de solubilidade é: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AB567E6-C67B-4BFB-8D08-5F461F055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79" t="26420" r="37121" b="29923"/>
          <a:stretch/>
        </p:blipFill>
        <p:spPr>
          <a:xfrm>
            <a:off x="1976794" y="3889736"/>
            <a:ext cx="4595450" cy="281993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DAE1EC0-F4C0-4F43-BF93-A1C0D1C2EAB3}"/>
              </a:ext>
            </a:extLst>
          </p:cNvPr>
          <p:cNvSpPr txBox="1"/>
          <p:nvPr/>
        </p:nvSpPr>
        <p:spPr>
          <a:xfrm>
            <a:off x="1267715" y="3052124"/>
            <a:ext cx="465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Mg(OH)</a:t>
            </a:r>
            <a:r>
              <a:rPr lang="pt-BR" sz="2400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(s)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Mg</a:t>
            </a:r>
            <a:r>
              <a:rPr lang="pt-BR" sz="2400" baseline="30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2+</a:t>
            </a:r>
            <a:r>
              <a:rPr lang="pt-BR" sz="2400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t-BR" sz="2400" baseline="-25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aq</a:t>
            </a:r>
            <a:r>
              <a:rPr lang="pt-BR" sz="2400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+ 2OH</a:t>
            </a:r>
            <a:r>
              <a:rPr lang="pt-BR" sz="2400" baseline="30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pt-BR" sz="2400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t-BR" sz="2400" baseline="-25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aq</a:t>
            </a:r>
            <a:r>
              <a:rPr lang="pt-BR" sz="2400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6067556" y="3098291"/>
                <a:ext cx="2636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2400" b="0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𝑝𝑠</m:t>
                    </m:r>
                    <m:r>
                      <a:rPr lang="pt-B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pt-B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𝑀𝑔</m:t>
                    </m:r>
                    <m:r>
                      <a:rPr lang="pt-BR" sz="2400" b="0" i="1" baseline="30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2400" baseline="300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+</a:t>
                </a:r>
                <a:r>
                  <a:rPr lang="pt-BR" sz="24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][OH</a:t>
                </a:r>
                <a:r>
                  <a:rPr lang="pt-BR" sz="2400" baseline="300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-</a:t>
                </a:r>
                <a:r>
                  <a:rPr lang="pt-BR" sz="24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]</a:t>
                </a:r>
                <a:r>
                  <a:rPr lang="pt-BR" sz="2400" baseline="300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2</a:t>
                </a:r>
                <a:endParaRPr lang="pt-BR" sz="2400" baseline="30000" dirty="0">
                  <a:solidFill>
                    <a:srgbClr val="00206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56" y="3098291"/>
                <a:ext cx="263623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926" t="-24590" r="-3464" b="-491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27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2244" y="6275249"/>
            <a:ext cx="2057400" cy="365125"/>
          </a:xfrm>
        </p:spPr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7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Introdução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1041725F-A83D-452A-9266-8B267A73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5" y="1037462"/>
            <a:ext cx="85015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/>
            <a:r>
              <a:rPr lang="pt-BR" sz="2400" b="1" dirty="0">
                <a:latin typeface="Comic Sans MS" panose="030F0702030302020204" pitchFamily="66" charset="0"/>
              </a:rPr>
              <a:t>Formação de íons complexos</a:t>
            </a:r>
          </a:p>
          <a:p>
            <a:pPr algn="just" defTabSz="914400"/>
            <a:endParaRPr lang="pt-BR" altLang="pt-BR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914400"/>
            <a:endParaRPr lang="pt-BR" altLang="pt-BR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AD76363-6943-4615-A0AE-151F0C7A2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06" t="22104" r="19546" b="36564"/>
          <a:stretch/>
        </p:blipFill>
        <p:spPr>
          <a:xfrm>
            <a:off x="1599023" y="2978844"/>
            <a:ext cx="5652655" cy="3296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74585" y="1502501"/>
            <a:ext cx="7906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latin typeface="Comic Sans MS" panose="030F0702030302020204" pitchFamily="66" charset="0"/>
              </a:rPr>
              <a:t>	</a:t>
            </a:r>
            <a:r>
              <a:rPr lang="pt-BR" sz="1800" dirty="0">
                <a:latin typeface="Comic Sans MS" panose="030F0702030302020204" pitchFamily="66" charset="0"/>
              </a:rPr>
              <a:t> </a:t>
            </a:r>
            <a:r>
              <a:rPr lang="pt-BR" sz="1800" dirty="0" smtClean="0">
                <a:latin typeface="Comic Sans MS" panose="030F0702030302020204" pitchFamily="66" charset="0"/>
              </a:rPr>
              <a:t>        </a:t>
            </a:r>
            <a:r>
              <a:rPr lang="pt-BR" sz="1800" dirty="0" err="1" smtClean="0">
                <a:latin typeface="Comic Sans MS" panose="030F0702030302020204" pitchFamily="66" charset="0"/>
              </a:rPr>
              <a:t>AgCl</a:t>
            </a:r>
            <a:r>
              <a:rPr lang="pt-BR" sz="1800" dirty="0" smtClean="0">
                <a:latin typeface="Comic Sans MS" panose="030F0702030302020204" pitchFamily="66" charset="0"/>
              </a:rPr>
              <a:t>(s)      =     Ag</a:t>
            </a:r>
            <a:r>
              <a:rPr lang="pt-BR" sz="1800" baseline="30000" dirty="0" smtClean="0">
                <a:latin typeface="Comic Sans MS" panose="030F0702030302020204" pitchFamily="66" charset="0"/>
              </a:rPr>
              <a:t>+</a:t>
            </a:r>
            <a:r>
              <a:rPr lang="pt-BR" sz="1800" dirty="0" smtClean="0">
                <a:latin typeface="Comic Sans MS" panose="030F0702030302020204" pitchFamily="66" charset="0"/>
              </a:rPr>
              <a:t>(</a:t>
            </a:r>
            <a:r>
              <a:rPr lang="pt-BR" sz="1800" dirty="0" err="1" smtClean="0">
                <a:latin typeface="Comic Sans MS" panose="030F0702030302020204" pitchFamily="66" charset="0"/>
              </a:rPr>
              <a:t>aq</a:t>
            </a:r>
            <a:r>
              <a:rPr lang="pt-BR" sz="1800" dirty="0" smtClean="0">
                <a:latin typeface="Comic Sans MS" panose="030F0702030302020204" pitchFamily="66" charset="0"/>
              </a:rPr>
              <a:t>)   +  Cl</a:t>
            </a:r>
            <a:r>
              <a:rPr lang="pt-BR" sz="1800" baseline="30000" dirty="0" smtClean="0">
                <a:latin typeface="Comic Sans MS" panose="030F0702030302020204" pitchFamily="66" charset="0"/>
              </a:rPr>
              <a:t>-</a:t>
            </a:r>
            <a:r>
              <a:rPr lang="pt-BR" sz="1800" dirty="0" smtClean="0">
                <a:latin typeface="Comic Sans MS" panose="030F0702030302020204" pitchFamily="66" charset="0"/>
              </a:rPr>
              <a:t>(</a:t>
            </a:r>
            <a:r>
              <a:rPr lang="pt-BR" sz="1800" dirty="0" err="1" smtClean="0">
                <a:latin typeface="Comic Sans MS" panose="030F0702030302020204" pitchFamily="66" charset="0"/>
              </a:rPr>
              <a:t>aq</a:t>
            </a:r>
            <a:r>
              <a:rPr lang="pt-BR" sz="1800" dirty="0" smtClean="0">
                <a:latin typeface="Comic Sans MS" panose="030F0702030302020204" pitchFamily="66" charset="0"/>
              </a:rPr>
              <a:t>)</a:t>
            </a:r>
          </a:p>
          <a:p>
            <a:endParaRPr lang="pt-BR" sz="1800" dirty="0" smtClean="0">
              <a:latin typeface="Comic Sans MS" panose="030F0702030302020204" pitchFamily="66" charset="0"/>
            </a:endParaRPr>
          </a:p>
          <a:p>
            <a:r>
              <a:rPr lang="pt-BR" sz="1800" dirty="0" smtClean="0">
                <a:latin typeface="Comic Sans MS" panose="030F0702030302020204" pitchFamily="66" charset="0"/>
              </a:rPr>
              <a:t>Adição de pouco NH</a:t>
            </a:r>
            <a:r>
              <a:rPr lang="pt-BR" sz="1800" baseline="-25000" dirty="0" smtClean="0">
                <a:latin typeface="Comic Sans MS" panose="030F0702030302020204" pitchFamily="66" charset="0"/>
              </a:rPr>
              <a:t>3</a:t>
            </a:r>
            <a:r>
              <a:rPr lang="pt-BR" sz="1800" dirty="0" smtClean="0">
                <a:latin typeface="Comic Sans MS" panose="030F0702030302020204" pitchFamily="66" charset="0"/>
              </a:rPr>
              <a:t>:   </a:t>
            </a:r>
            <a:r>
              <a:rPr lang="pt-BR" sz="1800" dirty="0" err="1" smtClean="0">
                <a:latin typeface="Comic Sans MS" panose="030F0702030302020204" pitchFamily="66" charset="0"/>
              </a:rPr>
              <a:t>AgCl</a:t>
            </a:r>
            <a:r>
              <a:rPr lang="pt-BR" sz="1800" dirty="0" smtClean="0">
                <a:latin typeface="Comic Sans MS" panose="030F0702030302020204" pitchFamily="66" charset="0"/>
              </a:rPr>
              <a:t>(s</a:t>
            </a:r>
            <a:r>
              <a:rPr lang="pt-BR" sz="1800" dirty="0">
                <a:latin typeface="Comic Sans MS" panose="030F0702030302020204" pitchFamily="66" charset="0"/>
              </a:rPr>
              <a:t>)     </a:t>
            </a:r>
            <a:r>
              <a:rPr lang="pt-BR" sz="1800" dirty="0" smtClean="0">
                <a:latin typeface="Comic Sans MS" panose="030F0702030302020204" pitchFamily="66" charset="0"/>
              </a:rPr>
              <a:t> </a:t>
            </a:r>
            <a:r>
              <a:rPr lang="pt-BR" sz="1800" dirty="0">
                <a:latin typeface="Comic Sans MS" panose="030F0702030302020204" pitchFamily="66" charset="0"/>
              </a:rPr>
              <a:t>=     </a:t>
            </a:r>
            <a:r>
              <a:rPr lang="pt-BR" sz="1800" dirty="0" smtClean="0">
                <a:latin typeface="Comic Sans MS" panose="030F0702030302020204" pitchFamily="66" charset="0"/>
              </a:rPr>
              <a:t> Ag</a:t>
            </a:r>
            <a:r>
              <a:rPr lang="pt-BR" sz="1800" baseline="30000" dirty="0">
                <a:latin typeface="Comic Sans MS" panose="030F0702030302020204" pitchFamily="66" charset="0"/>
              </a:rPr>
              <a:t>+</a:t>
            </a:r>
            <a:r>
              <a:rPr lang="pt-BR" sz="1800" dirty="0">
                <a:latin typeface="Comic Sans MS" panose="030F0702030302020204" pitchFamily="66" charset="0"/>
              </a:rPr>
              <a:t>(</a:t>
            </a:r>
            <a:r>
              <a:rPr lang="pt-BR" sz="1800" dirty="0" err="1">
                <a:latin typeface="Comic Sans MS" panose="030F0702030302020204" pitchFamily="66" charset="0"/>
              </a:rPr>
              <a:t>aq</a:t>
            </a:r>
            <a:r>
              <a:rPr lang="pt-BR" sz="1800" dirty="0">
                <a:latin typeface="Comic Sans MS" panose="030F0702030302020204" pitchFamily="66" charset="0"/>
              </a:rPr>
              <a:t>) </a:t>
            </a:r>
            <a:r>
              <a:rPr lang="pt-BR" sz="1800" dirty="0" smtClean="0">
                <a:latin typeface="Comic Sans MS" panose="030F0702030302020204" pitchFamily="66" charset="0"/>
              </a:rPr>
              <a:t> </a:t>
            </a:r>
            <a:r>
              <a:rPr lang="pt-BR" sz="1800" dirty="0">
                <a:latin typeface="Comic Sans MS" panose="030F0702030302020204" pitchFamily="66" charset="0"/>
              </a:rPr>
              <a:t>+  </a:t>
            </a:r>
            <a:r>
              <a:rPr lang="pt-BR" sz="1800" dirty="0" smtClean="0">
                <a:latin typeface="Comic Sans MS" panose="030F0702030302020204" pitchFamily="66" charset="0"/>
              </a:rPr>
              <a:t>Ag(NH</a:t>
            </a:r>
            <a:r>
              <a:rPr lang="pt-BR" sz="1800" baseline="-25000" dirty="0" smtClean="0">
                <a:latin typeface="Comic Sans MS" panose="030F0702030302020204" pitchFamily="66" charset="0"/>
              </a:rPr>
              <a:t>3</a:t>
            </a:r>
            <a:r>
              <a:rPr lang="pt-BR" sz="1800" dirty="0" smtClean="0">
                <a:latin typeface="Comic Sans MS" panose="030F0702030302020204" pitchFamily="66" charset="0"/>
              </a:rPr>
              <a:t>)</a:t>
            </a:r>
            <a:r>
              <a:rPr lang="pt-BR" sz="1800" baseline="-25000" dirty="0" smtClean="0">
                <a:latin typeface="Comic Sans MS" panose="030F0702030302020204" pitchFamily="66" charset="0"/>
              </a:rPr>
              <a:t>2</a:t>
            </a:r>
            <a:r>
              <a:rPr lang="pt-BR" sz="1800" baseline="30000" dirty="0" smtClean="0">
                <a:latin typeface="Comic Sans MS" panose="030F0702030302020204" pitchFamily="66" charset="0"/>
              </a:rPr>
              <a:t>+</a:t>
            </a:r>
            <a:r>
              <a:rPr lang="pt-BR" sz="1800" dirty="0" smtClean="0">
                <a:latin typeface="Comic Sans MS" panose="030F0702030302020204" pitchFamily="66" charset="0"/>
              </a:rPr>
              <a:t>  +  Cl</a:t>
            </a:r>
            <a:r>
              <a:rPr lang="pt-BR" sz="1800" baseline="30000" dirty="0" smtClean="0">
                <a:latin typeface="Comic Sans MS" panose="030F0702030302020204" pitchFamily="66" charset="0"/>
              </a:rPr>
              <a:t>-</a:t>
            </a:r>
            <a:r>
              <a:rPr lang="pt-BR" sz="1800" dirty="0">
                <a:latin typeface="Comic Sans MS" panose="030F0702030302020204" pitchFamily="66" charset="0"/>
              </a:rPr>
              <a:t>(</a:t>
            </a:r>
            <a:r>
              <a:rPr lang="pt-BR" sz="1800" dirty="0" err="1">
                <a:latin typeface="Comic Sans MS" panose="030F0702030302020204" pitchFamily="66" charset="0"/>
              </a:rPr>
              <a:t>aq</a:t>
            </a:r>
            <a:r>
              <a:rPr lang="pt-BR" sz="18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pt-BR" sz="1800" dirty="0" smtClean="0">
                <a:latin typeface="Comic Sans MS" panose="030F0702030302020204" pitchFamily="66" charset="0"/>
              </a:rPr>
              <a:t>Adição de muito NH</a:t>
            </a:r>
            <a:r>
              <a:rPr lang="pt-BR" sz="1800" baseline="-25000" dirty="0" smtClean="0">
                <a:latin typeface="Comic Sans MS" panose="030F0702030302020204" pitchFamily="66" charset="0"/>
              </a:rPr>
              <a:t>3</a:t>
            </a:r>
            <a:r>
              <a:rPr lang="pt-BR" sz="1800" dirty="0" smtClean="0">
                <a:latin typeface="Comic Sans MS" panose="030F0702030302020204" pitchFamily="66" charset="0"/>
              </a:rPr>
              <a:t>:   </a:t>
            </a:r>
            <a:r>
              <a:rPr lang="pt-BR" sz="1800" dirty="0" err="1" smtClean="0">
                <a:latin typeface="Comic Sans MS" panose="030F0702030302020204" pitchFamily="66" charset="0"/>
              </a:rPr>
              <a:t>AgCl</a:t>
            </a:r>
            <a:r>
              <a:rPr lang="pt-BR" sz="1800" dirty="0" smtClean="0">
                <a:latin typeface="Comic Sans MS" panose="030F0702030302020204" pitchFamily="66" charset="0"/>
              </a:rPr>
              <a:t>(s</a:t>
            </a:r>
            <a:r>
              <a:rPr lang="pt-BR" sz="1800" dirty="0">
                <a:latin typeface="Comic Sans MS" panose="030F0702030302020204" pitchFamily="66" charset="0"/>
              </a:rPr>
              <a:t>) </a:t>
            </a:r>
            <a:r>
              <a:rPr lang="pt-BR" sz="1800" dirty="0" smtClean="0">
                <a:latin typeface="Comic Sans MS" panose="030F0702030302020204" pitchFamily="66" charset="0"/>
              </a:rPr>
              <a:t>+ NH</a:t>
            </a:r>
            <a:r>
              <a:rPr lang="pt-BR" sz="1800" baseline="-25000" dirty="0" smtClean="0">
                <a:latin typeface="Comic Sans MS" panose="030F0702030302020204" pitchFamily="66" charset="0"/>
              </a:rPr>
              <a:t>3</a:t>
            </a:r>
            <a:r>
              <a:rPr lang="pt-BR" sz="1800" dirty="0" smtClean="0">
                <a:latin typeface="Comic Sans MS" panose="030F0702030302020204" pitchFamily="66" charset="0"/>
              </a:rPr>
              <a:t>     </a:t>
            </a:r>
            <a:r>
              <a:rPr lang="pt-BR" sz="1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pt-BR" sz="1800" dirty="0" smtClean="0">
                <a:latin typeface="Comic Sans MS" panose="030F0702030302020204" pitchFamily="66" charset="0"/>
              </a:rPr>
              <a:t>    </a:t>
            </a:r>
            <a:r>
              <a:rPr lang="pt-BR" sz="1800" dirty="0">
                <a:latin typeface="Comic Sans MS" panose="030F0702030302020204" pitchFamily="66" charset="0"/>
              </a:rPr>
              <a:t>Ag(NH</a:t>
            </a:r>
            <a:r>
              <a:rPr lang="pt-BR" sz="1800" baseline="-25000" dirty="0">
                <a:latin typeface="Comic Sans MS" panose="030F0702030302020204" pitchFamily="66" charset="0"/>
              </a:rPr>
              <a:t>3</a:t>
            </a:r>
            <a:r>
              <a:rPr lang="pt-BR" sz="1800" dirty="0">
                <a:latin typeface="Comic Sans MS" panose="030F0702030302020204" pitchFamily="66" charset="0"/>
              </a:rPr>
              <a:t>)</a:t>
            </a:r>
            <a:r>
              <a:rPr lang="pt-BR" sz="1800" baseline="-25000" dirty="0">
                <a:latin typeface="Comic Sans MS" panose="030F0702030302020204" pitchFamily="66" charset="0"/>
              </a:rPr>
              <a:t>2</a:t>
            </a:r>
            <a:r>
              <a:rPr lang="pt-BR" sz="1800" baseline="30000" dirty="0">
                <a:latin typeface="Comic Sans MS" panose="030F0702030302020204" pitchFamily="66" charset="0"/>
              </a:rPr>
              <a:t>+</a:t>
            </a:r>
            <a:r>
              <a:rPr lang="pt-BR" sz="1800" dirty="0">
                <a:latin typeface="Comic Sans MS" panose="030F0702030302020204" pitchFamily="66" charset="0"/>
              </a:rPr>
              <a:t>  +  Cl</a:t>
            </a:r>
            <a:r>
              <a:rPr lang="pt-BR" sz="1800" baseline="30000" dirty="0">
                <a:latin typeface="Comic Sans MS" panose="030F0702030302020204" pitchFamily="66" charset="0"/>
              </a:rPr>
              <a:t>-</a:t>
            </a:r>
            <a:r>
              <a:rPr lang="pt-BR" sz="1800" dirty="0">
                <a:latin typeface="Comic Sans MS" panose="030F0702030302020204" pitchFamily="66" charset="0"/>
              </a:rPr>
              <a:t>(</a:t>
            </a:r>
            <a:r>
              <a:rPr lang="pt-BR" sz="1800" dirty="0" err="1">
                <a:latin typeface="Comic Sans MS" panose="030F0702030302020204" pitchFamily="66" charset="0"/>
              </a:rPr>
              <a:t>aq</a:t>
            </a:r>
            <a:r>
              <a:rPr lang="pt-BR" sz="1800" dirty="0">
                <a:latin typeface="Comic Sans MS" panose="030F0702030302020204" pitchFamily="66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5658119" y="1479185"/>
                <a:ext cx="17615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rgbClr val="002060"/>
                        </a:solidFill>
                        <a:latin typeface="+mn-lt"/>
                      </a:rPr>
                      <m:t>𝐾</m:t>
                    </m:r>
                    <m:r>
                      <a:rPr lang="pt-BR" sz="2000" b="0" i="1" baseline="-25000" smtClean="0">
                        <a:solidFill>
                          <a:srgbClr val="002060"/>
                        </a:solidFill>
                        <a:latin typeface="+mn-lt"/>
                      </a:rPr>
                      <m:t>𝑝𝑠</m:t>
                    </m:r>
                    <m:r>
                      <a:rPr lang="pt-BR" sz="2000" b="0" i="1" smtClean="0">
                        <a:solidFill>
                          <a:srgbClr val="002060"/>
                        </a:solidFill>
                        <a:latin typeface="+mn-lt"/>
                      </a:rPr>
                      <m:t>=[</m:t>
                    </m:r>
                    <m:r>
                      <a:rPr lang="pt-BR" sz="2000" b="0" i="1" smtClean="0">
                        <a:solidFill>
                          <a:srgbClr val="002060"/>
                        </a:solidFill>
                        <a:latin typeface="+mn-lt"/>
                      </a:rPr>
                      <m:t>𝐴𝑔</m:t>
                    </m:r>
                  </m:oMath>
                </a14:m>
                <a:r>
                  <a:rPr lang="pt-BR" sz="2000" baseline="300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+</a:t>
                </a:r>
                <a:r>
                  <a:rPr lang="pt-BR" sz="20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][Cl</a:t>
                </a:r>
                <a:r>
                  <a:rPr lang="pt-BR" sz="2000" baseline="300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-</a:t>
                </a:r>
                <a:r>
                  <a:rPr lang="pt-BR" sz="2000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]</a:t>
                </a:r>
                <a:endParaRPr lang="pt-BR" sz="2000" baseline="30000" dirty="0">
                  <a:solidFill>
                    <a:srgbClr val="00206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119" y="1479185"/>
                <a:ext cx="176150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844" t="-26000" r="-8304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90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8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Objetivos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F36E170-0C08-4E83-A24D-25F39CDCD03D}"/>
              </a:ext>
            </a:extLst>
          </p:cNvPr>
          <p:cNvSpPr/>
          <p:nvPr/>
        </p:nvSpPr>
        <p:spPr>
          <a:xfrm>
            <a:off x="305421" y="1801608"/>
            <a:ext cx="8492836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Verificar a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relação entre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solubilidade molar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o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produto de solubilidade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determinar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solubilidade molar do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iodato de cálcio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água pura e determinar o seu produto de solubilidade;</a:t>
            </a:r>
          </a:p>
          <a:p>
            <a:pPr marL="342900" lvl="0" indent="-34290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Verificar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efeito do íon comum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 medida da solubilidade molar do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iodato de cálcio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uma solução contendo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iodato de potássio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399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DE3CFDB-9F51-4EDA-BF37-8894D6C851BF}"/>
              </a:ext>
            </a:extLst>
          </p:cNvPr>
          <p:cNvSpPr txBox="1"/>
          <p:nvPr/>
        </p:nvSpPr>
        <p:spPr>
          <a:xfrm>
            <a:off x="415836" y="2114370"/>
            <a:ext cx="2609333" cy="3448452"/>
          </a:xfrm>
          <a:prstGeom prst="rect">
            <a:avLst/>
          </a:prstGeom>
          <a:noFill/>
          <a:ln>
            <a:solidFill>
              <a:srgbClr val="130BB5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FD085FD-5467-49BA-8C9C-04C55E2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828" y="6308892"/>
            <a:ext cx="2057400" cy="365125"/>
          </a:xfrm>
        </p:spPr>
        <p:txBody>
          <a:bodyPr/>
          <a:lstStyle/>
          <a:p>
            <a:pPr>
              <a:defRPr/>
            </a:pPr>
            <a:fld id="{87351998-644E-447F-9903-C04A3C393DD2}" type="slidenum">
              <a:rPr lang="pt-BR"/>
              <a:pPr>
                <a:defRPr/>
              </a:pPr>
              <a:t>9</a:t>
            </a:fld>
            <a:endParaRPr lang="pt-B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D7C211D-99FD-4AF7-B90E-E3A946D961E5}"/>
              </a:ext>
            </a:extLst>
          </p:cNvPr>
          <p:cNvGrpSpPr>
            <a:grpSpLocks/>
          </p:cNvGrpSpPr>
          <p:nvPr/>
        </p:nvGrpSpPr>
        <p:grpSpPr bwMode="auto">
          <a:xfrm>
            <a:off x="11115" y="19050"/>
            <a:ext cx="9107487" cy="900000"/>
            <a:chOff x="-1" y="1101209"/>
            <a:chExt cx="12192001" cy="3770336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xmlns="" id="{6C8B70CB-FC85-4D49-A0FB-2D4AB2C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211954"/>
              <a:ext cx="12192001" cy="3518646"/>
              <a:chOff x="-1" y="1211954"/>
              <a:chExt cx="12192001" cy="351864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xmlns="" id="{F1BC8B4A-D938-4BAC-8FDE-F3A1589EFABF}"/>
                  </a:ext>
                </a:extLst>
              </p:cNvPr>
              <p:cNvSpPr/>
              <p:nvPr/>
            </p:nvSpPr>
            <p:spPr>
              <a:xfrm>
                <a:off x="-1" y="1211954"/>
                <a:ext cx="12192001" cy="3518646"/>
              </a:xfrm>
              <a:prstGeom prst="rect">
                <a:avLst/>
              </a:prstGeom>
              <a:solidFill>
                <a:srgbClr val="0014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xmlns="" id="{EC3D0207-91BA-4932-9D07-8290CE35E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9" y="1642790"/>
                <a:ext cx="11769703" cy="247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defTabSz="977900"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6176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0748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25320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2989263" indent="668338" defTabSz="9779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altLang="pt-BR" sz="3600" b="1" dirty="0">
                    <a:solidFill>
                      <a:srgbClr val="00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Procedimento Experimental</a:t>
                </a:r>
              </a:p>
            </p:txBody>
          </p:sp>
        </p:grp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xmlns="" id="{AC2821C8-F552-4A5E-8DEA-263A5D824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4351283"/>
              <a:ext cx="12192000" cy="520262"/>
              <a:chOff x="-1" y="4351283"/>
              <a:chExt cx="12192000" cy="520262"/>
            </a:xfrm>
          </p:grpSpPr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xmlns="" id="{83A254AD-5646-4109-8A4B-CC66B7FDDF24}"/>
                  </a:ext>
                </a:extLst>
              </p:cNvPr>
              <p:cNvSpPr/>
              <p:nvPr/>
            </p:nvSpPr>
            <p:spPr>
              <a:xfrm>
                <a:off x="-1" y="4353059"/>
                <a:ext cx="12192001" cy="37753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xmlns="" id="{DD1897ED-A00D-495F-8005-713B898DCE1B}"/>
                  </a:ext>
                </a:extLst>
              </p:cNvPr>
              <p:cNvSpPr/>
              <p:nvPr/>
            </p:nvSpPr>
            <p:spPr>
              <a:xfrm>
                <a:off x="-1" y="4524209"/>
                <a:ext cx="12192001" cy="347336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4A452932-5264-4E4D-A57B-D0BAAA28E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101209"/>
              <a:ext cx="12191999" cy="272738"/>
              <a:chOff x="1" y="1101209"/>
              <a:chExt cx="12191999" cy="272738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xmlns="" id="{B0CB3024-C578-4E98-B488-DD83EFBD79A1}"/>
                  </a:ext>
                </a:extLst>
              </p:cNvPr>
              <p:cNvSpPr/>
              <p:nvPr/>
            </p:nvSpPr>
            <p:spPr>
              <a:xfrm>
                <a:off x="0" y="1191818"/>
                <a:ext cx="12192000" cy="181219"/>
              </a:xfrm>
              <a:prstGeom prst="rect">
                <a:avLst/>
              </a:prstGeom>
              <a:solidFill>
                <a:srgbClr val="1A58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xmlns="" id="{F2E534CE-92CD-403D-AFF5-8943309AE0EF}"/>
                  </a:ext>
                </a:extLst>
              </p:cNvPr>
              <p:cNvSpPr/>
              <p:nvPr/>
            </p:nvSpPr>
            <p:spPr>
              <a:xfrm>
                <a:off x="0" y="1101209"/>
                <a:ext cx="12192000" cy="181219"/>
              </a:xfrm>
              <a:prstGeom prst="rect">
                <a:avLst/>
              </a:prstGeom>
              <a:solidFill>
                <a:srgbClr val="2D8C8B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C6AFA54F-8757-4432-ABD9-09DB53F62442}"/>
              </a:ext>
            </a:extLst>
          </p:cNvPr>
          <p:cNvSpPr/>
          <p:nvPr/>
        </p:nvSpPr>
        <p:spPr>
          <a:xfrm>
            <a:off x="155825" y="837459"/>
            <a:ext cx="784930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Materiais Necessários: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EB1DD578-521C-4CE7-9FEA-EC2899E9CC3D}"/>
              </a:ext>
            </a:extLst>
          </p:cNvPr>
          <p:cNvGrpSpPr/>
          <p:nvPr/>
        </p:nvGrpSpPr>
        <p:grpSpPr>
          <a:xfrm>
            <a:off x="635550" y="2139093"/>
            <a:ext cx="2265454" cy="3318121"/>
            <a:chOff x="116543" y="1837395"/>
            <a:chExt cx="2706321" cy="3682775"/>
          </a:xfrm>
        </p:grpSpPr>
        <p:pic>
          <p:nvPicPr>
            <p:cNvPr id="1026" name="Picture 2" descr="Imagem relacionada">
              <a:extLst>
                <a:ext uri="{FF2B5EF4-FFF2-40B4-BE49-F238E27FC236}">
                  <a16:creationId xmlns:a16="http://schemas.microsoft.com/office/drawing/2014/main" xmlns="" id="{3BF995B3-FF39-4FEE-A757-766AFC032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64" y="2224520"/>
              <a:ext cx="2514600" cy="329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xmlns="" id="{20F81700-0D7C-43CF-B242-4705DD19260E}"/>
                </a:ext>
              </a:extLst>
            </p:cNvPr>
            <p:cNvSpPr txBox="1"/>
            <p:nvPr/>
          </p:nvSpPr>
          <p:spPr>
            <a:xfrm>
              <a:off x="116543" y="3051819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Garra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63247956-C37E-41A2-AA9D-3421A16CFC86}"/>
                </a:ext>
              </a:extLst>
            </p:cNvPr>
            <p:cNvSpPr txBox="1"/>
            <p:nvPr/>
          </p:nvSpPr>
          <p:spPr>
            <a:xfrm>
              <a:off x="280554" y="1837395"/>
              <a:ext cx="10374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Suporte</a:t>
              </a:r>
            </a:p>
            <a:p>
              <a:pPr algn="ctr"/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Universal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700AE792-0ED2-496C-8602-ED3C87624D31}"/>
                </a:ext>
              </a:extLst>
            </p:cNvPr>
            <p:cNvSpPr txBox="1"/>
            <p:nvPr/>
          </p:nvSpPr>
          <p:spPr>
            <a:xfrm>
              <a:off x="1820651" y="3675358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pt-B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endParaRPr lang="pt-B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38A873F7-549D-4ABA-82B3-BC90F684D721}"/>
              </a:ext>
            </a:extLst>
          </p:cNvPr>
          <p:cNvSpPr txBox="1"/>
          <p:nvPr/>
        </p:nvSpPr>
        <p:spPr>
          <a:xfrm>
            <a:off x="3171146" y="2285984"/>
            <a:ext cx="2709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Pipeta Volumétrica</a:t>
            </a:r>
          </a:p>
        </p:txBody>
      </p:sp>
      <p:pic>
        <p:nvPicPr>
          <p:cNvPr id="1032" name="Picture 8" descr="Resultado de imagem para pera pipetador">
            <a:extLst>
              <a:ext uri="{FF2B5EF4-FFF2-40B4-BE49-F238E27FC236}">
                <a16:creationId xmlns:a16="http://schemas.microsoft.com/office/drawing/2014/main" xmlns="" id="{88F67CF1-EDAA-4BEC-8595-74E5E8E81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r="9555"/>
          <a:stretch/>
        </p:blipFill>
        <p:spPr bwMode="auto">
          <a:xfrm rot="17670768">
            <a:off x="7513183" y="3235759"/>
            <a:ext cx="1304940" cy="10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B8A9B545-7EF5-417B-9D66-711291BDC5F3}"/>
              </a:ext>
            </a:extLst>
          </p:cNvPr>
          <p:cNvSpPr txBox="1"/>
          <p:nvPr/>
        </p:nvSpPr>
        <p:spPr>
          <a:xfrm>
            <a:off x="7474343" y="2268505"/>
            <a:ext cx="1061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Pipetador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2" name="Picture 18" descr="Resultado de imagem para termometros">
            <a:extLst>
              <a:ext uri="{FF2B5EF4-FFF2-40B4-BE49-F238E27FC236}">
                <a16:creationId xmlns:a16="http://schemas.microsoft.com/office/drawing/2014/main" xmlns="" id="{C828B272-451C-4885-A70F-73DF69F65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8" r="27169"/>
          <a:stretch/>
        </p:blipFill>
        <p:spPr bwMode="auto">
          <a:xfrm>
            <a:off x="6238379" y="2771715"/>
            <a:ext cx="474261" cy="20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2B4D3AB2-7F64-4EF2-80E8-C5BC99F5E062}"/>
              </a:ext>
            </a:extLst>
          </p:cNvPr>
          <p:cNvSpPr txBox="1"/>
          <p:nvPr/>
        </p:nvSpPr>
        <p:spPr>
          <a:xfrm>
            <a:off x="5823192" y="2281602"/>
            <a:ext cx="1280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Termômetro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FA713327-7A3B-4358-92B8-2DF3D39FFA57}"/>
              </a:ext>
            </a:extLst>
          </p:cNvPr>
          <p:cNvSpPr txBox="1"/>
          <p:nvPr/>
        </p:nvSpPr>
        <p:spPr>
          <a:xfrm>
            <a:off x="4036936" y="4976601"/>
            <a:ext cx="777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esultado de imagem para pipeta volumetrica de 10 mL">
            <a:extLst>
              <a:ext uri="{FF2B5EF4-FFF2-40B4-BE49-F238E27FC236}">
                <a16:creationId xmlns:a16="http://schemas.microsoft.com/office/drawing/2014/main" xmlns="" id="{402C7A2E-D3AA-452F-BD48-B31235D7C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7" t="7718" r="48949" b="7413"/>
          <a:stretch/>
        </p:blipFill>
        <p:spPr bwMode="auto">
          <a:xfrm flipH="1">
            <a:off x="4331726" y="2771715"/>
            <a:ext cx="240274" cy="21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66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13743</TotalTime>
  <Words>1058</Words>
  <Application>Microsoft Office PowerPoint</Application>
  <PresentationFormat>Apresentação na tela (4:3)</PresentationFormat>
  <Paragraphs>175</Paragraphs>
  <Slides>19</Slides>
  <Notes>19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Cambria Math</vt:lpstr>
      <vt:lpstr>Comic Sans MS</vt:lpstr>
      <vt:lpstr>Georgia</vt:lpstr>
      <vt:lpstr>Symbol</vt:lpstr>
      <vt:lpstr>Tahoma</vt:lpstr>
      <vt:lpstr>Times New Roman</vt:lpstr>
      <vt:lpstr>Wingdings</vt:lpstr>
      <vt:lpstr>Tema do Office</vt:lpstr>
      <vt:lpstr>Equation.3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Wanderson</dc:creator>
  <cp:lastModifiedBy>Edson A. Ticianelli</cp:lastModifiedBy>
  <cp:revision>1576</cp:revision>
  <dcterms:created xsi:type="dcterms:W3CDTF">2016-03-25T23:08:43Z</dcterms:created>
  <dcterms:modified xsi:type="dcterms:W3CDTF">2019-04-03T14:05:25Z</dcterms:modified>
</cp:coreProperties>
</file>