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704A1-E4CB-4564-B9C6-D89B83151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CB73B5-A944-446D-AA2A-21FD3D197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E5E925-F474-49DE-8A32-42D3AA07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9127CE-7D11-4DB6-AC6B-05DA552D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8F2285-AE9E-4A66-8924-466F9471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1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0E59A-8E02-4297-9935-11405C68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33E662-13F3-4FFB-9988-AEE3D020F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99B9C7-BF92-4DD1-AB16-77244DDA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D62514-B029-4882-880F-A995C764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40AEE6-5001-4E23-A1B8-CC305E5B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2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FFC119-4154-455E-9E6C-0035B5415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15D389-9131-42E1-8308-D4C5120B3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D8D8D-AAFC-4BA6-955B-20778BBB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2CF35A-3216-4F97-BC4C-C1EE76D4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B5933C-154D-45BC-8558-75712A15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2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58EDF-1489-4BB9-9D0D-1B061C30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640D54-6771-459A-BE60-DD607417B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F179D8-82AC-4691-9727-B15D8CBF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FC1452-D0C2-4CEF-BA63-D2F5FBD5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662C45-0879-42E6-AB18-1C2359EE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14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83343-617F-4C36-9198-012EC273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E1C893-E4E0-4A9A-9BFD-43A129D0F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F20140-2F59-4670-ACBB-95873A91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D6C25E-76C0-494E-B890-9AE79493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EBC702-B963-48E0-A5E4-CFCB5ADE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9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05837-9E80-42C0-A723-4F133684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85972E-C6CB-407D-9EFB-80963656A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9F6423-6499-478A-B8D9-9A335B43B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632F37-229A-4386-9D91-A43F4A1B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1E520B-25A9-4E62-8BCD-07818507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D4ECD0-8402-41EC-99AC-0F01F8A3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93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A5606-BEE5-4654-8E5C-BB3D8EB0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44A872-1B7F-4EA9-801E-9765AD2C7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8836E2-C175-4CCD-B80D-C4DE5AB48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C45B05-5913-4EE0-8AA6-45894B2E8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FA79218-D34C-4E44-858E-C982CA526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951EC8-6DFF-451D-85B3-DA33D925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8618CE-6A6E-4C43-91FA-72A50D82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D55D7B7-7783-4750-A5D5-F6C433CB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4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68678-63A4-4671-ACA4-8957D968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1ECE94-39CB-4CC8-A8AA-88D3C94A9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3E2161-BDB9-4774-BECD-5D26FEEF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B747C9-F1A7-48DA-B2AB-5BCA3B8A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6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5141323-B827-4143-9427-116CC0CB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F498E1-D50E-4AA1-B4A4-14C6B5EF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DE8603-8BE6-4F03-BDA1-01B015A9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78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788AF-9854-4364-A51C-8F37520E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C19116-158B-4C41-9863-73F03FD9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6E8F50-E14A-45A2-8DFC-4A9076637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D22430-9B5B-40A6-B0D4-26010E54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3B45A2-C870-4B3D-BD09-A2DAAFA6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EF0CA0-A77A-4CD5-963F-054EAE7F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2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E8041-FC98-4057-AB5D-97F8CCE2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2F834F-5B9F-49D5-91E7-8DB3E1DCF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80AE44-6FBD-4411-8BE3-BBD6A279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1224DD-E962-49E6-8191-1097D4A0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E4C939-E671-405A-BAD3-F79DFE26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541652-607B-4FEA-AC60-FE3ACE31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11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0C1091-3209-4CE5-8B87-6284634B1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C094A4-FB2B-45D4-980F-35746458B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4D0EE3-D34C-40A3-93C2-3A7292EBA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7868-081B-4FB0-860B-C2B678EEFB45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90DF9D-1092-4C67-B962-CA275CE58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EE0265-8676-42BE-B1CF-8BC46B04A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847F0-7763-44EA-843D-80EA5B452B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8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D2805-A425-4261-9811-234B733E5E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</p:spTree>
    <p:extLst>
      <p:ext uri="{BB962C8B-B14F-4D97-AF65-F5344CB8AC3E}">
        <p14:creationId xmlns:p14="http://schemas.microsoft.com/office/powerpoint/2010/main" val="177502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99D6A-1438-4DEE-AE5E-A327FA40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t-BR" dirty="0"/>
              <a:t>Temas aula passada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C09EA4-D6AE-46FC-85E1-85A4049D6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874"/>
            <a:ext cx="10515600" cy="5082089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União de diversas disciplinas </a:t>
            </a:r>
          </a:p>
          <a:p>
            <a:r>
              <a:rPr lang="pt-BR" dirty="0"/>
              <a:t>Métodos prescritivos e descritivos </a:t>
            </a:r>
          </a:p>
          <a:p>
            <a:r>
              <a:rPr lang="pt-BR" dirty="0"/>
              <a:t>Limites de poder </a:t>
            </a:r>
          </a:p>
          <a:p>
            <a:r>
              <a:rPr lang="pt-BR" dirty="0"/>
              <a:t>Envolvimento da comunidade </a:t>
            </a:r>
          </a:p>
          <a:p>
            <a:r>
              <a:rPr lang="pt-BR" dirty="0"/>
              <a:t>Papel do planejador e mercado</a:t>
            </a:r>
          </a:p>
          <a:p>
            <a:r>
              <a:rPr lang="pt-BR" dirty="0"/>
              <a:t>Agentes envolvidos no processo de planejamento</a:t>
            </a:r>
          </a:p>
          <a:p>
            <a:r>
              <a:rPr lang="pt-BR" dirty="0"/>
              <a:t>Poder público como mediador de interesses </a:t>
            </a:r>
          </a:p>
          <a:p>
            <a:r>
              <a:rPr lang="pt-BR" dirty="0"/>
              <a:t>Mudança da percepção da população sobre o poder público </a:t>
            </a:r>
          </a:p>
          <a:p>
            <a:r>
              <a:rPr lang="pt-BR" dirty="0"/>
              <a:t>Década de 70 – turismo como indústria / fomento: foco no público</a:t>
            </a:r>
          </a:p>
          <a:p>
            <a:r>
              <a:rPr lang="pt-BR" dirty="0"/>
              <a:t>Diferentes enfoques em momentos diferentes de acordo com os desafios e demandas</a:t>
            </a:r>
          </a:p>
          <a:p>
            <a:r>
              <a:rPr lang="pt-BR" dirty="0"/>
              <a:t>Década de 80 – Sustentabilidade e meio ambiente</a:t>
            </a:r>
          </a:p>
          <a:p>
            <a:r>
              <a:rPr lang="pt-BR" dirty="0"/>
              <a:t> </a:t>
            </a:r>
            <a:r>
              <a:rPr lang="pt-BR" dirty="0" err="1"/>
              <a:t>Boullón</a:t>
            </a:r>
            <a:r>
              <a:rPr lang="pt-BR" dirty="0"/>
              <a:t>: categorização do turismo   /  </a:t>
            </a:r>
            <a:r>
              <a:rPr lang="pt-BR" dirty="0" err="1"/>
              <a:t>Gunn</a:t>
            </a:r>
            <a:r>
              <a:rPr lang="pt-BR" dirty="0"/>
              <a:t>: paisagem e gestão de atrativos  </a:t>
            </a:r>
          </a:p>
          <a:p>
            <a:r>
              <a:rPr lang="pt-BR" dirty="0"/>
              <a:t>Década de 90 – Comunidade, TBC (Turismo de base comunitária/ local) Vale para todos?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539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460F3-5467-464F-AC98-EAAD0D2A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t-BR" dirty="0"/>
              <a:t>Turismo Rural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645834-1F09-46E2-BAFE-815A79E9F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558"/>
            <a:ext cx="10515600" cy="520240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 Qual seria a abordagem adequada? Como lidar com valores e percepções diferentes? Como gerar reflexões ? </a:t>
            </a:r>
          </a:p>
          <a:p>
            <a:r>
              <a:rPr lang="pt-BR" dirty="0"/>
              <a:t>17 objetivos de sustentabilidade:</a:t>
            </a:r>
          </a:p>
          <a:p>
            <a:r>
              <a:rPr lang="pt-BR" dirty="0"/>
              <a:t>Responsabilidade colocada no empreendedor e pouco trabalho na construção do comportamento sustentável do turista (educação ambiental) = problema</a:t>
            </a:r>
          </a:p>
          <a:p>
            <a:r>
              <a:rPr lang="pt-BR" dirty="0"/>
              <a:t>Criar diálogo com o turista ou buscar o perfil de turista que a localidade deseja </a:t>
            </a:r>
          </a:p>
          <a:p>
            <a:r>
              <a:rPr lang="pt-BR" dirty="0"/>
              <a:t>Turismo = paz mundial?   -  possibilidades: TBC; destinos inclusivos; </a:t>
            </a:r>
          </a:p>
          <a:p>
            <a:r>
              <a:rPr lang="pt-BR" dirty="0"/>
              <a:t>Trabalho digno? Hospitalidade ou servilidade por parte da comunidade ?</a:t>
            </a:r>
          </a:p>
          <a:p>
            <a:r>
              <a:rPr lang="pt-BR" dirty="0"/>
              <a:t>Turismo rural: gerência predominantemente feminina = empoderamento =  mudança das relações familiares; Igualdade de gênero.</a:t>
            </a:r>
          </a:p>
          <a:p>
            <a:r>
              <a:rPr lang="pt-BR" dirty="0"/>
              <a:t>Evitar a saída do jovem do campo para a cidade; Perspectiva; continuidade dos negócios.</a:t>
            </a:r>
          </a:p>
          <a:p>
            <a:r>
              <a:rPr lang="pt-BR" dirty="0"/>
              <a:t>Realidade x discurso político.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96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12221-3277-42F1-86ED-FB371EE8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117"/>
          </a:xfrm>
        </p:spPr>
        <p:txBody>
          <a:bodyPr>
            <a:normAutofit fontScale="90000"/>
          </a:bodyPr>
          <a:lstStyle/>
          <a:p>
            <a:r>
              <a:rPr lang="pt-BR" dirty="0"/>
              <a:t>Segundo texto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EF655E-710B-4E4C-954E-B83DDD3F1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242"/>
            <a:ext cx="10515600" cy="5322721"/>
          </a:xfrm>
        </p:spPr>
        <p:txBody>
          <a:bodyPr/>
          <a:lstStyle/>
          <a:p>
            <a:r>
              <a:rPr lang="pt-BR" dirty="0"/>
              <a:t>Sistemas = a ideia veio da biologia. </a:t>
            </a:r>
          </a:p>
          <a:p>
            <a:r>
              <a:rPr lang="pt-BR" dirty="0"/>
              <a:t>Consideração de todos os elementos que influenciam na dinâmica do turismo.</a:t>
            </a:r>
          </a:p>
          <a:p>
            <a:r>
              <a:rPr lang="pt-BR" dirty="0"/>
              <a:t>Poder público nesse sistema hoje: mediador de conflitos e interesses. Pouca qualificação do estado para mediação. </a:t>
            </a:r>
          </a:p>
          <a:p>
            <a:r>
              <a:rPr lang="pt-BR" dirty="0"/>
              <a:t>PNMT = empoderamento das comunidades sobre o turismo</a:t>
            </a:r>
          </a:p>
          <a:p>
            <a:r>
              <a:rPr lang="pt-BR" dirty="0"/>
              <a:t>São Roque: turismo mais estruturado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3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5BE83-0D29-47AD-A516-DDD188FE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 fontScale="90000"/>
          </a:bodyPr>
          <a:lstStyle/>
          <a:p>
            <a:r>
              <a:rPr lang="pt-BR" dirty="0"/>
              <a:t>Técnica e Política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1ECF29-139D-4AE6-81B4-508F2A114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274"/>
            <a:ext cx="10515600" cy="5626601"/>
          </a:xfrm>
        </p:spPr>
        <p:txBody>
          <a:bodyPr/>
          <a:lstStyle/>
          <a:p>
            <a:r>
              <a:rPr lang="pt-BR" dirty="0"/>
              <a:t>Comunicação entre os envolvidos no processo de planejamento = definição de uma diretriz </a:t>
            </a:r>
          </a:p>
          <a:p>
            <a:r>
              <a:rPr lang="pt-BR" dirty="0"/>
              <a:t>Como? Lendo o textinho – </a:t>
            </a:r>
            <a:r>
              <a:rPr lang="pt-BR" dirty="0" err="1"/>
              <a:t>Comunication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Sustainable</a:t>
            </a:r>
            <a:r>
              <a:rPr lang="pt-BR" dirty="0"/>
              <a:t> </a:t>
            </a:r>
            <a:r>
              <a:rPr lang="pt-BR" dirty="0" err="1"/>
              <a:t>Tourism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Termo de referência : para contratação de serviços públicos em geral </a:t>
            </a:r>
          </a:p>
          <a:p>
            <a:r>
              <a:rPr lang="pt-BR" dirty="0"/>
              <a:t>Abertura de edital público e participação das consultorias com propostas de trabalho (técnica e comercial - preço - )</a:t>
            </a:r>
          </a:p>
          <a:p>
            <a:pPr marL="0" indent="0">
              <a:buNone/>
            </a:pPr>
            <a:r>
              <a:rPr lang="pt-BR" dirty="0"/>
              <a:t>Áreas de trabalho em planejamento: gestão ou consultoria </a:t>
            </a:r>
          </a:p>
        </p:txBody>
      </p:sp>
    </p:spTree>
    <p:extLst>
      <p:ext uri="{BB962C8B-B14F-4D97-AF65-F5344CB8AC3E}">
        <p14:creationId xmlns:p14="http://schemas.microsoft.com/office/powerpoint/2010/main" val="234981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4B1C1-BA83-4340-8AF7-B858A084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TERMO DE REFERÊNCIA PARA CELEBRAÇÃO DE CONVÊNIOS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1CE24E-CF04-40F7-8A61-15B25F636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3 grupos</a:t>
            </a:r>
          </a:p>
          <a:p>
            <a:r>
              <a:rPr lang="pt-BR" dirty="0"/>
              <a:t>O município de São Roque aprovou um PDTM para a localidade no período de 2019 – 2022.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9913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383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Resumo</vt:lpstr>
      <vt:lpstr>Temas aula passada </vt:lpstr>
      <vt:lpstr>Turismo Rural</vt:lpstr>
      <vt:lpstr>Segundo texto </vt:lpstr>
      <vt:lpstr>Técnica e Política </vt:lpstr>
      <vt:lpstr>TERMO DE REFERÊNCIA PARA CELEBRAÇÃO DE CONVÊNIOS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Convidado</dc:creator>
  <cp:lastModifiedBy>Convidado</cp:lastModifiedBy>
  <cp:revision>10</cp:revision>
  <dcterms:created xsi:type="dcterms:W3CDTF">2019-08-19T22:46:54Z</dcterms:created>
  <dcterms:modified xsi:type="dcterms:W3CDTF">2019-08-20T00:15:41Z</dcterms:modified>
</cp:coreProperties>
</file>