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6" r:id="rId4"/>
    <p:sldId id="267" r:id="rId5"/>
    <p:sldId id="265" r:id="rId6"/>
    <p:sldId id="277" r:id="rId7"/>
    <p:sldId id="278" r:id="rId8"/>
    <p:sldId id="289" r:id="rId9"/>
    <p:sldId id="292" r:id="rId10"/>
    <p:sldId id="291" r:id="rId11"/>
    <p:sldId id="258" r:id="rId12"/>
    <p:sldId id="293" r:id="rId13"/>
    <p:sldId id="294" r:id="rId14"/>
    <p:sldId id="295" r:id="rId15"/>
    <p:sldId id="296" r:id="rId16"/>
    <p:sldId id="263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59" r:id="rId28"/>
    <p:sldId id="260" r:id="rId29"/>
    <p:sldId id="261" r:id="rId30"/>
    <p:sldId id="262" r:id="rId31"/>
    <p:sldId id="290" r:id="rId32"/>
    <p:sldId id="268" r:id="rId33"/>
    <p:sldId id="269" r:id="rId34"/>
    <p:sldId id="270" r:id="rId35"/>
    <p:sldId id="271" r:id="rId36"/>
    <p:sldId id="274" r:id="rId37"/>
    <p:sldId id="272" r:id="rId38"/>
    <p:sldId id="273" r:id="rId39"/>
    <p:sldId id="276" r:id="rId40"/>
    <p:sldId id="275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734C0-8D67-4073-9D68-7EE0566C489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A6C106-43F7-471D-9E9C-0577B63C9B79}">
      <dgm:prSet phldrT="[Texto]" custT="1"/>
      <dgm:spPr/>
      <dgm:t>
        <a:bodyPr/>
        <a:lstStyle/>
        <a:p>
          <a:pPr marL="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chemeClr val="accent1"/>
            </a:buClr>
            <a:buSzPct val="80000"/>
            <a:buFont typeface="Wingdings 3" charset="2"/>
            <a:buNone/>
          </a:pPr>
          <a:r>
            <a:rPr lang="pt-BR" sz="2400" b="0" i="0" kern="1200" dirty="0" smtClean="0">
              <a:solidFill>
                <a:schemeClr val="bg1"/>
              </a:solidFill>
              <a:latin typeface="Cambria Math" panose="02040503050406030204" pitchFamily="18" charset="0"/>
              <a:ea typeface="+mn-ea"/>
              <a:cs typeface="+mn-cs"/>
            </a:rPr>
            <a:t>Variável Sensível</a:t>
          </a:r>
          <a:endParaRPr lang="pt-BR" sz="2400" b="0" i="0" kern="1200" dirty="0">
            <a:solidFill>
              <a:schemeClr val="bg1"/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E15A248C-31DE-4FEC-B1A0-B676FBE79CFD}" type="parTrans" cxnId="{6FDF2849-C252-4CAD-BBB2-37FFC2446E24}">
      <dgm:prSet/>
      <dgm:spPr/>
      <dgm:t>
        <a:bodyPr/>
        <a:lstStyle/>
        <a:p>
          <a:endParaRPr lang="pt-BR"/>
        </a:p>
      </dgm:t>
    </dgm:pt>
    <dgm:pt modelId="{B5D1A809-AC7E-4EC0-8D8B-7D93C7D225E7}" type="sibTrans" cxnId="{6FDF2849-C252-4CAD-BBB2-37FFC2446E24}">
      <dgm:prSet/>
      <dgm:spPr/>
      <dgm:t>
        <a:bodyPr/>
        <a:lstStyle/>
        <a:p>
          <a:endParaRPr lang="pt-BR"/>
        </a:p>
      </dgm:t>
    </dgm:pt>
    <dgm:pt modelId="{35412CC1-4C34-4DB2-A7D0-7C94650D4DEE}">
      <dgm:prSet phldrT="[Texto]" custT="1"/>
      <dgm:spPr/>
      <dgm:t>
        <a:bodyPr/>
        <a:lstStyle/>
        <a:p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Pequenas mudanças em </a:t>
          </a:r>
          <a:r>
            <a:rPr lang="el-G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θ</a:t>
          </a:r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 </a:t>
          </a:r>
          <a:endParaRPr lang="pt-BR" sz="2000" b="0" i="0" kern="1200" dirty="0">
            <a:solidFill>
              <a:schemeClr val="tx1">
                <a:lumMod val="75000"/>
                <a:lumOff val="25000"/>
              </a:schemeClr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327E3ED3-6952-4FB7-B491-D3F1C667A23E}" type="parTrans" cxnId="{37DC51F8-2E5F-4696-A189-8242F05D1B65}">
      <dgm:prSet/>
      <dgm:spPr/>
      <dgm:t>
        <a:bodyPr/>
        <a:lstStyle/>
        <a:p>
          <a:endParaRPr lang="pt-BR"/>
        </a:p>
      </dgm:t>
    </dgm:pt>
    <dgm:pt modelId="{31C47635-DDBF-4E90-9656-052AF6276B84}" type="sibTrans" cxnId="{37DC51F8-2E5F-4696-A189-8242F05D1B65}">
      <dgm:prSet/>
      <dgm:spPr/>
      <dgm:t>
        <a:bodyPr/>
        <a:lstStyle/>
        <a:p>
          <a:endParaRPr lang="pt-BR"/>
        </a:p>
      </dgm:t>
    </dgm:pt>
    <dgm:pt modelId="{9202E22E-5145-46D8-9FA2-473A6068A01E}">
      <dgm:prSet phldrT="[Texto]" custT="1"/>
      <dgm:spPr/>
      <dgm:t>
        <a:bodyPr/>
        <a:lstStyle/>
        <a:p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Grandes mudanças em y</a:t>
          </a:r>
          <a:endParaRPr lang="pt-BR" sz="2000" b="0" i="0" kern="1200" dirty="0">
            <a:solidFill>
              <a:schemeClr val="tx1">
                <a:lumMod val="75000"/>
                <a:lumOff val="25000"/>
              </a:schemeClr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24E68DD7-8344-4A4C-AD85-82C8FA1AA66F}" type="parTrans" cxnId="{27965F08-54FC-40C7-B599-B608B7210665}">
      <dgm:prSet/>
      <dgm:spPr/>
      <dgm:t>
        <a:bodyPr/>
        <a:lstStyle/>
        <a:p>
          <a:endParaRPr lang="pt-BR"/>
        </a:p>
      </dgm:t>
    </dgm:pt>
    <dgm:pt modelId="{75C5DD22-CE53-4A31-90FD-54C2E7D9F4CE}" type="sibTrans" cxnId="{27965F08-54FC-40C7-B599-B608B7210665}">
      <dgm:prSet/>
      <dgm:spPr/>
      <dgm:t>
        <a:bodyPr/>
        <a:lstStyle/>
        <a:p>
          <a:endParaRPr lang="pt-BR"/>
        </a:p>
      </dgm:t>
    </dgm:pt>
    <dgm:pt modelId="{486D6498-5CFE-4D7F-8DE2-9FDD6EE029F2}">
      <dgm:prSet phldrT="[Texto]" custT="1"/>
      <dgm:spPr/>
      <dgm:t>
        <a:bodyPr/>
        <a:lstStyle/>
        <a:p>
          <a:r>
            <a:rPr lang="pt-BR" sz="2400" b="0" i="0" kern="1200" dirty="0" smtClean="0">
              <a:solidFill>
                <a:schemeClr val="bg1"/>
              </a:solidFill>
              <a:latin typeface="Cambria Math" panose="02040503050406030204" pitchFamily="18" charset="0"/>
              <a:ea typeface="+mn-ea"/>
              <a:cs typeface="+mn-cs"/>
            </a:rPr>
            <a:t>Variável não-sensível</a:t>
          </a:r>
          <a:endParaRPr lang="pt-BR" sz="2400" b="0" i="0" kern="1200" dirty="0">
            <a:solidFill>
              <a:schemeClr val="bg1"/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8895F476-AD98-43A9-BE5E-CCD21C506DB9}" type="parTrans" cxnId="{55626E8A-DA60-42EE-85A8-3127A9D6E93D}">
      <dgm:prSet/>
      <dgm:spPr/>
      <dgm:t>
        <a:bodyPr/>
        <a:lstStyle/>
        <a:p>
          <a:endParaRPr lang="pt-BR"/>
        </a:p>
      </dgm:t>
    </dgm:pt>
    <dgm:pt modelId="{F5274DBF-58F6-4D73-9D10-BC15B7AD0861}" type="sibTrans" cxnId="{55626E8A-DA60-42EE-85A8-3127A9D6E93D}">
      <dgm:prSet/>
      <dgm:spPr/>
      <dgm:t>
        <a:bodyPr/>
        <a:lstStyle/>
        <a:p>
          <a:endParaRPr lang="pt-BR"/>
        </a:p>
      </dgm:t>
    </dgm:pt>
    <dgm:pt modelId="{6423D604-5DF2-4C0A-9F10-FD61348030AE}">
      <dgm:prSet phldrT="[Texto]" custT="1"/>
      <dgm:spPr/>
      <dgm:t>
        <a:bodyPr/>
        <a:lstStyle/>
        <a:p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Pequenas mudanças em </a:t>
          </a:r>
          <a:r>
            <a:rPr lang="el-G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θ</a:t>
          </a:r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 </a:t>
          </a:r>
          <a:endParaRPr lang="pt-BR" sz="2000" b="0" i="0" kern="1200" dirty="0">
            <a:solidFill>
              <a:schemeClr val="tx1">
                <a:lumMod val="75000"/>
                <a:lumOff val="25000"/>
              </a:schemeClr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DB7125F4-D220-4E24-AA8D-249242403A71}" type="parTrans" cxnId="{1DD0BE4E-91AB-4541-A367-A62D9DC4EEEF}">
      <dgm:prSet/>
      <dgm:spPr/>
      <dgm:t>
        <a:bodyPr/>
        <a:lstStyle/>
        <a:p>
          <a:endParaRPr lang="pt-BR"/>
        </a:p>
      </dgm:t>
    </dgm:pt>
    <dgm:pt modelId="{63C6CC56-BFE2-4556-B726-D7ECE696D589}" type="sibTrans" cxnId="{1DD0BE4E-91AB-4541-A367-A62D9DC4EEEF}">
      <dgm:prSet/>
      <dgm:spPr/>
      <dgm:t>
        <a:bodyPr/>
        <a:lstStyle/>
        <a:p>
          <a:endParaRPr lang="pt-BR"/>
        </a:p>
      </dgm:t>
    </dgm:pt>
    <dgm:pt modelId="{F0D76618-2646-4AE5-A629-7685A70D769E}">
      <dgm:prSet phldrT="[Texto]" custT="1"/>
      <dgm:spPr/>
      <dgm:t>
        <a:bodyPr/>
        <a:lstStyle/>
        <a:p>
          <a:r>
            <a:rPr lang="pt-BR" sz="2000" b="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+mn-ea"/>
              <a:cs typeface="+mn-cs"/>
            </a:rPr>
            <a:t>Pequenas mudanças em y</a:t>
          </a:r>
          <a:endParaRPr lang="pt-BR" sz="2000" b="0" i="0" kern="1200" dirty="0">
            <a:solidFill>
              <a:schemeClr val="tx1">
                <a:lumMod val="75000"/>
                <a:lumOff val="25000"/>
              </a:schemeClr>
            </a:solidFill>
            <a:latin typeface="Cambria Math" panose="02040503050406030204" pitchFamily="18" charset="0"/>
            <a:ea typeface="+mn-ea"/>
            <a:cs typeface="+mn-cs"/>
          </a:endParaRPr>
        </a:p>
      </dgm:t>
    </dgm:pt>
    <dgm:pt modelId="{608FBAF2-BA2F-4A81-BD9E-91EE74F7EA63}" type="parTrans" cxnId="{87B1F2CF-C99B-497E-AA86-FAAE41A2F19D}">
      <dgm:prSet/>
      <dgm:spPr/>
      <dgm:t>
        <a:bodyPr/>
        <a:lstStyle/>
        <a:p>
          <a:endParaRPr lang="pt-BR"/>
        </a:p>
      </dgm:t>
    </dgm:pt>
    <dgm:pt modelId="{104E7086-75B8-4BA6-92C9-174349493084}" type="sibTrans" cxnId="{87B1F2CF-C99B-497E-AA86-FAAE41A2F19D}">
      <dgm:prSet/>
      <dgm:spPr/>
      <dgm:t>
        <a:bodyPr/>
        <a:lstStyle/>
        <a:p>
          <a:endParaRPr lang="pt-BR"/>
        </a:p>
      </dgm:t>
    </dgm:pt>
    <dgm:pt modelId="{2DCC823B-47C3-44DB-8731-D4769329EE56}" type="pres">
      <dgm:prSet presAssocID="{3ED734C0-8D67-4073-9D68-7EE0566C48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7D04419-B400-43B6-A323-AE8014992B24}" type="pres">
      <dgm:prSet presAssocID="{55A6C106-43F7-471D-9E9C-0577B63C9B79}" presName="linNode" presStyleCnt="0"/>
      <dgm:spPr/>
    </dgm:pt>
    <dgm:pt modelId="{F3731434-D551-47A2-A4A4-0114EE12AB26}" type="pres">
      <dgm:prSet presAssocID="{55A6C106-43F7-471D-9E9C-0577B63C9B79}" presName="parentShp" presStyleLbl="node1" presStyleIdx="0" presStyleCnt="2" custLinFactNeighborX="-13484" custLinFactNeighborY="-16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57A80-B0B7-4C08-ACDF-027C9FAD4FAA}" type="pres">
      <dgm:prSet presAssocID="{55A6C106-43F7-471D-9E9C-0577B63C9B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B01F5-6890-4FB2-BDEF-BB5F2FF15C6D}" type="pres">
      <dgm:prSet presAssocID="{B5D1A809-AC7E-4EC0-8D8B-7D93C7D225E7}" presName="spacing" presStyleCnt="0"/>
      <dgm:spPr/>
    </dgm:pt>
    <dgm:pt modelId="{D5830B23-EB39-4E27-8A7F-09050F01D00E}" type="pres">
      <dgm:prSet presAssocID="{486D6498-5CFE-4D7F-8DE2-9FDD6EE029F2}" presName="linNode" presStyleCnt="0"/>
      <dgm:spPr/>
    </dgm:pt>
    <dgm:pt modelId="{3ADE3F59-D89D-40FD-A66C-C07FF47BF441}" type="pres">
      <dgm:prSet presAssocID="{486D6498-5CFE-4D7F-8DE2-9FDD6EE029F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C0E695-0D7E-44BD-8CA2-A348CF63A9AE}" type="pres">
      <dgm:prSet presAssocID="{486D6498-5CFE-4D7F-8DE2-9FDD6EE029F2}" presName="childShp" presStyleLbl="bgAccFollowNode1" presStyleIdx="1" presStyleCnt="2" custLinFactNeighborX="-706" custLinFactNeighborY="4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1E2ECB-FD09-4F37-9C17-0572E55CB554}" type="presOf" srcId="{55A6C106-43F7-471D-9E9C-0577B63C9B79}" destId="{F3731434-D551-47A2-A4A4-0114EE12AB26}" srcOrd="0" destOrd="0" presId="urn:microsoft.com/office/officeart/2005/8/layout/vList6"/>
    <dgm:cxn modelId="{2D8A29ED-71CB-4017-A336-329092ED2048}" type="presOf" srcId="{35412CC1-4C34-4DB2-A7D0-7C94650D4DEE}" destId="{96A57A80-B0B7-4C08-ACDF-027C9FAD4FAA}" srcOrd="0" destOrd="0" presId="urn:microsoft.com/office/officeart/2005/8/layout/vList6"/>
    <dgm:cxn modelId="{27965F08-54FC-40C7-B599-B608B7210665}" srcId="{55A6C106-43F7-471D-9E9C-0577B63C9B79}" destId="{9202E22E-5145-46D8-9FA2-473A6068A01E}" srcOrd="1" destOrd="0" parTransId="{24E68DD7-8344-4A4C-AD85-82C8FA1AA66F}" sibTransId="{75C5DD22-CE53-4A31-90FD-54C2E7D9F4CE}"/>
    <dgm:cxn modelId="{87B1F2CF-C99B-497E-AA86-FAAE41A2F19D}" srcId="{486D6498-5CFE-4D7F-8DE2-9FDD6EE029F2}" destId="{F0D76618-2646-4AE5-A629-7685A70D769E}" srcOrd="1" destOrd="0" parTransId="{608FBAF2-BA2F-4A81-BD9E-91EE74F7EA63}" sibTransId="{104E7086-75B8-4BA6-92C9-174349493084}"/>
    <dgm:cxn modelId="{B934FE49-F59C-460E-8CDF-3DE097B47FCD}" type="presOf" srcId="{3ED734C0-8D67-4073-9D68-7EE0566C489B}" destId="{2DCC823B-47C3-44DB-8731-D4769329EE56}" srcOrd="0" destOrd="0" presId="urn:microsoft.com/office/officeart/2005/8/layout/vList6"/>
    <dgm:cxn modelId="{37DC51F8-2E5F-4696-A189-8242F05D1B65}" srcId="{55A6C106-43F7-471D-9E9C-0577B63C9B79}" destId="{35412CC1-4C34-4DB2-A7D0-7C94650D4DEE}" srcOrd="0" destOrd="0" parTransId="{327E3ED3-6952-4FB7-B491-D3F1C667A23E}" sibTransId="{31C47635-DDBF-4E90-9656-052AF6276B84}"/>
    <dgm:cxn modelId="{1DD0BE4E-91AB-4541-A367-A62D9DC4EEEF}" srcId="{486D6498-5CFE-4D7F-8DE2-9FDD6EE029F2}" destId="{6423D604-5DF2-4C0A-9F10-FD61348030AE}" srcOrd="0" destOrd="0" parTransId="{DB7125F4-D220-4E24-AA8D-249242403A71}" sibTransId="{63C6CC56-BFE2-4556-B726-D7ECE696D589}"/>
    <dgm:cxn modelId="{D0EB3F94-6EF2-4D1A-AF39-ECFA00207F6D}" type="presOf" srcId="{F0D76618-2646-4AE5-A629-7685A70D769E}" destId="{08C0E695-0D7E-44BD-8CA2-A348CF63A9AE}" srcOrd="0" destOrd="1" presId="urn:microsoft.com/office/officeart/2005/8/layout/vList6"/>
    <dgm:cxn modelId="{574D65B7-C0BC-4136-B298-1FBF5E55A32D}" type="presOf" srcId="{6423D604-5DF2-4C0A-9F10-FD61348030AE}" destId="{08C0E695-0D7E-44BD-8CA2-A348CF63A9AE}" srcOrd="0" destOrd="0" presId="urn:microsoft.com/office/officeart/2005/8/layout/vList6"/>
    <dgm:cxn modelId="{FE0C887B-FD5C-4487-B4FF-F477D1CDC24A}" type="presOf" srcId="{486D6498-5CFE-4D7F-8DE2-9FDD6EE029F2}" destId="{3ADE3F59-D89D-40FD-A66C-C07FF47BF441}" srcOrd="0" destOrd="0" presId="urn:microsoft.com/office/officeart/2005/8/layout/vList6"/>
    <dgm:cxn modelId="{6FDF2849-C252-4CAD-BBB2-37FFC2446E24}" srcId="{3ED734C0-8D67-4073-9D68-7EE0566C489B}" destId="{55A6C106-43F7-471D-9E9C-0577B63C9B79}" srcOrd="0" destOrd="0" parTransId="{E15A248C-31DE-4FEC-B1A0-B676FBE79CFD}" sibTransId="{B5D1A809-AC7E-4EC0-8D8B-7D93C7D225E7}"/>
    <dgm:cxn modelId="{E1632A22-CE7E-4DAB-9442-3838D3D115D9}" type="presOf" srcId="{9202E22E-5145-46D8-9FA2-473A6068A01E}" destId="{96A57A80-B0B7-4C08-ACDF-027C9FAD4FAA}" srcOrd="0" destOrd="1" presId="urn:microsoft.com/office/officeart/2005/8/layout/vList6"/>
    <dgm:cxn modelId="{55626E8A-DA60-42EE-85A8-3127A9D6E93D}" srcId="{3ED734C0-8D67-4073-9D68-7EE0566C489B}" destId="{486D6498-5CFE-4D7F-8DE2-9FDD6EE029F2}" srcOrd="1" destOrd="0" parTransId="{8895F476-AD98-43A9-BE5E-CCD21C506DB9}" sibTransId="{F5274DBF-58F6-4D73-9D10-BC15B7AD0861}"/>
    <dgm:cxn modelId="{D3135C15-1398-4B8C-A6C3-7B8700EB8E4A}" type="presParOf" srcId="{2DCC823B-47C3-44DB-8731-D4769329EE56}" destId="{D7D04419-B400-43B6-A323-AE8014992B24}" srcOrd="0" destOrd="0" presId="urn:microsoft.com/office/officeart/2005/8/layout/vList6"/>
    <dgm:cxn modelId="{00499494-3C07-419F-AA4B-16C592477008}" type="presParOf" srcId="{D7D04419-B400-43B6-A323-AE8014992B24}" destId="{F3731434-D551-47A2-A4A4-0114EE12AB26}" srcOrd="0" destOrd="0" presId="urn:microsoft.com/office/officeart/2005/8/layout/vList6"/>
    <dgm:cxn modelId="{1D20780E-AA3E-47A7-9714-1C0FF8F09CCB}" type="presParOf" srcId="{D7D04419-B400-43B6-A323-AE8014992B24}" destId="{96A57A80-B0B7-4C08-ACDF-027C9FAD4FAA}" srcOrd="1" destOrd="0" presId="urn:microsoft.com/office/officeart/2005/8/layout/vList6"/>
    <dgm:cxn modelId="{F6BA89E9-EA14-441A-BB66-919380109AA2}" type="presParOf" srcId="{2DCC823B-47C3-44DB-8731-D4769329EE56}" destId="{2B1B01F5-6890-4FB2-BDEF-BB5F2FF15C6D}" srcOrd="1" destOrd="0" presId="urn:microsoft.com/office/officeart/2005/8/layout/vList6"/>
    <dgm:cxn modelId="{44AC63ED-BEA6-4DED-BF82-D86B50119E8B}" type="presParOf" srcId="{2DCC823B-47C3-44DB-8731-D4769329EE56}" destId="{D5830B23-EB39-4E27-8A7F-09050F01D00E}" srcOrd="2" destOrd="0" presId="urn:microsoft.com/office/officeart/2005/8/layout/vList6"/>
    <dgm:cxn modelId="{DBA38C1A-EA0D-4CDD-8B19-B7DD823BEDE5}" type="presParOf" srcId="{D5830B23-EB39-4E27-8A7F-09050F01D00E}" destId="{3ADE3F59-D89D-40FD-A66C-C07FF47BF441}" srcOrd="0" destOrd="0" presId="urn:microsoft.com/office/officeart/2005/8/layout/vList6"/>
    <dgm:cxn modelId="{F0AB9EB4-4732-439F-A119-C44B7A17A533}" type="presParOf" srcId="{D5830B23-EB39-4E27-8A7F-09050F01D00E}" destId="{08C0E695-0D7E-44BD-8CA2-A348CF63A9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88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6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5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83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5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90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67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2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65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5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05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4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26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64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36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B7066A2-DB11-4B1A-9ADF-06793EA9CE0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A0C0796-2033-46F8-8513-7C75C3C06F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71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666925" cy="1335925"/>
          </a:xfrm>
        </p:spPr>
        <p:txBody>
          <a:bodyPr/>
          <a:lstStyle/>
          <a:p>
            <a:pPr algn="ctr"/>
            <a:r>
              <a:rPr lang="pt-BR" dirty="0" smtClean="0"/>
              <a:t>Análise de Sensibilidade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06170"/>
          </a:xfrm>
        </p:spPr>
        <p:txBody>
          <a:bodyPr>
            <a:normAutofit fontScale="85000" lnSpcReduction="20000"/>
          </a:bodyPr>
          <a:lstStyle/>
          <a:p>
            <a:endParaRPr lang="pt-BR" dirty="0" smtClean="0">
              <a:solidFill>
                <a:schemeClr val="bg2"/>
              </a:solidFill>
            </a:endParaRPr>
          </a:p>
          <a:p>
            <a:r>
              <a:rPr lang="pt-BR" dirty="0" smtClean="0">
                <a:solidFill>
                  <a:schemeClr val="bg2"/>
                </a:solidFill>
              </a:rPr>
              <a:t>Disciplina: modelagem matemática em </a:t>
            </a:r>
            <a:r>
              <a:rPr lang="pt-BR" dirty="0" err="1" smtClean="0">
                <a:solidFill>
                  <a:schemeClr val="bg2"/>
                </a:solidFill>
              </a:rPr>
              <a:t>bioprocessos</a:t>
            </a:r>
            <a:r>
              <a:rPr lang="pt-BR" dirty="0" smtClean="0">
                <a:solidFill>
                  <a:schemeClr val="bg2"/>
                </a:solidFill>
              </a:rPr>
              <a:t> ambientais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Professor: DR. Rogers Ribeiro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Doutoranda: </a:t>
            </a:r>
            <a:r>
              <a:rPr lang="pt-BR" dirty="0" err="1" smtClean="0">
                <a:solidFill>
                  <a:schemeClr val="bg2"/>
                </a:solidFill>
              </a:rPr>
              <a:t>MS</a:t>
            </a:r>
            <a:r>
              <a:rPr lang="pt-BR" sz="1200" dirty="0" err="1" smtClean="0">
                <a:solidFill>
                  <a:schemeClr val="bg2"/>
                </a:solidFill>
              </a:rPr>
              <a:t>c</a:t>
            </a:r>
            <a:r>
              <a:rPr lang="pt-BR" dirty="0" smtClean="0">
                <a:solidFill>
                  <a:schemeClr val="bg2"/>
                </a:solidFill>
              </a:rPr>
              <a:t>. Pâmela Couto</a:t>
            </a:r>
          </a:p>
          <a:p>
            <a:endParaRPr lang="pt-BR" dirty="0"/>
          </a:p>
        </p:txBody>
      </p:sp>
      <p:pic>
        <p:nvPicPr>
          <p:cNvPr id="1028" name="Picture 4" descr="EESC-U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96" y="4944817"/>
            <a:ext cx="1507617" cy="13191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46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Sensibilidade Global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7670148"/>
                  </p:ext>
                </p:extLst>
              </p:nvPr>
            </p:nvGraphicFramePr>
            <p:xfrm>
              <a:off x="987024" y="2576867"/>
              <a:ext cx="9896999" cy="3300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46911"/>
                    <a:gridCol w="5450088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Análise</a:t>
                          </a:r>
                          <a:r>
                            <a:rPr lang="pt-BR" baseline="0" dirty="0" smtClean="0"/>
                            <a:t> de sensibilidade global relativa a parâmetros e/ou variáveis</a:t>
                          </a:r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102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pt-BR" sz="2000" dirty="0" smtClean="0"/>
                            <a:t>      </a:t>
                          </a:r>
                          <a:r>
                            <a:rPr lang="pt-BR" sz="24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e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pt-BR" sz="2000" dirty="0" smtClean="0"/>
                            <a:t>     </a:t>
                          </a:r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as variáveis com diferentes parâmetros;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8877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000" dirty="0" smtClean="0"/>
                            <a:t>       </a:t>
                          </a:r>
                          <a:r>
                            <a:rPr lang="pt-BR" sz="24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  </a:t>
                          </a:r>
                          <a:r>
                            <a:rPr lang="pt-BR" sz="20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os parâmetros com diferentes variáveis;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10120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000" dirty="0" smtClean="0"/>
                            <a:t>      </a:t>
                          </a:r>
                          <a:r>
                            <a:rPr lang="pt-BR" sz="24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  </a:t>
                          </a:r>
                          <a:r>
                            <a:rPr lang="pt-BR" sz="20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pt-B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os parâmetros e as variáveis simultaneamente.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7670148"/>
                  </p:ext>
                </p:extLst>
              </p:nvPr>
            </p:nvGraphicFramePr>
            <p:xfrm>
              <a:off x="987024" y="2576867"/>
              <a:ext cx="9896999" cy="3300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46911"/>
                    <a:gridCol w="5450088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Análise</a:t>
                          </a:r>
                          <a:r>
                            <a:rPr lang="pt-BR" baseline="0" dirty="0" smtClean="0"/>
                            <a:t> de sensibilidade global relativa a parâmetros e/ou variáveis</a:t>
                          </a:r>
                          <a:endParaRPr lang="pt-B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  <a:tr h="102948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" t="-39053" r="-123151" b="-186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as variáveis com diferentes parâmetros;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887767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" t="-160959" r="-123151" b="-115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os parâmetros com diferentes variáveis;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101205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" t="-228144" r="-123151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2000" b="0" i="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Compara os parâmetros e as variáveis simultaneamente.</a:t>
                          </a:r>
                          <a:endParaRPr lang="pt-BR" sz="2000" b="0" i="0" kern="12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5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Aplicação: A. S.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379306"/>
            <a:ext cx="9821800" cy="4364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0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Aplicação: A. S. Global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027" y="2567989"/>
            <a:ext cx="11150354" cy="3806177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latin typeface="Cambria Math" panose="02040503050406030204" pitchFamily="18" charset="0"/>
              </a:rPr>
              <a:t>O modelo ADM1 foi usado para simular o tratamento anaeróbio da vinhaça em reator acidogênicos</a:t>
            </a:r>
            <a:r>
              <a:rPr lang="pt-BR" sz="2000" dirty="0" smtClean="0">
                <a:latin typeface="Cambria Math" panose="02040503050406030204" pitchFamily="18" charset="0"/>
              </a:rPr>
              <a:t>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Porém, como o ADM1 foi estruturado para reatores </a:t>
            </a:r>
            <a:r>
              <a:rPr lang="pt-BR" sz="2000" dirty="0" err="1">
                <a:latin typeface="Cambria Math" panose="02040503050406030204" pitchFamily="18" charset="0"/>
              </a:rPr>
              <a:t>metanogênicos</a:t>
            </a:r>
            <a:r>
              <a:rPr lang="pt-BR" sz="2000" dirty="0">
                <a:latin typeface="Cambria Math" panose="02040503050406030204" pitchFamily="18" charset="0"/>
              </a:rPr>
              <a:t>, novas rotas metabólicas foram adicionadas ao modelo (além de outras modificações</a:t>
            </a:r>
            <a:r>
              <a:rPr lang="pt-BR" sz="2000" dirty="0" smtClean="0">
                <a:latin typeface="Cambria Math" panose="02040503050406030204" pitchFamily="18" charset="0"/>
              </a:rPr>
              <a:t>);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Aumentou, pois, o número de parâmetros livres a serem determinados</a:t>
            </a:r>
            <a:r>
              <a:rPr lang="pt-BR" sz="2000" dirty="0" smtClean="0">
                <a:latin typeface="Cambria Math" panose="02040503050406030204" pitchFamily="18" charset="0"/>
              </a:rPr>
              <a:t>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Assim, foi feita uma análise de sensibilidade global, relativa para parâmetros e variáveis, afim de torna-los comparáveis entre </a:t>
            </a:r>
            <a:r>
              <a:rPr lang="pt-BR" sz="2000" dirty="0" smtClean="0">
                <a:latin typeface="Cambria Math" panose="02040503050406030204" pitchFamily="18" charset="0"/>
              </a:rPr>
              <a:t>si.</a:t>
            </a:r>
            <a:endParaRPr lang="pt-BR" sz="20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pt-BR" sz="2000" dirty="0">
              <a:latin typeface="Cambria Math" panose="020405030504060302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3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Equações do ADM1 modificado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53" y="3909942"/>
            <a:ext cx="3886200" cy="6762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53" y="2524470"/>
            <a:ext cx="3771900" cy="828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83" y="4548822"/>
            <a:ext cx="4314825" cy="647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53" y="5225097"/>
            <a:ext cx="6677025" cy="6286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3" y="3256739"/>
            <a:ext cx="43148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do ADM1 modificado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8" y="2448671"/>
            <a:ext cx="5457825" cy="628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8" y="3173847"/>
            <a:ext cx="7134225" cy="1343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68" y="4568248"/>
            <a:ext cx="3438525" cy="4667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68" y="5034973"/>
            <a:ext cx="3543300" cy="3714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68" y="5406448"/>
            <a:ext cx="31146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do ADM1 modificado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56" y="3746500"/>
            <a:ext cx="3514725" cy="4095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56" y="2432050"/>
            <a:ext cx="1819275" cy="342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6" y="2774950"/>
            <a:ext cx="1847850" cy="9715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56" y="4146744"/>
            <a:ext cx="3409950" cy="390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56" y="4537269"/>
            <a:ext cx="2406527" cy="5026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56" y="5039898"/>
            <a:ext cx="3929646" cy="51786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654351" y="2713933"/>
            <a:ext cx="5589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mbria Math" panose="02040503050406030204" pitchFamily="18" charset="0"/>
              </a:rPr>
              <a:t>Portanto, temos 21 variáveis de estado e 11 parâmetros livres, ou seja, muitos parâmetros!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mbria Math" panose="02040503050406030204" pitchFamily="18" charset="0"/>
              </a:rPr>
              <a:t>Assim, temos que fazer uma análise de sensibilidade para reduzi-los.</a:t>
            </a:r>
            <a:endParaRPr lang="pt-BR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242" y="2936829"/>
            <a:ext cx="899611" cy="362904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3" y="479394"/>
            <a:ext cx="5533470" cy="608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74" y="304800"/>
            <a:ext cx="6230042" cy="626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0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76" y="4056032"/>
            <a:ext cx="27051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0" y="206314"/>
            <a:ext cx="8184656" cy="653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548" y="385924"/>
            <a:ext cx="2810128" cy="2993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0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0" y="316498"/>
            <a:ext cx="8391525" cy="629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58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9" y="192673"/>
            <a:ext cx="8234501" cy="654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44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de Sensibilidade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783" y="2603499"/>
            <a:ext cx="11123720" cy="4036997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Cambria Math" panose="02040503050406030204" pitchFamily="18" charset="0"/>
              </a:rPr>
              <a:t>Capaz </a:t>
            </a:r>
            <a:r>
              <a:rPr lang="pt-BR" sz="2000" dirty="0">
                <a:latin typeface="Cambria Math" panose="02040503050406030204" pitchFamily="18" charset="0"/>
              </a:rPr>
              <a:t>de identificar os parâmetros mais e menos significantes do modelo e quantificar como a incerteza destes parâmetros </a:t>
            </a:r>
            <a:r>
              <a:rPr lang="pt-BR" sz="2000" dirty="0" smtClean="0">
                <a:latin typeface="Cambria Math" panose="02040503050406030204" pitchFamily="18" charset="0"/>
              </a:rPr>
              <a:t>afetam </a:t>
            </a:r>
            <a:r>
              <a:rPr lang="pt-BR" sz="2000" dirty="0">
                <a:latin typeface="Cambria Math" panose="02040503050406030204" pitchFamily="18" charset="0"/>
              </a:rPr>
              <a:t>a saída;</a:t>
            </a:r>
          </a:p>
          <a:p>
            <a:pPr algn="just"/>
            <a:r>
              <a:rPr lang="pt-BR" sz="2000" dirty="0" smtClean="0">
                <a:latin typeface="Cambria Math" panose="02040503050406030204" pitchFamily="18" charset="0"/>
              </a:rPr>
              <a:t>Determinar </a:t>
            </a:r>
            <a:r>
              <a:rPr lang="pt-BR" sz="2000" dirty="0">
                <a:latin typeface="Cambria Math" panose="02040503050406030204" pitchFamily="18" charset="0"/>
              </a:rPr>
              <a:t>quais parâmetros de entrada precisam ser estudados com mais cautela </a:t>
            </a:r>
            <a:r>
              <a:rPr lang="pt-BR" sz="2000" dirty="0" smtClean="0">
                <a:latin typeface="Cambria Math" panose="02040503050406030204" pitchFamily="18" charset="0"/>
              </a:rPr>
              <a:t>para minimizar </a:t>
            </a:r>
            <a:r>
              <a:rPr lang="pt-BR" sz="2000" dirty="0">
                <a:latin typeface="Cambria Math" panose="02040503050406030204" pitchFamily="18" charset="0"/>
              </a:rPr>
              <a:t>as incertezas de saída, visto que exercem forte influência sobre os </a:t>
            </a:r>
            <a:r>
              <a:rPr lang="pt-BR" sz="2000" dirty="0" smtClean="0">
                <a:latin typeface="Cambria Math" panose="02040503050406030204" pitchFamily="18" charset="0"/>
              </a:rPr>
              <a:t>resultados finais</a:t>
            </a:r>
            <a:r>
              <a:rPr lang="pt-BR" sz="2000" dirty="0">
                <a:latin typeface="Cambria Math" panose="02040503050406030204" pitchFamily="18" charset="0"/>
              </a:rPr>
              <a:t>;</a:t>
            </a: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 Avaliar quais parâmetros são desprezíveis para o modelo final, podendo portanto </a:t>
            </a:r>
            <a:r>
              <a:rPr lang="pt-BR" sz="2000" dirty="0" smtClean="0">
                <a:latin typeface="Cambria Math" panose="02040503050406030204" pitchFamily="18" charset="0"/>
              </a:rPr>
              <a:t>serem eliminados</a:t>
            </a:r>
            <a:r>
              <a:rPr lang="pt-BR" sz="2000" dirty="0">
                <a:latin typeface="Cambria Math" panose="02040503050406030204" pitchFamily="18" charset="0"/>
              </a:rPr>
              <a:t>;</a:t>
            </a: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 Classificar a influência das variáveis independentes sobre a variabilidade da saída;</a:t>
            </a: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 Elencar quais parâmetros mais se correlacionam com a saída;</a:t>
            </a: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 Observar as alterações que a mudança nos parâmetros de entrada exercem sobre </a:t>
            </a:r>
            <a:r>
              <a:rPr lang="pt-BR" sz="2000" dirty="0" smtClean="0">
                <a:latin typeface="Cambria Math" panose="02040503050406030204" pitchFamily="18" charset="0"/>
              </a:rPr>
              <a:t>algumas etapas </a:t>
            </a:r>
            <a:r>
              <a:rPr lang="pt-BR" sz="2000" dirty="0">
                <a:latin typeface="Cambria Math" panose="02040503050406030204" pitchFamily="18" charset="0"/>
              </a:rPr>
              <a:t>do processo e como um todo.</a:t>
            </a:r>
          </a:p>
        </p:txBody>
      </p:sp>
    </p:spTree>
    <p:extLst>
      <p:ext uri="{BB962C8B-B14F-4D97-AF65-F5344CB8AC3E}">
        <p14:creationId xmlns:p14="http://schemas.microsoft.com/office/powerpoint/2010/main" val="869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1960"/>
            <a:ext cx="3906175" cy="32475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39" y="3481959"/>
            <a:ext cx="3906175" cy="3247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278" y="3481959"/>
            <a:ext cx="3906175" cy="324758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6175" cy="3274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639" y="0"/>
            <a:ext cx="3906175" cy="3274256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963278" y="0"/>
            <a:ext cx="3906175" cy="32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" y="3456987"/>
            <a:ext cx="3951787" cy="32475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61" y="3456987"/>
            <a:ext cx="3951786" cy="32475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213" y="3456987"/>
            <a:ext cx="3951787" cy="324758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8" y="56840"/>
            <a:ext cx="3951787" cy="32475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060" y="56839"/>
            <a:ext cx="3951787" cy="3247583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240213" y="56839"/>
            <a:ext cx="3951787" cy="32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0" y="3461144"/>
            <a:ext cx="3986073" cy="32925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07" y="3461143"/>
            <a:ext cx="3986073" cy="329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823" y="3461143"/>
            <a:ext cx="3986073" cy="32925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0" y="34363"/>
            <a:ext cx="3986073" cy="329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607" y="34363"/>
            <a:ext cx="3986073" cy="329253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140824" y="36022"/>
            <a:ext cx="3986073" cy="3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5" y="88777"/>
            <a:ext cx="4011508" cy="3279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20" y="88777"/>
            <a:ext cx="4011508" cy="3279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66" y="3479946"/>
            <a:ext cx="4011508" cy="32791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750" y="514059"/>
            <a:ext cx="1573418" cy="63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03682"/>
            <a:ext cx="8761413" cy="1278384"/>
          </a:xfrm>
        </p:spPr>
        <p:txBody>
          <a:bodyPr/>
          <a:lstStyle/>
          <a:p>
            <a:r>
              <a:rPr lang="pt-BR" dirty="0" smtClean="0"/>
              <a:t>Integração da Área da Curva, Análise Quantitativa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56" y="2603499"/>
            <a:ext cx="8081871" cy="3789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1" y="541584"/>
            <a:ext cx="8415654" cy="610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8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1" y="1327150"/>
            <a:ext cx="11678699" cy="4381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17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523783"/>
            <a:ext cx="10520040" cy="633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1722269" y="884891"/>
            <a:ext cx="816746" cy="5338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94521" y="884892"/>
            <a:ext cx="887767" cy="5338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76744" y="884891"/>
            <a:ext cx="887767" cy="5338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836764" y="884891"/>
            <a:ext cx="887767" cy="5338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97802" y="884891"/>
            <a:ext cx="821185" cy="53383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579007" y="884891"/>
            <a:ext cx="887767" cy="53383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fixados da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479" y="2474813"/>
            <a:ext cx="11189447" cy="1363566"/>
          </a:xfrm>
        </p:spPr>
        <p:txBody>
          <a:bodyPr/>
          <a:lstStyle/>
          <a:p>
            <a:pPr algn="just"/>
            <a:r>
              <a:rPr lang="pt-BR" sz="2000" dirty="0">
                <a:latin typeface="Cambria Math" panose="02040503050406030204" pitchFamily="18" charset="0"/>
              </a:rPr>
              <a:t>A taxa máxima de consumo de Monod (km) deve ser fixada com valores da literatura;</a:t>
            </a: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A constante de Monod teve pouca ou nenhuma influência sobre as variáveis, assim também pode ser fixada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" y="3925525"/>
            <a:ext cx="12042439" cy="279646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729" y="4743901"/>
            <a:ext cx="3142696" cy="18909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6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dos parâmetros livres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7657" y="2603500"/>
            <a:ext cx="3302494" cy="3416300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Cambria Math" panose="02040503050406030204" pitchFamily="18" charset="0"/>
              </a:rPr>
              <a:t>Houve uma redução de 11 para 5 parâmetros livres;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Aumentou a qualidade do modelo, verificado pelo teste estatístico </a:t>
            </a:r>
            <a:r>
              <a:rPr lang="pt-BR" sz="2000" dirty="0" err="1">
                <a:latin typeface="Cambria Math" panose="02040503050406030204" pitchFamily="18" charset="0"/>
              </a:rPr>
              <a:t>Geweke</a:t>
            </a:r>
            <a:r>
              <a:rPr lang="pt-BR" sz="2000" dirty="0">
                <a:latin typeface="Cambria Math" panose="02040503050406030204" pitchFamily="18" charset="0"/>
              </a:rPr>
              <a:t>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Consequentemente, os parâmetros calculados são mais fidedignos.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1" y="2537162"/>
            <a:ext cx="7361874" cy="36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Análise de Sensibilidade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538" y="2603500"/>
            <a:ext cx="10617693" cy="3850566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latin typeface="Cambria Math" panose="02040503050406030204" pitchFamily="18" charset="0"/>
              </a:rPr>
              <a:t>Determinar os parâmetros que tem maior impacto nas saídas do modelo;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Identificar gargalos do sistema (otimização);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Planejamento de experimentos;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Identificar possíveis erros de modelagem;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Identificar parâmetros insignificantes, que podem ser eliminados do modelo.</a:t>
            </a:r>
          </a:p>
        </p:txBody>
      </p:sp>
    </p:spTree>
    <p:extLst>
      <p:ext uri="{BB962C8B-B14F-4D97-AF65-F5344CB8AC3E}">
        <p14:creationId xmlns:p14="http://schemas.microsoft.com/office/powerpoint/2010/main" val="4543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7241" y="354563"/>
            <a:ext cx="11551298" cy="224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3" y="111967"/>
            <a:ext cx="10147176" cy="66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Parte II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94804" y="2967335"/>
            <a:ext cx="110171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ANÁLISE DE </a:t>
            </a:r>
          </a:p>
          <a:p>
            <a:pPr algn="ctr"/>
            <a:r>
              <a:rPr lang="pt-BR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SENSIBILIDADE </a:t>
            </a:r>
          </a:p>
          <a:p>
            <a:pPr algn="ctr"/>
            <a:r>
              <a:rPr lang="pt-BR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LOCAL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A.S. 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660" y="2603499"/>
            <a:ext cx="9383707" cy="3886077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Cambria Math" panose="02040503050406030204" pitchFamily="18" charset="0"/>
              </a:rPr>
              <a:t>Método das diferenças finitas;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Método diferencial direto;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Método de Green;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Método da Aproximação Polinomial;</a:t>
            </a: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Método da Diferenciação Automática.</a:t>
            </a:r>
          </a:p>
        </p:txBody>
      </p:sp>
    </p:spTree>
    <p:extLst>
      <p:ext uri="{BB962C8B-B14F-4D97-AF65-F5344CB8AC3E}">
        <p14:creationId xmlns:p14="http://schemas.microsoft.com/office/powerpoint/2010/main" val="16293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Diferenças Finitas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88272" y="2603500"/>
                <a:ext cx="11176986" cy="406363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Método mais simples e fácil de implementar;</a:t>
                </a:r>
              </a:p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Também chamado de método da força bruta ou método indireto;</a:t>
                </a:r>
              </a:p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Não requer um código extra para resolver no modelo original;</a:t>
                </a:r>
              </a:p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A derivada parcial para calculá-lo é dada por: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∆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BR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pt-BR" dirty="0" smtClean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Somente é válida se considerarmos uma variação infinitesimal (perturbação) dos parâmetros de entrada;</a:t>
                </a:r>
                <a:endParaRPr lang="pt-BR" dirty="0"/>
              </a:p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Nota-se também que cada parâmetro é perturbado de uma vez mantendo os demais constantes;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272" y="2603500"/>
                <a:ext cx="11176986" cy="4063630"/>
              </a:xfrm>
              <a:blipFill rotWithShape="0">
                <a:blip r:embed="rId2"/>
                <a:stretch>
                  <a:fillRect l="-109" t="-9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Diferencial Direto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88272" y="2603499"/>
                <a:ext cx="11159231" cy="4036997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</a:rPr>
                  <a:t>A técnica das diferenças finitas requer muitos cálculos (intensivos), principalmente em casos de muitos parâmetros;</a:t>
                </a:r>
              </a:p>
              <a:p>
                <a:r>
                  <a:rPr lang="pt-BR" dirty="0" err="1" smtClean="0">
                    <a:latin typeface="Cambria Math" panose="02040503050406030204" pitchFamily="18" charset="0"/>
                  </a:rPr>
                  <a:t>Atherton</a:t>
                </a:r>
                <a:r>
                  <a:rPr lang="pt-BR" dirty="0" smtClean="0">
                    <a:latin typeface="Cambria Math" panose="02040503050406030204" pitchFamily="18" charset="0"/>
                  </a:rPr>
                  <a:t> R. W. (1975) desenvolveu o método direto para a A.S., em que é feito a diferenciação da Equação 1 com respeito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pt-BR" dirty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                    </a:t>
                </a:r>
                <a:r>
                  <a:rPr lang="pt-BR" dirty="0">
                    <a:latin typeface="Cambria Math" panose="02040503050406030204" pitchFamily="18" charset="0"/>
                  </a:rPr>
                  <a:t>    (3)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r>
                  <a:rPr lang="pt-BR" dirty="0" smtClean="0">
                    <a:latin typeface="Cambria Math" panose="02040503050406030204" pitchFamily="18" charset="0"/>
                  </a:rPr>
                  <a:t>Os termos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pt-BR" dirty="0" smtClean="0">
                    <a:latin typeface="Cambria Math" panose="02040503050406030204" pitchFamily="18" charset="0"/>
                  </a:rPr>
                  <a:t> são conhecidos como Jacobiano (</a:t>
                </a:r>
                <a:r>
                  <a:rPr lang="pt-BR" b="1" dirty="0" smtClean="0">
                    <a:latin typeface="Cambria Math" panose="02040503050406030204" pitchFamily="18" charset="0"/>
                  </a:rPr>
                  <a:t>J</a:t>
                </a:r>
                <a:r>
                  <a:rPr lang="pt-BR" dirty="0" smtClean="0">
                    <a:latin typeface="Cambria Math" panose="02040503050406030204" pitchFamily="18" charset="0"/>
                  </a:rPr>
                  <a:t>) do sistema original;</a:t>
                </a:r>
              </a:p>
              <a:p>
                <a:r>
                  <a:rPr lang="pt-BR" dirty="0" smtClean="0">
                    <a:latin typeface="Cambria Math" panose="02040503050406030204" pitchFamily="18" charset="0"/>
                  </a:rPr>
                  <a:t>As equações 1 e 3 são acopladas através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BR" dirty="0" smtClean="0">
                    <a:latin typeface="Cambria Math" panose="02040503050406030204" pitchFamily="18" charset="0"/>
                  </a:rPr>
                  <a:t>isso significa que a solução da Equação 5 requer o conhecimento da Equação 1 em todos os pontos onde o solver da ODE calcula o lado direito da equação.</a:t>
                </a:r>
                <a:endParaRPr lang="pt-BR" dirty="0">
                  <a:latin typeface="Cambria Math" panose="02040503050406030204" pitchFamily="18" charset="0"/>
                </a:endParaRPr>
              </a:p>
              <a:p>
                <a:endParaRPr lang="pt-BR" dirty="0">
                  <a:latin typeface="Cambria Math" panose="02040503050406030204" pitchFamily="18" charset="0"/>
                </a:endParaRPr>
              </a:p>
              <a:p>
                <a:endParaRPr lang="pt-BR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272" y="2603499"/>
                <a:ext cx="11159231" cy="4036997"/>
              </a:xfrm>
              <a:blipFill rotWithShape="0">
                <a:blip r:embed="rId2"/>
                <a:stretch>
                  <a:fillRect l="-109" t="-9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Green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97150" y="2603499"/>
                <a:ext cx="11176986" cy="402811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>
                    <a:latin typeface="Cambria Math" panose="02040503050406030204" pitchFamily="18" charset="0"/>
                  </a:rPr>
                  <a:t>A dificuldade de resolver um grande número de equações diferenciais levou ao desenvolvimento do método de Green ou método variacional;</a:t>
                </a:r>
              </a:p>
              <a:p>
                <a:pPr algn="just"/>
                <a:r>
                  <a:rPr lang="pt-BR" dirty="0">
                    <a:latin typeface="Cambria Math" panose="02040503050406030204" pitchFamily="18" charset="0"/>
                  </a:rPr>
                  <a:t>Este método faz uso do fato de que as sensibilidades (Equação 3) podem ser expressas em integral, ao invés de diferenciais:</a:t>
                </a:r>
              </a:p>
              <a:p>
                <a:pPr marL="0" indent="0" algn="just">
                  <a:buNone/>
                </a:pPr>
                <a:r>
                  <a:rPr lang="pt-BR" dirty="0">
                    <a:latin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(0)+</m:t>
                    </m:r>
                    <m:nary>
                      <m:nary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pt-BR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</m:e>
                    </m:nary>
                    <m:r>
                      <a:rPr lang="pt-BR">
                        <a:latin typeface="Cambria Math" panose="02040503050406030204" pitchFamily="18" charset="0"/>
                      </a:rPr>
                      <m:t>𝜕𝜏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              (4)</a:t>
                </a:r>
              </a:p>
              <a:p>
                <a:pPr algn="just"/>
                <a:endParaRPr lang="pt-BR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pt-BR" dirty="0">
                    <a:latin typeface="Cambria Math" panose="02040503050406030204" pitchFamily="18" charset="0"/>
                  </a:rPr>
                  <a:t>Nesta equação,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é uma matriz </a:t>
                </a:r>
                <a:r>
                  <a:rPr lang="pt-BR" dirty="0" err="1">
                    <a:latin typeface="Cambria Math" panose="02040503050406030204" pitchFamily="18" charset="0"/>
                  </a:rPr>
                  <a:t>nxn</a:t>
                </a:r>
                <a:r>
                  <a:rPr lang="pt-BR" dirty="0">
                    <a:latin typeface="Cambria Math" panose="02040503050406030204" pitchFamily="18" charset="0"/>
                  </a:rPr>
                  <a:t> da função de Green, dada por</a:t>
                </a:r>
                <a:r>
                  <a:rPr lang="pt-BR" dirty="0" smtClean="0">
                    <a:latin typeface="Cambria Math" panose="02040503050406030204" pitchFamily="18" charset="0"/>
                  </a:rPr>
                  <a:t>:	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	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=0, </m:t>
                    </m:r>
                    <m:r>
                      <a:rPr lang="pt-BR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            (5a</a:t>
                </a:r>
                <a:r>
                  <a:rPr lang="pt-BR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pt-BR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0" y="2603499"/>
                <a:ext cx="11176986" cy="4028119"/>
              </a:xfrm>
              <a:blipFill rotWithShape="0">
                <a:blip r:embed="rId2"/>
                <a:stretch>
                  <a:fillRect l="-164" t="-908" r="-4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0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Green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150" y="2603499"/>
            <a:ext cx="11176986" cy="402811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Cambria Math" panose="02040503050406030204" pitchFamily="18" charset="0"/>
              </a:rPr>
              <a:t>Existem várias variações do método de </a:t>
            </a:r>
            <a:r>
              <a:rPr lang="pt-BR" dirty="0">
                <a:latin typeface="Cambria Math" panose="02040503050406030204" pitchFamily="18" charset="0"/>
              </a:rPr>
              <a:t>G</a:t>
            </a:r>
            <a:r>
              <a:rPr lang="pt-BR" dirty="0" smtClean="0">
                <a:latin typeface="Cambria Math" panose="02040503050406030204" pitchFamily="18" charset="0"/>
              </a:rPr>
              <a:t>reen e eles diferem uns dos outros no cálculo da Matriz K;</a:t>
            </a: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O mais usado é o AIM (</a:t>
            </a:r>
            <a:r>
              <a:rPr lang="pt-BR" i="1" dirty="0" err="1" smtClean="0">
                <a:latin typeface="Cambria Math" panose="02040503050406030204" pitchFamily="18" charset="0"/>
              </a:rPr>
              <a:t>Analitically</a:t>
            </a:r>
            <a:r>
              <a:rPr lang="pt-BR" i="1" dirty="0" smtClean="0">
                <a:latin typeface="Cambria Math" panose="02040503050406030204" pitchFamily="18" charset="0"/>
              </a:rPr>
              <a:t> </a:t>
            </a:r>
            <a:r>
              <a:rPr lang="pt-BR" i="1" dirty="0" err="1" smtClean="0">
                <a:latin typeface="Cambria Math" panose="02040503050406030204" pitchFamily="18" charset="0"/>
              </a:rPr>
              <a:t>Integrated</a:t>
            </a:r>
            <a:r>
              <a:rPr lang="pt-BR" i="1" dirty="0" smtClean="0">
                <a:latin typeface="Cambria Math" panose="02040503050406030204" pitchFamily="18" charset="0"/>
              </a:rPr>
              <a:t> Magnus</a:t>
            </a:r>
            <a:r>
              <a:rPr lang="pt-BR" dirty="0" smtClean="0">
                <a:latin typeface="Cambria Math" panose="02040503050406030204" pitchFamily="18" charset="0"/>
              </a:rPr>
              <a:t>), que aproxima o valor de K por uma matriz exponencial;</a:t>
            </a: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Nos métodos de Green o esforço numérico é proporcional ao número de variáveis e não ao de parâmetros;</a:t>
            </a:r>
          </a:p>
          <a:p>
            <a:pPr marL="0" indent="0" algn="just">
              <a:buNone/>
            </a:pPr>
            <a:endParaRPr lang="pt-BR" dirty="0">
              <a:latin typeface="Cambria Math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61965" y="4576438"/>
            <a:ext cx="3062796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Parâmetros</a:t>
            </a:r>
          </a:p>
          <a:p>
            <a:pPr algn="ctr"/>
            <a:r>
              <a:rPr lang="pt-BR" dirty="0" smtClean="0"/>
              <a:t>- Variáveis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3133817" y="5415378"/>
            <a:ext cx="719091" cy="372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961964" y="5823750"/>
            <a:ext cx="3062796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Métodos de Green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232124" y="4576438"/>
            <a:ext cx="3062796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  <a:r>
              <a:rPr lang="pt-BR" dirty="0" smtClean="0"/>
              <a:t> Parâmetros</a:t>
            </a:r>
          </a:p>
          <a:p>
            <a:pPr algn="ctr"/>
            <a:r>
              <a:rPr lang="pt-BR" dirty="0" smtClean="0"/>
              <a:t>+ Variáveis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7403976" y="5415378"/>
            <a:ext cx="719091" cy="372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232123" y="5823750"/>
            <a:ext cx="3062796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Métodos de Diferenciais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8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 Aproximação Polinomial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273" y="2603500"/>
            <a:ext cx="5859261" cy="34163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mbria Math" panose="02040503050406030204" pitchFamily="18" charset="0"/>
              </a:rPr>
              <a:t>Em 1983 </a:t>
            </a:r>
            <a:r>
              <a:rPr lang="pt-BR" dirty="0" err="1" smtClean="0">
                <a:latin typeface="Cambria Math" panose="02040503050406030204" pitchFamily="18" charset="0"/>
              </a:rPr>
              <a:t>Hwang</a:t>
            </a:r>
            <a:r>
              <a:rPr lang="pt-BR" dirty="0" smtClean="0">
                <a:latin typeface="Cambria Math" panose="02040503050406030204" pitchFamily="18" charset="0"/>
              </a:rPr>
              <a:t> (1983) </a:t>
            </a:r>
            <a:r>
              <a:rPr lang="pt-BR" dirty="0">
                <a:latin typeface="Cambria Math" panose="02040503050406030204" pitchFamily="18" charset="0"/>
              </a:rPr>
              <a:t>desenvolveu o método de aproximação polinomial;</a:t>
            </a:r>
          </a:p>
          <a:p>
            <a:pPr algn="just"/>
            <a:r>
              <a:rPr lang="pt-BR" dirty="0">
                <a:latin typeface="Cambria Math" panose="02040503050406030204" pitchFamily="18" charset="0"/>
              </a:rPr>
              <a:t>A ideia é que o comportamento temporal da solução da Equação 1 é aproximada por interpolação de polinômios de </a:t>
            </a:r>
            <a:r>
              <a:rPr lang="pt-BR" dirty="0" err="1">
                <a:latin typeface="Cambria Math" panose="02040503050406030204" pitchFamily="18" charset="0"/>
              </a:rPr>
              <a:t>Lagrange</a:t>
            </a:r>
            <a:r>
              <a:rPr lang="pt-BR" dirty="0">
                <a:latin typeface="Cambria Math" panose="02040503050406030204" pitchFamily="18" charset="0"/>
              </a:rPr>
              <a:t>;</a:t>
            </a:r>
          </a:p>
          <a:p>
            <a:pPr algn="just"/>
            <a:r>
              <a:rPr lang="pt-BR" dirty="0">
                <a:latin typeface="Cambria Math" panose="02040503050406030204" pitchFamily="18" charset="0"/>
              </a:rPr>
              <a:t>A partir desses polinômios os coeficientes de sensibilidade podem ser facilmente calculados;</a:t>
            </a:r>
          </a:p>
          <a:p>
            <a:pPr algn="just"/>
            <a:r>
              <a:rPr lang="pt-BR" dirty="0">
                <a:latin typeface="Cambria Math" panose="02040503050406030204" pitchFamily="18" charset="0"/>
              </a:rPr>
              <a:t>Entretanto, este método nunca foi aplicado em um problema </a:t>
            </a:r>
            <a:r>
              <a:rPr lang="pt-BR" dirty="0" smtClean="0">
                <a:latin typeface="Cambria Math" panose="02040503050406030204" pitchFamily="18" charset="0"/>
              </a:rPr>
              <a:t>real!</a:t>
            </a:r>
            <a:endParaRPr lang="pt-BR" dirty="0">
              <a:latin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68" y="2911475"/>
            <a:ext cx="49911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1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67936" cy="706964"/>
          </a:xfrm>
        </p:spPr>
        <p:txBody>
          <a:bodyPr/>
          <a:lstStyle/>
          <a:p>
            <a:r>
              <a:rPr lang="pt-BR" dirty="0" smtClean="0"/>
              <a:t>Método da diferenciação automática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783" y="2603500"/>
            <a:ext cx="11168108" cy="34163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Cambria Math" panose="02040503050406030204" pitchFamily="18" charset="0"/>
              </a:rPr>
              <a:t>As técnicas de diferenciação automática baseiam-se no fato de que cada função, por mais complicada que seja, é executada em um computador como uma sequencia de funções elementares;</a:t>
            </a:r>
          </a:p>
          <a:p>
            <a:pPr algn="just"/>
            <a:endParaRPr lang="pt-BR" dirty="0" smtClean="0">
              <a:latin typeface="Cambria Math" panose="02040503050406030204" pitchFamily="18" charset="0"/>
            </a:endParaRP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Aplica-se a regra da cadeia repetidamente para levar a decomposição dessas operações elementares;</a:t>
            </a:r>
          </a:p>
          <a:p>
            <a:pPr algn="just"/>
            <a:endParaRPr lang="pt-BR" dirty="0" smtClean="0">
              <a:latin typeface="Cambria Math" panose="02040503050406030204" pitchFamily="18" charset="0"/>
            </a:endParaRP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Este método produz um código que avalia exatamente as derivadas, até a precisão do computador,  com o mínimo de esforço humano.</a:t>
            </a:r>
            <a:endParaRPr lang="pt-BR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97746" cy="706964"/>
          </a:xfrm>
        </p:spPr>
        <p:txBody>
          <a:bodyPr/>
          <a:lstStyle/>
          <a:p>
            <a:r>
              <a:rPr lang="pt-BR" dirty="0" smtClean="0"/>
              <a:t>Análise de </a:t>
            </a:r>
            <a:r>
              <a:rPr lang="pt-BR" dirty="0"/>
              <a:t>S</a:t>
            </a:r>
            <a:r>
              <a:rPr lang="pt-BR" dirty="0" smtClean="0"/>
              <a:t>ensibilidade Local -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660" y="2603499"/>
            <a:ext cx="11141476" cy="388607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Cambria Math" panose="02040503050406030204" pitchFamily="18" charset="0"/>
              </a:rPr>
              <a:t>Todas as técnicas mencionadas, exceto o Método das Diferenças Finitas, tem uma coisa em comum, requerem manipulação complexas das equações do modelo;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Em muitos estudos isso não é viável na prática, porque os modelos são muito complexos e as equações do modelo não são diretamente acessíveis;</a:t>
            </a: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000" dirty="0">
                <a:latin typeface="Cambria Math" panose="02040503050406030204" pitchFamily="18" charset="0"/>
              </a:rPr>
              <a:t>Por esta razão, o Método das Diferenças Finitas, embora ineficiente, ainda é usado com muita frequência.</a:t>
            </a:r>
          </a:p>
        </p:txBody>
      </p:sp>
    </p:spTree>
    <p:extLst>
      <p:ext uri="{BB962C8B-B14F-4D97-AF65-F5344CB8AC3E}">
        <p14:creationId xmlns:p14="http://schemas.microsoft.com/office/powerpoint/2010/main" val="32149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905" y="2603500"/>
            <a:ext cx="9401462" cy="3788422"/>
          </a:xfrm>
        </p:spPr>
        <p:txBody>
          <a:bodyPr>
            <a:noAutofit/>
          </a:bodyPr>
          <a:lstStyle/>
          <a:p>
            <a:r>
              <a:rPr lang="pt-BR" sz="2000" dirty="0">
                <a:latin typeface="Cambria Math" panose="02040503050406030204" pitchFamily="18" charset="0"/>
              </a:rPr>
              <a:t>Física;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Química;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Estudos climáticos e ambientais;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Economia;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Análise de Risco;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Processamento;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Redes neurais;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Fabricação de novos produtos;</a:t>
            </a:r>
          </a:p>
          <a:p>
            <a:r>
              <a:rPr lang="pt-BR" sz="2000" dirty="0">
                <a:latin typeface="Cambria Math" panose="02040503050406030204" pitchFamily="18" charset="0"/>
              </a:rPr>
              <a:t>Avaliar o emprego de novas tecnologias ou processo de fabricação.</a:t>
            </a:r>
          </a:p>
        </p:txBody>
      </p:sp>
    </p:spTree>
    <p:extLst>
      <p:ext uri="{BB962C8B-B14F-4D97-AF65-F5344CB8AC3E}">
        <p14:creationId xmlns:p14="http://schemas.microsoft.com/office/powerpoint/2010/main" val="6589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67936" cy="706964"/>
          </a:xfrm>
        </p:spPr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783" y="2603500"/>
            <a:ext cx="11168108" cy="34163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mbria Math" panose="02040503050406030204" pitchFamily="18" charset="0"/>
              </a:rPr>
              <a:t>Atherton, R.W., </a:t>
            </a:r>
            <a:r>
              <a:rPr lang="en-US" dirty="0" err="1">
                <a:latin typeface="Cambria Math" panose="02040503050406030204" pitchFamily="18" charset="0"/>
              </a:rPr>
              <a:t>Schainker</a:t>
            </a:r>
            <a:r>
              <a:rPr lang="en-US" dirty="0">
                <a:latin typeface="Cambria Math" panose="02040503050406030204" pitchFamily="18" charset="0"/>
              </a:rPr>
              <a:t>, R.B. and </a:t>
            </a:r>
            <a:r>
              <a:rPr lang="en-US" dirty="0" err="1">
                <a:latin typeface="Cambria Math" panose="02040503050406030204" pitchFamily="18" charset="0"/>
              </a:rPr>
              <a:t>Ducot</a:t>
            </a:r>
            <a:r>
              <a:rPr lang="en-US" dirty="0">
                <a:latin typeface="Cambria Math" panose="02040503050406030204" pitchFamily="18" charset="0"/>
              </a:rPr>
              <a:t>, E.R., Statistical Sensitivity Analysis of Models for Chemical-Kinetics, </a:t>
            </a:r>
            <a:r>
              <a:rPr lang="en-US" dirty="0" err="1">
                <a:latin typeface="Cambria Math" panose="02040503050406030204" pitchFamily="18" charset="0"/>
              </a:rPr>
              <a:t>AIChE</a:t>
            </a:r>
            <a:r>
              <a:rPr lang="en-US" dirty="0">
                <a:latin typeface="Cambria Math" panose="02040503050406030204" pitchFamily="18" charset="0"/>
              </a:rPr>
              <a:t> Journal, 21 (1975), 441–448.</a:t>
            </a:r>
          </a:p>
          <a:p>
            <a:pPr algn="just"/>
            <a:r>
              <a:rPr lang="en-US" dirty="0">
                <a:latin typeface="Cambria Math" panose="02040503050406030204" pitchFamily="18" charset="0"/>
              </a:rPr>
              <a:t>Hwang, J.T., Sensitivity Analysis in Chemical Kinetics by the Method of Polynomial Approximations, International Journal of Chemical Kinetics, 15 (1983), 959–987.</a:t>
            </a:r>
          </a:p>
          <a:p>
            <a:pPr algn="just"/>
            <a:r>
              <a:rPr lang="en-US" dirty="0">
                <a:latin typeface="Cambria Math" panose="02040503050406030204" pitchFamily="18" charset="0"/>
              </a:rPr>
              <a:t>Hwang, J.T., A computational algorithm for the polynomial approximation method of sensitivity analysis in chemical kinetics, Journal of the Chinese Chemical Society, 32 (1985), 253–261</a:t>
            </a:r>
            <a:r>
              <a:rPr lang="en-US" dirty="0" smtClean="0">
                <a:latin typeface="Cambria Math" panose="02040503050406030204" pitchFamily="18" charset="0"/>
              </a:rPr>
              <a:t>.</a:t>
            </a:r>
          </a:p>
          <a:p>
            <a:pPr algn="just"/>
            <a:r>
              <a:rPr lang="pt-BR" dirty="0">
                <a:latin typeface="Cambria Math" panose="02040503050406030204" pitchFamily="18" charset="0"/>
              </a:rPr>
              <a:t>BATSTONE, D. J. et al. The IWA </a:t>
            </a:r>
            <a:r>
              <a:rPr lang="pt-BR" dirty="0" err="1">
                <a:latin typeface="Cambria Math" panose="02040503050406030204" pitchFamily="18" charset="0"/>
              </a:rPr>
              <a:t>Anaerobic</a:t>
            </a:r>
            <a:r>
              <a:rPr lang="pt-BR" dirty="0">
                <a:latin typeface="Cambria Math" panose="02040503050406030204" pitchFamily="18" charset="0"/>
              </a:rPr>
              <a:t> </a:t>
            </a:r>
            <a:r>
              <a:rPr lang="pt-BR" dirty="0" err="1">
                <a:latin typeface="Cambria Math" panose="02040503050406030204" pitchFamily="18" charset="0"/>
              </a:rPr>
              <a:t>Digestion</a:t>
            </a:r>
            <a:r>
              <a:rPr lang="pt-BR" dirty="0">
                <a:latin typeface="Cambria Math" panose="02040503050406030204" pitchFamily="18" charset="0"/>
              </a:rPr>
              <a:t> </a:t>
            </a:r>
            <a:r>
              <a:rPr lang="pt-BR" dirty="0" err="1">
                <a:latin typeface="Cambria Math" panose="02040503050406030204" pitchFamily="18" charset="0"/>
              </a:rPr>
              <a:t>Model</a:t>
            </a:r>
            <a:r>
              <a:rPr lang="pt-BR" dirty="0">
                <a:latin typeface="Cambria Math" panose="02040503050406030204" pitchFamily="18" charset="0"/>
              </a:rPr>
              <a:t> No 1 (ADM1). </a:t>
            </a:r>
            <a:r>
              <a:rPr lang="pt-BR" dirty="0" err="1">
                <a:latin typeface="Cambria Math" panose="02040503050406030204" pitchFamily="18" charset="0"/>
              </a:rPr>
              <a:t>Water</a:t>
            </a:r>
            <a:r>
              <a:rPr lang="pt-BR" dirty="0">
                <a:latin typeface="Cambria Math" panose="02040503050406030204" pitchFamily="18" charset="0"/>
              </a:rPr>
              <a:t> Science </a:t>
            </a:r>
            <a:r>
              <a:rPr lang="pt-BR" dirty="0" err="1">
                <a:latin typeface="Cambria Math" panose="02040503050406030204" pitchFamily="18" charset="0"/>
              </a:rPr>
              <a:t>Technolology</a:t>
            </a:r>
            <a:r>
              <a:rPr lang="pt-BR" dirty="0">
                <a:latin typeface="Cambria Math" panose="02040503050406030204" pitchFamily="18" charset="0"/>
              </a:rPr>
              <a:t>, v. 45, n. 10, p. 65–73, 2002. Citado na página 11.</a:t>
            </a:r>
          </a:p>
          <a:p>
            <a:pPr algn="just"/>
            <a:r>
              <a:rPr lang="en-US" dirty="0">
                <a:latin typeface="Cambria Math" panose="02040503050406030204" pitchFamily="18" charset="0"/>
              </a:rPr>
              <a:t>HAMBY, D. M. A review of techniques for parameter sensitivity analysis of environmental models. Environmental Monitoring and Assessment, v. 32, p. 135–154, 1994.</a:t>
            </a:r>
            <a:endParaRPr lang="pt-BR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Local x Global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660" y="2603500"/>
            <a:ext cx="9049879" cy="341630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Cambria Math" panose="02040503050406030204" pitchFamily="18" charset="0"/>
              </a:rPr>
              <a:t>A análise de sensibilidade local estuda como pequenas perturbações em torno de um valor de entrada afeta os valores de </a:t>
            </a:r>
            <a:r>
              <a:rPr lang="pt-BR" sz="2000" dirty="0" smtClean="0">
                <a:latin typeface="Cambria Math" panose="02040503050406030204" pitchFamily="18" charset="0"/>
              </a:rPr>
              <a:t>saída;</a:t>
            </a:r>
          </a:p>
          <a:p>
            <a:pPr algn="just"/>
            <a:r>
              <a:rPr lang="pt-BR" sz="2000" dirty="0" smtClean="0">
                <a:latin typeface="Cambria Math" panose="02040503050406030204" pitchFamily="18" charset="0"/>
              </a:rPr>
              <a:t>Determina </a:t>
            </a:r>
            <a:r>
              <a:rPr lang="pt-BR" sz="2000" dirty="0">
                <a:latin typeface="Cambria Math" panose="02040503050406030204" pitchFamily="18" charset="0"/>
              </a:rPr>
              <a:t>o impacto local das mudanças nos parâmetros de entrada em um pequeno intervalo em torno de um valor nominal dos parâmetros de </a:t>
            </a:r>
            <a:r>
              <a:rPr lang="pt-BR" sz="2000" dirty="0" smtClean="0">
                <a:latin typeface="Cambria Math" panose="02040503050406030204" pitchFamily="18" charset="0"/>
              </a:rPr>
              <a:t>entrada;</a:t>
            </a:r>
          </a:p>
          <a:p>
            <a:pPr algn="just"/>
            <a:r>
              <a:rPr lang="pt-BR" sz="2000" dirty="0" smtClean="0">
                <a:latin typeface="Cambria Math" panose="02040503050406030204" pitchFamily="18" charset="0"/>
              </a:rPr>
              <a:t>Os </a:t>
            </a:r>
            <a:r>
              <a:rPr lang="pt-BR" sz="2000" dirty="0">
                <a:latin typeface="Cambria Math" panose="02040503050406030204" pitchFamily="18" charset="0"/>
              </a:rPr>
              <a:t>resultados são limitados à vizinhança de um ponto nominal e os efeitos cruzados não podem ser </a:t>
            </a:r>
            <a:r>
              <a:rPr lang="pt-BR" sz="2000" dirty="0" smtClean="0">
                <a:latin typeface="Cambria Math" panose="02040503050406030204" pitchFamily="18" charset="0"/>
              </a:rPr>
              <a:t>detectados</a:t>
            </a:r>
            <a:r>
              <a:rPr lang="pt-BR" sz="2000" dirty="0">
                <a:latin typeface="Cambria Math" panose="02040503050406030204" pitchFamily="18" charset="0"/>
              </a:rPr>
              <a:t>;</a:t>
            </a:r>
            <a:endParaRPr lang="pt-BR" sz="2000" dirty="0" smtClean="0">
              <a:latin typeface="Cambria Math" panose="02040503050406030204" pitchFamily="18" charset="0"/>
            </a:endParaRPr>
          </a:p>
          <a:p>
            <a:pPr algn="just"/>
            <a:endParaRPr lang="pt-BR" sz="2000" dirty="0">
              <a:latin typeface="Cambria Math" panose="02040503050406030204" pitchFamily="18" charset="0"/>
            </a:endParaRPr>
          </a:p>
          <a:p>
            <a:pPr algn="just"/>
            <a:r>
              <a:rPr lang="pt-BR" sz="2100" dirty="0" smtClean="0">
                <a:latin typeface="Cambria Math" panose="02040503050406030204" pitchFamily="18" charset="0"/>
              </a:rPr>
              <a:t>A análise </a:t>
            </a:r>
            <a:r>
              <a:rPr lang="pt-BR" sz="2100" dirty="0">
                <a:latin typeface="Cambria Math" panose="02040503050406030204" pitchFamily="18" charset="0"/>
              </a:rPr>
              <a:t>global avalia a mudança na saída do modelo decorrente </a:t>
            </a:r>
            <a:r>
              <a:rPr lang="pt-BR" sz="2100" dirty="0" smtClean="0">
                <a:latin typeface="Cambria Math" panose="02040503050406030204" pitchFamily="18" charset="0"/>
              </a:rPr>
              <a:t>das alterações </a:t>
            </a:r>
            <a:r>
              <a:rPr lang="pt-BR" sz="2100" dirty="0">
                <a:latin typeface="Cambria Math" panose="02040503050406030204" pitchFamily="18" charset="0"/>
              </a:rPr>
              <a:t>dos parâmetros de entrada, como as concentrações </a:t>
            </a:r>
            <a:r>
              <a:rPr lang="pt-BR" sz="2100" dirty="0" smtClean="0">
                <a:latin typeface="Cambria Math" panose="02040503050406030204" pitchFamily="18" charset="0"/>
              </a:rPr>
              <a:t>iniciais.</a:t>
            </a:r>
            <a:endParaRPr lang="pt-BR" sz="2100" dirty="0">
              <a:latin typeface="Cambria Math" panose="02040503050406030204" pitchFamily="18" charset="0"/>
            </a:endParaRPr>
          </a:p>
          <a:p>
            <a:endParaRPr lang="pt-BR" sz="2000" dirty="0" smtClean="0">
              <a:latin typeface="Cambria Math" panose="02040503050406030204" pitchFamily="18" charset="0"/>
            </a:endParaRPr>
          </a:p>
          <a:p>
            <a:endParaRPr lang="pt-BR" sz="2000" dirty="0">
              <a:latin typeface="Cambria Math" panose="0204050305040603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825" y="3101200"/>
            <a:ext cx="2173133" cy="2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Sensibilidade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97150" y="2603500"/>
                <a:ext cx="11159231" cy="3416300"/>
              </a:xfrm>
            </p:spPr>
            <p:txBody>
              <a:bodyPr>
                <a:normAutofit/>
              </a:bodyPr>
              <a:lstStyle/>
              <a:p>
                <a:r>
                  <a:rPr lang="pt-BR" dirty="0">
                    <a:latin typeface="Cambria Math" panose="02040503050406030204" pitchFamily="18" charset="0"/>
                  </a:rPr>
                  <a:t>A forma geral dos sistemas que serão discutidos são dados por</a:t>
                </a:r>
                <a:r>
                  <a:rPr lang="pt-BR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pt-BR" sz="2000" dirty="0">
                    <a:latin typeface="Cambria Math" panose="020405030504060302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                     (1)</a:t>
                </a:r>
              </a:p>
              <a:p>
                <a:pPr marL="0" indent="0" algn="just">
                  <a:buNone/>
                </a:pPr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pt-BR" dirty="0">
                    <a:latin typeface="Cambria Math" panose="02040503050406030204" pitchFamily="18" charset="0"/>
                  </a:rPr>
                  <a:t>Em que: y </a:t>
                </a:r>
                <a:r>
                  <a:rPr lang="pt-BR" dirty="0" smtClean="0">
                    <a:latin typeface="Cambria Math" panose="02040503050406030204" pitchFamily="18" charset="0"/>
                  </a:rPr>
                  <a:t>  é </a:t>
                </a:r>
                <a:r>
                  <a:rPr lang="pt-BR" dirty="0">
                    <a:latin typeface="Cambria Math" panose="02040503050406030204" pitchFamily="18" charset="0"/>
                  </a:rPr>
                  <a:t>a variável de estado n-dimensional;</a:t>
                </a:r>
              </a:p>
              <a:p>
                <a:pPr marL="0" indent="0" algn="just">
                  <a:buNone/>
                </a:pPr>
                <a:r>
                  <a:rPr lang="pt-BR" dirty="0">
                    <a:latin typeface="Cambria Math" panose="02040503050406030204" pitchFamily="18" charset="0"/>
                  </a:rPr>
                  <a:t>	</a:t>
                </a:r>
                <a:r>
                  <a:rPr lang="pt-B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 smtClean="0">
                    <a:latin typeface="Cambria Math" panose="02040503050406030204" pitchFamily="18" charset="0"/>
                  </a:rPr>
                  <a:t>  é </a:t>
                </a:r>
                <a:r>
                  <a:rPr lang="pt-BR" dirty="0">
                    <a:latin typeface="Cambria Math" panose="02040503050406030204" pitchFamily="18" charset="0"/>
                  </a:rPr>
                  <a:t>o valor de parâmetros p-dimensional do sistema (o qual </a:t>
                </a:r>
                <a:r>
                  <a:rPr lang="pt-BR" dirty="0" smtClean="0">
                    <a:latin typeface="Cambria Math" panose="02040503050406030204" pitchFamily="18" charset="0"/>
                  </a:rPr>
                  <a:t>pode </a:t>
                </a:r>
                <a:r>
                  <a:rPr lang="pt-BR" dirty="0">
                    <a:latin typeface="Cambria Math" panose="02040503050406030204" pitchFamily="18" charset="0"/>
                  </a:rPr>
                  <a:t>incluir as condições iniciais y0 e </a:t>
                </a:r>
                <a:r>
                  <a:rPr lang="pt-BR" dirty="0" smtClean="0">
                    <a:latin typeface="Cambria Math" panose="02040503050406030204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:r>
                  <a:rPr lang="pt-BR" dirty="0">
                    <a:latin typeface="Cambria Math" panose="02040503050406030204" pitchFamily="18" charset="0"/>
                  </a:rPr>
                  <a:t>	 </a:t>
                </a:r>
                <a:r>
                  <a:rPr lang="pt-BR" dirty="0" smtClean="0">
                    <a:latin typeface="Cambria Math" panose="02040503050406030204" pitchFamily="18" charset="0"/>
                  </a:rPr>
                  <a:t>      variáveis </a:t>
                </a:r>
                <a:r>
                  <a:rPr lang="pt-BR" dirty="0">
                    <a:latin typeface="Cambria Math" panose="02040503050406030204" pitchFamily="18" charset="0"/>
                  </a:rPr>
                  <a:t>de entrada);</a:t>
                </a:r>
              </a:p>
              <a:p>
                <a:pPr marL="0" indent="0" algn="just">
                  <a:buNone/>
                </a:pPr>
                <a:r>
                  <a:rPr lang="pt-BR" dirty="0">
                    <a:latin typeface="Cambria Math" panose="02040503050406030204" pitchFamily="18" charset="0"/>
                  </a:rPr>
                  <a:t>              </a:t>
                </a:r>
                <a:r>
                  <a:rPr lang="pt-BR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i="1" dirty="0">
                    <a:latin typeface="Cambria Math" panose="02040503050406030204" pitchFamily="18" charset="0"/>
                  </a:rPr>
                  <a:t>t</a:t>
                </a:r>
                <a:r>
                  <a:rPr lang="pt-BR" dirty="0">
                    <a:latin typeface="Cambria Math" panose="02040503050406030204" pitchFamily="18" charset="0"/>
                  </a:rPr>
                  <a:t> </a:t>
                </a:r>
                <a:r>
                  <a:rPr lang="pt-BR" dirty="0" smtClean="0">
                    <a:latin typeface="Cambria Math" panose="02040503050406030204" pitchFamily="18" charset="0"/>
                  </a:rPr>
                  <a:t>  é </a:t>
                </a:r>
                <a:r>
                  <a:rPr lang="pt-BR" dirty="0">
                    <a:latin typeface="Cambria Math" panose="02040503050406030204" pitchFamily="18" charset="0"/>
                  </a:rPr>
                  <a:t>uma variável independente;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0" y="2603500"/>
                <a:ext cx="11159231" cy="3416300"/>
              </a:xfrm>
              <a:blipFill rotWithShape="0">
                <a:blip r:embed="rId2"/>
                <a:stretch>
                  <a:fillRect l="-492" t="-1070" b="-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 Sensibilidade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538" y="2603499"/>
            <a:ext cx="11168109" cy="415240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Cambria Math" panose="02040503050406030204" pitchFamily="18" charset="0"/>
              </a:rPr>
              <a:t>A sensibilidade de uma variável de estado y para um parâmetro pode ser expressa como uma função de sensibilidade;</a:t>
            </a:r>
          </a:p>
          <a:p>
            <a:pPr algn="just"/>
            <a:endParaRPr lang="pt-BR" dirty="0">
              <a:latin typeface="Cambria Math" panose="02040503050406030204" pitchFamily="18" charset="0"/>
            </a:endParaRPr>
          </a:p>
          <a:p>
            <a:pPr algn="just"/>
            <a:endParaRPr lang="pt-BR" dirty="0" smtClean="0">
              <a:latin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 Math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 Math" panose="02040503050406030204" pitchFamily="18" charset="0"/>
            </a:endParaRPr>
          </a:p>
          <a:p>
            <a:pPr algn="just"/>
            <a:endParaRPr lang="pt-BR" dirty="0" smtClean="0">
              <a:latin typeface="Cambria Math" panose="02040503050406030204" pitchFamily="18" charset="0"/>
            </a:endParaRP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Esta derivada parcial pode ser resolvida analiticamente se a Equação 1 é conhecida;</a:t>
            </a:r>
          </a:p>
          <a:p>
            <a:pPr algn="just"/>
            <a:r>
              <a:rPr lang="pt-BR" dirty="0" smtClean="0">
                <a:latin typeface="Cambria Math" panose="02040503050406030204" pitchFamily="18" charset="0"/>
              </a:rPr>
              <a:t>Infelizmente são raros estes casos e os métodos numéricos devem ser usados para aproximar a função de sensibilidade.</a:t>
            </a:r>
            <a:endParaRPr lang="pt-BR" dirty="0">
              <a:latin typeface="Cambria Math" panose="020405030504060302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6067935"/>
              </p:ext>
            </p:extLst>
          </p:nvPr>
        </p:nvGraphicFramePr>
        <p:xfrm>
          <a:off x="648811" y="3400149"/>
          <a:ext cx="6862436" cy="206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7618520" y="4083729"/>
                <a:ext cx="3372035" cy="967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           (2)</m:t>
                      </m:r>
                    </m:oMath>
                  </m:oMathPara>
                </a14:m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20" y="4083729"/>
                <a:ext cx="3372035" cy="9676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PARTE I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9294" y="2967334"/>
            <a:ext cx="1070647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ANÁLISE DE SENSIBILIDADE </a:t>
            </a:r>
          </a:p>
          <a:p>
            <a:pPr algn="ctr"/>
            <a:r>
              <a:rPr lang="pt-BR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4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Sensibilidade Global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14905" y="2603500"/>
                <a:ext cx="11185864" cy="3416300"/>
              </a:xfrm>
            </p:spPr>
            <p:txBody>
              <a:bodyPr>
                <a:normAutofit/>
              </a:bodyPr>
              <a:lstStyle/>
              <a:p>
                <a:r>
                  <a:rPr lang="pt-BR" sz="2000" dirty="0" smtClean="0">
                    <a:latin typeface="Cambria Math" panose="02040503050406030204" pitchFamily="18" charset="0"/>
                  </a:rPr>
                  <a:t>A Análise de Sensibilidade Global pode ser calculada por: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			                </a:t>
                </a:r>
                <a:r>
                  <a:rPr lang="pt-BR" sz="3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 smtClean="0"/>
                  <a:t>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sSub>
                              <m:sSubPr>
                                <m:ctrlP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pt-BR" sz="2000" dirty="0" smtClean="0"/>
              </a:p>
              <a:p>
                <a:endParaRPr lang="pt-BR" sz="2000" dirty="0" smtClean="0"/>
              </a:p>
              <a:p>
                <a:endParaRPr lang="pt-BR" sz="2000" dirty="0"/>
              </a:p>
              <a:p>
                <a:r>
                  <a:rPr lang="pt-BR" sz="2000" dirty="0">
                    <a:latin typeface="Cambria Math" panose="02040503050406030204" pitchFamily="18" charset="0"/>
                  </a:rPr>
                  <a:t>Em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dirty="0" smtClean="0">
                    <a:latin typeface="Cambria Math" panose="02040503050406030204" pitchFamily="18" charset="0"/>
                  </a:rPr>
                  <a:t> </a:t>
                </a:r>
                <a:r>
                  <a:rPr lang="pt-BR" sz="2000" dirty="0">
                    <a:latin typeface="Cambria Math" panose="02040503050406030204" pitchFamily="18" charset="0"/>
                  </a:rPr>
                  <a:t>são todas as variáveis,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000" dirty="0">
                    <a:latin typeface="Cambria Math" panose="02040503050406030204" pitchFamily="18" charset="0"/>
                  </a:rPr>
                  <a:t> são todos os parâmetros </a:t>
                </a:r>
                <a:r>
                  <a:rPr lang="pt-BR" sz="2000" i="1" dirty="0">
                    <a:latin typeface="Cambria Math" panose="02040503050406030204" pitchFamily="18" charset="0"/>
                  </a:rPr>
                  <a:t>j</a:t>
                </a:r>
                <a:r>
                  <a:rPr lang="pt-BR" sz="2000" dirty="0">
                    <a:latin typeface="Cambria Math" panose="02040503050406030204" pitchFamily="18" charset="0"/>
                  </a:rPr>
                  <a:t> </a:t>
                </a:r>
                <a:r>
                  <a:rPr lang="pt-BR" sz="2000" dirty="0" smtClean="0">
                    <a:latin typeface="Cambria Math" panose="02040503050406030204" pitchFamily="18" charset="0"/>
                  </a:rPr>
                  <a:t>  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1.10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000" dirty="0" smtClean="0">
                    <a:latin typeface="Cambria Math" panose="02040503050406030204" pitchFamily="18" charset="0"/>
                  </a:rPr>
                  <a:t> </a:t>
                </a:r>
                <a:endParaRPr lang="pt-BR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905" y="2603500"/>
                <a:ext cx="11185864" cy="3416300"/>
              </a:xfrm>
              <a:blipFill rotWithShape="0">
                <a:blip r:embed="rId2"/>
                <a:stretch>
                  <a:fillRect l="-218" t="-8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4">
      <a:dk1>
        <a:srgbClr val="1C6294"/>
      </a:dk1>
      <a:lt1>
        <a:sysClr val="window" lastClr="FFFFFF"/>
      </a:lt1>
      <a:dk2>
        <a:srgbClr val="344068"/>
      </a:dk2>
      <a:lt2>
        <a:srgbClr val="D9E0E6"/>
      </a:lt2>
      <a:accent1>
        <a:srgbClr val="1C6294"/>
      </a:accent1>
      <a:accent2>
        <a:srgbClr val="124163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6706</TotalTime>
  <Words>1313</Words>
  <Application>Microsoft Office PowerPoint</Application>
  <PresentationFormat>Widescreen</PresentationFormat>
  <Paragraphs>175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Century Gothic</vt:lpstr>
      <vt:lpstr>Wingdings 3</vt:lpstr>
      <vt:lpstr>Íon - Sala da Diretoria</vt:lpstr>
      <vt:lpstr>Análise de Sensibilidade</vt:lpstr>
      <vt:lpstr>Análise de Sensibilidade</vt:lpstr>
      <vt:lpstr>Objetivos da Análise de Sensibilidade</vt:lpstr>
      <vt:lpstr>Aplicações</vt:lpstr>
      <vt:lpstr>Local x Global</vt:lpstr>
      <vt:lpstr>Análise de Sensibilidade</vt:lpstr>
      <vt:lpstr>Função de Sensibilidade</vt:lpstr>
      <vt:lpstr>PARTE I</vt:lpstr>
      <vt:lpstr>Análise de Sensibilidade Global</vt:lpstr>
      <vt:lpstr>Análise de Sensibilidade Global</vt:lpstr>
      <vt:lpstr>Exemplo de Aplicação: A. S. Global</vt:lpstr>
      <vt:lpstr>Exemplo de Aplicação: A. S. Global</vt:lpstr>
      <vt:lpstr>Equações do ADM1 modificado</vt:lpstr>
      <vt:lpstr>Equações do ADM1 modificado</vt:lpstr>
      <vt:lpstr>Equações do ADM1 modificado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Integração da Área da Curva, Análise Quantitativa</vt:lpstr>
      <vt:lpstr>Apresentação do PowerPoint</vt:lpstr>
      <vt:lpstr>Apresentação do PowerPoint</vt:lpstr>
      <vt:lpstr>Apresentação do PowerPoint</vt:lpstr>
      <vt:lpstr>Parâmetros fixados da literatura</vt:lpstr>
      <vt:lpstr>Resultados dos parâmetros livres finais</vt:lpstr>
      <vt:lpstr>Apresentação do PowerPoint</vt:lpstr>
      <vt:lpstr>Parte II</vt:lpstr>
      <vt:lpstr>Técnicas de A.S. Local</vt:lpstr>
      <vt:lpstr>Método das Diferenças Finitas</vt:lpstr>
      <vt:lpstr>Método Diferencial Direto</vt:lpstr>
      <vt:lpstr>Método de Green</vt:lpstr>
      <vt:lpstr>Método de Green</vt:lpstr>
      <vt:lpstr>Método da Aproximação Polinomial</vt:lpstr>
      <vt:lpstr>Método da diferenciação automática</vt:lpstr>
      <vt:lpstr>Análise de Sensibilidade Local - Conclusão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Sensibilidade</dc:title>
  <dc:creator>Pâmela Couto</dc:creator>
  <cp:lastModifiedBy>Rogers</cp:lastModifiedBy>
  <cp:revision>59</cp:revision>
  <dcterms:created xsi:type="dcterms:W3CDTF">2020-09-29T12:50:53Z</dcterms:created>
  <dcterms:modified xsi:type="dcterms:W3CDTF">2020-10-20T11:18:20Z</dcterms:modified>
</cp:coreProperties>
</file>